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5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1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3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DD34-A482-4ABE-AA10-9A23C2E80F5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0FFB-3C07-4CA0-A33A-73FBB5DFB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BAE595-231C-49E8-9312-1C1B35585A7C}"/>
              </a:ext>
            </a:extLst>
          </p:cNvPr>
          <p:cNvSpPr/>
          <p:nvPr/>
        </p:nvSpPr>
        <p:spPr>
          <a:xfrm>
            <a:off x="0" y="238538"/>
            <a:ext cx="3445565" cy="584775"/>
          </a:xfrm>
          <a:prstGeom prst="rect">
            <a:avLst/>
          </a:prstGeom>
          <a:solidFill>
            <a:srgbClr val="CD9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84B69-6CF9-414D-8D97-FFC7DDBA4B42}"/>
              </a:ext>
            </a:extLst>
          </p:cNvPr>
          <p:cNvSpPr txBox="1"/>
          <p:nvPr/>
        </p:nvSpPr>
        <p:spPr>
          <a:xfrm>
            <a:off x="92765" y="344555"/>
            <a:ext cx="373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10 Drawing Task- Reflections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99CDDC62-6200-499F-8750-7F5F02A84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26" t="34268" r="6098" b="35744"/>
          <a:stretch/>
        </p:blipFill>
        <p:spPr bwMode="auto">
          <a:xfrm>
            <a:off x="4764667" y="2070504"/>
            <a:ext cx="3949148" cy="22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4DA590-1480-4737-9ED5-7D994E177BD3}"/>
              </a:ext>
            </a:extLst>
          </p:cNvPr>
          <p:cNvSpPr txBox="1"/>
          <p:nvPr/>
        </p:nvSpPr>
        <p:spPr>
          <a:xfrm>
            <a:off x="3494951" y="253300"/>
            <a:ext cx="344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Copy both of the images in the boxes below using pencil. You can print this sheet out or draw the boxes onto a piece of paper.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B2F1D-DBC6-4FC7-A2F2-77962B5632B6}"/>
              </a:ext>
            </a:extLst>
          </p:cNvPr>
          <p:cNvSpPr txBox="1"/>
          <p:nvPr/>
        </p:nvSpPr>
        <p:spPr>
          <a:xfrm>
            <a:off x="92765" y="953069"/>
            <a:ext cx="679046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Instructions:</a:t>
            </a:r>
          </a:p>
          <a:p>
            <a:pPr marL="342900" indent="-342900">
              <a:buAutoNum type="arabicPeriod"/>
            </a:pPr>
            <a:r>
              <a:rPr lang="en-GB" sz="1200" dirty="0"/>
              <a:t>Start by sketching out the main shapes lightly with a pencil so that you can rub out if you make a mistake (we all make them!). Take your time so you get the proportions right. </a:t>
            </a:r>
          </a:p>
          <a:p>
            <a:pPr marL="342900" indent="-342900">
              <a:buAutoNum type="arabicPeriod"/>
            </a:pPr>
            <a:r>
              <a:rPr lang="en-GB" sz="1200" dirty="0"/>
              <a:t>Look at the light and dark areas and think about how you will create tone using your pencil.</a:t>
            </a:r>
            <a:r>
              <a:rPr lang="en-GB" sz="1200" b="1" dirty="0"/>
              <a:t> </a:t>
            </a:r>
          </a:p>
          <a:p>
            <a:pPr marL="342900" indent="-342900">
              <a:buAutoNum type="arabicPeriod"/>
            </a:pPr>
            <a:r>
              <a:rPr lang="en-GB" sz="1200" dirty="0"/>
              <a:t>Try and use different shading techniques to create texture.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90113-37BA-4E87-926E-2FF51DCD9B6E}"/>
              </a:ext>
            </a:extLst>
          </p:cNvPr>
          <p:cNvSpPr/>
          <p:nvPr/>
        </p:nvSpPr>
        <p:spPr>
          <a:xfrm>
            <a:off x="4742907" y="4494039"/>
            <a:ext cx="3961494" cy="220407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Pebbles by William Neill | Susan Spiritus Gallery">
            <a:extLst>
              <a:ext uri="{FF2B5EF4-FFF2-40B4-BE49-F238E27FC236}">
                <a16:creationId xmlns:a16="http://schemas.microsoft.com/office/drawing/2014/main" id="{DF4825A6-56A8-4BDC-8BC3-399DFFAA6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-1" r="7777" b="34269"/>
          <a:stretch/>
        </p:blipFill>
        <p:spPr bwMode="auto">
          <a:xfrm>
            <a:off x="439597" y="2082445"/>
            <a:ext cx="3753001" cy="22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864349-F22F-4B59-BAAC-791E8B3CA8B8}"/>
              </a:ext>
            </a:extLst>
          </p:cNvPr>
          <p:cNvSpPr/>
          <p:nvPr/>
        </p:nvSpPr>
        <p:spPr>
          <a:xfrm>
            <a:off x="4755253" y="2070503"/>
            <a:ext cx="3949148" cy="220407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ECEF-5C1C-426F-83F1-78256B6BEDEB}"/>
              </a:ext>
            </a:extLst>
          </p:cNvPr>
          <p:cNvSpPr txBox="1"/>
          <p:nvPr/>
        </p:nvSpPr>
        <p:spPr>
          <a:xfrm rot="900897">
            <a:off x="6818725" y="174922"/>
            <a:ext cx="2096558" cy="1600438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1" dirty="0"/>
              <a:t>You will need: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Pebble and water images  (on this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A4 paper, pencil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68152-5C25-4B0C-925D-199770B69A0F}"/>
              </a:ext>
            </a:extLst>
          </p:cNvPr>
          <p:cNvSpPr/>
          <p:nvPr/>
        </p:nvSpPr>
        <p:spPr>
          <a:xfrm>
            <a:off x="451480" y="4494039"/>
            <a:ext cx="3739519" cy="2204069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17AB6-BFB5-48A1-B8E3-C97517829695}"/>
              </a:ext>
            </a:extLst>
          </p:cNvPr>
          <p:cNvSpPr/>
          <p:nvPr/>
        </p:nvSpPr>
        <p:spPr>
          <a:xfrm>
            <a:off x="439598" y="2070503"/>
            <a:ext cx="3751401" cy="2262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12" descr="Set arrow pointing right grunge graphite pencil background and ...">
            <a:extLst>
              <a:ext uri="{FF2B5EF4-FFF2-40B4-BE49-F238E27FC236}">
                <a16:creationId xmlns:a16="http://schemas.microsoft.com/office/drawing/2014/main" id="{32D1E0BB-52EA-4761-BDA5-85F5D76E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0765" b="64662"/>
          <a:stretch/>
        </p:blipFill>
        <p:spPr bwMode="auto">
          <a:xfrm rot="5400000">
            <a:off x="355417" y="4277011"/>
            <a:ext cx="826187" cy="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Set arrow pointing right grunge graphite pencil background and ...">
            <a:extLst>
              <a:ext uri="{FF2B5EF4-FFF2-40B4-BE49-F238E27FC236}">
                <a16:creationId xmlns:a16="http://schemas.microsoft.com/office/drawing/2014/main" id="{1987C95A-A02D-443A-82DA-6F1D269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0765" b="64662"/>
          <a:stretch/>
        </p:blipFill>
        <p:spPr bwMode="auto">
          <a:xfrm rot="5400000">
            <a:off x="4687116" y="4277010"/>
            <a:ext cx="826187" cy="3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1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34060B-5EA9-4A62-9D6A-0CDFB2967946}"/>
</file>

<file path=customXml/itemProps2.xml><?xml version="1.0" encoding="utf-8"?>
<ds:datastoreItem xmlns:ds="http://schemas.openxmlformats.org/officeDocument/2006/customXml" ds:itemID="{E3E9D9A4-D8B3-4ADE-BD3E-8F1A4FC4CE11}"/>
</file>

<file path=customXml/itemProps3.xml><?xml version="1.0" encoding="utf-8"?>
<ds:datastoreItem xmlns:ds="http://schemas.openxmlformats.org/officeDocument/2006/customXml" ds:itemID="{1BA58182-DE84-42BF-9BAB-D0DD14EA62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 Johnson</dc:creator>
  <cp:lastModifiedBy>Miss M Johnson</cp:lastModifiedBy>
  <cp:revision>3</cp:revision>
  <dcterms:created xsi:type="dcterms:W3CDTF">2020-06-12T14:26:53Z</dcterms:created>
  <dcterms:modified xsi:type="dcterms:W3CDTF">2020-06-12T14:28:50Z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