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9" r:id="rId2"/>
    <p:sldId id="264" r:id="rId3"/>
    <p:sldId id="359" r:id="rId4"/>
    <p:sldId id="360" r:id="rId5"/>
    <p:sldId id="361" r:id="rId6"/>
    <p:sldId id="362" r:id="rId7"/>
    <p:sldId id="369" r:id="rId8"/>
    <p:sldId id="370" r:id="rId9"/>
    <p:sldId id="293" r:id="rId10"/>
    <p:sldId id="294" r:id="rId11"/>
    <p:sldId id="368" r:id="rId12"/>
    <p:sldId id="266" r:id="rId13"/>
  </p:sldIdLst>
  <p:sldSz cx="9601200" cy="12801600" type="A3"/>
  <p:notesSz cx="6858000" cy="9144000"/>
  <p:defaultTextStyle>
    <a:defPPr>
      <a:defRPr lang="en-US"/>
    </a:defPPr>
    <a:lvl1pPr marL="0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65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30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94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858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0"/>
    <a:srgbClr val="FCB0A3"/>
    <a:srgbClr val="E6CDFF"/>
    <a:srgbClr val="FDC000"/>
    <a:srgbClr val="4FD1FF"/>
    <a:srgbClr val="0D1C25"/>
    <a:srgbClr val="94FF34"/>
    <a:srgbClr val="FD6480"/>
    <a:srgbClr val="F78D9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3798" y="114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3E7B-9DAD-8F49-B64E-F4C3EA27C908}" type="datetimeFigureOut">
              <a:rPr lang="en-US" smtClean="0"/>
              <a:t>5/29/2020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891E9-40C0-1B47-B6E0-CFB047282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1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E3AB70-ECD7-D746-8FA5-FD7E285D27F5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94FF34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7F285B-D1A4-3141-BA17-138E147526C5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F9F-618E-3C40-9120-1DE8DFF7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4720B-182A-1F4C-81B0-019D53AA0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34F01-5B46-B540-BE4B-68AD9F160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47602-BCD1-5347-9E44-AB8E11402FF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2C3E2-BF35-D546-B57B-84E3573C3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9A090-AAF4-854E-858B-EC91CE778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0CEE-A93D-0143-BA37-8959681176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98829-50C9-E34C-81E9-D97038EFFC87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4FD1FF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36D84-D374-8F41-B337-12C505A1A81B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0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N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90597-563E-0344-8308-E4275816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0CDD9-7EB8-B742-8A1F-4D65FD24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E7B01-D05A-0240-B713-0CB5F98CF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91FA-C1DB-CA46-BF2F-8063A707BB47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707D5-03BA-7441-8781-0EF717066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9F82-85BE-0E4F-A527-30B3C552F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DAD89-19F3-8D49-8BC4-9CF9E20AA2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27DA8-C3AA-2341-9612-117EF995CA96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FDC000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2875C-54E1-D74F-BB02-970DE35BC3BE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C80CB-EAD4-D648-ABE9-F06E291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FA2A9-EEC8-5749-8DF9-EA8C1455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47E67-1102-A843-8DA8-AC1C09988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90B92-251B-1445-8238-6B530C70581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BF49-B0CF-BB49-937B-D628F2958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EE353-722D-294C-AAD3-88A4A9983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79E2-9D53-064C-90CA-09077B9E0A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B0764-79B2-5247-9A51-12D35FD4FE34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FCB0A3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4A3B42-F5D5-6C44-B5BC-E45C26C523F4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2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E9345-7E96-6340-86D2-4F23D502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8CF41-D239-ED42-A8FB-B0649C6B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088B-87C2-4249-9FA3-548293B84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E651-DED8-284B-B9D3-108E49D6294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82104-F3EB-CE42-9416-BD5CC55BF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1B28-FB2D-204C-8078-87F9B042F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6398-11D6-E94A-BD58-5F0B6949EB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72646-3B00-8C49-9AC7-0CD2C59A192F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E6CDFF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ADD114-9CB7-9E4B-B939-42F6ECAFA73F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7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1550B-D4A8-0D4D-AD1A-5D7DBFE3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12763"/>
            <a:ext cx="864235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CABC-4A51-674E-8F91-85261E8F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987675"/>
            <a:ext cx="8642350" cy="844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6338-BC4B-ED4E-B827-F3469304B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A2AB-12BE-FE4D-8932-D89A478D497B}" type="datetimeFigureOut">
              <a:rPr lang="en-US" smtClean="0"/>
              <a:t>5/29/2020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2F1C-2D15-CB4D-8F07-7AB8EFC90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775" y="11864975"/>
            <a:ext cx="30416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792D0-6F41-8944-93C8-C109093AB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2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76B8-37DA-7B4E-ACAD-6B0A4C63A61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210DA-A5C2-C948-AEF1-F0CBA32819FB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FFF200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A8F20-CA7A-9B4F-B9FB-D08240D4CA70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1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riculu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1550B-D4A8-0D4D-AD1A-5D7DBFE3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512763"/>
            <a:ext cx="864235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CABC-4A51-674E-8F91-85261E8F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" y="2987675"/>
            <a:ext cx="8642350" cy="844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6338-BC4B-ED4E-B827-F3469304B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0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A2AB-12BE-FE4D-8932-D89A478D497B}" type="datetimeFigureOut">
              <a:rPr lang="en-US" smtClean="0"/>
              <a:t>5/29/2020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2F1C-2D15-CB4D-8F07-7AB8EFC90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54375" y="11864975"/>
            <a:ext cx="30416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792D0-6F41-8944-93C8-C109093AB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48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76B8-37DA-7B4E-ACAD-6B0A4C63A61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210DA-A5C2-C948-AEF1-F0CBA32819FB}"/>
              </a:ext>
            </a:extLst>
          </p:cNvPr>
          <p:cNvSpPr/>
          <p:nvPr userDrawn="1"/>
        </p:nvSpPr>
        <p:spPr>
          <a:xfrm>
            <a:off x="-25398" y="-9027"/>
            <a:ext cx="9601198" cy="12810627"/>
          </a:xfrm>
          <a:prstGeom prst="rect">
            <a:avLst/>
          </a:prstGeom>
          <a:solidFill>
            <a:srgbClr val="BBE4B3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A8F20-CA7A-9B4F-B9FB-D08240D4CA70}"/>
              </a:ext>
            </a:extLst>
          </p:cNvPr>
          <p:cNvSpPr/>
          <p:nvPr userDrawn="1"/>
        </p:nvSpPr>
        <p:spPr>
          <a:xfrm>
            <a:off x="1029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37C2411-DA3F-B945-81D4-37586E4C0E97}"/>
              </a:ext>
            </a:extLst>
          </p:cNvPr>
          <p:cNvSpPr txBox="1">
            <a:spLocks/>
          </p:cNvSpPr>
          <p:nvPr userDrawn="1"/>
        </p:nvSpPr>
        <p:spPr>
          <a:xfrm>
            <a:off x="479425" y="538163"/>
            <a:ext cx="864235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39965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3BFE6BA-B541-2940-B973-FBBD9D60CF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9425" y="3013075"/>
            <a:ext cx="8642350" cy="844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CEA621-C79D-CE45-A76A-49E3CCB849B2}"/>
              </a:ext>
            </a:extLst>
          </p:cNvPr>
          <p:cNvSpPr txBox="1">
            <a:spLocks/>
          </p:cNvSpPr>
          <p:nvPr userDrawn="1"/>
        </p:nvSpPr>
        <p:spPr>
          <a:xfrm>
            <a:off x="479425" y="118903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3996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9965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30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894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858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822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787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752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717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71A2AB-12BE-FE4D-8932-D89A478D497B}" type="datetimeFigureOut">
              <a:rPr lang="en-US" smtClean="0"/>
              <a:pPr/>
              <a:t>5/29/2020</a:t>
            </a:fld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1F1826-343B-1149-AC56-00DF3A8C50CE}"/>
              </a:ext>
            </a:extLst>
          </p:cNvPr>
          <p:cNvSpPr txBox="1">
            <a:spLocks/>
          </p:cNvSpPr>
          <p:nvPr userDrawn="1"/>
        </p:nvSpPr>
        <p:spPr>
          <a:xfrm>
            <a:off x="6880225" y="118903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3996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9965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30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894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858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822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787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752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717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B076B8-37DA-7B4E-ACAD-6B0A4C63A6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E9B8F-A861-354F-B460-3DEC0C7EE79C}"/>
              </a:ext>
            </a:extLst>
          </p:cNvPr>
          <p:cNvSpPr/>
          <p:nvPr userDrawn="1"/>
        </p:nvSpPr>
        <p:spPr>
          <a:xfrm>
            <a:off x="2" y="16373"/>
            <a:ext cx="9601198" cy="12810627"/>
          </a:xfrm>
          <a:prstGeom prst="rect">
            <a:avLst/>
          </a:prstGeom>
          <a:solidFill>
            <a:srgbClr val="FFF200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6897D-7DF8-0B42-AF0F-B49B5CD1B8F1}"/>
              </a:ext>
            </a:extLst>
          </p:cNvPr>
          <p:cNvSpPr/>
          <p:nvPr userDrawn="1"/>
        </p:nvSpPr>
        <p:spPr>
          <a:xfrm>
            <a:off x="128364" y="1424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0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13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25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715" r:id="rId4"/>
    <p:sldLayoutId id="2147483717" r:id="rId5"/>
    <p:sldLayoutId id="2147483716" r:id="rId6"/>
    <p:sldLayoutId id="2147483718" r:id="rId7"/>
    <p:sldLayoutId id="2147483719" r:id="rId8"/>
  </p:sldLayoutIdLst>
  <p:txStyles>
    <p:titleStyle>
      <a:lvl1pPr algn="ctr" defTabSz="639965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74" indent="-479974" algn="l" defTabSz="639965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defTabSz="639965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defTabSz="639965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defTabSz="63996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defTabSz="639965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FDADE18-241E-E04E-8E91-7D0CC2A47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85" y="4301423"/>
            <a:ext cx="9065491" cy="2746285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EFD40DB-9517-4941-A318-475BE1E53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43416"/>
              </p:ext>
            </p:extLst>
          </p:nvPr>
        </p:nvGraphicFramePr>
        <p:xfrm>
          <a:off x="3957145" y="2030005"/>
          <a:ext cx="5318144" cy="191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144">
                  <a:extLst>
                    <a:ext uri="{9D8B030D-6E8A-4147-A177-3AD203B41FA5}">
                      <a16:colId xmlns:a16="http://schemas.microsoft.com/office/drawing/2014/main" val="3523236227"/>
                    </a:ext>
                  </a:extLst>
                </a:gridCol>
              </a:tblGrid>
              <a:tr h="134876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NAME: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35031"/>
                  </a:ext>
                </a:extLst>
              </a:tr>
              <a:tr h="56167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Teacher:                                                          Class: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4548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60142F67-47BB-054B-A3C3-483C6EEB8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88" y="348878"/>
            <a:ext cx="3531377" cy="35313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07C384E-541E-8140-B86F-5CCB35259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144" y="348878"/>
            <a:ext cx="5440175" cy="15587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AE45AC-FF63-BA48-A54D-DA236A461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58" y="5476016"/>
            <a:ext cx="1286893" cy="1327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275E9-AC94-CA4B-8453-23C96DB61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69" y="7136763"/>
            <a:ext cx="8273192" cy="5403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92C787-1689-224F-B47E-6F826B1206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85" y="11885843"/>
            <a:ext cx="2160000" cy="654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9292C-B1EE-E442-9A9F-37DCD9F76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00" y="11885843"/>
            <a:ext cx="2160000" cy="654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289FE8-42EC-504F-9EDA-4D9D0F95A0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19" y="11909460"/>
            <a:ext cx="2160000" cy="6543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5B56B8-32A9-F14D-9386-7E3122B3FE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83" y="11885842"/>
            <a:ext cx="2160000" cy="6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4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05AA3F-A015-C342-9DC9-F30EC95853E8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Qualifications and Pathways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B632E3-70D9-E54C-9929-033F843F860A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10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185C739-BCA7-BB46-9DFC-DFC000291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9B300E-E8B0-A74D-975F-A24871A7A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042" y="700593"/>
            <a:ext cx="2582978" cy="168700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4FFCB4-116A-2B45-9291-9C191F2202E6}"/>
              </a:ext>
            </a:extLst>
          </p:cNvPr>
          <p:cNvSpPr/>
          <p:nvPr/>
        </p:nvSpPr>
        <p:spPr>
          <a:xfrm>
            <a:off x="302778" y="715703"/>
            <a:ext cx="6347403" cy="16870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What qualification level do you currently aspire to?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Why do you think this?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What post-16 progression pathway are you thinking about at the moment?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Why do you think this?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E55BD9-8E62-EC40-97B4-8149AC89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614" y="2559250"/>
            <a:ext cx="4829729" cy="359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B8FDF5-2F2C-304C-B908-3CBCD5D21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14" y="6323068"/>
            <a:ext cx="9018419" cy="624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211CE1-1B16-514C-A06B-4D2D52C07D1B}"/>
              </a:ext>
            </a:extLst>
          </p:cNvPr>
          <p:cNvSpPr/>
          <p:nvPr/>
        </p:nvSpPr>
        <p:spPr>
          <a:xfrm>
            <a:off x="224620" y="2574360"/>
            <a:ext cx="4084144" cy="3590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latin typeface="Calibri"/>
                <a:cs typeface="Calibri"/>
              </a:rPr>
              <a:t>Video Reflection </a:t>
            </a:r>
            <a:r>
              <a:rPr lang="en-GB" sz="1200" dirty="0">
                <a:latin typeface="Calibri"/>
                <a:cs typeface="Calibri"/>
              </a:rPr>
              <a:t>– What do you learn from the video clip? (Information, Statistics, advice, risks)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Calibri"/>
                <a:cs typeface="Calibri"/>
              </a:rPr>
              <a:t>_____________________________________________________________________________________________________________________</a:t>
            </a:r>
            <a:r>
              <a:rPr lang="en-GB" sz="1200" dirty="0">
                <a:cs typeface="Calibri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65795-CAA8-D94E-9A0B-3A0A8049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929" y="5541816"/>
            <a:ext cx="1383183" cy="58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6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21280E-FF55-8B4F-A477-1765FCDFD1BA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Qualities and Skills revisited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55FBE0-0E3C-DE40-9A0E-09AD959BCAAB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11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2DB2B7-6251-984F-A3A0-1CE5B200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4CBA8E-843F-CB48-B31D-12ACD94146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222" y="692271"/>
            <a:ext cx="2895601" cy="171842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EB3F076-E517-764E-8214-B29E29E6515D}"/>
              </a:ext>
            </a:extLst>
          </p:cNvPr>
          <p:cNvSpPr/>
          <p:nvPr/>
        </p:nvSpPr>
        <p:spPr>
          <a:xfrm>
            <a:off x="275068" y="715766"/>
            <a:ext cx="6042603" cy="1718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What is the person sat next to you good at?</a:t>
            </a:r>
          </a:p>
          <a:p>
            <a:r>
              <a:rPr lang="en-US" sz="1200" dirty="0">
                <a:solidFill>
                  <a:schemeClr val="tx1"/>
                </a:solidFill>
              </a:rPr>
              <a:t>1. 				2. 			3.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What is your teacher good at?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 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What are you good at?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1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D1D3CB-8FCE-C846-8126-50D304276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48" y="2688418"/>
            <a:ext cx="2177187" cy="204644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E73E5AA-1C05-CC46-8642-1DE3AF35CA62}"/>
              </a:ext>
            </a:extLst>
          </p:cNvPr>
          <p:cNvSpPr/>
          <p:nvPr/>
        </p:nvSpPr>
        <p:spPr>
          <a:xfrm>
            <a:off x="2633172" y="2619143"/>
            <a:ext cx="3629079" cy="2046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What is in your skills tool box?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5" name="Picture 14" descr="YELLOW ARROW.png">
            <a:extLst>
              <a:ext uri="{FF2B5EF4-FFF2-40B4-BE49-F238E27FC236}">
                <a16:creationId xmlns:a16="http://schemas.microsoft.com/office/drawing/2014/main" id="{5107EEDA-C746-D24B-A101-F29891A243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30999">
            <a:off x="2143883" y="4080490"/>
            <a:ext cx="625178" cy="417497"/>
          </a:xfrm>
          <a:prstGeom prst="rect">
            <a:avLst/>
          </a:prstGeom>
        </p:spPr>
      </p:pic>
      <p:pic>
        <p:nvPicPr>
          <p:cNvPr id="16" name="Picture 15" descr="YELLOW ARROW.png">
            <a:extLst>
              <a:ext uri="{FF2B5EF4-FFF2-40B4-BE49-F238E27FC236}">
                <a16:creationId xmlns:a16="http://schemas.microsoft.com/office/drawing/2014/main" id="{5B3F9E2A-1F9A-2C49-9D54-E4E1FC5BB0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30999">
            <a:off x="2143883" y="3292314"/>
            <a:ext cx="625178" cy="417497"/>
          </a:xfrm>
          <a:prstGeom prst="rect">
            <a:avLst/>
          </a:prstGeom>
        </p:spPr>
      </p:pic>
      <p:pic>
        <p:nvPicPr>
          <p:cNvPr id="17" name="Picture 16" descr="YELLOW ARROW.png">
            <a:extLst>
              <a:ext uri="{FF2B5EF4-FFF2-40B4-BE49-F238E27FC236}">
                <a16:creationId xmlns:a16="http://schemas.microsoft.com/office/drawing/2014/main" id="{ABE08781-EA65-8E4E-8324-FA4C745749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30999">
            <a:off x="2143883" y="3685530"/>
            <a:ext cx="625178" cy="41749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D4A432-9F54-4C40-87D0-3700BD47E3B7}"/>
              </a:ext>
            </a:extLst>
          </p:cNvPr>
          <p:cNvSpPr/>
          <p:nvPr/>
        </p:nvSpPr>
        <p:spPr>
          <a:xfrm>
            <a:off x="6442367" y="2605288"/>
            <a:ext cx="2906798" cy="20464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A Skill is……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 Quality is….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66CF73-6FB9-2643-8DCC-BEA056B75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36" y="4890278"/>
            <a:ext cx="4223450" cy="2934418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C7EE719-76E3-044A-A8D2-386AECE6A0B8}"/>
              </a:ext>
            </a:extLst>
          </p:cNvPr>
          <p:cNvSpPr/>
          <p:nvPr/>
        </p:nvSpPr>
        <p:spPr>
          <a:xfrm>
            <a:off x="1299641" y="5487123"/>
            <a:ext cx="2194387" cy="21588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My future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21" name="Picture 20" descr="YELLOW ARROW.png">
            <a:extLst>
              <a:ext uri="{FF2B5EF4-FFF2-40B4-BE49-F238E27FC236}">
                <a16:creationId xmlns:a16="http://schemas.microsoft.com/office/drawing/2014/main" id="{B3F3BE22-49ED-A04D-9B71-7CFDEFFD95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837634">
            <a:off x="3046326" y="5698898"/>
            <a:ext cx="443620" cy="41749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0CA4CAC-1D96-5447-84CB-CFEC9BA52679}"/>
              </a:ext>
            </a:extLst>
          </p:cNvPr>
          <p:cNvSpPr/>
          <p:nvPr/>
        </p:nvSpPr>
        <p:spPr>
          <a:xfrm>
            <a:off x="4447711" y="4890278"/>
            <a:ext cx="4879479" cy="1314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How will you achieve this future?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23" name="Picture 22" descr="YELLOW ARROW.png">
            <a:extLst>
              <a:ext uri="{FF2B5EF4-FFF2-40B4-BE49-F238E27FC236}">
                <a16:creationId xmlns:a16="http://schemas.microsoft.com/office/drawing/2014/main" id="{71EFF27B-ECC3-6A4D-827E-7CF274987E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837634">
            <a:off x="3842807" y="5389419"/>
            <a:ext cx="443620" cy="417497"/>
          </a:xfrm>
          <a:prstGeom prst="rect">
            <a:avLst/>
          </a:prstGeom>
        </p:spPr>
      </p:pic>
      <p:pic>
        <p:nvPicPr>
          <p:cNvPr id="24" name="Picture 23" descr="YELLOW ARROW.png">
            <a:extLst>
              <a:ext uri="{FF2B5EF4-FFF2-40B4-BE49-F238E27FC236}">
                <a16:creationId xmlns:a16="http://schemas.microsoft.com/office/drawing/2014/main" id="{C5E30336-4902-9C4F-A230-29D4F502CF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837634">
            <a:off x="3455726" y="5540282"/>
            <a:ext cx="443620" cy="417497"/>
          </a:xfrm>
          <a:prstGeom prst="rect">
            <a:avLst/>
          </a:prstGeom>
        </p:spPr>
      </p:pic>
      <p:pic>
        <p:nvPicPr>
          <p:cNvPr id="25" name="Picture 24" descr="YELLOW ARROW.png">
            <a:extLst>
              <a:ext uri="{FF2B5EF4-FFF2-40B4-BE49-F238E27FC236}">
                <a16:creationId xmlns:a16="http://schemas.microsoft.com/office/drawing/2014/main" id="{B1AE5D91-AF3C-814C-AEB9-A11FDB1030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837634">
            <a:off x="4214352" y="5252223"/>
            <a:ext cx="443620" cy="4174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38CF0E-A9DE-3E44-8C90-C3DBB55C0D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711" y="6293108"/>
            <a:ext cx="2194387" cy="13147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4DA396-654B-A245-AFA4-51EFE4F982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803" y="6301701"/>
            <a:ext cx="2194387" cy="1306126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05DEA6-2FD1-1F41-9A76-24D70A5BFBCB}"/>
              </a:ext>
            </a:extLst>
          </p:cNvPr>
          <p:cNvSpPr/>
          <p:nvPr/>
        </p:nvSpPr>
        <p:spPr>
          <a:xfrm>
            <a:off x="288925" y="7929073"/>
            <a:ext cx="4347016" cy="22333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1"/>
                </a:solidFill>
              </a:rPr>
              <a:t>Write </a:t>
            </a:r>
            <a:r>
              <a:rPr lang="en-GB" sz="1200" u="sng" dirty="0">
                <a:solidFill>
                  <a:schemeClr val="tx1"/>
                </a:solidFill>
              </a:rPr>
              <a:t>your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chemeClr val="tx1"/>
                </a:solidFill>
              </a:rPr>
              <a:t>3</a:t>
            </a:r>
            <a:r>
              <a:rPr lang="en-GB" sz="1200" dirty="0">
                <a:solidFill>
                  <a:schemeClr val="tx1"/>
                </a:solidFill>
              </a:rPr>
              <a:t> most important skills: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………………………….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………………………….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………………………….</a:t>
            </a: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tx1"/>
                </a:solidFill>
              </a:rPr>
              <a:t>If you could choose a skill that someone else 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tx1"/>
                </a:solidFill>
              </a:rPr>
              <a:t>has, what would it be and why?</a:t>
            </a:r>
          </a:p>
          <a:p>
            <a:pPr>
              <a:lnSpc>
                <a:spcPct val="80000"/>
              </a:lnSpc>
            </a:pPr>
            <a:endParaRPr lang="en-GB" sz="12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200" b="1" i="1" dirty="0">
                <a:solidFill>
                  <a:schemeClr val="tx1"/>
                </a:solidFill>
              </a:rPr>
              <a:t>I would choose ……………………that ………………….. </a:t>
            </a:r>
          </a:p>
          <a:p>
            <a:pPr>
              <a:lnSpc>
                <a:spcPct val="80000"/>
              </a:lnSpc>
            </a:pPr>
            <a:r>
              <a:rPr lang="en-GB" sz="1200" b="1" i="1" dirty="0">
                <a:solidFill>
                  <a:schemeClr val="tx1"/>
                </a:solidFill>
              </a:rPr>
              <a:t>has because ………………………………….</a:t>
            </a:r>
          </a:p>
          <a:p>
            <a:pPr>
              <a:lnSpc>
                <a:spcPct val="80000"/>
              </a:lnSpc>
            </a:pPr>
            <a:endParaRPr lang="en-GB" sz="12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3FA7C5D-88A3-6B42-8052-092E073CFDC7}"/>
              </a:ext>
            </a:extLst>
          </p:cNvPr>
          <p:cNvSpPr/>
          <p:nvPr/>
        </p:nvSpPr>
        <p:spPr>
          <a:xfrm>
            <a:off x="4800600" y="7929073"/>
            <a:ext cx="4506343" cy="22333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1"/>
                </a:solidFill>
              </a:rPr>
              <a:t>Write </a:t>
            </a:r>
            <a:r>
              <a:rPr lang="en-GB" sz="1200" u="sng" dirty="0">
                <a:solidFill>
                  <a:schemeClr val="tx1"/>
                </a:solidFill>
              </a:rPr>
              <a:t>your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chemeClr val="tx1"/>
                </a:solidFill>
              </a:rPr>
              <a:t>3</a:t>
            </a:r>
            <a:r>
              <a:rPr lang="en-GB" sz="1200" dirty="0">
                <a:solidFill>
                  <a:schemeClr val="tx1"/>
                </a:solidFill>
              </a:rPr>
              <a:t> most important qualities: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………………………….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………………………….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1200" dirty="0">
                <a:solidFill>
                  <a:schemeClr val="tx1"/>
                </a:solidFill>
              </a:rPr>
              <a:t>………………………….</a:t>
            </a:r>
          </a:p>
          <a:p>
            <a:pPr>
              <a:lnSpc>
                <a:spcPct val="80000"/>
              </a:lnSpc>
            </a:pPr>
            <a:endParaRPr lang="en-GB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tx1"/>
                </a:solidFill>
              </a:rPr>
              <a:t>If you could choose a quality that someone else 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tx1"/>
                </a:solidFill>
              </a:rPr>
              <a:t>has, what would it be and why?</a:t>
            </a:r>
          </a:p>
          <a:p>
            <a:pPr>
              <a:lnSpc>
                <a:spcPct val="80000"/>
              </a:lnSpc>
            </a:pPr>
            <a:endParaRPr lang="en-GB" sz="12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200" b="1" i="1" dirty="0">
                <a:solidFill>
                  <a:schemeClr val="tx1"/>
                </a:solidFill>
              </a:rPr>
              <a:t>I would choose ……………………that ………………….. </a:t>
            </a:r>
          </a:p>
          <a:p>
            <a:pPr>
              <a:lnSpc>
                <a:spcPct val="80000"/>
              </a:lnSpc>
            </a:pPr>
            <a:r>
              <a:rPr lang="en-GB" sz="1200" b="1" i="1" dirty="0">
                <a:solidFill>
                  <a:schemeClr val="tx1"/>
                </a:solidFill>
              </a:rPr>
              <a:t>has because ………………………………….</a:t>
            </a:r>
          </a:p>
          <a:p>
            <a:pPr>
              <a:lnSpc>
                <a:spcPct val="80000"/>
              </a:lnSpc>
            </a:pPr>
            <a:endParaRPr lang="en-GB" sz="12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30" name="Picture 29" descr="CITIZEN SAM HOLDING WHITE BOARD.png">
            <a:extLst>
              <a:ext uri="{FF2B5EF4-FFF2-40B4-BE49-F238E27FC236}">
                <a16:creationId xmlns:a16="http://schemas.microsoft.com/office/drawing/2014/main" id="{66E245A3-FB4A-C449-AC02-25991C6EED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81" y="10341202"/>
            <a:ext cx="2087861" cy="7546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BFBF8B-91C6-DB4A-9E23-1CF8FD334E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7208" y="10509133"/>
            <a:ext cx="779282" cy="255191"/>
          </a:xfrm>
          <a:prstGeom prst="rect">
            <a:avLst/>
          </a:prstGeom>
          <a:ln w="38100" cmpd="sng">
            <a:solidFill>
              <a:srgbClr val="0C1B24"/>
            </a:solidFill>
          </a:ln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B55D8D-165C-224B-97C7-AF88ECCD9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95034"/>
              </p:ext>
            </p:extLst>
          </p:nvPr>
        </p:nvGraphicFramePr>
        <p:xfrm>
          <a:off x="207521" y="11052278"/>
          <a:ext cx="9155499" cy="157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5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91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Arguments For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Arguments Against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19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19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839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personal opinion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4F2E8DBD-7A9D-E04D-A0FA-1F9A8DCB799F}"/>
              </a:ext>
            </a:extLst>
          </p:cNvPr>
          <p:cNvSpPr/>
          <p:nvPr/>
        </p:nvSpPr>
        <p:spPr>
          <a:xfrm>
            <a:off x="833818" y="10341202"/>
            <a:ext cx="8394772" cy="612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FDFDCAA-D917-D54A-974F-7A19DC84FD91}"/>
              </a:ext>
            </a:extLst>
          </p:cNvPr>
          <p:cNvSpPr txBox="1">
            <a:spLocks/>
          </p:cNvSpPr>
          <p:nvPr/>
        </p:nvSpPr>
        <p:spPr>
          <a:xfrm>
            <a:off x="863399" y="10341202"/>
            <a:ext cx="8332635" cy="607051"/>
          </a:xfrm>
          <a:prstGeom prst="rect">
            <a:avLst/>
          </a:prstGeom>
        </p:spPr>
        <p:txBody>
          <a:bodyPr vert="horz" lIns="127993" tIns="63997" rIns="127993" bIns="63997" rtlCol="0" anchor="ctr">
            <a:noAutofit/>
          </a:bodyPr>
          <a:lstStyle>
            <a:lvl1pPr algn="ctr" defTabSz="639965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0000FF"/>
                </a:solidFill>
                <a:ea typeface="MS PGothic" charset="0"/>
                <a:cs typeface="Calibri"/>
              </a:rPr>
              <a:t>“Your qualities are more important than your skills”</a:t>
            </a:r>
            <a:endParaRPr lang="en-GB" sz="2000" b="1" dirty="0">
              <a:solidFill>
                <a:srgbClr val="0000FF"/>
              </a:solidFill>
              <a:latin typeface="Calibri"/>
              <a:ea typeface="MS PGothic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87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AD76E6CC-F9E0-AA4C-8833-B38DAFCA1467}"/>
              </a:ext>
            </a:extLst>
          </p:cNvPr>
          <p:cNvSpPr txBox="1">
            <a:spLocks/>
          </p:cNvSpPr>
          <p:nvPr/>
        </p:nvSpPr>
        <p:spPr>
          <a:xfrm>
            <a:off x="284231" y="7299599"/>
            <a:ext cx="9065491" cy="42279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FINAL - PRESENTATION &amp; SPAG FEEDBACK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DE379602-8203-924E-A2C5-2EC487201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00138"/>
              </p:ext>
            </p:extLst>
          </p:nvPr>
        </p:nvGraphicFramePr>
        <p:xfrm>
          <a:off x="267854" y="745336"/>
          <a:ext cx="9068529" cy="638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86">
                  <a:extLst>
                    <a:ext uri="{9D8B030D-6E8A-4147-A177-3AD203B41FA5}">
                      <a16:colId xmlns:a16="http://schemas.microsoft.com/office/drawing/2014/main" val="3065812291"/>
                    </a:ext>
                  </a:extLst>
                </a:gridCol>
                <a:gridCol w="621786">
                  <a:extLst>
                    <a:ext uri="{9D8B030D-6E8A-4147-A177-3AD203B41FA5}">
                      <a16:colId xmlns:a16="http://schemas.microsoft.com/office/drawing/2014/main" val="1223227896"/>
                    </a:ext>
                  </a:extLst>
                </a:gridCol>
                <a:gridCol w="1243570">
                  <a:extLst>
                    <a:ext uri="{9D8B030D-6E8A-4147-A177-3AD203B41FA5}">
                      <a16:colId xmlns:a16="http://schemas.microsoft.com/office/drawing/2014/main" val="4128422899"/>
                    </a:ext>
                  </a:extLst>
                </a:gridCol>
                <a:gridCol w="1322476">
                  <a:extLst>
                    <a:ext uri="{9D8B030D-6E8A-4147-A177-3AD203B41FA5}">
                      <a16:colId xmlns:a16="http://schemas.microsoft.com/office/drawing/2014/main" val="3817251137"/>
                    </a:ext>
                  </a:extLst>
                </a:gridCol>
                <a:gridCol w="659720">
                  <a:extLst>
                    <a:ext uri="{9D8B030D-6E8A-4147-A177-3AD203B41FA5}">
                      <a16:colId xmlns:a16="http://schemas.microsoft.com/office/drawing/2014/main" val="3046088541"/>
                    </a:ext>
                  </a:extLst>
                </a:gridCol>
                <a:gridCol w="659720">
                  <a:extLst>
                    <a:ext uri="{9D8B030D-6E8A-4147-A177-3AD203B41FA5}">
                      <a16:colId xmlns:a16="http://schemas.microsoft.com/office/drawing/2014/main" val="4173571555"/>
                    </a:ext>
                  </a:extLst>
                </a:gridCol>
                <a:gridCol w="1319439">
                  <a:extLst>
                    <a:ext uri="{9D8B030D-6E8A-4147-A177-3AD203B41FA5}">
                      <a16:colId xmlns:a16="http://schemas.microsoft.com/office/drawing/2014/main" val="3949717288"/>
                    </a:ext>
                  </a:extLst>
                </a:gridCol>
              </a:tblGrid>
              <a:tr h="588648"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</a:rPr>
                        <a:t>PROJECT &amp; WORK BOOKLET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Target Grade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Effort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2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What went well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All tasks in work booklet have been completed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participate fully in the lessons / respond  to questions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Fantastic evidence seen on project work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consistently displayed the ‘Blenheim Behaviours’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Your work booklet has attention to detail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have a positive attitude towards your learning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Your behaviour is exemplary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show great team work / Leadership skills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are a critical and thoughtful learner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are a reflective student inside and outside the classroom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21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Next Steps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Ensure all tasks are completed in work booklet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Participate more in lessons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Explain how you will improve your project work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Which ‘Behaviours’ could you focus on?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Add further detail to your responses in the work booklet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Explain how you can improve your attitude to LSW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Explain how you can improve your behaviour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How can you show better leadership and teamwork skills?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Improve SPAG (refer to SPAG Targets)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Set yourself two SMART target for self improvement.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1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SPAG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Below Threshold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Threshold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Intermediate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33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Evidence of Next Steps</a:t>
                      </a:r>
                    </a:p>
                    <a:p>
                      <a:pPr algn="ctr"/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(complete here or refer to where it can be seen)</a:t>
                      </a:r>
                    </a:p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5-point Star 47">
            <a:extLst>
              <a:ext uri="{FF2B5EF4-FFF2-40B4-BE49-F238E27FC236}">
                <a16:creationId xmlns:a16="http://schemas.microsoft.com/office/drawing/2014/main" id="{9603B2BA-D369-9845-871C-3F532F674428}"/>
              </a:ext>
            </a:extLst>
          </p:cNvPr>
          <p:cNvSpPr/>
          <p:nvPr/>
        </p:nvSpPr>
        <p:spPr>
          <a:xfrm>
            <a:off x="2332460" y="4382311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09FD141B-E673-A044-AC95-43946F7DB8D4}"/>
              </a:ext>
            </a:extLst>
          </p:cNvPr>
          <p:cNvSpPr/>
          <p:nvPr/>
        </p:nvSpPr>
        <p:spPr>
          <a:xfrm>
            <a:off x="3990932" y="4400240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2ADE8F57-7C18-3C44-92C7-9BEABF7214CB}"/>
              </a:ext>
            </a:extLst>
          </p:cNvPr>
          <p:cNvSpPr/>
          <p:nvPr/>
        </p:nvSpPr>
        <p:spPr>
          <a:xfrm>
            <a:off x="4435323" y="4400240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4BE87B2A-100B-DA41-A1D0-923A6094EF8B}"/>
              </a:ext>
            </a:extLst>
          </p:cNvPr>
          <p:cNvSpPr/>
          <p:nvPr/>
        </p:nvSpPr>
        <p:spPr>
          <a:xfrm>
            <a:off x="5649404" y="4400240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id="{56F939ED-1718-FD43-8B43-1469AA2C1910}"/>
              </a:ext>
            </a:extLst>
          </p:cNvPr>
          <p:cNvSpPr/>
          <p:nvPr/>
        </p:nvSpPr>
        <p:spPr>
          <a:xfrm>
            <a:off x="6117696" y="4389592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5-point Star 52">
            <a:extLst>
              <a:ext uri="{FF2B5EF4-FFF2-40B4-BE49-F238E27FC236}">
                <a16:creationId xmlns:a16="http://schemas.microsoft.com/office/drawing/2014/main" id="{1FDE0234-6C8C-F24B-BD41-4B5B4AB279FC}"/>
              </a:ext>
            </a:extLst>
          </p:cNvPr>
          <p:cNvSpPr/>
          <p:nvPr/>
        </p:nvSpPr>
        <p:spPr>
          <a:xfrm>
            <a:off x="6585988" y="4389592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5-point Star 53">
            <a:extLst>
              <a:ext uri="{FF2B5EF4-FFF2-40B4-BE49-F238E27FC236}">
                <a16:creationId xmlns:a16="http://schemas.microsoft.com/office/drawing/2014/main" id="{7D69D3F6-8622-5842-89AD-99412CA6AA51}"/>
              </a:ext>
            </a:extLst>
          </p:cNvPr>
          <p:cNvSpPr/>
          <p:nvPr/>
        </p:nvSpPr>
        <p:spPr>
          <a:xfrm>
            <a:off x="7383272" y="4400240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932562DF-3148-DF48-AE28-103CD6E526E8}"/>
              </a:ext>
            </a:extLst>
          </p:cNvPr>
          <p:cNvSpPr/>
          <p:nvPr/>
        </p:nvSpPr>
        <p:spPr>
          <a:xfrm>
            <a:off x="7851564" y="4389592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id="{ADBB4EC0-11CD-1B45-8A54-694401807E84}"/>
              </a:ext>
            </a:extLst>
          </p:cNvPr>
          <p:cNvSpPr/>
          <p:nvPr/>
        </p:nvSpPr>
        <p:spPr>
          <a:xfrm>
            <a:off x="8319856" y="4389592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277F402B-F389-4A48-A147-B1FB27F3934B}"/>
              </a:ext>
            </a:extLst>
          </p:cNvPr>
          <p:cNvSpPr/>
          <p:nvPr/>
        </p:nvSpPr>
        <p:spPr>
          <a:xfrm>
            <a:off x="8788148" y="4400240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21E17028-E6BB-994C-BB2F-9BCF57AA667D}"/>
              </a:ext>
            </a:extLst>
          </p:cNvPr>
          <p:cNvSpPr/>
          <p:nvPr/>
        </p:nvSpPr>
        <p:spPr>
          <a:xfrm>
            <a:off x="3384363" y="3863241"/>
            <a:ext cx="224852" cy="11692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F2BC458D-2A4F-D347-82F7-FC6720A02DD9}"/>
              </a:ext>
            </a:extLst>
          </p:cNvPr>
          <p:cNvSpPr/>
          <p:nvPr/>
        </p:nvSpPr>
        <p:spPr>
          <a:xfrm>
            <a:off x="7219351" y="3863241"/>
            <a:ext cx="224852" cy="11692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3EB65C72-EA7A-4D43-ABC6-B4A6BAEBED77}"/>
              </a:ext>
            </a:extLst>
          </p:cNvPr>
          <p:cNvSpPr/>
          <p:nvPr/>
        </p:nvSpPr>
        <p:spPr>
          <a:xfrm rot="16200000">
            <a:off x="1382300" y="5819683"/>
            <a:ext cx="544642" cy="28926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F49F5C7-03D4-484A-B2A3-BCC22F58E3C6}"/>
              </a:ext>
            </a:extLst>
          </p:cNvPr>
          <p:cNvSpPr txBox="1">
            <a:spLocks/>
          </p:cNvSpPr>
          <p:nvPr/>
        </p:nvSpPr>
        <p:spPr>
          <a:xfrm>
            <a:off x="1967947" y="200217"/>
            <a:ext cx="5967013" cy="43236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C43BA8A-526B-4347-AFB2-1206371774A8}"/>
              </a:ext>
            </a:extLst>
          </p:cNvPr>
          <p:cNvSpPr txBox="1">
            <a:spLocks/>
          </p:cNvSpPr>
          <p:nvPr/>
        </p:nvSpPr>
        <p:spPr>
          <a:xfrm>
            <a:off x="8048570" y="214253"/>
            <a:ext cx="1263650" cy="4355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12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2E60906-2574-F440-A624-095417043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25575"/>
              </p:ext>
            </p:extLst>
          </p:nvPr>
        </p:nvGraphicFramePr>
        <p:xfrm>
          <a:off x="284232" y="7835152"/>
          <a:ext cx="9065490" cy="468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317">
                  <a:extLst>
                    <a:ext uri="{9D8B030D-6E8A-4147-A177-3AD203B41FA5}">
                      <a16:colId xmlns:a16="http://schemas.microsoft.com/office/drawing/2014/main" val="3817251137"/>
                    </a:ext>
                  </a:extLst>
                </a:gridCol>
              </a:tblGrid>
              <a:tr h="49831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SPAG Performance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Descriptor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Targets to move SPAG and presentation of work booklet on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73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Below  Threshold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sng" dirty="0">
                          <a:solidFill>
                            <a:schemeClr val="tx1"/>
                          </a:solidFill>
                        </a:rPr>
                        <a:t>Common errors in Spelling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Punctuation and Grammar hinder written communication. 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Response does not relate to Q’s asked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or no response to tasks in booklet. </a:t>
                      </a:r>
                      <a:r>
                        <a:rPr lang="en-GB" sz="1100" b="1" u="none" baseline="0" dirty="0">
                          <a:solidFill>
                            <a:schemeClr val="tx1"/>
                          </a:solidFill>
                        </a:rPr>
                        <a:t>Work booklet is untidy.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Complete unfinished tasks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Copy out misspelled vocabulary 3 times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Neatly colour code tasks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Complete Progress Tracker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Add punctuation (Capital Letters, full stops etc)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Threshold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Able to spell and punctuate with reasonable accuracy.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Some grammatical errors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but they don</a:t>
                      </a:r>
                      <a:r>
                        <a:rPr lang="mr-IN" sz="1100" baseline="0" dirty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t significantly hinder the work booklet. 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Limited range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of specialist key terms used. </a:t>
                      </a:r>
                      <a:r>
                        <a:rPr lang="en-GB" sz="1100" b="1" u="none" baseline="0" dirty="0">
                          <a:solidFill>
                            <a:schemeClr val="tx1"/>
                          </a:solidFill>
                        </a:rPr>
                        <a:t>Work booklet is untidy and incomplete in places </a:t>
                      </a:r>
                      <a:endParaRPr lang="en-GB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Complete unfinished tasks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Replace slang terms with more formal English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Fully develop your points of view in your responses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Proof read work and check for SPAG errors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Use a wider range of specialist vocab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1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Intermediate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Able to spell and punctuate </a:t>
                      </a:r>
                      <a:r>
                        <a:rPr lang="en-GB" sz="1100" b="1" u="sng" dirty="0">
                          <a:solidFill>
                            <a:schemeClr val="tx1"/>
                          </a:solidFill>
                        </a:rPr>
                        <a:t>with considerable  accuracy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u="none" baseline="0" dirty="0">
                          <a:solidFill>
                            <a:schemeClr val="tx1"/>
                          </a:solidFill>
                        </a:rPr>
                        <a:t>Learners use rules of grammar with 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greater control </a:t>
                      </a:r>
                      <a:r>
                        <a:rPr lang="en-GB" sz="1100" b="0" u="none" baseline="0" dirty="0">
                          <a:solidFill>
                            <a:schemeClr val="tx1"/>
                          </a:solidFill>
                        </a:rPr>
                        <a:t>of meaning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Good range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of specialist key terms  - </a:t>
                      </a:r>
                    </a:p>
                    <a:p>
                      <a:pPr marL="0" marR="0" indent="0" algn="ctr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dirty="0">
                          <a:solidFill>
                            <a:schemeClr val="tx1"/>
                          </a:solidFill>
                        </a:rPr>
                        <a:t>Pride and care is taken in completion of the work booklet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Add to completed tasks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Develop a wider range of more complex ideas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Fully develop your points of view in your responses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Ensure every activity is complete in you Work Booklet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Use a wider range of punctuation including colons and semi colons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Ensure your points made are supported by evidence and specific examples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39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Advanced 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100" b="1" u="sng" dirty="0">
                          <a:solidFill>
                            <a:schemeClr val="tx1"/>
                          </a:solidFill>
                        </a:rPr>
                        <a:t>Perfectly accurate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spelling and Grammar throughout . Grammar is effectively used at all points of the work booklet. A wide and </a:t>
                      </a:r>
                      <a:r>
                        <a:rPr lang="en-GB" sz="1100" b="1" u="sng" dirty="0">
                          <a:solidFill>
                            <a:schemeClr val="tx1"/>
                          </a:solidFill>
                        </a:rPr>
                        <a:t>accurate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 range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of specialist key terms are used</a:t>
                      </a:r>
                    </a:p>
                    <a:p>
                      <a:pPr marL="0" marR="0" lvl="0" indent="0" algn="ctr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dirty="0">
                          <a:solidFill>
                            <a:schemeClr val="tx1"/>
                          </a:solidFill>
                        </a:rPr>
                        <a:t>Work booklet is fully completed to the best of your ability. Professional presentation at all times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 Add to completed tasks with extra specific details and examples</a:t>
                      </a:r>
                    </a:p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Ensure your points made are supported by evidence and specific examples </a:t>
                      </a:r>
                    </a:p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Use complex and varied techniques in your writing </a:t>
                      </a:r>
                    </a:p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Ensure every extended written response balances viewpoints in order to fully come to a conclusion.</a:t>
                      </a:r>
                    </a:p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Help support another student in improving their SPAG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" name="5-point Star 62">
            <a:extLst>
              <a:ext uri="{FF2B5EF4-FFF2-40B4-BE49-F238E27FC236}">
                <a16:creationId xmlns:a16="http://schemas.microsoft.com/office/drawing/2014/main" id="{6F34607F-CB9D-C94C-9D78-F2C8A76E0C96}"/>
              </a:ext>
            </a:extLst>
          </p:cNvPr>
          <p:cNvSpPr/>
          <p:nvPr/>
        </p:nvSpPr>
        <p:spPr>
          <a:xfrm>
            <a:off x="540729" y="11830974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296D5C66-BB9D-FA47-8425-11C8ACF48261}"/>
              </a:ext>
            </a:extLst>
          </p:cNvPr>
          <p:cNvSpPr/>
          <p:nvPr/>
        </p:nvSpPr>
        <p:spPr>
          <a:xfrm>
            <a:off x="988274" y="11830974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E0B3F064-DA09-A148-B1DE-0E2CED819D94}"/>
              </a:ext>
            </a:extLst>
          </p:cNvPr>
          <p:cNvSpPr/>
          <p:nvPr/>
        </p:nvSpPr>
        <p:spPr>
          <a:xfrm>
            <a:off x="313905" y="11565353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72A24204-E24A-9D4F-B495-185FB6096279}"/>
              </a:ext>
            </a:extLst>
          </p:cNvPr>
          <p:cNvSpPr/>
          <p:nvPr/>
        </p:nvSpPr>
        <p:spPr>
          <a:xfrm>
            <a:off x="750590" y="11565353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5-point Star 66">
            <a:extLst>
              <a:ext uri="{FF2B5EF4-FFF2-40B4-BE49-F238E27FC236}">
                <a16:creationId xmlns:a16="http://schemas.microsoft.com/office/drawing/2014/main" id="{91B8B50A-958A-2645-96DC-A5E7B2FEB2E0}"/>
              </a:ext>
            </a:extLst>
          </p:cNvPr>
          <p:cNvSpPr/>
          <p:nvPr/>
        </p:nvSpPr>
        <p:spPr>
          <a:xfrm>
            <a:off x="579413" y="10639949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5-point Star 67">
            <a:extLst>
              <a:ext uri="{FF2B5EF4-FFF2-40B4-BE49-F238E27FC236}">
                <a16:creationId xmlns:a16="http://schemas.microsoft.com/office/drawing/2014/main" id="{76C49278-725C-C64A-A9F3-69B404405305}"/>
              </a:ext>
            </a:extLst>
          </p:cNvPr>
          <p:cNvSpPr/>
          <p:nvPr/>
        </p:nvSpPr>
        <p:spPr>
          <a:xfrm>
            <a:off x="352589" y="10374328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EB1AB4A9-72F0-FD49-A851-FD74E47D3FB4}"/>
              </a:ext>
            </a:extLst>
          </p:cNvPr>
          <p:cNvSpPr/>
          <p:nvPr/>
        </p:nvSpPr>
        <p:spPr>
          <a:xfrm>
            <a:off x="789274" y="10374328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5-point Star 69">
            <a:extLst>
              <a:ext uri="{FF2B5EF4-FFF2-40B4-BE49-F238E27FC236}">
                <a16:creationId xmlns:a16="http://schemas.microsoft.com/office/drawing/2014/main" id="{6297BB72-E0E6-8C49-9FB5-DA0186149816}"/>
              </a:ext>
            </a:extLst>
          </p:cNvPr>
          <p:cNvSpPr/>
          <p:nvPr/>
        </p:nvSpPr>
        <p:spPr>
          <a:xfrm>
            <a:off x="524675" y="8742838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5-point Star 70">
            <a:extLst>
              <a:ext uri="{FF2B5EF4-FFF2-40B4-BE49-F238E27FC236}">
                <a16:creationId xmlns:a16="http://schemas.microsoft.com/office/drawing/2014/main" id="{A49444F1-C838-6F42-A223-2AFEFE02125A}"/>
              </a:ext>
            </a:extLst>
          </p:cNvPr>
          <p:cNvSpPr/>
          <p:nvPr/>
        </p:nvSpPr>
        <p:spPr>
          <a:xfrm>
            <a:off x="352589" y="9469309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5-point Star 71">
            <a:extLst>
              <a:ext uri="{FF2B5EF4-FFF2-40B4-BE49-F238E27FC236}">
                <a16:creationId xmlns:a16="http://schemas.microsoft.com/office/drawing/2014/main" id="{41920754-CA61-CC41-8131-C26C94AC707E}"/>
              </a:ext>
            </a:extLst>
          </p:cNvPr>
          <p:cNvSpPr/>
          <p:nvPr/>
        </p:nvSpPr>
        <p:spPr>
          <a:xfrm>
            <a:off x="638487" y="9726017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A5B23A6A-502E-4148-9B43-674513951DD6}"/>
              </a:ext>
            </a:extLst>
          </p:cNvPr>
          <p:cNvSpPr/>
          <p:nvPr/>
        </p:nvSpPr>
        <p:spPr>
          <a:xfrm>
            <a:off x="1101375" y="8929791"/>
            <a:ext cx="508529" cy="26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CD77E829-8707-9241-8B0C-1A36FA8CEE27}"/>
              </a:ext>
            </a:extLst>
          </p:cNvPr>
          <p:cNvSpPr/>
          <p:nvPr/>
        </p:nvSpPr>
        <p:spPr>
          <a:xfrm>
            <a:off x="1097048" y="9807198"/>
            <a:ext cx="508529" cy="26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0ABF36F-B1C7-C647-9638-017E3D2402EB}"/>
              </a:ext>
            </a:extLst>
          </p:cNvPr>
          <p:cNvSpPr/>
          <p:nvPr/>
        </p:nvSpPr>
        <p:spPr>
          <a:xfrm>
            <a:off x="1094236" y="11023727"/>
            <a:ext cx="508529" cy="26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40F07FD-AF61-5441-8F80-2145CE18D667}"/>
              </a:ext>
            </a:extLst>
          </p:cNvPr>
          <p:cNvSpPr/>
          <p:nvPr/>
        </p:nvSpPr>
        <p:spPr>
          <a:xfrm>
            <a:off x="1101122" y="12215347"/>
            <a:ext cx="508529" cy="26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1E04313-F40C-0B45-B971-A21299659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79" y="188024"/>
            <a:ext cx="1561673" cy="4474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9D47077-7503-8F4D-A6E0-B786AD4B1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37" y="6508233"/>
            <a:ext cx="1805360" cy="5469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162BB3-F2EF-2546-AAEE-1533E43EA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60" y="6529018"/>
            <a:ext cx="1805360" cy="5469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1C79E73-C7E1-2349-84F9-09F4F2A2F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203" y="6508234"/>
            <a:ext cx="1805360" cy="5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4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ADF987A-0170-B241-990D-2066739FC3BC}"/>
              </a:ext>
            </a:extLst>
          </p:cNvPr>
          <p:cNvSpPr/>
          <p:nvPr/>
        </p:nvSpPr>
        <p:spPr>
          <a:xfrm>
            <a:off x="226993" y="11473714"/>
            <a:ext cx="9191040" cy="10479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3ADB8C-EEAA-1249-A2FD-C89EE7EED8B6}"/>
              </a:ext>
            </a:extLst>
          </p:cNvPr>
          <p:cNvSpPr/>
          <p:nvPr/>
        </p:nvSpPr>
        <p:spPr>
          <a:xfrm>
            <a:off x="8299094" y="11506171"/>
            <a:ext cx="1063370" cy="1047915"/>
          </a:xfrm>
          <a:prstGeom prst="roundRect">
            <a:avLst/>
          </a:prstGeom>
          <a:solidFill>
            <a:srgbClr val="B6DCA8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evron 60">
            <a:extLst>
              <a:ext uri="{FF2B5EF4-FFF2-40B4-BE49-F238E27FC236}">
                <a16:creationId xmlns:a16="http://schemas.microsoft.com/office/drawing/2014/main" id="{920D4868-B623-514D-866B-2D02B3129D14}"/>
              </a:ext>
            </a:extLst>
          </p:cNvPr>
          <p:cNvSpPr/>
          <p:nvPr/>
        </p:nvSpPr>
        <p:spPr>
          <a:xfrm>
            <a:off x="7878647" y="11636580"/>
            <a:ext cx="382796" cy="325250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76621C9-34DB-0A4E-A26A-231ECFEBD2A2}"/>
              </a:ext>
            </a:extLst>
          </p:cNvPr>
          <p:cNvSpPr/>
          <p:nvPr/>
        </p:nvSpPr>
        <p:spPr>
          <a:xfrm>
            <a:off x="3233048" y="11603731"/>
            <a:ext cx="2235201" cy="8665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Learning </a:t>
            </a:r>
          </a:p>
          <a:p>
            <a:r>
              <a:rPr lang="en-US" sz="1600" dirty="0"/>
              <a:t>Before: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F9133AF-B7BA-F347-9745-657887BC928E}"/>
              </a:ext>
            </a:extLst>
          </p:cNvPr>
          <p:cNvSpPr/>
          <p:nvPr/>
        </p:nvSpPr>
        <p:spPr>
          <a:xfrm>
            <a:off x="5586984" y="11603731"/>
            <a:ext cx="2235201" cy="8665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Progress </a:t>
            </a:r>
          </a:p>
          <a:p>
            <a:r>
              <a:rPr lang="en-US" sz="1600" dirty="0"/>
              <a:t>Made: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37B45E-0B21-0246-AD75-96D2C0E594FE}"/>
              </a:ext>
            </a:extLst>
          </p:cNvPr>
          <p:cNvSpPr/>
          <p:nvPr/>
        </p:nvSpPr>
        <p:spPr>
          <a:xfrm>
            <a:off x="4223979" y="11709787"/>
            <a:ext cx="1087928" cy="5969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2C0A2C-DB8C-D141-8F21-7DBDD2E7D04F}"/>
              </a:ext>
            </a:extLst>
          </p:cNvPr>
          <p:cNvSpPr/>
          <p:nvPr/>
        </p:nvSpPr>
        <p:spPr>
          <a:xfrm>
            <a:off x="6591563" y="11738531"/>
            <a:ext cx="1087928" cy="5969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E5BD0D-B1E4-F244-A646-9E6B3825528E}"/>
              </a:ext>
            </a:extLst>
          </p:cNvPr>
          <p:cNvSpPr/>
          <p:nvPr/>
        </p:nvSpPr>
        <p:spPr>
          <a:xfrm>
            <a:off x="2088557" y="11683513"/>
            <a:ext cx="1027197" cy="7027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KEY</a:t>
            </a:r>
          </a:p>
        </p:txBody>
      </p:sp>
      <p:pic>
        <p:nvPicPr>
          <p:cNvPr id="33" name="Picture 32" descr="QUENTIN-SERENA-SAM-SARAH.png">
            <a:extLst>
              <a:ext uri="{FF2B5EF4-FFF2-40B4-BE49-F238E27FC236}">
                <a16:creationId xmlns:a16="http://schemas.microsoft.com/office/drawing/2014/main" id="{36A4E6C1-E3A0-8F43-89A0-BB1C39ABA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692" y="145839"/>
            <a:ext cx="1205239" cy="979561"/>
          </a:xfrm>
          <a:prstGeom prst="rect">
            <a:avLst/>
          </a:prstGeom>
        </p:spPr>
      </p:pic>
      <p:pic>
        <p:nvPicPr>
          <p:cNvPr id="42" name="Picture 8" descr="C:\Users\Optic Group111\Desktop\Self Assessment.png">
            <a:extLst>
              <a:ext uri="{FF2B5EF4-FFF2-40B4-BE49-F238E27FC236}">
                <a16:creationId xmlns:a16="http://schemas.microsoft.com/office/drawing/2014/main" id="{A2CA1602-5D3E-204B-B22C-748DB0C6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99" y="191713"/>
            <a:ext cx="932083" cy="9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89FCFEC0-FB35-754B-8CE4-9D05EB40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931" y="460935"/>
            <a:ext cx="1584870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7">
            <a:extLst>
              <a:ext uri="{FF2B5EF4-FFF2-40B4-BE49-F238E27FC236}">
                <a16:creationId xmlns:a16="http://schemas.microsoft.com/office/drawing/2014/main" id="{10F6CF05-7757-B242-8F87-BBBC49A8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93" y="761650"/>
            <a:ext cx="932084" cy="2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77CBD1B-8C38-D44A-B5F7-FAB05FCC434E}"/>
              </a:ext>
            </a:extLst>
          </p:cNvPr>
          <p:cNvSpPr/>
          <p:nvPr/>
        </p:nvSpPr>
        <p:spPr>
          <a:xfrm>
            <a:off x="3626603" y="218517"/>
            <a:ext cx="4046412" cy="8734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sz="1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UNIT TITLE</a:t>
            </a:r>
          </a:p>
          <a:p>
            <a:pPr algn="ctr"/>
            <a:endParaRPr lang="en-US" sz="4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FDD3D458-FD4D-2845-9F5A-94F33484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765" y="671455"/>
            <a:ext cx="1441386" cy="43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B3968BC-273E-AD4C-BA65-12F57823D3D3}"/>
              </a:ext>
            </a:extLst>
          </p:cNvPr>
          <p:cNvSpPr txBox="1">
            <a:spLocks/>
          </p:cNvSpPr>
          <p:nvPr/>
        </p:nvSpPr>
        <p:spPr>
          <a:xfrm>
            <a:off x="8065310" y="876018"/>
            <a:ext cx="1011700" cy="31563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Levenim MT" pitchFamily="2" charset="-79"/>
                <a:ea typeface="MS Mincho"/>
                <a:cs typeface="Levenim MT" pitchFamily="2" charset="-79"/>
              </a:rPr>
              <a:t>Page: 2</a:t>
            </a:r>
            <a:endParaRPr lang="en-GB" sz="1400" dirty="0">
              <a:latin typeface="Levenim MT" pitchFamily="2" charset="-79"/>
              <a:ea typeface="MS Mincho"/>
              <a:cs typeface="Levenim MT" pitchFamily="2" charset="-79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C9AB56C-359E-A348-920D-E414E1A8D5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128" y="211034"/>
            <a:ext cx="1428660" cy="4093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F97041F-A43A-9941-B7E8-9A850E7FE8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327" y="190449"/>
            <a:ext cx="932083" cy="9320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1506D67-3E67-EB41-A6F2-A5B0D71C94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733" y="11552148"/>
            <a:ext cx="942022" cy="9420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F3431A6-4EA0-8C43-9A96-059E807CAB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944" y="494849"/>
            <a:ext cx="1898742" cy="575202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EC7ED77-5D5C-AA42-8CFD-6FA9C7211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166"/>
              </p:ext>
            </p:extLst>
          </p:nvPr>
        </p:nvGraphicFramePr>
        <p:xfrm>
          <a:off x="215399" y="1188791"/>
          <a:ext cx="9139674" cy="1029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34">
                  <a:extLst>
                    <a:ext uri="{9D8B030D-6E8A-4147-A177-3AD203B41FA5}">
                      <a16:colId xmlns:a16="http://schemas.microsoft.com/office/drawing/2014/main" val="246996290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0298741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62924143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725264235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69003751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10193213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1982562568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722453729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933027247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151297671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900132583"/>
                    </a:ext>
                  </a:extLst>
                </a:gridCol>
              </a:tblGrid>
              <a:tr h="442889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BASELINE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CONFIDENCE CHECKER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70905"/>
                  </a:ext>
                </a:extLst>
              </a:tr>
              <a:tr h="737328"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BEFORE LEARNING THE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3649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can identify a wide range of jobs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9329"/>
                  </a:ext>
                </a:extLst>
              </a:tr>
              <a:tr h="436957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that each sector in society contains many career opportunities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928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know how to plan for my future career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84043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what Labour Market Information 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6518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can explain how Brexit may impact local Labour Markets in the UK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15279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can identify the main factors that impact Labour Market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38365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 can identify a range of different UK Job sectors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03637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 know the starting salaries of a range of jobs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060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 can explain my dream job or career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0423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can reflect on my careers journey so far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8238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what should be taken into account when making important decisions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7591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understand how our current choices can impact our future choices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799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my schools core curriculum at KS4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38609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my option choices at KS4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03992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know what I would like to study at KS4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71816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post 16 progression routes available to 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47812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the links between qualifications and pay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857273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post 18 progression routes available to 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73367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am able to set myself meaningful goals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046008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know what subjects I would like to study at KS4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3524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understand the qualities and skills employers look for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95698"/>
                  </a:ext>
                </a:extLst>
              </a:tr>
            </a:tbl>
          </a:graphicData>
        </a:graphic>
      </p:graphicFrame>
      <p:pic>
        <p:nvPicPr>
          <p:cNvPr id="50" name="Picture 10">
            <a:extLst>
              <a:ext uri="{FF2B5EF4-FFF2-40B4-BE49-F238E27FC236}">
                <a16:creationId xmlns:a16="http://schemas.microsoft.com/office/drawing/2014/main" id="{60309E55-9A25-194A-93A3-8EB90E19D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054" y="1877443"/>
            <a:ext cx="1445832" cy="4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1">
            <a:extLst>
              <a:ext uri="{FF2B5EF4-FFF2-40B4-BE49-F238E27FC236}">
                <a16:creationId xmlns:a16="http://schemas.microsoft.com/office/drawing/2014/main" id="{E2570058-67EE-C24A-88B8-D1F37676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909" y="1874177"/>
            <a:ext cx="1445832" cy="4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2">
            <a:extLst>
              <a:ext uri="{FF2B5EF4-FFF2-40B4-BE49-F238E27FC236}">
                <a16:creationId xmlns:a16="http://schemas.microsoft.com/office/drawing/2014/main" id="{822A1169-0FE6-1947-8676-BACEDCBB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646" y="1877443"/>
            <a:ext cx="1445832" cy="43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F5EAE1-4096-2143-948A-9D77D2725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3337" y="1239641"/>
            <a:ext cx="442412" cy="3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Chevron 53">
            <a:extLst>
              <a:ext uri="{FF2B5EF4-FFF2-40B4-BE49-F238E27FC236}">
                <a16:creationId xmlns:a16="http://schemas.microsoft.com/office/drawing/2014/main" id="{076BAD1F-04AE-AD47-A83A-FA3D7F173E97}"/>
              </a:ext>
            </a:extLst>
          </p:cNvPr>
          <p:cNvSpPr/>
          <p:nvPr/>
        </p:nvSpPr>
        <p:spPr>
          <a:xfrm>
            <a:off x="1763235" y="1248371"/>
            <a:ext cx="382796" cy="325250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Chevron 54">
            <a:extLst>
              <a:ext uri="{FF2B5EF4-FFF2-40B4-BE49-F238E27FC236}">
                <a16:creationId xmlns:a16="http://schemas.microsoft.com/office/drawing/2014/main" id="{B1A0583D-105E-9740-BAB9-B317D1E3419D}"/>
              </a:ext>
            </a:extLst>
          </p:cNvPr>
          <p:cNvSpPr/>
          <p:nvPr/>
        </p:nvSpPr>
        <p:spPr>
          <a:xfrm>
            <a:off x="2139812" y="1291121"/>
            <a:ext cx="230396" cy="251815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Chevron 55">
            <a:extLst>
              <a:ext uri="{FF2B5EF4-FFF2-40B4-BE49-F238E27FC236}">
                <a16:creationId xmlns:a16="http://schemas.microsoft.com/office/drawing/2014/main" id="{CC06FF5C-D21B-F74F-9BE4-3FA24D6E5CF8}"/>
              </a:ext>
            </a:extLst>
          </p:cNvPr>
          <p:cNvSpPr/>
          <p:nvPr/>
        </p:nvSpPr>
        <p:spPr>
          <a:xfrm>
            <a:off x="361022" y="1946858"/>
            <a:ext cx="382796" cy="325250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Chevron 56">
            <a:extLst>
              <a:ext uri="{FF2B5EF4-FFF2-40B4-BE49-F238E27FC236}">
                <a16:creationId xmlns:a16="http://schemas.microsoft.com/office/drawing/2014/main" id="{24C9FA9B-C3BB-2645-8C58-7558328E4C17}"/>
              </a:ext>
            </a:extLst>
          </p:cNvPr>
          <p:cNvSpPr/>
          <p:nvPr/>
        </p:nvSpPr>
        <p:spPr>
          <a:xfrm>
            <a:off x="737599" y="1989608"/>
            <a:ext cx="230396" cy="251815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6ABBCAF9-59B8-4D4E-8BDC-769D3BC2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40" y="1209420"/>
            <a:ext cx="1470944" cy="4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2AAD41F-9B6C-CE46-BAF1-FD037B54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66" y="11787639"/>
            <a:ext cx="1584870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25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820906-A273-6840-8BA8-317C3BBA4E9D}"/>
              </a:ext>
            </a:extLst>
          </p:cNvPr>
          <p:cNvSpPr/>
          <p:nvPr/>
        </p:nvSpPr>
        <p:spPr>
          <a:xfrm>
            <a:off x="288924" y="4078237"/>
            <a:ext cx="8978813" cy="342869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626DA-12B7-8347-8290-A4E7012DB72E}"/>
              </a:ext>
            </a:extLst>
          </p:cNvPr>
          <p:cNvSpPr/>
          <p:nvPr/>
        </p:nvSpPr>
        <p:spPr>
          <a:xfrm>
            <a:off x="4256692" y="5797207"/>
            <a:ext cx="866590" cy="372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Jobs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98A6A8-7BDF-D34C-AC9B-F6AD04A82439}"/>
              </a:ext>
            </a:extLst>
          </p:cNvPr>
          <p:cNvSpPr/>
          <p:nvPr/>
        </p:nvSpPr>
        <p:spPr>
          <a:xfrm>
            <a:off x="222850" y="695131"/>
            <a:ext cx="9140170" cy="1033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latin typeface="Calibri"/>
                <a:cs typeface="Calibri"/>
              </a:rPr>
              <a:t>Starter Questions</a:t>
            </a:r>
            <a:r>
              <a:rPr lang="en-GB" sz="1200" dirty="0">
                <a:latin typeface="Calibri"/>
                <a:cs typeface="Calibri"/>
              </a:rPr>
              <a:t>–_____________________________________________________________________________________________________________________</a:t>
            </a:r>
            <a:r>
              <a:rPr lang="en-GB" sz="1200" dirty="0">
                <a:cs typeface="Calibri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41755A-CA2D-C64B-A9DE-F39FADBAEF66}"/>
              </a:ext>
            </a:extLst>
          </p:cNvPr>
          <p:cNvSpPr/>
          <p:nvPr/>
        </p:nvSpPr>
        <p:spPr>
          <a:xfrm>
            <a:off x="222850" y="1854802"/>
            <a:ext cx="4467137" cy="20677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2CDDE5F8-58C6-3947-AF5F-98D1AFF358C8}"/>
              </a:ext>
            </a:extLst>
          </p:cNvPr>
          <p:cNvSpPr txBox="1">
            <a:spLocks/>
          </p:cNvSpPr>
          <p:nvPr/>
        </p:nvSpPr>
        <p:spPr bwMode="auto">
          <a:xfrm>
            <a:off x="222850" y="1834273"/>
            <a:ext cx="4467137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600" kern="0" dirty="0" smtClean="0"/>
              <a:t>Quick Quiz</a:t>
            </a:r>
            <a:endParaRPr lang="en-GB" sz="1600" kern="0" dirty="0"/>
          </a:p>
          <a:p>
            <a:pPr algn="ctr"/>
            <a:r>
              <a:rPr lang="en-GB" sz="1200" kern="0" dirty="0"/>
              <a:t>Identify the Job.    </a:t>
            </a:r>
            <a:r>
              <a:rPr lang="en-GB" sz="1200" b="1" kern="0" dirty="0"/>
              <a:t>Score =     /6</a:t>
            </a:r>
          </a:p>
          <a:p>
            <a:pPr algn="ctr"/>
            <a:endParaRPr lang="en-GB" sz="1200" kern="0" dirty="0"/>
          </a:p>
          <a:p>
            <a:pPr>
              <a:lnSpc>
                <a:spcPct val="200000"/>
              </a:lnSpc>
            </a:pPr>
            <a:r>
              <a:rPr lang="en-GB" sz="1200" kern="0" dirty="0"/>
              <a:t>A___________________     		D___________________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/>
              <a:t>B___________________     		E</a:t>
            </a:r>
            <a:r>
              <a:rPr lang="en-GB" sz="1200" kern="0" dirty="0" smtClean="0"/>
              <a:t>____________________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 smtClean="0"/>
              <a:t>C</a:t>
            </a:r>
            <a:r>
              <a:rPr lang="en-GB" sz="1200" kern="0" dirty="0"/>
              <a:t>___________________    		 F____________________</a:t>
            </a:r>
          </a:p>
          <a:p>
            <a:pPr>
              <a:lnSpc>
                <a:spcPct val="150000"/>
              </a:lnSpc>
            </a:pPr>
            <a:endParaRPr lang="en-GB" sz="1400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66266-6E8D-D94F-BA5D-70047DDB05F5}"/>
              </a:ext>
            </a:extLst>
          </p:cNvPr>
          <p:cNvSpPr/>
          <p:nvPr/>
        </p:nvSpPr>
        <p:spPr>
          <a:xfrm>
            <a:off x="4800600" y="1841475"/>
            <a:ext cx="4467137" cy="20677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12B425E9-BB7D-004D-894A-6F567D1A7F7C}"/>
              </a:ext>
            </a:extLst>
          </p:cNvPr>
          <p:cNvSpPr txBox="1">
            <a:spLocks/>
          </p:cNvSpPr>
          <p:nvPr/>
        </p:nvSpPr>
        <p:spPr bwMode="auto">
          <a:xfrm>
            <a:off x="4800600" y="1820946"/>
            <a:ext cx="4467137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600" kern="0" dirty="0" smtClean="0"/>
              <a:t>Quick Quiz</a:t>
            </a:r>
            <a:endParaRPr lang="en-GB" sz="1600" kern="0" dirty="0"/>
          </a:p>
          <a:p>
            <a:pPr algn="ctr"/>
            <a:r>
              <a:rPr lang="en-GB" sz="1200" kern="0" dirty="0"/>
              <a:t>Identify the Job.    </a:t>
            </a:r>
            <a:r>
              <a:rPr lang="en-GB" sz="1200" b="1" kern="0" dirty="0"/>
              <a:t>Score =     /6</a:t>
            </a:r>
          </a:p>
          <a:p>
            <a:pPr algn="ctr"/>
            <a:endParaRPr lang="en-GB" sz="1200" kern="0" dirty="0"/>
          </a:p>
          <a:p>
            <a:pPr>
              <a:lnSpc>
                <a:spcPct val="200000"/>
              </a:lnSpc>
            </a:pPr>
            <a:r>
              <a:rPr lang="en-GB" sz="1200" kern="0" dirty="0"/>
              <a:t>A___________________     		D___________________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/>
              <a:t>B___________________     		E</a:t>
            </a:r>
            <a:r>
              <a:rPr lang="en-GB" sz="1200" kern="0" dirty="0" smtClean="0"/>
              <a:t>____________________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 smtClean="0"/>
              <a:t>C</a:t>
            </a:r>
            <a:r>
              <a:rPr lang="en-GB" sz="1200" kern="0" dirty="0"/>
              <a:t>___________________    		 F____________________</a:t>
            </a:r>
          </a:p>
          <a:p>
            <a:pPr>
              <a:lnSpc>
                <a:spcPct val="150000"/>
              </a:lnSpc>
            </a:pPr>
            <a:endParaRPr lang="en-GB" sz="1400" kern="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79D1E62-838A-6C40-B6B9-44BE11870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62171"/>
              </p:ext>
            </p:extLst>
          </p:nvPr>
        </p:nvGraphicFramePr>
        <p:xfrm>
          <a:off x="313632" y="7600815"/>
          <a:ext cx="9049388" cy="4898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9532">
                  <a:extLst>
                    <a:ext uri="{9D8B030D-6E8A-4147-A177-3AD203B41FA5}">
                      <a16:colId xmlns:a16="http://schemas.microsoft.com/office/drawing/2014/main" val="32833129"/>
                    </a:ext>
                  </a:extLst>
                </a:gridCol>
                <a:gridCol w="2169302">
                  <a:extLst>
                    <a:ext uri="{9D8B030D-6E8A-4147-A177-3AD203B41FA5}">
                      <a16:colId xmlns:a16="http://schemas.microsoft.com/office/drawing/2014/main" val="585557433"/>
                    </a:ext>
                  </a:extLst>
                </a:gridCol>
                <a:gridCol w="3880554">
                  <a:extLst>
                    <a:ext uri="{9D8B030D-6E8A-4147-A177-3AD203B41FA5}">
                      <a16:colId xmlns:a16="http://schemas.microsoft.com/office/drawing/2014/main" val="1900785882"/>
                    </a:ext>
                  </a:extLst>
                </a:gridCol>
              </a:tblGrid>
              <a:tr h="8196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Person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Job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Skills or Qualifications Required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761374"/>
                  </a:ext>
                </a:extLst>
              </a:tr>
              <a:tr h="44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58791"/>
                  </a:ext>
                </a:extLst>
              </a:tr>
              <a:tr h="47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82371"/>
                  </a:ext>
                </a:extLst>
              </a:tr>
              <a:tr h="44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79885"/>
                  </a:ext>
                </a:extLst>
              </a:tr>
              <a:tr h="44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77143"/>
                  </a:ext>
                </a:extLst>
              </a:tr>
              <a:tr h="44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104435"/>
                  </a:ext>
                </a:extLst>
              </a:tr>
              <a:tr h="449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81875"/>
                  </a:ext>
                </a:extLst>
              </a:tr>
              <a:tr h="49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524709"/>
                  </a:ext>
                </a:extLst>
              </a:tr>
              <a:tr h="44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18975"/>
                  </a:ext>
                </a:extLst>
              </a:tr>
              <a:tr h="44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93641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1E60302B-8E1A-3E45-9BF5-67FEB01BDE70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Career interests and job ideas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E43FC3D-A7A2-2945-BBE7-2BBDDA7BE65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3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65DCF3B-F310-774A-A56A-D58D09054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27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562EA4-B4AC-1F48-9DA8-35B650D74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7669" y="707373"/>
            <a:ext cx="3115352" cy="156067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849F846-902B-CD40-8416-3AD32D980F43}"/>
              </a:ext>
            </a:extLst>
          </p:cNvPr>
          <p:cNvSpPr/>
          <p:nvPr/>
        </p:nvSpPr>
        <p:spPr>
          <a:xfrm>
            <a:off x="286658" y="756366"/>
            <a:ext cx="6258975" cy="138905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How will Brexit impact the economy and jobs market?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How could a recession impact the economy and jobs market?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Why is high employment good for the country?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03AAAC-06D8-D345-BC58-9BA61F95B316}"/>
              </a:ext>
            </a:extLst>
          </p:cNvPr>
          <p:cNvSpPr/>
          <p:nvPr/>
        </p:nvSpPr>
        <p:spPr>
          <a:xfrm>
            <a:off x="5887845" y="2819720"/>
            <a:ext cx="338471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100" i="1" dirty="0">
                <a:cs typeface="Calibri"/>
              </a:rPr>
              <a:t>Labour Market Information (LMI) provides statistics, research and analysis about current and future economic and job trends so that business and YOU can plan for the future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416433-09F7-124A-B661-473C8AF21C23}"/>
              </a:ext>
            </a:extLst>
          </p:cNvPr>
          <p:cNvSpPr/>
          <p:nvPr/>
        </p:nvSpPr>
        <p:spPr>
          <a:xfrm>
            <a:off x="5887844" y="2435269"/>
            <a:ext cx="3384715" cy="384119"/>
          </a:xfrm>
          <a:prstGeom prst="rect">
            <a:avLst/>
          </a:prstGeom>
          <a:solidFill>
            <a:srgbClr val="C1EBBA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Did you know?</a:t>
            </a:r>
            <a:endParaRPr lang="en-US" sz="20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809AE-2B89-DF4E-9125-61B9FBB90507}"/>
              </a:ext>
            </a:extLst>
          </p:cNvPr>
          <p:cNvSpPr/>
          <p:nvPr/>
        </p:nvSpPr>
        <p:spPr>
          <a:xfrm>
            <a:off x="331262" y="2374690"/>
            <a:ext cx="5378162" cy="2473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cs typeface="Calibri"/>
              </a:rPr>
              <a:t>How can labour market information help you?</a:t>
            </a:r>
            <a:r>
              <a:rPr lang="en-GB" sz="1200" dirty="0">
                <a:cs typeface="Calibri"/>
              </a:rPr>
              <a:t>–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594CC4-F96B-FD4A-A870-EC98E5367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44" y="3762655"/>
            <a:ext cx="1645891" cy="1095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84649E-A570-6544-8C79-E5AFF1067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349" y="3765320"/>
            <a:ext cx="1645891" cy="1092764"/>
          </a:xfrm>
          <a:prstGeom prst="rect">
            <a:avLst/>
          </a:prstGeom>
        </p:spPr>
      </p:pic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2BEBBF73-B7D1-D447-A841-740A8983C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8858"/>
              </p:ext>
            </p:extLst>
          </p:nvPr>
        </p:nvGraphicFramePr>
        <p:xfrm>
          <a:off x="286658" y="5077501"/>
          <a:ext cx="8985901" cy="391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66">
                  <a:extLst>
                    <a:ext uri="{9D8B030D-6E8A-4147-A177-3AD203B41FA5}">
                      <a16:colId xmlns:a16="http://schemas.microsoft.com/office/drawing/2014/main" val="3915574586"/>
                    </a:ext>
                  </a:extLst>
                </a:gridCol>
                <a:gridCol w="3918924">
                  <a:extLst>
                    <a:ext uri="{9D8B030D-6E8A-4147-A177-3AD203B41FA5}">
                      <a16:colId xmlns:a16="http://schemas.microsoft.com/office/drawing/2014/main" val="3941995753"/>
                    </a:ext>
                  </a:extLst>
                </a:gridCol>
                <a:gridCol w="4644011">
                  <a:extLst>
                    <a:ext uri="{9D8B030D-6E8A-4147-A177-3AD203B41FA5}">
                      <a16:colId xmlns:a16="http://schemas.microsoft.com/office/drawing/2014/main" val="857267520"/>
                    </a:ext>
                  </a:extLst>
                </a:gridCol>
              </a:tblGrid>
              <a:tr h="473274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Employment Sector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Examples of Employers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228773"/>
                  </a:ext>
                </a:extLst>
              </a:tr>
              <a:tr h="59746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 Automotive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308210"/>
                  </a:ext>
                </a:extLst>
              </a:tr>
              <a:tr h="47327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8032"/>
                  </a:ext>
                </a:extLst>
              </a:tr>
              <a:tr h="47327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757125"/>
                  </a:ext>
                </a:extLst>
              </a:tr>
              <a:tr h="47327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182366"/>
                  </a:ext>
                </a:extLst>
              </a:tr>
              <a:tr h="47327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315690"/>
                  </a:ext>
                </a:extLst>
              </a:tr>
              <a:tr h="47327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06727"/>
                  </a:ext>
                </a:extLst>
              </a:tr>
              <a:tr h="47327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9097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6AAC7B7-C23B-B94E-A738-13E121129414}"/>
              </a:ext>
            </a:extLst>
          </p:cNvPr>
          <p:cNvSpPr/>
          <p:nvPr/>
        </p:nvSpPr>
        <p:spPr>
          <a:xfrm>
            <a:off x="286657" y="9190137"/>
            <a:ext cx="8985901" cy="1513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cs typeface="Calibri"/>
              </a:rPr>
              <a:t>How might Brexit impact future job markets and job trends in the UK?</a:t>
            </a:r>
            <a:r>
              <a:rPr lang="en-GB" sz="1200" dirty="0">
                <a:cs typeface="Calibri"/>
              </a:rPr>
              <a:t>–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6" name="Picture 15" descr="Screen Shot 2018-05-31 at 14.27.06.png">
            <a:extLst>
              <a:ext uri="{FF2B5EF4-FFF2-40B4-BE49-F238E27FC236}">
                <a16:creationId xmlns:a16="http://schemas.microsoft.com/office/drawing/2014/main" id="{1318BD8A-87D3-DB4F-B435-1C080A9F8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57" y="10855490"/>
            <a:ext cx="2547983" cy="16696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045AB2-3A25-8D46-9366-17E4285B8916}"/>
              </a:ext>
            </a:extLst>
          </p:cNvPr>
          <p:cNvSpPr/>
          <p:nvPr/>
        </p:nvSpPr>
        <p:spPr>
          <a:xfrm>
            <a:off x="2952516" y="10841071"/>
            <a:ext cx="6320042" cy="16765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00" b="1" dirty="0">
                <a:latin typeface="Calibri"/>
                <a:cs typeface="Calibri"/>
              </a:rPr>
              <a:t>Which way do you think the following people may have voted? and why? what issues would have been important to them?</a:t>
            </a:r>
          </a:p>
          <a:p>
            <a:pPr marL="342900" indent="-342900">
              <a:lnSpc>
                <a:spcPct val="130000"/>
              </a:lnSpc>
              <a:buAutoNum type="alphaLcParenR"/>
            </a:pPr>
            <a:r>
              <a:rPr lang="en-GB" sz="1000" dirty="0">
                <a:latin typeface="Calibri"/>
                <a:cs typeface="Calibri"/>
              </a:rPr>
              <a:t>Small Business owner</a:t>
            </a:r>
          </a:p>
          <a:p>
            <a:pPr marL="342900" indent="-342900">
              <a:lnSpc>
                <a:spcPct val="130000"/>
              </a:lnSpc>
              <a:buAutoNum type="alphaLcParenR"/>
            </a:pPr>
            <a:r>
              <a:rPr lang="en-GB" sz="1000" dirty="0">
                <a:latin typeface="Calibri"/>
                <a:cs typeface="Calibri"/>
              </a:rPr>
              <a:t>David Cameron</a:t>
            </a:r>
          </a:p>
          <a:p>
            <a:pPr marL="342900" indent="-342900">
              <a:lnSpc>
                <a:spcPct val="130000"/>
              </a:lnSpc>
              <a:buAutoNum type="alphaLcParenR"/>
            </a:pPr>
            <a:r>
              <a:rPr lang="en-GB" sz="1000" dirty="0">
                <a:latin typeface="Calibri"/>
                <a:cs typeface="Calibri"/>
              </a:rPr>
              <a:t>Nigel </a:t>
            </a:r>
            <a:r>
              <a:rPr lang="en-GB" sz="1000" dirty="0" err="1">
                <a:latin typeface="Calibri"/>
                <a:cs typeface="Calibri"/>
              </a:rPr>
              <a:t>Farage</a:t>
            </a:r>
            <a:endParaRPr lang="en-GB" sz="1000" dirty="0">
              <a:latin typeface="Calibri"/>
              <a:cs typeface="Calibri"/>
            </a:endParaRPr>
          </a:p>
          <a:p>
            <a:pPr marL="342900" indent="-342900">
              <a:lnSpc>
                <a:spcPct val="130000"/>
              </a:lnSpc>
              <a:buAutoNum type="alphaLcParenR"/>
            </a:pPr>
            <a:r>
              <a:rPr lang="en-GB" sz="1000" dirty="0">
                <a:latin typeface="Calibri"/>
                <a:cs typeface="Calibri"/>
              </a:rPr>
              <a:t>Londoner</a:t>
            </a:r>
          </a:p>
          <a:p>
            <a:pPr marL="342900" indent="-342900">
              <a:lnSpc>
                <a:spcPct val="130000"/>
              </a:lnSpc>
              <a:buAutoNum type="alphaLcParenR"/>
            </a:pPr>
            <a:r>
              <a:rPr lang="en-GB" sz="1000" dirty="0">
                <a:latin typeface="Calibri"/>
                <a:cs typeface="Calibri"/>
              </a:rPr>
              <a:t>CEO of McDonalds</a:t>
            </a:r>
          </a:p>
          <a:p>
            <a:pPr>
              <a:lnSpc>
                <a:spcPct val="130000"/>
              </a:lnSpc>
            </a:pPr>
            <a:endParaRPr lang="en-GB" sz="1000" dirty="0"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8B88C6-BC66-754D-A440-9D017B190240}"/>
              </a:ext>
            </a:extLst>
          </p:cNvPr>
          <p:cNvSpPr/>
          <p:nvPr/>
        </p:nvSpPr>
        <p:spPr>
          <a:xfrm>
            <a:off x="6070116" y="11245997"/>
            <a:ext cx="2661079" cy="8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00" dirty="0">
                <a:cs typeface="Calibri"/>
              </a:rPr>
              <a:t>E)  Student wanting to travel and work abroad</a:t>
            </a:r>
          </a:p>
          <a:p>
            <a:pPr>
              <a:lnSpc>
                <a:spcPct val="130000"/>
              </a:lnSpc>
            </a:pPr>
            <a:r>
              <a:rPr lang="en-GB" sz="1000" dirty="0">
                <a:cs typeface="Calibri"/>
              </a:rPr>
              <a:t>F). Elderly member of the community</a:t>
            </a:r>
          </a:p>
          <a:p>
            <a:pPr>
              <a:lnSpc>
                <a:spcPct val="130000"/>
              </a:lnSpc>
            </a:pPr>
            <a:r>
              <a:rPr lang="en-GB" sz="1000" dirty="0">
                <a:cs typeface="Calibri"/>
              </a:rPr>
              <a:t>G). University Student</a:t>
            </a:r>
          </a:p>
          <a:p>
            <a:pPr>
              <a:lnSpc>
                <a:spcPct val="130000"/>
              </a:lnSpc>
            </a:pPr>
            <a:r>
              <a:rPr lang="en-GB" sz="1000" dirty="0">
                <a:cs typeface="Calibri"/>
              </a:rPr>
              <a:t>H). NHS Manager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4AE50D-2754-DB42-9EDF-35A0CCB515B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Labour Market </a:t>
            </a:r>
            <a:r>
              <a:rPr lang="en-GB" sz="1600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Information</a:t>
            </a:r>
            <a:endParaRPr lang="en-GB" sz="16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721625-FFF2-6744-91F6-7B3C5A104EF0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4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BB0E716-0E68-F740-8893-440B0565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0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3DD53C-6365-0B4C-9170-CDD125029A9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Exploring Careers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E5AA35-7AFA-6744-9DCD-493453396624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5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94A1AC-DFDF-D843-AC9D-FFF749658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DA6052-511A-E945-8179-4B7E26674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283" y="3753980"/>
            <a:ext cx="4032735" cy="1822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02A018-9F28-9F42-9CCA-20EA7FE74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75" y="752429"/>
            <a:ext cx="4834387" cy="480201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C317EE-6821-FE4B-8F7E-CE47815A6C9D}"/>
              </a:ext>
            </a:extLst>
          </p:cNvPr>
          <p:cNvSpPr/>
          <p:nvPr/>
        </p:nvSpPr>
        <p:spPr>
          <a:xfrm>
            <a:off x="5307982" y="752428"/>
            <a:ext cx="4032734" cy="28382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Name 3 jobs that didn’t exist 10 years ago</a:t>
            </a:r>
          </a:p>
          <a:p>
            <a:r>
              <a:rPr lang="en-US" sz="1200" dirty="0">
                <a:solidFill>
                  <a:schemeClr val="tx1"/>
                </a:solidFill>
              </a:rPr>
              <a:t>1.</a:t>
            </a:r>
          </a:p>
          <a:p>
            <a:r>
              <a:rPr lang="en-US" sz="1200" dirty="0">
                <a:solidFill>
                  <a:schemeClr val="tx1"/>
                </a:solidFill>
              </a:rPr>
              <a:t>2.</a:t>
            </a:r>
          </a:p>
          <a:p>
            <a:r>
              <a:rPr lang="en-US" sz="1200" dirty="0">
                <a:solidFill>
                  <a:schemeClr val="tx1"/>
                </a:solidFill>
              </a:rPr>
              <a:t>3.</a:t>
            </a:r>
          </a:p>
          <a:p>
            <a:r>
              <a:rPr lang="en-US" sz="1200" dirty="0">
                <a:solidFill>
                  <a:schemeClr val="tx1"/>
                </a:solidFill>
              </a:rPr>
              <a:t>Name 3 jobs that you would never want to do</a:t>
            </a:r>
          </a:p>
          <a:p>
            <a:r>
              <a:rPr lang="en-US" sz="1200" dirty="0">
                <a:solidFill>
                  <a:schemeClr val="tx1"/>
                </a:solidFill>
              </a:rPr>
              <a:t>1.</a:t>
            </a:r>
          </a:p>
          <a:p>
            <a:r>
              <a:rPr lang="en-US" sz="1200" dirty="0">
                <a:solidFill>
                  <a:schemeClr val="tx1"/>
                </a:solidFill>
              </a:rPr>
              <a:t>2.</a:t>
            </a:r>
          </a:p>
          <a:p>
            <a:r>
              <a:rPr lang="en-US" sz="1200" dirty="0">
                <a:solidFill>
                  <a:schemeClr val="tx1"/>
                </a:solidFill>
              </a:rPr>
              <a:t>3.</a:t>
            </a:r>
          </a:p>
          <a:p>
            <a:r>
              <a:rPr lang="en-US" sz="1200" dirty="0">
                <a:solidFill>
                  <a:schemeClr val="tx1"/>
                </a:solidFill>
              </a:rPr>
              <a:t>Name 3 jobs that begin with the Letter R</a:t>
            </a:r>
          </a:p>
          <a:p>
            <a:r>
              <a:rPr lang="en-US" sz="1200" dirty="0">
                <a:solidFill>
                  <a:schemeClr val="tx1"/>
                </a:solidFill>
              </a:rPr>
              <a:t>1.</a:t>
            </a:r>
          </a:p>
          <a:p>
            <a:r>
              <a:rPr lang="en-US" sz="1200" dirty="0">
                <a:solidFill>
                  <a:schemeClr val="tx1"/>
                </a:solidFill>
              </a:rPr>
              <a:t>2</a:t>
            </a:r>
          </a:p>
          <a:p>
            <a:r>
              <a:rPr lang="en-US" sz="1200" dirty="0">
                <a:solidFill>
                  <a:schemeClr val="tx1"/>
                </a:solidFill>
              </a:rPr>
              <a:t>3.</a:t>
            </a:r>
          </a:p>
        </p:txBody>
      </p:sp>
      <p:pic>
        <p:nvPicPr>
          <p:cNvPr id="13" name="Picture 12" descr="CITIZEN SAM HOLDING WHITE BOARD.png">
            <a:extLst>
              <a:ext uri="{FF2B5EF4-FFF2-40B4-BE49-F238E27FC236}">
                <a16:creationId xmlns:a16="http://schemas.microsoft.com/office/drawing/2014/main" id="{40DC1341-475F-FF4B-8D15-A7C3AE9C3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12" y="10492858"/>
            <a:ext cx="2470564" cy="982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36500C-8B03-284D-AC84-38D9EEF240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3342" y="10587249"/>
            <a:ext cx="1035233" cy="339007"/>
          </a:xfrm>
          <a:prstGeom prst="rect">
            <a:avLst/>
          </a:prstGeom>
          <a:ln w="38100" cmpd="sng">
            <a:solidFill>
              <a:srgbClr val="0C1B24"/>
            </a:solidFill>
          </a:ln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093CBA7-FBA2-FF4A-B370-09B6F3FF1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88730"/>
              </p:ext>
            </p:extLst>
          </p:nvPr>
        </p:nvGraphicFramePr>
        <p:xfrm>
          <a:off x="267455" y="11044327"/>
          <a:ext cx="9155497" cy="158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5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Arguments For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Arguments Against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65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personal opinion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AFF8D575-387E-3E4B-85BF-F6EAB3A3CA04}"/>
              </a:ext>
            </a:extLst>
          </p:cNvPr>
          <p:cNvSpPr/>
          <p:nvPr/>
        </p:nvSpPr>
        <p:spPr>
          <a:xfrm>
            <a:off x="893752" y="10333250"/>
            <a:ext cx="8394770" cy="62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714E5CC-33CA-E74B-B120-970EA4B12AF8}"/>
              </a:ext>
            </a:extLst>
          </p:cNvPr>
          <p:cNvSpPr txBox="1">
            <a:spLocks/>
          </p:cNvSpPr>
          <p:nvPr/>
        </p:nvSpPr>
        <p:spPr>
          <a:xfrm>
            <a:off x="923333" y="10333250"/>
            <a:ext cx="8332633" cy="623542"/>
          </a:xfrm>
          <a:prstGeom prst="rect">
            <a:avLst/>
          </a:prstGeom>
        </p:spPr>
        <p:txBody>
          <a:bodyPr vert="horz" lIns="127993" tIns="63997" rIns="127993" bIns="63997" rtlCol="0" anchor="ctr">
            <a:noAutofit/>
          </a:bodyPr>
          <a:lstStyle>
            <a:lvl1pPr algn="ctr" defTabSz="639965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0000FF"/>
                </a:solidFill>
                <a:ea typeface="MS PGothic" charset="0"/>
                <a:cs typeface="Calibri"/>
              </a:rPr>
              <a:t>“If you don’t like you job you can always just quit and find a new one”</a:t>
            </a:r>
            <a:endParaRPr lang="en-GB" sz="2000" b="1" dirty="0">
              <a:solidFill>
                <a:srgbClr val="0000FF"/>
              </a:solidFill>
              <a:latin typeface="Calibri"/>
              <a:ea typeface="MS PGothic" charset="0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FD815E-AA5B-F946-B053-393334A33515}"/>
              </a:ext>
            </a:extLst>
          </p:cNvPr>
          <p:cNvSpPr/>
          <p:nvPr/>
        </p:nvSpPr>
        <p:spPr>
          <a:xfrm>
            <a:off x="219018" y="5656422"/>
            <a:ext cx="9144000" cy="4333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GB" altLang="en-US" dirty="0">
              <a:latin typeface="Comic Sans MS" panose="030F0902030302020204" pitchFamily="66" charset="0"/>
            </a:endParaRPr>
          </a:p>
          <a:p>
            <a:pPr algn="ctr" eaLnBrk="1" hangingPunct="1"/>
            <a:endParaRPr lang="en-GB" altLang="en-US" dirty="0">
              <a:latin typeface="Comic Sans MS" panose="030F0902030302020204" pitchFamily="66" charset="0"/>
            </a:endParaRPr>
          </a:p>
          <a:p>
            <a:pPr algn="ctr" eaLnBrk="1" hangingPunct="1"/>
            <a:endParaRPr lang="en-GB" altLang="en-US" sz="2000" dirty="0">
              <a:latin typeface="Comic Sans MS" panose="030F0902030302020204" pitchFamily="66" charset="0"/>
            </a:endParaRPr>
          </a:p>
          <a:p>
            <a:pPr algn="ctr" eaLnBrk="1" hangingPunct="1"/>
            <a:r>
              <a:rPr lang="en-GB" altLang="en-US" sz="2000" dirty="0">
                <a:latin typeface="Comic Sans MS" panose="030F0902030302020204" pitchFamily="66" charset="0"/>
              </a:rPr>
              <a:t>What would your dream job be?</a:t>
            </a:r>
            <a:endParaRPr lang="en-GB" altLang="en-US" sz="3600" dirty="0">
              <a:latin typeface="Comic Sans MS" panose="030F0902030302020204" pitchFamily="66" charset="0"/>
            </a:endParaRPr>
          </a:p>
          <a:p>
            <a:pPr algn="ctr" eaLnBrk="1" hangingPunct="1"/>
            <a:endParaRPr lang="en-GB" altLang="en-US" sz="1800" dirty="0">
              <a:latin typeface="Comic Sans MS" panose="030F0902030302020204" pitchFamily="66" charset="0"/>
            </a:endParaRPr>
          </a:p>
          <a:p>
            <a:pPr algn="ctr" eaLnBrk="1" hangingPunct="1"/>
            <a:endParaRPr lang="en-GB" altLang="en-US" sz="1800" dirty="0">
              <a:latin typeface="Comic Sans MS" panose="030F0902030302020204" pitchFamily="66" charset="0"/>
            </a:endParaRPr>
          </a:p>
          <a:p>
            <a:pPr algn="ctr" eaLnBrk="1" hangingPunct="1"/>
            <a:endParaRPr lang="en-GB" altLang="en-US" sz="1800" dirty="0">
              <a:latin typeface="Comic Sans MS" panose="030F0902030302020204" pitchFamily="66" charset="0"/>
            </a:endParaRPr>
          </a:p>
          <a:p>
            <a:pPr algn="ctr" eaLnBrk="1" hangingPunct="1"/>
            <a:endParaRPr lang="en-GB" altLang="en-US" sz="1800" dirty="0">
              <a:latin typeface="Comic Sans MS" panose="030F09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84694-98F3-C642-80FE-B86B712F663E}"/>
              </a:ext>
            </a:extLst>
          </p:cNvPr>
          <p:cNvSpPr/>
          <p:nvPr/>
        </p:nvSpPr>
        <p:spPr>
          <a:xfrm>
            <a:off x="267455" y="6169486"/>
            <a:ext cx="9073261" cy="4063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47EE4B-8DC4-854A-9C96-A0E716972E18}"/>
              </a:ext>
            </a:extLst>
          </p:cNvPr>
          <p:cNvSpPr/>
          <p:nvPr/>
        </p:nvSpPr>
        <p:spPr>
          <a:xfrm>
            <a:off x="7137565" y="6190031"/>
            <a:ext cx="2203151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>
                <a:latin typeface="Comic Sans MS" pitchFamily="66" charset="0"/>
              </a:rPr>
              <a:t>HELP BOX</a:t>
            </a:r>
          </a:p>
          <a:p>
            <a:pPr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defRPr/>
            </a:pPr>
            <a:r>
              <a:rPr lang="en-GB" sz="1000" dirty="0">
                <a:latin typeface="Comic Sans MS" pitchFamily="66" charset="0"/>
              </a:rPr>
              <a:t>Create your job title __________________</a:t>
            </a:r>
          </a:p>
          <a:p>
            <a:pPr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defRPr/>
            </a:pPr>
            <a:r>
              <a:rPr lang="en-GB" sz="1000" dirty="0">
                <a:latin typeface="Comic Sans MS" pitchFamily="66" charset="0"/>
              </a:rPr>
              <a:t>What five things / qualities / duties would your job include?</a:t>
            </a:r>
          </a:p>
          <a:p>
            <a:pPr>
              <a:defRPr/>
            </a:pPr>
            <a:r>
              <a:rPr lang="en-GB" sz="1000" dirty="0">
                <a:latin typeface="Comic Sans MS" pitchFamily="66" charset="0"/>
              </a:rPr>
              <a:t>1..	2..	3..	4..	5..</a:t>
            </a:r>
          </a:p>
          <a:p>
            <a:pPr>
              <a:defRPr/>
            </a:pPr>
            <a:r>
              <a:rPr lang="en-GB" sz="1000" dirty="0">
                <a:latin typeface="Comic Sans MS" pitchFamily="66" charset="0"/>
              </a:rPr>
              <a:t>e.g. Earn lots of money, fly spaceships, bossing people about</a:t>
            </a:r>
          </a:p>
          <a:p>
            <a:pPr>
              <a:defRPr/>
            </a:pPr>
            <a:endParaRPr lang="en-GB" sz="1000" dirty="0">
              <a:latin typeface="Comic Sans MS" pitchFamily="66" charset="0"/>
            </a:endParaRPr>
          </a:p>
          <a:p>
            <a:pPr>
              <a:defRPr/>
            </a:pPr>
            <a:r>
              <a:rPr lang="en-GB" sz="1000" dirty="0">
                <a:latin typeface="Comic Sans MS" pitchFamily="66" charset="0"/>
              </a:rPr>
              <a:t>What would be the perks of the job?</a:t>
            </a:r>
          </a:p>
          <a:p>
            <a:pPr>
              <a:defRPr/>
            </a:pPr>
            <a:r>
              <a:rPr lang="en-GB" sz="1000" dirty="0">
                <a:latin typeface="Comic Sans MS" pitchFamily="66" charset="0"/>
              </a:rPr>
              <a:t>(freebies or extra benefits) </a:t>
            </a:r>
            <a:r>
              <a:rPr lang="en-GB" sz="1000" dirty="0" err="1">
                <a:latin typeface="Comic Sans MS" pitchFamily="66" charset="0"/>
              </a:rPr>
              <a:t>e.g</a:t>
            </a:r>
            <a:r>
              <a:rPr lang="en-GB" sz="1000" dirty="0">
                <a:latin typeface="Comic Sans MS" pitchFamily="66" charset="0"/>
              </a:rPr>
              <a:t> free car</a:t>
            </a:r>
          </a:p>
        </p:txBody>
      </p:sp>
    </p:spTree>
    <p:extLst>
      <p:ext uri="{BB962C8B-B14F-4D97-AF65-F5344CB8AC3E}">
        <p14:creationId xmlns:p14="http://schemas.microsoft.com/office/powerpoint/2010/main" val="208414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C833245-4543-D540-B300-45F00403422F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Exploring Careers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A1A5D5-BEF1-CF47-9712-818267400EF5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6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1E8FED9-E2DA-804A-A664-FB1D6478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C8368-C983-C040-ADA9-BF6E7F129C35}"/>
              </a:ext>
            </a:extLst>
          </p:cNvPr>
          <p:cNvSpPr/>
          <p:nvPr/>
        </p:nvSpPr>
        <p:spPr>
          <a:xfrm>
            <a:off x="1833723" y="11016815"/>
            <a:ext cx="2919167" cy="711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 SPY A JOB WITH MY LITTLE EYE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C62DB9-A34B-5E49-B27F-329F38DD3582}"/>
              </a:ext>
            </a:extLst>
          </p:cNvPr>
          <p:cNvGraphicFramePr>
            <a:graphicFrameLocks noGrp="1"/>
          </p:cNvGraphicFramePr>
          <p:nvPr/>
        </p:nvGraphicFramePr>
        <p:xfrm>
          <a:off x="356903" y="1802428"/>
          <a:ext cx="8831116" cy="875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72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Letter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My Job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Friends</a:t>
                      </a:r>
                      <a:r>
                        <a:rPr lang="en-GB" sz="1400" baseline="0" dirty="0">
                          <a:solidFill>
                            <a:srgbClr val="000000"/>
                          </a:solidFill>
                        </a:rPr>
                        <a:t> Job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Friends Job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1AB4011-B082-4742-98AC-2034DB2B5B9D}"/>
              </a:ext>
            </a:extLst>
          </p:cNvPr>
          <p:cNvSpPr/>
          <p:nvPr/>
        </p:nvSpPr>
        <p:spPr>
          <a:xfrm>
            <a:off x="3210325" y="750298"/>
            <a:ext cx="6174820" cy="90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GB" sz="1200" dirty="0"/>
              <a:t>Look around the classroom and try to complete the A-Z with your own ideas for jobs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For the five of the most difficult letters you can write ‘I don't spy’ instead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Once you have completed your own ideas go around the class and find different ideas for each letter and complete as much of the table as possible</a:t>
            </a:r>
          </a:p>
        </p:txBody>
      </p:sp>
      <p:pic>
        <p:nvPicPr>
          <p:cNvPr id="13" name="Picture 12" descr="WORD DOC IMAGES.jpg">
            <a:extLst>
              <a:ext uri="{FF2B5EF4-FFF2-40B4-BE49-F238E27FC236}">
                <a16:creationId xmlns:a16="http://schemas.microsoft.com/office/drawing/2014/main" id="{DF3CD674-6824-404D-94C0-5126F5C51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460" y="824664"/>
            <a:ext cx="665124" cy="742240"/>
          </a:xfrm>
          <a:prstGeom prst="rect">
            <a:avLst/>
          </a:prstGeom>
        </p:spPr>
      </p:pic>
      <p:pic>
        <p:nvPicPr>
          <p:cNvPr id="14" name="Picture 13" descr="STATIONARY DARK BLUE.jpg">
            <a:extLst>
              <a:ext uri="{FF2B5EF4-FFF2-40B4-BE49-F238E27FC236}">
                <a16:creationId xmlns:a16="http://schemas.microsoft.com/office/drawing/2014/main" id="{5C94B94B-4F04-2C4E-8DFB-9B588A0504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458" y="687240"/>
            <a:ext cx="1382380" cy="1000741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BAF2F13A-C713-D74B-9318-5A80A971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04" y="10783303"/>
            <a:ext cx="1193108" cy="17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9C354219-7665-4F4A-A0B3-FA16867F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210" y="10783303"/>
            <a:ext cx="1193108" cy="17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WORD DOC IMAGES.jpg">
            <a:extLst>
              <a:ext uri="{FF2B5EF4-FFF2-40B4-BE49-F238E27FC236}">
                <a16:creationId xmlns:a16="http://schemas.microsoft.com/office/drawing/2014/main" id="{182840FC-8B83-3848-9C13-A1CDA63C46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583" y="10626479"/>
            <a:ext cx="2919167" cy="20327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B0E02BB-A03C-D44C-9CA0-1F4D46DC9452}"/>
              </a:ext>
            </a:extLst>
          </p:cNvPr>
          <p:cNvSpPr/>
          <p:nvPr/>
        </p:nvSpPr>
        <p:spPr>
          <a:xfrm>
            <a:off x="5456900" y="10930937"/>
            <a:ext cx="2310577" cy="876875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Clue: Think about who makes many of the things in the room, parents jobs, role in a school etc.</a:t>
            </a:r>
          </a:p>
        </p:txBody>
      </p:sp>
      <p:pic>
        <p:nvPicPr>
          <p:cNvPr id="19" name="Picture 18" descr="WORD DOC IMAGES.jpg">
            <a:extLst>
              <a:ext uri="{FF2B5EF4-FFF2-40B4-BE49-F238E27FC236}">
                <a16:creationId xmlns:a16="http://schemas.microsoft.com/office/drawing/2014/main" id="{C49FDA39-F0C0-CA45-B58E-813F84ADE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03" y="838975"/>
            <a:ext cx="665124" cy="7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0FD319-FC07-C848-8F9F-1610ACAEFB6B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Making decisions about KS4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0B88A7-29D4-734D-AB77-2DDCCBBD8422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7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7AFDE9F-1ED5-4A40-9371-A564B22B1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6F6D1C-0CEE-5143-9E7F-C8E7E8DF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4" y="682038"/>
            <a:ext cx="4401143" cy="2978659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51155C2-D0D9-FE48-BF20-6BA71F0C5A9E}"/>
              </a:ext>
            </a:extLst>
          </p:cNvPr>
          <p:cNvSpPr/>
          <p:nvPr/>
        </p:nvSpPr>
        <p:spPr>
          <a:xfrm>
            <a:off x="4823224" y="777157"/>
            <a:ext cx="4467281" cy="2846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What do you think each persons job is in the picture to the left?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What kind of subjects might they have studied in school?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What skills do you think they might posses?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681DA4FA-E4A4-444F-8615-0DA0EC917A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411342"/>
              </p:ext>
            </p:extLst>
          </p:nvPr>
        </p:nvGraphicFramePr>
        <p:xfrm>
          <a:off x="348070" y="3781726"/>
          <a:ext cx="8971408" cy="38563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416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Buying a new mobile phone contract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3">
                <a:tc>
                  <a:txBody>
                    <a:bodyPr/>
                    <a:lstStyle/>
                    <a:p>
                      <a:r>
                        <a:rPr lang="en-GB" sz="1200" dirty="0"/>
                        <a:t>Consider</a:t>
                      </a:r>
                      <a:r>
                        <a:rPr lang="en-GB" sz="1200" baseline="0" dirty="0"/>
                        <a:t> the issues</a:t>
                      </a:r>
                    </a:p>
                    <a:p>
                      <a:r>
                        <a:rPr lang="en-GB" sz="1200" dirty="0"/>
                        <a:t>What will you need to think about?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768">
                <a:tc>
                  <a:txBody>
                    <a:bodyPr/>
                    <a:lstStyle/>
                    <a:p>
                      <a:r>
                        <a:rPr lang="en-GB" sz="1200" dirty="0"/>
                        <a:t>Get information</a:t>
                      </a:r>
                    </a:p>
                    <a:p>
                      <a:r>
                        <a:rPr lang="en-GB" sz="1200" dirty="0"/>
                        <a:t>What information?</a:t>
                      </a:r>
                    </a:p>
                    <a:p>
                      <a:r>
                        <a:rPr lang="en-GB" sz="1200" dirty="0"/>
                        <a:t>Where will you get it?</a:t>
                      </a:r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53">
                <a:tc>
                  <a:txBody>
                    <a:bodyPr/>
                    <a:lstStyle/>
                    <a:p>
                      <a:r>
                        <a:rPr lang="en-GB" sz="1200" dirty="0"/>
                        <a:t>Use the information</a:t>
                      </a:r>
                    </a:p>
                    <a:p>
                      <a:r>
                        <a:rPr lang="en-GB" sz="1200" dirty="0"/>
                        <a:t>What do you need the information for?</a:t>
                      </a:r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53">
                <a:tc>
                  <a:txBody>
                    <a:bodyPr/>
                    <a:lstStyle/>
                    <a:p>
                      <a:r>
                        <a:rPr lang="en-GB" sz="1200" dirty="0"/>
                        <a:t>Ask advice</a:t>
                      </a:r>
                    </a:p>
                    <a:p>
                      <a:r>
                        <a:rPr lang="en-GB" sz="1200" dirty="0"/>
                        <a:t>Who can give it?  Will they be biased?</a:t>
                      </a:r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026">
                <a:tc>
                  <a:txBody>
                    <a:bodyPr/>
                    <a:lstStyle/>
                    <a:p>
                      <a:r>
                        <a:rPr lang="en-GB" sz="1200" dirty="0"/>
                        <a:t>Weigh up &amp; decide</a:t>
                      </a:r>
                    </a:p>
                    <a:p>
                      <a:r>
                        <a:rPr lang="en-GB" sz="1200" dirty="0"/>
                        <a:t>What will influence you?  What are the pros and cons?</a:t>
                      </a:r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797">
                <a:tc>
                  <a:txBody>
                    <a:bodyPr/>
                    <a:lstStyle/>
                    <a:p>
                      <a:r>
                        <a:rPr lang="en-GB" sz="1200" dirty="0"/>
                        <a:t>Check results</a:t>
                      </a:r>
                    </a:p>
                    <a:p>
                      <a:r>
                        <a:rPr lang="en-GB" sz="1200" dirty="0"/>
                        <a:t>How could you do this?</a:t>
                      </a:r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12" descr="CITIZEN SAM HOLDING WHITE BOARD.png">
            <a:extLst>
              <a:ext uri="{FF2B5EF4-FFF2-40B4-BE49-F238E27FC236}">
                <a16:creationId xmlns:a16="http://schemas.microsoft.com/office/drawing/2014/main" id="{ED5EA346-25B7-884A-870E-9A971414F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24" y="10295873"/>
            <a:ext cx="2051826" cy="816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0F47CB-8970-D84B-8DC3-7459E5B4B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314" y="10477592"/>
            <a:ext cx="709133" cy="232219"/>
          </a:xfrm>
          <a:prstGeom prst="rect">
            <a:avLst/>
          </a:prstGeom>
          <a:ln w="38100" cmpd="sng">
            <a:solidFill>
              <a:srgbClr val="0C1B24"/>
            </a:solidFill>
          </a:ln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54C068-F406-7246-A16E-85303308A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60087"/>
              </p:ext>
            </p:extLst>
          </p:nvPr>
        </p:nvGraphicFramePr>
        <p:xfrm>
          <a:off x="267455" y="11044327"/>
          <a:ext cx="9155497" cy="158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5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Arguments For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Arguments Against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65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personal opinion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31DEAA4-1515-A64E-BB74-F667B6D12DC7}"/>
              </a:ext>
            </a:extLst>
          </p:cNvPr>
          <p:cNvSpPr/>
          <p:nvPr/>
        </p:nvSpPr>
        <p:spPr>
          <a:xfrm>
            <a:off x="893752" y="10333250"/>
            <a:ext cx="8394770" cy="62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CE5049B-86FE-1F44-844D-B4ABB33D8776}"/>
              </a:ext>
            </a:extLst>
          </p:cNvPr>
          <p:cNvSpPr txBox="1">
            <a:spLocks/>
          </p:cNvSpPr>
          <p:nvPr/>
        </p:nvSpPr>
        <p:spPr>
          <a:xfrm>
            <a:off x="923333" y="10333250"/>
            <a:ext cx="8332633" cy="623542"/>
          </a:xfrm>
          <a:prstGeom prst="rect">
            <a:avLst/>
          </a:prstGeom>
        </p:spPr>
        <p:txBody>
          <a:bodyPr vert="horz" lIns="127993" tIns="63997" rIns="127993" bIns="63997" rtlCol="0" anchor="ctr">
            <a:noAutofit/>
          </a:bodyPr>
          <a:lstStyle>
            <a:lvl1pPr algn="ctr" defTabSz="639965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0000FF"/>
                </a:solidFill>
                <a:ea typeface="MS PGothic" charset="0"/>
                <a:cs typeface="Calibri"/>
              </a:rPr>
              <a:t>“You should pick subject options that your friends are all picking”</a:t>
            </a:r>
            <a:endParaRPr lang="en-GB" sz="2000" b="1" dirty="0">
              <a:solidFill>
                <a:srgbClr val="0000FF"/>
              </a:solidFill>
              <a:latin typeface="Calibri"/>
              <a:ea typeface="MS PGothic" charset="0"/>
              <a:cs typeface="Calibri"/>
            </a:endParaRPr>
          </a:p>
        </p:txBody>
      </p:sp>
      <p:pic>
        <p:nvPicPr>
          <p:cNvPr id="18" name="Picture 17" descr="CITIZEN SAM HOLDING WHITE BOARD.png">
            <a:extLst>
              <a:ext uri="{FF2B5EF4-FFF2-40B4-BE49-F238E27FC236}">
                <a16:creationId xmlns:a16="http://schemas.microsoft.com/office/drawing/2014/main" id="{64F0BB2F-7356-8541-853F-2319B4D74D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68" y="7750157"/>
            <a:ext cx="2051826" cy="816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5ADE19-C3F7-ED4C-A396-5BBA3FF56E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58" y="7931876"/>
            <a:ext cx="709133" cy="232219"/>
          </a:xfrm>
          <a:prstGeom prst="rect">
            <a:avLst/>
          </a:prstGeom>
          <a:ln w="38100" cmpd="sng">
            <a:solidFill>
              <a:srgbClr val="0C1B24"/>
            </a:solidFill>
          </a:ln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4C26D4D-A24E-4D4E-9E17-0EF951677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59095"/>
              </p:ext>
            </p:extLst>
          </p:nvPr>
        </p:nvGraphicFramePr>
        <p:xfrm>
          <a:off x="234899" y="8498611"/>
          <a:ext cx="9155497" cy="158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5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Arguments For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Arguments Against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32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65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personal opinion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95AA6FAB-CDFE-0445-901B-F3FCF0B476AA}"/>
              </a:ext>
            </a:extLst>
          </p:cNvPr>
          <p:cNvSpPr/>
          <p:nvPr/>
        </p:nvSpPr>
        <p:spPr>
          <a:xfrm>
            <a:off x="861196" y="7787534"/>
            <a:ext cx="8394770" cy="62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88FF35-718A-7B45-AF5A-250A729F2B7E}"/>
              </a:ext>
            </a:extLst>
          </p:cNvPr>
          <p:cNvSpPr txBox="1">
            <a:spLocks/>
          </p:cNvSpPr>
          <p:nvPr/>
        </p:nvSpPr>
        <p:spPr>
          <a:xfrm>
            <a:off x="890777" y="7787534"/>
            <a:ext cx="8332633" cy="623542"/>
          </a:xfrm>
          <a:prstGeom prst="rect">
            <a:avLst/>
          </a:prstGeom>
        </p:spPr>
        <p:txBody>
          <a:bodyPr vert="horz" lIns="127993" tIns="63997" rIns="127993" bIns="63997" rtlCol="0" anchor="ctr">
            <a:noAutofit/>
          </a:bodyPr>
          <a:lstStyle>
            <a:lvl1pPr algn="ctr" defTabSz="639965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0000FF"/>
                </a:solidFill>
                <a:ea typeface="MS PGothic" charset="0"/>
                <a:cs typeface="Calibri"/>
              </a:rPr>
              <a:t>“You should pick subject options your parents tell you to pick”</a:t>
            </a:r>
            <a:endParaRPr lang="en-GB" sz="2000" b="1" dirty="0">
              <a:solidFill>
                <a:srgbClr val="0000FF"/>
              </a:solidFill>
              <a:latin typeface="Calibri"/>
              <a:ea typeface="MS PGothic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11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4A8966-2F16-BE45-8C76-63C70EE48E20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Making decisions about KS4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11ED3A-A8ED-6A44-8648-80A9344A1A41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8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B2C4A53-7C61-AD4C-B037-1428C166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FBD391-01E1-924C-BD97-A24108B88054}"/>
              </a:ext>
            </a:extLst>
          </p:cNvPr>
          <p:cNvSpPr/>
          <p:nvPr/>
        </p:nvSpPr>
        <p:spPr>
          <a:xfrm>
            <a:off x="263528" y="701646"/>
            <a:ext cx="4550895" cy="5820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PROGRESS PASSPORT 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CE7CF5-F95E-1243-A9C3-A8F2418AAB93}"/>
              </a:ext>
            </a:extLst>
          </p:cNvPr>
          <p:cNvCxnSpPr/>
          <p:nvPr/>
        </p:nvCxnSpPr>
        <p:spPr>
          <a:xfrm>
            <a:off x="4972118" y="648733"/>
            <a:ext cx="0" cy="119318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3E5DF-E978-AD46-B4BA-1CDAC915CA30}"/>
              </a:ext>
            </a:extLst>
          </p:cNvPr>
          <p:cNvSpPr/>
          <p:nvPr/>
        </p:nvSpPr>
        <p:spPr>
          <a:xfrm>
            <a:off x="5149918" y="4064784"/>
            <a:ext cx="4160368" cy="2010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/>
              <a:t>SURNAME:</a:t>
            </a:r>
          </a:p>
          <a:p>
            <a:r>
              <a:rPr lang="en-GB" sz="1400" dirty="0"/>
              <a:t>FORENAME:</a:t>
            </a:r>
          </a:p>
          <a:p>
            <a:r>
              <a:rPr lang="en-GB" sz="1400" dirty="0"/>
              <a:t>PREFFERED NAME:</a:t>
            </a:r>
          </a:p>
          <a:p>
            <a:r>
              <a:rPr lang="en-GB" sz="1400" dirty="0"/>
              <a:t>DATE OF BIRTH:</a:t>
            </a:r>
          </a:p>
          <a:p>
            <a:r>
              <a:rPr lang="en-GB" sz="1400" dirty="0"/>
              <a:t>NATIONALITY:</a:t>
            </a:r>
          </a:p>
          <a:p>
            <a:r>
              <a:rPr lang="en-GB" sz="1400" dirty="0"/>
              <a:t>AGE:</a:t>
            </a:r>
          </a:p>
          <a:p>
            <a:r>
              <a:rPr lang="en-GB" sz="1400" dirty="0"/>
              <a:t>FAVOURITE SPORT</a:t>
            </a:r>
          </a:p>
          <a:p>
            <a:r>
              <a:rPr lang="en-GB" sz="1400" dirty="0"/>
              <a:t>FAVOURITE FOOD: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4D5AC4-304C-404A-BCB8-387457BFE9B2}"/>
              </a:ext>
            </a:extLst>
          </p:cNvPr>
          <p:cNvSpPr/>
          <p:nvPr/>
        </p:nvSpPr>
        <p:spPr>
          <a:xfrm>
            <a:off x="5149918" y="701646"/>
            <a:ext cx="4160368" cy="3148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23A8F-1180-A546-A22B-C5A72C4E48A4}"/>
              </a:ext>
            </a:extLst>
          </p:cNvPr>
          <p:cNvSpPr/>
          <p:nvPr/>
        </p:nvSpPr>
        <p:spPr>
          <a:xfrm rot="19248264">
            <a:off x="6297897" y="1865383"/>
            <a:ext cx="1841375" cy="336853"/>
          </a:xfrm>
          <a:prstGeom prst="rect">
            <a:avLst/>
          </a:prstGeom>
          <a:solidFill>
            <a:schemeClr val="lt1">
              <a:alpha val="76000"/>
            </a:schemeClr>
          </a:solidFill>
          <a:ln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Attach Photo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0D57B1-344C-4647-A7DC-510AD6699171}"/>
              </a:ext>
            </a:extLst>
          </p:cNvPr>
          <p:cNvSpPr/>
          <p:nvPr/>
        </p:nvSpPr>
        <p:spPr>
          <a:xfrm>
            <a:off x="5149918" y="6258551"/>
            <a:ext cx="4160368" cy="3148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DD48ED-A287-6942-B836-BB2E34E6DB6F}"/>
              </a:ext>
            </a:extLst>
          </p:cNvPr>
          <p:cNvSpPr/>
          <p:nvPr/>
        </p:nvSpPr>
        <p:spPr>
          <a:xfrm rot="19248264">
            <a:off x="6297897" y="7600088"/>
            <a:ext cx="1841375" cy="336853"/>
          </a:xfrm>
          <a:prstGeom prst="rect">
            <a:avLst/>
          </a:prstGeom>
          <a:solidFill>
            <a:schemeClr val="lt1">
              <a:alpha val="76000"/>
            </a:schemeClr>
          </a:solidFill>
          <a:ln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/>
              <a:t>Attach School logo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7E4248F-F11E-8C4C-B0F0-2E077FE7E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68050"/>
              </p:ext>
            </p:extLst>
          </p:nvPr>
        </p:nvGraphicFramePr>
        <p:xfrm>
          <a:off x="5149918" y="9576057"/>
          <a:ext cx="416036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ACADEMIC PROFILE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Favourite Subjects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Strongest subject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Subjects you would like to improve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D49F60B-D17A-D34B-A9FF-5ED0FEDD4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894785"/>
              </p:ext>
            </p:extLst>
          </p:nvPr>
        </p:nvGraphicFramePr>
        <p:xfrm>
          <a:off x="263527" y="2179133"/>
          <a:ext cx="4550895" cy="615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TARGET SETTING 2021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Target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Target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Target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360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Who can help you to achieve these targets?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F7F21C13-02FE-344D-8E11-4ACFF345879C}"/>
              </a:ext>
            </a:extLst>
          </p:cNvPr>
          <p:cNvSpPr/>
          <p:nvPr/>
        </p:nvSpPr>
        <p:spPr>
          <a:xfrm>
            <a:off x="263528" y="1431862"/>
            <a:ext cx="4550895" cy="5820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SCHOOL: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2DE6958-9B43-9642-B398-6E26453A5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74475"/>
              </p:ext>
            </p:extLst>
          </p:nvPr>
        </p:nvGraphicFramePr>
        <p:xfrm>
          <a:off x="263528" y="9626857"/>
          <a:ext cx="455089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are you feeling?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What are you most excited about this year?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Best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friends name(s)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What are you most nervous about?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1" name="Picture 4">
            <a:extLst>
              <a:ext uri="{FF2B5EF4-FFF2-40B4-BE49-F238E27FC236}">
                <a16:creationId xmlns:a16="http://schemas.microsoft.com/office/drawing/2014/main" id="{EE9C15B5-B257-6043-9443-CCE4307B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860" y="8385057"/>
            <a:ext cx="1952228" cy="10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72A1B1B8-D04D-8948-B2D9-1C297E25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135" y="10422568"/>
            <a:ext cx="736547" cy="62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E1A93C9C-AC15-6449-BBAF-95877FAA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943" y="11894694"/>
            <a:ext cx="621393" cy="5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WORD DOC IMAGES.png">
            <a:extLst>
              <a:ext uri="{FF2B5EF4-FFF2-40B4-BE49-F238E27FC236}">
                <a16:creationId xmlns:a16="http://schemas.microsoft.com/office/drawing/2014/main" id="{484AA973-AE8D-DE4D-8D00-6FE75C112A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28" y="7257893"/>
            <a:ext cx="1003697" cy="9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8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E364A3-ED10-4D47-BF39-5B90E0D369B4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Option Subjects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5C6350-6B69-3240-AFDA-314BD84D5E4C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9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CDD7C08-1A40-B745-8440-062D52C3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1EB24-CA94-0043-B245-596EDB4B7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370" y="820174"/>
            <a:ext cx="1263650" cy="1992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DE607F-1904-B64B-A3A3-A8292F9E63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782" y="820174"/>
            <a:ext cx="1489018" cy="19928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1D3C03-1023-3C4B-919E-FD33552F3D50}"/>
              </a:ext>
            </a:extLst>
          </p:cNvPr>
          <p:cNvSpPr/>
          <p:nvPr/>
        </p:nvSpPr>
        <p:spPr>
          <a:xfrm>
            <a:off x="1992738" y="820174"/>
            <a:ext cx="5942694" cy="1753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latin typeface="Calibri"/>
                <a:cs typeface="Calibri"/>
              </a:rPr>
              <a:t>Starter Questions</a:t>
            </a:r>
            <a:r>
              <a:rPr lang="en-GB" sz="1200" dirty="0">
                <a:latin typeface="Calibri"/>
                <a:cs typeface="Calibri"/>
              </a:rPr>
              <a:t>–_____________________________________________________________________________________________________________________</a:t>
            </a:r>
            <a:r>
              <a:rPr lang="en-GB" sz="1200" dirty="0">
                <a:cs typeface="Calibri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92C8E9-9537-C340-891D-D76368934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484" y="2378213"/>
            <a:ext cx="4194643" cy="2863812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EB5A58-5E88-6D4E-87C9-F0E32AB9243B}"/>
              </a:ext>
            </a:extLst>
          </p:cNvPr>
          <p:cNvSpPr/>
          <p:nvPr/>
        </p:nvSpPr>
        <p:spPr>
          <a:xfrm>
            <a:off x="250371" y="2946693"/>
            <a:ext cx="5715000" cy="217570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chemeClr val="tx1"/>
                </a:solidFill>
              </a:rPr>
              <a:t>What option subjects do you think your personal qualities and skills would be suited to?</a:t>
            </a:r>
            <a:endParaRPr lang="en-GB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1"/>
                </a:solidFill>
              </a:rPr>
              <a:t>1…………………………………………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1"/>
                </a:solidFill>
              </a:rPr>
              <a:t>2…………………………………………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1"/>
                </a:solidFill>
              </a:rPr>
              <a:t>3…………………………………………</a:t>
            </a:r>
          </a:p>
          <a:p>
            <a:r>
              <a:rPr lang="en-GB" sz="1200" dirty="0">
                <a:solidFill>
                  <a:schemeClr val="tx1"/>
                </a:solidFill>
              </a:rPr>
              <a:t>Are you interested in any of these options?</a:t>
            </a:r>
          </a:p>
          <a:p>
            <a:r>
              <a:rPr lang="en-GB" sz="1200" dirty="0">
                <a:solidFill>
                  <a:schemeClr val="tx1"/>
                </a:solidFill>
              </a:rPr>
              <a:t>Have you ever given them any thought before?</a:t>
            </a:r>
          </a:p>
          <a:p>
            <a:r>
              <a:rPr lang="en-GB" sz="1200" dirty="0">
                <a:solidFill>
                  <a:schemeClr val="tx1"/>
                </a:solidFill>
              </a:rPr>
              <a:t>What jobs might link to your option choices?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D254C7F4-0AA9-D94B-A038-8EE1BFBB2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83227"/>
              </p:ext>
            </p:extLst>
          </p:nvPr>
        </p:nvGraphicFramePr>
        <p:xfrm>
          <a:off x="288924" y="5242026"/>
          <a:ext cx="9074096" cy="498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83">
                  <a:extLst>
                    <a:ext uri="{9D8B030D-6E8A-4147-A177-3AD203B41FA5}">
                      <a16:colId xmlns:a16="http://schemas.microsoft.com/office/drawing/2014/main" val="2855511322"/>
                    </a:ext>
                  </a:extLst>
                </a:gridCol>
                <a:gridCol w="1224476">
                  <a:extLst>
                    <a:ext uri="{9D8B030D-6E8A-4147-A177-3AD203B41FA5}">
                      <a16:colId xmlns:a16="http://schemas.microsoft.com/office/drawing/2014/main" val="2942007580"/>
                    </a:ext>
                  </a:extLst>
                </a:gridCol>
                <a:gridCol w="1182683">
                  <a:extLst>
                    <a:ext uri="{9D8B030D-6E8A-4147-A177-3AD203B41FA5}">
                      <a16:colId xmlns:a16="http://schemas.microsoft.com/office/drawing/2014/main" val="110499791"/>
                    </a:ext>
                  </a:extLst>
                </a:gridCol>
                <a:gridCol w="5612754">
                  <a:extLst>
                    <a:ext uri="{9D8B030D-6E8A-4147-A177-3AD203B41FA5}">
                      <a16:colId xmlns:a16="http://schemas.microsoft.com/office/drawing/2014/main" val="4052325638"/>
                    </a:ext>
                  </a:extLst>
                </a:gridCol>
              </a:tblGrid>
              <a:tr h="89822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SUBJECTS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I am good at this subject Yes/No/OK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I like this subject Yes/No/OK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What skills has this subject taught me?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What A levels would follow this subject?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What careers might link to this subject?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866520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Geography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09104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45165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9447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Spanish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827999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330415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ICT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5274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Citizenship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18087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95769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Drama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52624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Music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943830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75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Sport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63937"/>
                  </a:ext>
                </a:extLst>
              </a:tr>
              <a:tr h="314448">
                <a:tc>
                  <a:txBody>
                    <a:bodyPr/>
                    <a:lstStyle/>
                    <a:p>
                      <a:r>
                        <a:rPr lang="en-GB" sz="1200" b="1" dirty="0"/>
                        <a:t>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51084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B9B7FC4-AF82-7A45-A76E-75F607426FD4}"/>
              </a:ext>
            </a:extLst>
          </p:cNvPr>
          <p:cNvSpPr txBox="1">
            <a:spLocks/>
          </p:cNvSpPr>
          <p:nvPr/>
        </p:nvSpPr>
        <p:spPr>
          <a:xfrm>
            <a:off x="288924" y="10347706"/>
            <a:ext cx="9074096" cy="2218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Currently the 3 subjects I achieve my best grades in 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200" dirty="0"/>
              <a:t>………………………………….      2………………………………….          3………………………………….</a:t>
            </a:r>
          </a:p>
          <a:p>
            <a:r>
              <a:rPr lang="en-GB" sz="1200" dirty="0"/>
              <a:t>Currently the 3 subjects I like studying best 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200" dirty="0"/>
              <a:t>………………………………….      2………………………………….            3………………………………….</a:t>
            </a:r>
          </a:p>
          <a:p>
            <a:pPr marL="57150" indent="0">
              <a:buFont typeface="Arial"/>
              <a:buNone/>
            </a:pPr>
            <a:endParaRPr lang="en-GB" sz="1200" b="1" dirty="0"/>
          </a:p>
          <a:p>
            <a:pPr marL="57150" indent="0">
              <a:buFont typeface="Arial"/>
              <a:buNone/>
            </a:pPr>
            <a:r>
              <a:rPr lang="en-GB" sz="1200" b="1" dirty="0"/>
              <a:t>CLASS DISCUSSION</a:t>
            </a:r>
          </a:p>
          <a:p>
            <a:r>
              <a:rPr lang="en-GB" sz="1200" dirty="0"/>
              <a:t>Is there a link between subjects you are </a:t>
            </a:r>
            <a:r>
              <a:rPr lang="en-GB" sz="1200" u="sng" dirty="0"/>
              <a:t>good at </a:t>
            </a:r>
            <a:r>
              <a:rPr lang="en-GB" sz="1200" dirty="0"/>
              <a:t>and subjects you </a:t>
            </a:r>
            <a:r>
              <a:rPr lang="en-GB" sz="1200" u="sng" dirty="0"/>
              <a:t>like</a:t>
            </a:r>
            <a:r>
              <a:rPr lang="en-GB" sz="1200" dirty="0"/>
              <a:t>?</a:t>
            </a:r>
          </a:p>
          <a:p>
            <a:r>
              <a:rPr lang="en-GB" sz="1200" dirty="0"/>
              <a:t>Is there a link between subjects you are </a:t>
            </a:r>
            <a:r>
              <a:rPr lang="en-GB" sz="1200" u="sng" dirty="0"/>
              <a:t>good at </a:t>
            </a:r>
            <a:r>
              <a:rPr lang="en-GB" sz="1200" dirty="0"/>
              <a:t>and whether you will consider studying them in the future?  </a:t>
            </a:r>
          </a:p>
          <a:p>
            <a:r>
              <a:rPr lang="en-GB" sz="1200" dirty="0"/>
              <a:t>Is there a link between the subjects you </a:t>
            </a:r>
            <a:r>
              <a:rPr lang="en-GB" sz="1200" u="sng" dirty="0"/>
              <a:t>like</a:t>
            </a:r>
            <a:r>
              <a:rPr lang="en-GB" sz="1200" dirty="0"/>
              <a:t> and whether you will consider studying them in the future?</a:t>
            </a:r>
          </a:p>
          <a:p>
            <a:r>
              <a:rPr lang="en-GB" sz="1200" dirty="0"/>
              <a:t>What impact will your current ideas have on your KS4 Option choices?</a:t>
            </a:r>
          </a:p>
        </p:txBody>
      </p:sp>
    </p:spTree>
    <p:extLst>
      <p:ext uri="{BB962C8B-B14F-4D97-AF65-F5344CB8AC3E}">
        <p14:creationId xmlns:p14="http://schemas.microsoft.com/office/powerpoint/2010/main" val="207704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2035</Words>
  <Application>Microsoft Office PowerPoint</Application>
  <PresentationFormat>A3 Paper (297x420 mm)</PresentationFormat>
  <Paragraphs>465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Comic Sans MS</vt:lpstr>
      <vt:lpstr>Levenim MT</vt:lpstr>
      <vt:lpstr>MS Mincho</vt:lpstr>
      <vt:lpstr>Segoe UI Semibold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michael gillman</cp:lastModifiedBy>
  <cp:revision>217</cp:revision>
  <dcterms:created xsi:type="dcterms:W3CDTF">2018-05-31T08:38:43Z</dcterms:created>
  <dcterms:modified xsi:type="dcterms:W3CDTF">2020-05-29T15:22:42Z</dcterms:modified>
</cp:coreProperties>
</file>