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9" r:id="rId2"/>
    <p:sldId id="264" r:id="rId3"/>
    <p:sldId id="371" r:id="rId4"/>
    <p:sldId id="372" r:id="rId5"/>
    <p:sldId id="373" r:id="rId6"/>
    <p:sldId id="374" r:id="rId7"/>
    <p:sldId id="375" r:id="rId8"/>
    <p:sldId id="376" r:id="rId9"/>
    <p:sldId id="363" r:id="rId10"/>
    <p:sldId id="377" r:id="rId11"/>
    <p:sldId id="365" r:id="rId12"/>
    <p:sldId id="378" r:id="rId13"/>
    <p:sldId id="364" r:id="rId14"/>
    <p:sldId id="379" r:id="rId15"/>
    <p:sldId id="285" r:id="rId16"/>
    <p:sldId id="266" r:id="rId17"/>
  </p:sldIdLst>
  <p:sldSz cx="9601200" cy="12801600" type="A3"/>
  <p:notesSz cx="6858000" cy="9144000"/>
  <p:defaultTextStyle>
    <a:defPPr>
      <a:defRPr lang="en-US"/>
    </a:defPPr>
    <a:lvl1pPr marL="0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65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930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94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858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63996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0"/>
    <a:srgbClr val="FCB0A3"/>
    <a:srgbClr val="E6CDFF"/>
    <a:srgbClr val="FDC000"/>
    <a:srgbClr val="4FD1FF"/>
    <a:srgbClr val="0D1C25"/>
    <a:srgbClr val="94FF34"/>
    <a:srgbClr val="FD6480"/>
    <a:srgbClr val="F78D9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82" y="10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3E7B-9DAD-8F49-B64E-F4C3EA27C908}" type="datetimeFigureOut">
              <a:rPr lang="en-US" smtClean="0"/>
              <a:t>5/29/2020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91E9-40C0-1B47-B6E0-CFB0472826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51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E3AB70-ECD7-D746-8FA5-FD7E285D27F5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94FF34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7F285B-D1A4-3141-BA17-138E147526C5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F9F-618E-3C40-9120-1DE8DFF7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4720B-182A-1F4C-81B0-019D53AA0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34F01-5B46-B540-BE4B-68AD9F160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47602-BCD1-5347-9E44-AB8E11402FFE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2C3E2-BF35-D546-B57B-84E3573C3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9A090-AAF4-854E-858B-EC91CE778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0CEE-A93D-0143-BA37-8959681176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98829-50C9-E34C-81E9-D97038EFFC87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4FD1FF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36D84-D374-8F41-B337-12C505A1A81B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10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N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90597-563E-0344-8308-E4275816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0CDD9-7EB8-B742-8A1F-4D65FD24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7B01-D05A-0240-B713-0CB5F98CF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91FA-C1DB-CA46-BF2F-8063A707BB47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707D5-03BA-7441-8781-0EF717066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9F82-85BE-0E4F-A527-30B3C552F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DAD89-19F3-8D49-8BC4-9CF9E20AA2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27DA8-C3AA-2341-9612-117EF995CA96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FDC0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2875C-54E1-D74F-BB02-970DE35BC3BE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2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C80CB-EAD4-D648-ABE9-F06E291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FA2A9-EEC8-5749-8DF9-EA8C1455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47E67-1102-A843-8DA8-AC1C09988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90B92-251B-1445-8238-6B530C705814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BF49-B0CF-BB49-937B-D628F2958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EE353-722D-294C-AAD3-88A4A9983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79E2-9D53-064C-90CA-09077B9E0A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B0764-79B2-5247-9A51-12D35FD4FE34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FCB0A3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4A3B42-F5D5-6C44-B5BC-E45C26C523F4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12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E9345-7E96-6340-86D2-4F23D502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81038"/>
            <a:ext cx="8280400" cy="24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8CF41-D239-ED42-A8FB-B0649C6B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3408363"/>
            <a:ext cx="8280400" cy="812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088B-87C2-4249-9FA3-548293B84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11864975"/>
            <a:ext cx="2160588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E651-DED8-284B-B9D3-108E49D62949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82104-F3EB-CE42-9416-BD5CC55BF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9763" y="11864975"/>
            <a:ext cx="3241675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F1B28-FB2D-204C-8078-87F9B042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213" y="11864975"/>
            <a:ext cx="2160587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6398-11D6-E94A-BD58-5F0B6949EB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72646-3B00-8C49-9AC7-0CD2C59A192F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E6CDFF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ADD114-9CB7-9E4B-B939-42F6ECAFA73F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7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1550B-D4A8-0D4D-AD1A-5D7DBFE3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12763"/>
            <a:ext cx="86423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CABC-4A51-674E-8F91-85261E8F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987675"/>
            <a:ext cx="8642350" cy="84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6338-BC4B-ED4E-B827-F3469304B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A2AB-12BE-FE4D-8932-D89A478D497B}" type="datetimeFigureOut">
              <a:rPr lang="en-US" smtClean="0"/>
              <a:t>5/29/2020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2F1C-2D15-CB4D-8F07-7AB8EFC90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792D0-6F41-8944-93C8-C109093AB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76B8-37DA-7B4E-ACAD-6B0A4C63A61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210DA-A5C2-C948-AEF1-F0CBA32819FB}"/>
              </a:ext>
            </a:extLst>
          </p:cNvPr>
          <p:cNvSpPr/>
          <p:nvPr userDrawn="1"/>
        </p:nvSpPr>
        <p:spPr>
          <a:xfrm>
            <a:off x="2" y="-9027"/>
            <a:ext cx="9601198" cy="12810627"/>
          </a:xfrm>
          <a:prstGeom prst="rect">
            <a:avLst/>
          </a:prstGeom>
          <a:solidFill>
            <a:srgbClr val="FFF2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A8F20-CA7A-9B4F-B9FB-D08240D4CA70}"/>
              </a:ext>
            </a:extLst>
          </p:cNvPr>
          <p:cNvSpPr/>
          <p:nvPr userDrawn="1"/>
        </p:nvSpPr>
        <p:spPr>
          <a:xfrm>
            <a:off x="1283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41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riculu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1550B-D4A8-0D4D-AD1A-5D7DBFE3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512763"/>
            <a:ext cx="86423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CABC-4A51-674E-8F91-85261E8F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" y="2987675"/>
            <a:ext cx="8642350" cy="84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86338-BC4B-ED4E-B827-F3469304B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0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A2AB-12BE-FE4D-8932-D89A478D497B}" type="datetimeFigureOut">
              <a:rPr lang="en-US" smtClean="0"/>
              <a:t>5/29/2020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2F1C-2D15-CB4D-8F07-7AB8EFC90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54375" y="11864975"/>
            <a:ext cx="30416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792D0-6F41-8944-93C8-C109093AB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48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76B8-37DA-7B4E-ACAD-6B0A4C63A61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210DA-A5C2-C948-AEF1-F0CBA32819FB}"/>
              </a:ext>
            </a:extLst>
          </p:cNvPr>
          <p:cNvSpPr/>
          <p:nvPr userDrawn="1"/>
        </p:nvSpPr>
        <p:spPr>
          <a:xfrm>
            <a:off x="-25398" y="-9027"/>
            <a:ext cx="9601198" cy="12810627"/>
          </a:xfrm>
          <a:prstGeom prst="rect">
            <a:avLst/>
          </a:prstGeom>
          <a:solidFill>
            <a:srgbClr val="BBE4B3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A8F20-CA7A-9B4F-B9FB-D08240D4CA70}"/>
              </a:ext>
            </a:extLst>
          </p:cNvPr>
          <p:cNvSpPr/>
          <p:nvPr userDrawn="1"/>
        </p:nvSpPr>
        <p:spPr>
          <a:xfrm>
            <a:off x="102964" y="1170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37C2411-DA3F-B945-81D4-37586E4C0E97}"/>
              </a:ext>
            </a:extLst>
          </p:cNvPr>
          <p:cNvSpPr txBox="1">
            <a:spLocks/>
          </p:cNvSpPr>
          <p:nvPr userDrawn="1"/>
        </p:nvSpPr>
        <p:spPr>
          <a:xfrm>
            <a:off x="479425" y="538163"/>
            <a:ext cx="86423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39965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3BFE6BA-B541-2940-B973-FBBD9D60CF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9425" y="3013075"/>
            <a:ext cx="8642350" cy="84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CEA621-C79D-CE45-A76A-49E3CCB849B2}"/>
              </a:ext>
            </a:extLst>
          </p:cNvPr>
          <p:cNvSpPr txBox="1">
            <a:spLocks/>
          </p:cNvSpPr>
          <p:nvPr userDrawn="1"/>
        </p:nvSpPr>
        <p:spPr>
          <a:xfrm>
            <a:off x="479425" y="118903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399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9965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30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894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858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822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787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752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717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71A2AB-12BE-FE4D-8932-D89A478D497B}" type="datetimeFigureOut">
              <a:rPr lang="en-US" smtClean="0"/>
              <a:pPr/>
              <a:t>5/29/2020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1F1826-343B-1149-AC56-00DF3A8C50CE}"/>
              </a:ext>
            </a:extLst>
          </p:cNvPr>
          <p:cNvSpPr txBox="1">
            <a:spLocks/>
          </p:cNvSpPr>
          <p:nvPr userDrawn="1"/>
        </p:nvSpPr>
        <p:spPr>
          <a:xfrm>
            <a:off x="6880225" y="118903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399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9965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930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9894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9858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9822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9787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9752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9717" algn="l" defTabSz="639965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B076B8-37DA-7B4E-ACAD-6B0A4C63A61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E9B8F-A861-354F-B460-3DEC0C7EE79C}"/>
              </a:ext>
            </a:extLst>
          </p:cNvPr>
          <p:cNvSpPr/>
          <p:nvPr userDrawn="1"/>
        </p:nvSpPr>
        <p:spPr>
          <a:xfrm>
            <a:off x="2" y="16373"/>
            <a:ext cx="9601198" cy="12810627"/>
          </a:xfrm>
          <a:prstGeom prst="rect">
            <a:avLst/>
          </a:prstGeom>
          <a:solidFill>
            <a:srgbClr val="FFF200"/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6897D-7DF8-0B42-AF0F-B49B5CD1B8F1}"/>
              </a:ext>
            </a:extLst>
          </p:cNvPr>
          <p:cNvSpPr/>
          <p:nvPr userDrawn="1"/>
        </p:nvSpPr>
        <p:spPr>
          <a:xfrm>
            <a:off x="128364" y="142497"/>
            <a:ext cx="9348948" cy="12543856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90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3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25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715" r:id="rId4"/>
    <p:sldLayoutId id="2147483717" r:id="rId5"/>
    <p:sldLayoutId id="2147483716" r:id="rId6"/>
    <p:sldLayoutId id="2147483718" r:id="rId7"/>
    <p:sldLayoutId id="2147483719" r:id="rId8"/>
  </p:sldLayoutIdLst>
  <p:txStyles>
    <p:titleStyle>
      <a:lvl1pPr algn="ctr" defTabSz="639965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74" indent="-479974" algn="l" defTabSz="639965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defTabSz="639965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defTabSz="639965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defTabSz="63996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defTabSz="639965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63996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639965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8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7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22.png"/><Relationship Id="rId7" Type="http://schemas.openxmlformats.org/officeDocument/2006/relationships/image" Target="../media/image74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pixabay.com/en/chain-links-connection-metal-steel-30956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hyperlink" Target="https://www.startprofile.com/" TargetMode="Externa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CF6BAAF-4D19-4D47-9526-15165C4AE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88" y="4242157"/>
            <a:ext cx="9057943" cy="2743999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EFD40DB-9517-4941-A318-475BE1E53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43416"/>
              </p:ext>
            </p:extLst>
          </p:nvPr>
        </p:nvGraphicFramePr>
        <p:xfrm>
          <a:off x="3957145" y="2030005"/>
          <a:ext cx="5318144" cy="1910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144">
                  <a:extLst>
                    <a:ext uri="{9D8B030D-6E8A-4147-A177-3AD203B41FA5}">
                      <a16:colId xmlns:a16="http://schemas.microsoft.com/office/drawing/2014/main" val="3523236227"/>
                    </a:ext>
                  </a:extLst>
                </a:gridCol>
              </a:tblGrid>
              <a:tr h="134876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NAME: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35031"/>
                  </a:ext>
                </a:extLst>
              </a:tr>
              <a:tr h="56167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Teacher:                                                          Class: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34548"/>
                  </a:ext>
                </a:extLst>
              </a:tr>
            </a:tbl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60142F67-47BB-054B-A3C3-483C6EEB8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88" y="348878"/>
            <a:ext cx="3531377" cy="35313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07C384E-541E-8140-B86F-5CCB352592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144" y="348878"/>
            <a:ext cx="5440175" cy="15587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DC446D-9688-3748-88DB-42F7666710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58" y="5476016"/>
            <a:ext cx="1286893" cy="1327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EEA234-088E-FC4E-AFE0-6346CDBDB0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869" y="7154779"/>
            <a:ext cx="9057943" cy="5454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766168-70B4-6641-A87F-F7EF8AB4DF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85" y="11885843"/>
            <a:ext cx="2160000" cy="654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29434-AF46-5344-A9D1-07E2D68140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00" y="11929085"/>
            <a:ext cx="2160000" cy="654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CCB628-938D-4F41-A510-D3847BAA12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319" y="11909460"/>
            <a:ext cx="2160000" cy="6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4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Career </a:t>
            </a:r>
            <a:r>
              <a:rPr lang="en-GB" sz="1600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Management </a:t>
            </a:r>
            <a:endParaRPr lang="en-GB" sz="16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WORD DOC IMAGES.jpg">
            <a:extLst>
              <a:ext uri="{FF2B5EF4-FFF2-40B4-BE49-F238E27FC236}">
                <a16:creationId xmlns:a16="http://schemas.microsoft.com/office/drawing/2014/main" id="{6B067416-1E05-6B41-BD02-8E6F0793E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637" y="1572012"/>
            <a:ext cx="5604144" cy="38526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D9E8AA-2351-874B-8D2A-951B43095A74}"/>
              </a:ext>
            </a:extLst>
          </p:cNvPr>
          <p:cNvSpPr/>
          <p:nvPr/>
        </p:nvSpPr>
        <p:spPr>
          <a:xfrm>
            <a:off x="229512" y="629533"/>
            <a:ext cx="9154698" cy="923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r>
              <a:rPr lang="en-GB" sz="1800" b="1" u="sng" dirty="0"/>
              <a:t>PLANNING THE YEAR AHEAD</a:t>
            </a:r>
            <a:endParaRPr lang="en-US" sz="1800" b="1" u="sng" dirty="0"/>
          </a:p>
          <a:p>
            <a:endParaRPr lang="en-US" sz="1200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ü"/>
            </a:pPr>
            <a:endParaRPr lang="en-US" sz="1200" dirty="0">
              <a:latin typeface="Calibri"/>
              <a:cs typeface="Calibri"/>
            </a:endParaRPr>
          </a:p>
          <a:p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15B11-FB90-5140-9CDC-FC888F2B51E8}"/>
              </a:ext>
            </a:extLst>
          </p:cNvPr>
          <p:cNvSpPr/>
          <p:nvPr/>
        </p:nvSpPr>
        <p:spPr>
          <a:xfrm>
            <a:off x="7291712" y="9144711"/>
            <a:ext cx="189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mic Sans MS"/>
                <a:cs typeface="Comic Sans MS"/>
              </a:rPr>
              <a:t>Would you recommend a good education?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ADA8D1-B6FA-614A-850E-279308862F03}"/>
              </a:ext>
            </a:extLst>
          </p:cNvPr>
          <p:cNvSpPr/>
          <p:nvPr/>
        </p:nvSpPr>
        <p:spPr>
          <a:xfrm>
            <a:off x="337472" y="995300"/>
            <a:ext cx="2591708" cy="461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Name:</a:t>
            </a:r>
          </a:p>
          <a:p>
            <a:r>
              <a:rPr lang="en-US" sz="1200" dirty="0">
                <a:latin typeface="Calibri"/>
                <a:cs typeface="Calibri"/>
              </a:rPr>
              <a:t>Form Tutor Group:</a:t>
            </a:r>
          </a:p>
        </p:txBody>
      </p:sp>
      <p:pic>
        <p:nvPicPr>
          <p:cNvPr id="11" name="Picture 10" descr="PHONE.png">
            <a:extLst>
              <a:ext uri="{FF2B5EF4-FFF2-40B4-BE49-F238E27FC236}">
                <a16:creationId xmlns:a16="http://schemas.microsoft.com/office/drawing/2014/main" id="{4F3A361E-7605-5F4E-8CCF-BBD8922880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92" y="2334464"/>
            <a:ext cx="3011639" cy="5917906"/>
          </a:xfrm>
          <a:prstGeom prst="rect">
            <a:avLst/>
          </a:prstGeom>
        </p:spPr>
      </p:pic>
      <p:pic>
        <p:nvPicPr>
          <p:cNvPr id="12" name="Picture 11" descr="CLIP BOARD.png">
            <a:extLst>
              <a:ext uri="{FF2B5EF4-FFF2-40B4-BE49-F238E27FC236}">
                <a16:creationId xmlns:a16="http://schemas.microsoft.com/office/drawing/2014/main" id="{E684FBB1-B218-9446-AE82-ACB06CB0BB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03" t="11287" r="29395" b="13762"/>
          <a:stretch/>
        </p:blipFill>
        <p:spPr>
          <a:xfrm>
            <a:off x="54899" y="8098860"/>
            <a:ext cx="3228073" cy="45690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3C83FD-EE5A-BA40-8317-FE29D0F10DF2}"/>
              </a:ext>
            </a:extLst>
          </p:cNvPr>
          <p:cNvSpPr/>
          <p:nvPr/>
        </p:nvSpPr>
        <p:spPr>
          <a:xfrm>
            <a:off x="7129148" y="6890758"/>
            <a:ext cx="2231633" cy="2000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dirty="0">
                <a:latin typeface="Calibri"/>
                <a:cs typeface="Calibri"/>
              </a:rPr>
              <a:t>“-----------------------------------------------------------------------------------------------------------------------------------------------</a:t>
            </a:r>
            <a:r>
              <a:rPr lang="en-GB" sz="1600" dirty="0">
                <a:cs typeface="Calibri"/>
              </a:rPr>
              <a:t>---------------------------------------------   “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B7D591-DF16-7147-B4AE-30D8477AC53F}"/>
              </a:ext>
            </a:extLst>
          </p:cNvPr>
          <p:cNvSpPr/>
          <p:nvPr/>
        </p:nvSpPr>
        <p:spPr>
          <a:xfrm>
            <a:off x="3323566" y="6149636"/>
            <a:ext cx="3666508" cy="1360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dirty="0">
                <a:latin typeface="Calibri"/>
                <a:cs typeface="Calibri"/>
              </a:rPr>
              <a:t>#-----------------------------------------------</a:t>
            </a:r>
          </a:p>
          <a:p>
            <a:pPr>
              <a:lnSpc>
                <a:spcPct val="130000"/>
              </a:lnSpc>
            </a:pPr>
            <a:r>
              <a:rPr lang="en-GB" sz="1600" dirty="0">
                <a:latin typeface="Calibri"/>
                <a:cs typeface="Calibri"/>
              </a:rPr>
              <a:t>#-----------------------------------------------</a:t>
            </a:r>
          </a:p>
          <a:p>
            <a:pPr>
              <a:lnSpc>
                <a:spcPct val="130000"/>
              </a:lnSpc>
            </a:pPr>
            <a:r>
              <a:rPr lang="en-GB" sz="1600" dirty="0">
                <a:latin typeface="Calibri"/>
                <a:cs typeface="Calibri"/>
              </a:rPr>
              <a:t>#-----------------------------------------------</a:t>
            </a:r>
          </a:p>
          <a:p>
            <a:pPr>
              <a:lnSpc>
                <a:spcPct val="130000"/>
              </a:lnSpc>
            </a:pPr>
            <a:r>
              <a:rPr lang="en-GB" sz="1600" dirty="0">
                <a:cs typeface="Calibri"/>
              </a:rPr>
              <a:t>#----------------------------------------------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6B0525-2D9D-6943-B6B5-80B1EF9C7105}"/>
              </a:ext>
            </a:extLst>
          </p:cNvPr>
          <p:cNvSpPr/>
          <p:nvPr/>
        </p:nvSpPr>
        <p:spPr>
          <a:xfrm>
            <a:off x="5834393" y="1001977"/>
            <a:ext cx="3421224" cy="461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Favourite Subjects:</a:t>
            </a:r>
          </a:p>
          <a:p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CAD9474E-87CE-A340-ADDD-921F0583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931" y="8232529"/>
            <a:ext cx="3924423" cy="286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DFAF34DA-BC54-8E42-838A-90AC247C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3991" y="8445436"/>
            <a:ext cx="333841" cy="77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52AFD6BB-E9BD-7D49-9D3D-5982DA1D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023" y="9688808"/>
            <a:ext cx="1924600" cy="273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0A7B8598-D96E-8040-8054-E337B1B5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606" y="10005085"/>
            <a:ext cx="819472" cy="7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B58CD6AB-E70A-8F44-B2DF-E759FEDE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545006" y="11751490"/>
            <a:ext cx="819472" cy="7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52FBC34E-A784-FB42-9991-AB99353C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29492">
            <a:off x="7509872" y="10848045"/>
            <a:ext cx="819472" cy="7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DD9E605-1BCC-B942-961E-60F0324CEC29}"/>
              </a:ext>
            </a:extLst>
          </p:cNvPr>
          <p:cNvSpPr/>
          <p:nvPr/>
        </p:nvSpPr>
        <p:spPr>
          <a:xfrm>
            <a:off x="8426730" y="10100116"/>
            <a:ext cx="576880" cy="584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DE08AC-E466-8B43-87E0-7717687F2784}"/>
              </a:ext>
            </a:extLst>
          </p:cNvPr>
          <p:cNvSpPr/>
          <p:nvPr/>
        </p:nvSpPr>
        <p:spPr>
          <a:xfrm>
            <a:off x="8426730" y="10879098"/>
            <a:ext cx="576880" cy="584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AC5E7B-D3A2-9844-8281-54437980EAA8}"/>
              </a:ext>
            </a:extLst>
          </p:cNvPr>
          <p:cNvSpPr/>
          <p:nvPr/>
        </p:nvSpPr>
        <p:spPr>
          <a:xfrm>
            <a:off x="8452130" y="11712621"/>
            <a:ext cx="576880" cy="584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25" name="Picture 24" descr="rating-153609_960_720.png">
            <a:extLst>
              <a:ext uri="{FF2B5EF4-FFF2-40B4-BE49-F238E27FC236}">
                <a16:creationId xmlns:a16="http://schemas.microsoft.com/office/drawing/2014/main" id="{034CF33B-BF9E-144D-99F9-9EB494E23C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9588" y="11745613"/>
            <a:ext cx="3573992" cy="846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07CAE9C-6885-7548-A896-A1FD77463BE2}"/>
              </a:ext>
            </a:extLst>
          </p:cNvPr>
          <p:cNvSpPr/>
          <p:nvPr/>
        </p:nvSpPr>
        <p:spPr>
          <a:xfrm>
            <a:off x="3361595" y="11171364"/>
            <a:ext cx="36665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mic Sans MS"/>
                <a:cs typeface="Comic Sans MS"/>
              </a:rPr>
              <a:t>How many stars of effort are you going to put in this year?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CCA8EB-D8FA-574A-AEAF-78916CB5D02B}"/>
              </a:ext>
            </a:extLst>
          </p:cNvPr>
          <p:cNvSpPr/>
          <p:nvPr/>
        </p:nvSpPr>
        <p:spPr>
          <a:xfrm>
            <a:off x="3323566" y="7676105"/>
            <a:ext cx="36665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mic Sans MS"/>
                <a:cs typeface="Comic Sans MS"/>
              </a:rPr>
              <a:t>Create a quick mind map of the </a:t>
            </a:r>
            <a:r>
              <a:rPr lang="en-US" sz="1200" b="1" u="sng" dirty="0">
                <a:latin typeface="Comic Sans MS"/>
                <a:cs typeface="Comic Sans MS"/>
              </a:rPr>
              <a:t>main people </a:t>
            </a:r>
            <a:r>
              <a:rPr lang="en-US" sz="1200" dirty="0">
                <a:latin typeface="Comic Sans MS"/>
                <a:cs typeface="Comic Sans MS"/>
              </a:rPr>
              <a:t>who can support you in achieving your goals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D116B9-83D7-4249-A52A-53B6D2BF026F}"/>
              </a:ext>
            </a:extLst>
          </p:cNvPr>
          <p:cNvSpPr/>
          <p:nvPr/>
        </p:nvSpPr>
        <p:spPr>
          <a:xfrm>
            <a:off x="337472" y="1732673"/>
            <a:ext cx="27264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mic Sans MS"/>
                <a:cs typeface="Comic Sans MS"/>
              </a:rPr>
              <a:t>Write a quick text message to your future self saying what you want to achieve this year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409C05-E878-A345-A094-6BC3F64BF4CC}"/>
              </a:ext>
            </a:extLst>
          </p:cNvPr>
          <p:cNvSpPr/>
          <p:nvPr/>
        </p:nvSpPr>
        <p:spPr>
          <a:xfrm>
            <a:off x="7145564" y="6266373"/>
            <a:ext cx="221444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mic Sans MS"/>
                <a:cs typeface="Comic Sans MS"/>
              </a:rPr>
              <a:t>Favourite part of going to school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7DE6AD-0D20-044C-B896-B652F4D457A1}"/>
              </a:ext>
            </a:extLst>
          </p:cNvPr>
          <p:cNvSpPr/>
          <p:nvPr/>
        </p:nvSpPr>
        <p:spPr>
          <a:xfrm>
            <a:off x="3323566" y="5578644"/>
            <a:ext cx="36665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mic Sans MS"/>
                <a:cs typeface="Comic Sans MS"/>
              </a:rPr>
              <a:t>Four hashtags to summarise how you will approach the year ahead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F0455A-4AD3-AD42-A23C-2587002F9EE6}"/>
              </a:ext>
            </a:extLst>
          </p:cNvPr>
          <p:cNvSpPr/>
          <p:nvPr/>
        </p:nvSpPr>
        <p:spPr>
          <a:xfrm>
            <a:off x="4863086" y="1974923"/>
            <a:ext cx="36665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omic Sans MS"/>
                <a:cs typeface="Comic Sans MS"/>
              </a:rPr>
              <a:t>Describe everything you are thankful and grateful for in life right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052CA5-AA6B-A542-B765-C614CF605302}"/>
              </a:ext>
            </a:extLst>
          </p:cNvPr>
          <p:cNvSpPr/>
          <p:nvPr/>
        </p:nvSpPr>
        <p:spPr>
          <a:xfrm>
            <a:off x="436325" y="9149235"/>
            <a:ext cx="23546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omic Sans MS"/>
                <a:cs typeface="Comic Sans MS"/>
              </a:rPr>
              <a:t>Reflecting on the year ahead has made me think about….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BD6324-DCB5-8E4B-9A94-EAABE4A678E0}"/>
              </a:ext>
            </a:extLst>
          </p:cNvPr>
          <p:cNvSpPr/>
          <p:nvPr/>
        </p:nvSpPr>
        <p:spPr>
          <a:xfrm>
            <a:off x="3282972" y="4296683"/>
            <a:ext cx="29005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omic Sans MS"/>
                <a:cs typeface="Comic Sans MS"/>
              </a:rPr>
              <a:t>Make a list of your biggest hopes and goals for this academic year</a:t>
            </a:r>
          </a:p>
          <a:p>
            <a:pPr marL="171450" indent="-171450">
              <a:buFont typeface="Wingdings" charset="2"/>
              <a:buChar char="ü"/>
            </a:pPr>
            <a:endParaRPr lang="en-US" sz="1200" dirty="0">
              <a:latin typeface="Comic Sans MS"/>
              <a:cs typeface="Comic Sans MS"/>
            </a:endParaRPr>
          </a:p>
          <a:p>
            <a:pPr marL="171450" indent="-171450">
              <a:buFont typeface="Wingdings" charset="2"/>
              <a:buChar char="ü"/>
            </a:pPr>
            <a:r>
              <a:rPr lang="en-US" sz="1200" dirty="0">
                <a:latin typeface="Comic Sans MS"/>
                <a:cs typeface="Comic Sans MS"/>
              </a:rPr>
              <a:t> </a:t>
            </a:r>
          </a:p>
          <a:p>
            <a:pPr marL="171450" indent="-171450">
              <a:buFont typeface="Wingdings" charset="2"/>
              <a:buChar char="ü"/>
            </a:pPr>
            <a:r>
              <a:rPr lang="en-US" sz="1200" dirty="0">
                <a:latin typeface="Comic Sans MS"/>
                <a:cs typeface="Comic Sans MS"/>
              </a:rPr>
              <a:t> </a:t>
            </a:r>
          </a:p>
          <a:p>
            <a:pPr marL="171450" indent="-171450">
              <a:buFont typeface="Wingdings" charset="2"/>
              <a:buChar char="ü"/>
            </a:pPr>
            <a:r>
              <a:rPr lang="en-US" sz="12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C71E68-4F94-C04E-8451-C51528542B3C}"/>
              </a:ext>
            </a:extLst>
          </p:cNvPr>
          <p:cNvSpPr/>
          <p:nvPr/>
        </p:nvSpPr>
        <p:spPr>
          <a:xfrm>
            <a:off x="2999354" y="991005"/>
            <a:ext cx="2730652" cy="4616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r>
              <a:rPr lang="en-US" sz="1200" dirty="0">
                <a:latin typeface="Calibri"/>
                <a:cs typeface="Calibri"/>
              </a:rPr>
              <a:t>What makes you smile?</a:t>
            </a:r>
          </a:p>
          <a:p>
            <a:endParaRPr lang="en-US" sz="1200" dirty="0">
              <a:latin typeface="Calibri"/>
              <a:cs typeface="Calibr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6C97072-C386-134C-80CA-E50740A96D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5" t="10637" r="15507" b="13295"/>
          <a:stretch/>
        </p:blipFill>
        <p:spPr>
          <a:xfrm>
            <a:off x="7178708" y="4355268"/>
            <a:ext cx="2179123" cy="17091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659508-DB4A-8B4D-9970-D92289D9ED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12" y="11130156"/>
            <a:ext cx="1087332" cy="11719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A4BEE1-B431-FF42-A66E-4DB20E818B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28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632" y="2404567"/>
            <a:ext cx="1437912" cy="14379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272E58-E2FB-6744-9761-5F1229DB811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52" y="6604609"/>
            <a:ext cx="2317098" cy="6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Character traits and Skills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F8D68-CA08-DD43-A2D9-78E428754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93" y="805040"/>
            <a:ext cx="1698685" cy="112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821BB-3247-4442-8F1C-FB523961B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2" y="788146"/>
            <a:ext cx="2320526" cy="112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69BD2BD-3FE3-194B-B9FF-04EAFD0A8B09}"/>
              </a:ext>
            </a:extLst>
          </p:cNvPr>
          <p:cNvSpPr/>
          <p:nvPr/>
        </p:nvSpPr>
        <p:spPr>
          <a:xfrm>
            <a:off x="2742451" y="661357"/>
            <a:ext cx="4788880" cy="1383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Identify three things you are good at?</a:t>
            </a:r>
          </a:p>
          <a:p>
            <a:r>
              <a:rPr lang="en-US" sz="1200" dirty="0">
                <a:solidFill>
                  <a:schemeClr val="tx1"/>
                </a:solidFill>
              </a:rPr>
              <a:t>1.                                          2.                                        3.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What do you wish you were better at?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 How you can become better at these things?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F29F70-EDE5-3B40-98F2-A944E1E72A90}"/>
              </a:ext>
            </a:extLst>
          </p:cNvPr>
          <p:cNvSpPr/>
          <p:nvPr/>
        </p:nvSpPr>
        <p:spPr>
          <a:xfrm>
            <a:off x="288922" y="2243936"/>
            <a:ext cx="3435180" cy="21441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9700" lvl="0">
              <a:spcBef>
                <a:spcPts val="1600"/>
              </a:spcBef>
              <a:buSzPts val="1400"/>
            </a:pPr>
            <a:r>
              <a:rPr lang="en-GB" sz="1200" dirty="0"/>
              <a:t>On a scale of 1 – 10 how much do you think the average person in the UK or USA has these positive character traits?</a:t>
            </a:r>
          </a:p>
          <a:p>
            <a:pPr marL="596900" lvl="0" indent="-457200">
              <a:spcBef>
                <a:spcPts val="1600"/>
              </a:spcBef>
              <a:buSzPts val="1400"/>
              <a:buFont typeface="+mj-lt"/>
              <a:buAutoNum type="alphaLcPeriod"/>
            </a:pPr>
            <a:r>
              <a:rPr lang="en-GB" sz="1400" dirty="0"/>
              <a:t>Courage</a:t>
            </a:r>
          </a:p>
          <a:p>
            <a:pPr marL="596900" lvl="0" indent="-457200">
              <a:buSzPts val="1400"/>
              <a:buFont typeface="+mj-lt"/>
              <a:buAutoNum type="alphaLcPeriod"/>
            </a:pPr>
            <a:r>
              <a:rPr lang="en-GB" sz="1400" dirty="0"/>
              <a:t>Honesty</a:t>
            </a:r>
          </a:p>
          <a:p>
            <a:pPr marL="596900" lvl="0" indent="-457200">
              <a:buSzPts val="1400"/>
              <a:buFont typeface="+mj-lt"/>
              <a:buAutoNum type="alphaLcPeriod"/>
            </a:pPr>
            <a:r>
              <a:rPr lang="en-GB" sz="1400" dirty="0"/>
              <a:t>Self-discipline</a:t>
            </a:r>
          </a:p>
          <a:p>
            <a:pPr marL="596900" lvl="0" indent="-457200">
              <a:buSzPts val="1400"/>
              <a:buFont typeface="+mj-lt"/>
              <a:buAutoNum type="alphaLcPeriod"/>
            </a:pPr>
            <a:r>
              <a:rPr lang="en-GB" sz="1400" dirty="0"/>
              <a:t>Compassion</a:t>
            </a:r>
          </a:p>
          <a:p>
            <a:pPr marL="596900" lvl="0" indent="-457200">
              <a:buSzPts val="1400"/>
              <a:buFont typeface="+mj-lt"/>
              <a:buAutoNum type="alphaLcPeriod"/>
            </a:pPr>
            <a:r>
              <a:rPr lang="en-GB" sz="1400" dirty="0"/>
              <a:t>Generosity</a:t>
            </a:r>
          </a:p>
          <a:p>
            <a:pPr marL="596900" lvl="0" indent="-457200">
              <a:buSzPts val="1400"/>
              <a:buFont typeface="+mj-lt"/>
              <a:buAutoNum type="alphaLcPeriod"/>
            </a:pPr>
            <a:r>
              <a:rPr lang="en-GB" sz="1400" dirty="0"/>
              <a:t>Gratitude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40EE55-A604-5C42-9AF6-C904A3A945B5}"/>
              </a:ext>
            </a:extLst>
          </p:cNvPr>
          <p:cNvGraphicFramePr>
            <a:graphicFrameLocks noGrp="1"/>
          </p:cNvGraphicFramePr>
          <p:nvPr/>
        </p:nvGraphicFramePr>
        <p:xfrm>
          <a:off x="2006512" y="3043735"/>
          <a:ext cx="39485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55">
                  <a:extLst>
                    <a:ext uri="{9D8B030D-6E8A-4147-A177-3AD203B41FA5}">
                      <a16:colId xmlns:a16="http://schemas.microsoft.com/office/drawing/2014/main" val="82019136"/>
                    </a:ext>
                  </a:extLst>
                </a:gridCol>
              </a:tblGrid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34780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341025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17535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236331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93860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4582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E90915-7B63-9D4F-BCE8-3F9FD846FA7A}"/>
              </a:ext>
            </a:extLst>
          </p:cNvPr>
          <p:cNvGraphicFramePr>
            <a:graphicFrameLocks noGrp="1"/>
          </p:cNvGraphicFramePr>
          <p:nvPr/>
        </p:nvGraphicFramePr>
        <p:xfrm>
          <a:off x="2785680" y="3043735"/>
          <a:ext cx="39485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55">
                  <a:extLst>
                    <a:ext uri="{9D8B030D-6E8A-4147-A177-3AD203B41FA5}">
                      <a16:colId xmlns:a16="http://schemas.microsoft.com/office/drawing/2014/main" val="82019136"/>
                    </a:ext>
                  </a:extLst>
                </a:gridCol>
              </a:tblGrid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34780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341025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17535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236331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93860"/>
                  </a:ext>
                </a:extLst>
              </a:tr>
              <a:tr h="18657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34582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3CBA42F-2F36-6B4A-ADB7-783BAB9E2A19}"/>
              </a:ext>
            </a:extLst>
          </p:cNvPr>
          <p:cNvSpPr/>
          <p:nvPr/>
        </p:nvSpPr>
        <p:spPr>
          <a:xfrm>
            <a:off x="1934781" y="2795162"/>
            <a:ext cx="538316" cy="184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743861-CB69-2443-B038-D490A123765D}"/>
              </a:ext>
            </a:extLst>
          </p:cNvPr>
          <p:cNvSpPr/>
          <p:nvPr/>
        </p:nvSpPr>
        <p:spPr>
          <a:xfrm>
            <a:off x="2713949" y="2795161"/>
            <a:ext cx="538316" cy="184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USA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B731A-A33F-DF42-9232-351840BCCB34}"/>
              </a:ext>
            </a:extLst>
          </p:cNvPr>
          <p:cNvSpPr/>
          <p:nvPr/>
        </p:nvSpPr>
        <p:spPr>
          <a:xfrm>
            <a:off x="3796602" y="2227894"/>
            <a:ext cx="5566417" cy="2234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Video Reflection </a:t>
            </a:r>
            <a:r>
              <a:rPr lang="en-GB" sz="1200" dirty="0">
                <a:latin typeface="Calibri"/>
                <a:cs typeface="Calibri"/>
              </a:rPr>
              <a:t>– What do you learn from the video clip? </a:t>
            </a:r>
            <a:r>
              <a:rPr lang="en-GB" sz="1200" dirty="0" smtClean="0">
                <a:latin typeface="Calibri"/>
                <a:cs typeface="Calibri"/>
              </a:rPr>
              <a:t>(information</a:t>
            </a:r>
            <a:r>
              <a:rPr lang="en-GB" sz="1200" dirty="0">
                <a:latin typeface="Calibri"/>
                <a:cs typeface="Calibri"/>
              </a:rPr>
              <a:t>, </a:t>
            </a:r>
            <a:r>
              <a:rPr lang="en-GB" sz="1200" dirty="0" smtClean="0">
                <a:latin typeface="Calibri"/>
                <a:cs typeface="Calibri"/>
              </a:rPr>
              <a:t>statistics</a:t>
            </a:r>
            <a:r>
              <a:rPr lang="en-GB" sz="1200" dirty="0">
                <a:latin typeface="Calibri"/>
                <a:cs typeface="Calibri"/>
              </a:rPr>
              <a:t>, advice, risks)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Calibri"/>
                <a:cs typeface="Calibri"/>
              </a:rPr>
              <a:t>_____________________________________________________________________________________________________________________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B5996AFD-8547-934A-8966-8FA79622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0655" y="2421780"/>
            <a:ext cx="1325765" cy="55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4226645-5229-A841-A52E-0D57BB1185BB}"/>
              </a:ext>
            </a:extLst>
          </p:cNvPr>
          <p:cNvSpPr/>
          <p:nvPr/>
        </p:nvSpPr>
        <p:spPr>
          <a:xfrm>
            <a:off x="264514" y="4587118"/>
            <a:ext cx="4487960" cy="235835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</a:rPr>
              <a:t>Write </a:t>
            </a:r>
            <a:r>
              <a:rPr lang="en-GB" sz="1400" u="sng" dirty="0">
                <a:solidFill>
                  <a:schemeClr val="tx1"/>
                </a:solidFill>
              </a:rPr>
              <a:t>your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chemeClr val="tx1"/>
                </a:solidFill>
              </a:rPr>
              <a:t>3</a:t>
            </a:r>
            <a:r>
              <a:rPr lang="en-GB" sz="1400" dirty="0">
                <a:solidFill>
                  <a:schemeClr val="tx1"/>
                </a:solidFill>
              </a:rPr>
              <a:t> most important skills: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………………………….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………………………….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………………………….</a:t>
            </a:r>
          </a:p>
          <a:p>
            <a:pPr>
              <a:lnSpc>
                <a:spcPct val="80000"/>
              </a:lnSpc>
            </a:pPr>
            <a:endParaRPr lang="en-GB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</a:rPr>
              <a:t>If you could choose a skill that someone else </a:t>
            </a:r>
          </a:p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</a:rPr>
              <a:t>has, what would it be and why?</a:t>
            </a:r>
          </a:p>
          <a:p>
            <a:pPr>
              <a:lnSpc>
                <a:spcPct val="80000"/>
              </a:lnSpc>
            </a:pPr>
            <a:endParaRPr lang="en-GB" sz="14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b="1" i="1" dirty="0">
                <a:solidFill>
                  <a:schemeClr val="tx1"/>
                </a:solidFill>
              </a:rPr>
              <a:t>I would choose ……………………that ………………….. </a:t>
            </a:r>
          </a:p>
          <a:p>
            <a:pPr>
              <a:lnSpc>
                <a:spcPct val="80000"/>
              </a:lnSpc>
            </a:pPr>
            <a:r>
              <a:rPr lang="en-GB" sz="1400" b="1" i="1" dirty="0">
                <a:solidFill>
                  <a:schemeClr val="tx1"/>
                </a:solidFill>
              </a:rPr>
              <a:t>has because ………………………………….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20900A-38AD-6E4B-B8AD-3B4F1F7AA99F}"/>
              </a:ext>
            </a:extLst>
          </p:cNvPr>
          <p:cNvSpPr/>
          <p:nvPr/>
        </p:nvSpPr>
        <p:spPr>
          <a:xfrm>
            <a:off x="4844624" y="4587118"/>
            <a:ext cx="4534437" cy="235835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</a:rPr>
              <a:t>Write </a:t>
            </a:r>
            <a:r>
              <a:rPr lang="en-GB" sz="1400" u="sng" dirty="0">
                <a:solidFill>
                  <a:schemeClr val="tx1"/>
                </a:solidFill>
              </a:rPr>
              <a:t>your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b="1" dirty="0">
                <a:solidFill>
                  <a:schemeClr val="tx1"/>
                </a:solidFill>
              </a:rPr>
              <a:t>3</a:t>
            </a:r>
            <a:r>
              <a:rPr lang="en-GB" sz="1400" dirty="0">
                <a:solidFill>
                  <a:schemeClr val="tx1"/>
                </a:solidFill>
              </a:rPr>
              <a:t> most important personal qualities: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………………………….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………………………….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GB" sz="1400" dirty="0">
                <a:solidFill>
                  <a:schemeClr val="tx1"/>
                </a:solidFill>
              </a:rPr>
              <a:t>………………………….</a:t>
            </a:r>
          </a:p>
          <a:p>
            <a:pPr>
              <a:lnSpc>
                <a:spcPct val="80000"/>
              </a:lnSpc>
            </a:pPr>
            <a:endParaRPr lang="en-GB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</a:rPr>
              <a:t>If you could choose a quality that someone else </a:t>
            </a:r>
          </a:p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</a:rPr>
              <a:t>has, what would it be and why?</a:t>
            </a:r>
          </a:p>
          <a:p>
            <a:pPr>
              <a:lnSpc>
                <a:spcPct val="80000"/>
              </a:lnSpc>
            </a:pPr>
            <a:endParaRPr lang="en-GB" sz="14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b="1" i="1" dirty="0">
                <a:solidFill>
                  <a:schemeClr val="tx1"/>
                </a:solidFill>
              </a:rPr>
              <a:t>I would choose ……………………that ………………….. </a:t>
            </a:r>
          </a:p>
          <a:p>
            <a:pPr>
              <a:lnSpc>
                <a:spcPct val="80000"/>
              </a:lnSpc>
            </a:pPr>
            <a:r>
              <a:rPr lang="en-GB" sz="1400" b="1" i="1" dirty="0">
                <a:solidFill>
                  <a:schemeClr val="tx1"/>
                </a:solidFill>
              </a:rPr>
              <a:t>has because ………………………………….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359A9E-17A8-2840-ABB6-3EBF57CD4ECE}"/>
              </a:ext>
            </a:extLst>
          </p:cNvPr>
          <p:cNvSpPr/>
          <p:nvPr/>
        </p:nvSpPr>
        <p:spPr>
          <a:xfrm>
            <a:off x="487607" y="9982107"/>
            <a:ext cx="2160588" cy="251692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E9F228-4A08-F548-8C84-710E5D97BA9E}"/>
              </a:ext>
            </a:extLst>
          </p:cNvPr>
          <p:cNvSpPr/>
          <p:nvPr/>
        </p:nvSpPr>
        <p:spPr>
          <a:xfrm>
            <a:off x="487607" y="7093439"/>
            <a:ext cx="2160588" cy="2736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111EA8-61A8-A447-A609-6C9BE8D6DF36}"/>
              </a:ext>
            </a:extLst>
          </p:cNvPr>
          <p:cNvSpPr/>
          <p:nvPr/>
        </p:nvSpPr>
        <p:spPr>
          <a:xfrm>
            <a:off x="487607" y="9166302"/>
            <a:ext cx="2160588" cy="664083"/>
          </a:xfrm>
          <a:prstGeom prst="rect">
            <a:avLst/>
          </a:prstGeom>
          <a:solidFill>
            <a:srgbClr val="C1E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Comic Sans MS" pitchFamily="66" charset="0"/>
              </a:rPr>
              <a:t>What are your skills and qualities now?. What are you good at?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343096-D0E5-B743-A99D-1622EE181512}"/>
              </a:ext>
            </a:extLst>
          </p:cNvPr>
          <p:cNvSpPr/>
          <p:nvPr/>
        </p:nvSpPr>
        <p:spPr>
          <a:xfrm>
            <a:off x="3079995" y="7166464"/>
            <a:ext cx="2952750" cy="2663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29D4D0-49CB-7B41-B38A-360150A81D6A}"/>
              </a:ext>
            </a:extLst>
          </p:cNvPr>
          <p:cNvSpPr/>
          <p:nvPr/>
        </p:nvSpPr>
        <p:spPr>
          <a:xfrm>
            <a:off x="6393107" y="7166464"/>
            <a:ext cx="2736850" cy="2663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E8624C-A2AE-A94F-9E58-CD982A99E402}"/>
              </a:ext>
            </a:extLst>
          </p:cNvPr>
          <p:cNvSpPr/>
          <p:nvPr/>
        </p:nvSpPr>
        <p:spPr>
          <a:xfrm>
            <a:off x="487607" y="11883996"/>
            <a:ext cx="2160588" cy="647700"/>
          </a:xfrm>
          <a:prstGeom prst="rect">
            <a:avLst/>
          </a:prstGeom>
          <a:solidFill>
            <a:srgbClr val="C1E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Comic Sans MS" pitchFamily="66" charset="0"/>
              </a:rPr>
              <a:t>What would the worst job in the world look like and involve?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42A5CE-9BAE-8C45-ADC6-FD0A650CA2FE}"/>
              </a:ext>
            </a:extLst>
          </p:cNvPr>
          <p:cNvSpPr/>
          <p:nvPr/>
        </p:nvSpPr>
        <p:spPr>
          <a:xfrm>
            <a:off x="3079995" y="9398521"/>
            <a:ext cx="2952750" cy="431864"/>
          </a:xfrm>
          <a:prstGeom prst="rect">
            <a:avLst/>
          </a:prstGeom>
          <a:solidFill>
            <a:srgbClr val="C1E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Comic Sans MS" pitchFamily="66" charset="0"/>
              </a:rPr>
              <a:t>What would the best job in world look like and involve?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1B32D3-0B39-6045-BD31-12ECC883C912}"/>
              </a:ext>
            </a:extLst>
          </p:cNvPr>
          <p:cNvSpPr/>
          <p:nvPr/>
        </p:nvSpPr>
        <p:spPr>
          <a:xfrm>
            <a:off x="6393107" y="9398521"/>
            <a:ext cx="2736850" cy="431864"/>
          </a:xfrm>
          <a:prstGeom prst="rect">
            <a:avLst/>
          </a:prstGeom>
          <a:solidFill>
            <a:srgbClr val="C1E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Comic Sans MS" pitchFamily="66" charset="0"/>
              </a:rPr>
              <a:t>What do you enjoy doing?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18C4A6-A1AD-C344-8F38-CF7F75D6CA43}"/>
              </a:ext>
            </a:extLst>
          </p:cNvPr>
          <p:cNvSpPr/>
          <p:nvPr/>
        </p:nvSpPr>
        <p:spPr>
          <a:xfrm>
            <a:off x="3079995" y="9982106"/>
            <a:ext cx="2952750" cy="24479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049B03-A3EC-6641-B07D-E4183C21FEA4}"/>
              </a:ext>
            </a:extLst>
          </p:cNvPr>
          <p:cNvSpPr/>
          <p:nvPr/>
        </p:nvSpPr>
        <p:spPr>
          <a:xfrm>
            <a:off x="6393107" y="9982106"/>
            <a:ext cx="2736850" cy="244792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8FB35A-C80A-0B43-93A8-103BCD279711}"/>
              </a:ext>
            </a:extLst>
          </p:cNvPr>
          <p:cNvSpPr/>
          <p:nvPr/>
        </p:nvSpPr>
        <p:spPr>
          <a:xfrm>
            <a:off x="3079995" y="12047515"/>
            <a:ext cx="2952750" cy="387255"/>
          </a:xfrm>
          <a:prstGeom prst="rect">
            <a:avLst/>
          </a:prstGeom>
          <a:solidFill>
            <a:srgbClr val="C1E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Comic Sans MS" pitchFamily="66" charset="0"/>
              </a:rPr>
              <a:t>What do you want from your job and life as you get older?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310E45-033D-5A43-8F1C-CAAEF3B1174A}"/>
              </a:ext>
            </a:extLst>
          </p:cNvPr>
          <p:cNvSpPr/>
          <p:nvPr/>
        </p:nvSpPr>
        <p:spPr>
          <a:xfrm>
            <a:off x="6393107" y="12006475"/>
            <a:ext cx="2736850" cy="429114"/>
          </a:xfrm>
          <a:prstGeom prst="rect">
            <a:avLst/>
          </a:prstGeom>
          <a:solidFill>
            <a:srgbClr val="C1EB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  <a:latin typeface="Comic Sans MS" pitchFamily="66" charset="0"/>
              </a:rPr>
              <a:t>What did you want to become (your dream job) when you were younger?</a:t>
            </a:r>
          </a:p>
        </p:txBody>
      </p:sp>
    </p:spTree>
    <p:extLst>
      <p:ext uri="{BB962C8B-B14F-4D97-AF65-F5344CB8AC3E}">
        <p14:creationId xmlns:p14="http://schemas.microsoft.com/office/powerpoint/2010/main" val="426092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3112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Character traits and skills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3112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787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DAC573-BF13-1A4F-ACE4-803A103EF5B3}"/>
              </a:ext>
            </a:extLst>
          </p:cNvPr>
          <p:cNvSpPr/>
          <p:nvPr/>
        </p:nvSpPr>
        <p:spPr>
          <a:xfrm>
            <a:off x="258838" y="806533"/>
            <a:ext cx="9154698" cy="3385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r>
              <a:rPr lang="en-US" sz="1600" b="1" u="sng" dirty="0"/>
              <a:t>Tell me all about you! - </a:t>
            </a:r>
            <a:r>
              <a:rPr lang="en-US" sz="1600" dirty="0">
                <a:latin typeface="Calibri"/>
                <a:cs typeface="Calibri"/>
              </a:rPr>
              <a:t>Fill this page with everything your classmates and teachers should know about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873979-4EC0-C24C-88D8-06C4F1DAE628}"/>
              </a:ext>
            </a:extLst>
          </p:cNvPr>
          <p:cNvSpPr/>
          <p:nvPr/>
        </p:nvSpPr>
        <p:spPr>
          <a:xfrm>
            <a:off x="180537" y="1419560"/>
            <a:ext cx="2734885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cs typeface="Calibri"/>
              </a:rPr>
              <a:t>You must create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Calibri"/>
              </a:rPr>
              <a:t>A picture of you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Calibri"/>
              </a:rPr>
              <a:t>Your favourite saying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Calibri"/>
              </a:rPr>
              <a:t>Tell us what issues you are passionate about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Calibri"/>
              </a:rPr>
              <a:t>Favourite Games and Apps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Calibri"/>
              </a:rPr>
              <a:t>Mind map of your favourite films, TV programmes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Calibri"/>
              </a:rPr>
              <a:t>List of all your favourite books or songs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cs typeface="Calibri"/>
              </a:rPr>
              <a:t>What are the four things you would like to be better at</a:t>
            </a:r>
          </a:p>
        </p:txBody>
      </p:sp>
      <p:pic>
        <p:nvPicPr>
          <p:cNvPr id="12" name="Picture 11" descr="WHITE BOARD V2.png">
            <a:extLst>
              <a:ext uri="{FF2B5EF4-FFF2-40B4-BE49-F238E27FC236}">
                <a16:creationId xmlns:a16="http://schemas.microsoft.com/office/drawing/2014/main" id="{C1540DB6-4910-2A4F-9F6B-60D8C4B0F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973" y="1312204"/>
            <a:ext cx="6377512" cy="40697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1E9314-6042-284F-98DC-11D39C414517}"/>
              </a:ext>
            </a:extLst>
          </p:cNvPr>
          <p:cNvSpPr/>
          <p:nvPr/>
        </p:nvSpPr>
        <p:spPr>
          <a:xfrm>
            <a:off x="8612650" y="1551217"/>
            <a:ext cx="595920" cy="333839"/>
          </a:xfrm>
          <a:prstGeom prst="rect">
            <a:avLst/>
          </a:prstGeom>
          <a:solidFill>
            <a:srgbClr val="94B2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D00B3-AA10-814A-936C-D2C64BBE901A}"/>
              </a:ext>
            </a:extLst>
          </p:cNvPr>
          <p:cNvSpPr/>
          <p:nvPr/>
        </p:nvSpPr>
        <p:spPr>
          <a:xfrm>
            <a:off x="6231747" y="10877890"/>
            <a:ext cx="595920" cy="333839"/>
          </a:xfrm>
          <a:prstGeom prst="rect">
            <a:avLst/>
          </a:prstGeom>
          <a:solidFill>
            <a:srgbClr val="94B2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7</a:t>
            </a:r>
          </a:p>
        </p:txBody>
      </p:sp>
      <p:pic>
        <p:nvPicPr>
          <p:cNvPr id="15" name="Picture 14" descr="WORD DOC IMAGES.jpg">
            <a:extLst>
              <a:ext uri="{FF2B5EF4-FFF2-40B4-BE49-F238E27FC236}">
                <a16:creationId xmlns:a16="http://schemas.microsoft.com/office/drawing/2014/main" id="{2A7C4D04-0300-1248-9F0F-AB5363DE0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876" y="5535678"/>
            <a:ext cx="5604144" cy="4402299"/>
          </a:xfrm>
          <a:prstGeom prst="rect">
            <a:avLst/>
          </a:prstGeom>
        </p:spPr>
      </p:pic>
      <p:pic>
        <p:nvPicPr>
          <p:cNvPr id="16" name="Picture 15" descr="PHONE.png">
            <a:extLst>
              <a:ext uri="{FF2B5EF4-FFF2-40B4-BE49-F238E27FC236}">
                <a16:creationId xmlns:a16="http://schemas.microsoft.com/office/drawing/2014/main" id="{FF823DB2-4930-AE4A-AFA9-9AA8482C56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1" y="6883694"/>
            <a:ext cx="3011639" cy="59179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8BCD10-55D3-0F44-9C62-B76E96F37017}"/>
              </a:ext>
            </a:extLst>
          </p:cNvPr>
          <p:cNvSpPr/>
          <p:nvPr/>
        </p:nvSpPr>
        <p:spPr>
          <a:xfrm>
            <a:off x="205306" y="5080385"/>
            <a:ext cx="2610747" cy="1803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 descr="CLIP BOARD.png">
            <a:extLst>
              <a:ext uri="{FF2B5EF4-FFF2-40B4-BE49-F238E27FC236}">
                <a16:creationId xmlns:a16="http://schemas.microsoft.com/office/drawing/2014/main" id="{1BAFDB68-0E28-2349-92E3-0B2F5B369C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336" y="8083970"/>
            <a:ext cx="3228073" cy="45690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62EC4B-7687-9940-92C7-E3B8808D7A91}"/>
              </a:ext>
            </a:extLst>
          </p:cNvPr>
          <p:cNvSpPr/>
          <p:nvPr/>
        </p:nvSpPr>
        <p:spPr>
          <a:xfrm>
            <a:off x="6205242" y="9466918"/>
            <a:ext cx="3209440" cy="1360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dirty="0">
                <a:latin typeface="Calibri"/>
                <a:cs typeface="Calibri"/>
              </a:rPr>
              <a:t>“-----------------------------------------------------------------------------------------------------------------------------------------------</a:t>
            </a:r>
            <a:r>
              <a:rPr lang="en-GB" sz="1600" dirty="0">
                <a:cs typeface="Calibri"/>
              </a:rPr>
              <a:t>---------------------------------------------   “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B222E-078C-8D40-BCCE-02991771558B}"/>
              </a:ext>
            </a:extLst>
          </p:cNvPr>
          <p:cNvSpPr/>
          <p:nvPr/>
        </p:nvSpPr>
        <p:spPr>
          <a:xfrm>
            <a:off x="6205242" y="11211730"/>
            <a:ext cx="3209440" cy="1360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600" dirty="0">
                <a:latin typeface="Calibri"/>
                <a:cs typeface="Calibri"/>
              </a:rPr>
              <a:t>---------------------------------------------------------------------------------------------------------------------------------------------</a:t>
            </a:r>
            <a:r>
              <a:rPr lang="en-GB" sz="1600" dirty="0">
                <a:cs typeface="Calibri"/>
              </a:rPr>
              <a:t>--.-------------------------------------------------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4CAD9D-0925-8A4E-88BB-D9236610D984}"/>
              </a:ext>
            </a:extLst>
          </p:cNvPr>
          <p:cNvSpPr/>
          <p:nvPr/>
        </p:nvSpPr>
        <p:spPr>
          <a:xfrm>
            <a:off x="205307" y="5080385"/>
            <a:ext cx="595920" cy="333839"/>
          </a:xfrm>
          <a:prstGeom prst="rect">
            <a:avLst/>
          </a:prstGeom>
          <a:solidFill>
            <a:srgbClr val="94B2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169867-C222-7A48-AC60-944F8AC36AB3}"/>
              </a:ext>
            </a:extLst>
          </p:cNvPr>
          <p:cNvSpPr/>
          <p:nvPr/>
        </p:nvSpPr>
        <p:spPr>
          <a:xfrm>
            <a:off x="8818762" y="9130975"/>
            <a:ext cx="595920" cy="333839"/>
          </a:xfrm>
          <a:prstGeom prst="rect">
            <a:avLst/>
          </a:prstGeom>
          <a:solidFill>
            <a:srgbClr val="94B2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609F3-D849-594F-A9D7-956BB59C9A01}"/>
              </a:ext>
            </a:extLst>
          </p:cNvPr>
          <p:cNvSpPr/>
          <p:nvPr/>
        </p:nvSpPr>
        <p:spPr>
          <a:xfrm>
            <a:off x="8602345" y="5389317"/>
            <a:ext cx="595920" cy="333839"/>
          </a:xfrm>
          <a:prstGeom prst="rect">
            <a:avLst/>
          </a:prstGeom>
          <a:solidFill>
            <a:srgbClr val="94B2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0F2995-A667-A84A-8B67-CB6AAC8C1B72}"/>
              </a:ext>
            </a:extLst>
          </p:cNvPr>
          <p:cNvSpPr/>
          <p:nvPr/>
        </p:nvSpPr>
        <p:spPr>
          <a:xfrm>
            <a:off x="2220134" y="7216692"/>
            <a:ext cx="595920" cy="333839"/>
          </a:xfrm>
          <a:prstGeom prst="rect">
            <a:avLst/>
          </a:prstGeom>
          <a:solidFill>
            <a:srgbClr val="94B2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3EDDA7-1E55-174B-AED3-0A9FCE008062}"/>
              </a:ext>
            </a:extLst>
          </p:cNvPr>
          <p:cNvSpPr/>
          <p:nvPr/>
        </p:nvSpPr>
        <p:spPr>
          <a:xfrm>
            <a:off x="3184460" y="12129541"/>
            <a:ext cx="595920" cy="333839"/>
          </a:xfrm>
          <a:prstGeom prst="rect">
            <a:avLst/>
          </a:prstGeom>
          <a:solidFill>
            <a:srgbClr val="94B2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1600" b="1" dirty="0">
                <a:latin typeface="Calibri"/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5179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Action Points &amp; Career Planning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74CEA-270B-624C-A249-0D528A7205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4" t="9069" r="3373" b="18220"/>
          <a:stretch/>
        </p:blipFill>
        <p:spPr>
          <a:xfrm>
            <a:off x="6144126" y="775976"/>
            <a:ext cx="3218894" cy="174859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302D5B-000D-0242-A3B9-D367DFC69A97}"/>
              </a:ext>
            </a:extLst>
          </p:cNvPr>
          <p:cNvSpPr/>
          <p:nvPr/>
        </p:nvSpPr>
        <p:spPr>
          <a:xfrm>
            <a:off x="288924" y="729526"/>
            <a:ext cx="5855202" cy="14812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Explain the process of how a teacher plans a lesson or how a school hires a new teacher to fill a vacancy. (Identify the action points and process)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19D73F9-8C52-3B4C-B0D2-77BA49ED7F5C}"/>
              </a:ext>
            </a:extLst>
          </p:cNvPr>
          <p:cNvSpPr/>
          <p:nvPr/>
        </p:nvSpPr>
        <p:spPr>
          <a:xfrm>
            <a:off x="389825" y="1371601"/>
            <a:ext cx="852961" cy="759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5F51730-89D3-1547-B0D8-FD6B8FDF59D2}"/>
              </a:ext>
            </a:extLst>
          </p:cNvPr>
          <p:cNvSpPr/>
          <p:nvPr/>
        </p:nvSpPr>
        <p:spPr>
          <a:xfrm>
            <a:off x="1343687" y="1371601"/>
            <a:ext cx="852961" cy="759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C2D147-8F2C-CD47-830A-A0846FD1C32F}"/>
              </a:ext>
            </a:extLst>
          </p:cNvPr>
          <p:cNvSpPr/>
          <p:nvPr/>
        </p:nvSpPr>
        <p:spPr>
          <a:xfrm>
            <a:off x="2314317" y="1371601"/>
            <a:ext cx="852961" cy="759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8D33FAD-0EA4-0F45-9A18-8270558DDA2F}"/>
              </a:ext>
            </a:extLst>
          </p:cNvPr>
          <p:cNvSpPr/>
          <p:nvPr/>
        </p:nvSpPr>
        <p:spPr>
          <a:xfrm>
            <a:off x="3266976" y="1382138"/>
            <a:ext cx="852961" cy="759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EB528A2-3E9C-0D4F-8FB6-633BC71F8EF8}"/>
              </a:ext>
            </a:extLst>
          </p:cNvPr>
          <p:cNvSpPr/>
          <p:nvPr/>
        </p:nvSpPr>
        <p:spPr>
          <a:xfrm>
            <a:off x="4227496" y="1371601"/>
            <a:ext cx="852961" cy="759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FDB55C1-DD3A-204F-AC66-CD6DAE0C64B6}"/>
              </a:ext>
            </a:extLst>
          </p:cNvPr>
          <p:cNvSpPr/>
          <p:nvPr/>
        </p:nvSpPr>
        <p:spPr>
          <a:xfrm>
            <a:off x="5188016" y="1176579"/>
            <a:ext cx="852961" cy="3900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Hired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0614CE-C9BF-7E41-B8F1-59109D7EA0D0}"/>
              </a:ext>
            </a:extLst>
          </p:cNvPr>
          <p:cNvCxnSpPr>
            <a:cxnSpLocks/>
          </p:cNvCxnSpPr>
          <p:nvPr/>
        </p:nvCxnSpPr>
        <p:spPr>
          <a:xfrm>
            <a:off x="2156045" y="1743310"/>
            <a:ext cx="2586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F57E5B-E6A1-944E-9979-223BF49C0D90}"/>
              </a:ext>
            </a:extLst>
          </p:cNvPr>
          <p:cNvCxnSpPr>
            <a:cxnSpLocks/>
          </p:cNvCxnSpPr>
          <p:nvPr/>
        </p:nvCxnSpPr>
        <p:spPr>
          <a:xfrm>
            <a:off x="3127854" y="1741468"/>
            <a:ext cx="2586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D4050B-8FBD-7143-A6B7-B1BD08464A9F}"/>
              </a:ext>
            </a:extLst>
          </p:cNvPr>
          <p:cNvCxnSpPr>
            <a:cxnSpLocks/>
          </p:cNvCxnSpPr>
          <p:nvPr/>
        </p:nvCxnSpPr>
        <p:spPr>
          <a:xfrm>
            <a:off x="1200097" y="1741468"/>
            <a:ext cx="2586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A0281F-6738-8148-8FFD-9A3D127EBCF6}"/>
              </a:ext>
            </a:extLst>
          </p:cNvPr>
          <p:cNvCxnSpPr>
            <a:cxnSpLocks/>
          </p:cNvCxnSpPr>
          <p:nvPr/>
        </p:nvCxnSpPr>
        <p:spPr>
          <a:xfrm>
            <a:off x="4081202" y="1761643"/>
            <a:ext cx="2586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D5FFEE-C9B9-9345-9789-2CA89E478539}"/>
              </a:ext>
            </a:extLst>
          </p:cNvPr>
          <p:cNvCxnSpPr>
            <a:cxnSpLocks/>
          </p:cNvCxnSpPr>
          <p:nvPr/>
        </p:nvCxnSpPr>
        <p:spPr>
          <a:xfrm>
            <a:off x="5048998" y="1470173"/>
            <a:ext cx="2586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DAECEC-D960-3749-A5D3-736F0F1F043B}"/>
              </a:ext>
            </a:extLst>
          </p:cNvPr>
          <p:cNvSpPr/>
          <p:nvPr/>
        </p:nvSpPr>
        <p:spPr>
          <a:xfrm>
            <a:off x="5174700" y="1707007"/>
            <a:ext cx="852961" cy="3900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Not hired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0EBB92-EF37-A74E-A48F-08549248216E}"/>
              </a:ext>
            </a:extLst>
          </p:cNvPr>
          <p:cNvCxnSpPr>
            <a:cxnSpLocks/>
          </p:cNvCxnSpPr>
          <p:nvPr/>
        </p:nvCxnSpPr>
        <p:spPr>
          <a:xfrm>
            <a:off x="5048998" y="1877824"/>
            <a:ext cx="2586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3BE7505-826E-5940-9D7D-BE3DA8DB1AEE}"/>
              </a:ext>
            </a:extLst>
          </p:cNvPr>
          <p:cNvGraphicFramePr>
            <a:graphicFrameLocks noGrp="1"/>
          </p:cNvGraphicFramePr>
          <p:nvPr/>
        </p:nvGraphicFramePr>
        <p:xfrm>
          <a:off x="239958" y="10257140"/>
          <a:ext cx="9123062" cy="2275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19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Argument For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Arguments Against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9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9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9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379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personal opinion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" name="Picture 26" descr="CITIZEN SAM HOLDING WHITE BOARD.png">
            <a:extLst>
              <a:ext uri="{FF2B5EF4-FFF2-40B4-BE49-F238E27FC236}">
                <a16:creationId xmlns:a16="http://schemas.microsoft.com/office/drawing/2014/main" id="{95F138EC-3617-A842-A7EB-D6D1BA6AB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41" y="9304186"/>
            <a:ext cx="2003564" cy="94456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F390DA-F533-004B-9F91-88036EDA841F}"/>
              </a:ext>
            </a:extLst>
          </p:cNvPr>
          <p:cNvSpPr/>
          <p:nvPr/>
        </p:nvSpPr>
        <p:spPr>
          <a:xfrm>
            <a:off x="945944" y="9291663"/>
            <a:ext cx="8420236" cy="815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3434F-D879-E340-838C-1B696C82D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8890" y="9559550"/>
            <a:ext cx="1038372" cy="340035"/>
          </a:xfrm>
          <a:prstGeom prst="rect">
            <a:avLst/>
          </a:prstGeom>
          <a:ln w="38100" cmpd="sng">
            <a:solidFill>
              <a:srgbClr val="0C1B24"/>
            </a:solidFill>
          </a:ln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48A078F-9E43-A14A-82B7-223B018B5A03}"/>
              </a:ext>
            </a:extLst>
          </p:cNvPr>
          <p:cNvSpPr txBox="1">
            <a:spLocks/>
          </p:cNvSpPr>
          <p:nvPr/>
        </p:nvSpPr>
        <p:spPr>
          <a:xfrm>
            <a:off x="977106" y="9420517"/>
            <a:ext cx="8357911" cy="557885"/>
          </a:xfrm>
          <a:prstGeom prst="rect">
            <a:avLst/>
          </a:prstGeom>
        </p:spPr>
        <p:txBody>
          <a:bodyPr vert="horz" lIns="127993" tIns="63997" rIns="127993" bIns="63997" rtlCol="0" anchor="ctr">
            <a:noAutofit/>
          </a:bodyPr>
          <a:lstStyle>
            <a:lvl1pPr algn="ctr" defTabSz="639965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“The only person that can truly make someone happy is themselves”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1F8C571-543A-3F48-86A0-1D0151082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24059"/>
              </p:ext>
            </p:extLst>
          </p:nvPr>
        </p:nvGraphicFramePr>
        <p:xfrm>
          <a:off x="207314" y="2377981"/>
          <a:ext cx="9155706" cy="675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437">
                  <a:extLst>
                    <a:ext uri="{9D8B030D-6E8A-4147-A177-3AD203B41FA5}">
                      <a16:colId xmlns:a16="http://schemas.microsoft.com/office/drawing/2014/main" val="3704021234"/>
                    </a:ext>
                  </a:extLst>
                </a:gridCol>
              </a:tblGrid>
              <a:tr h="521615">
                <a:tc gridSpan="2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GOAL: To make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informed choices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about subject </a:t>
                      </a:r>
                    </a:p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options at KS4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Tick when Completed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67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ACTION POINT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When will this be completed?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739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ACTION POINT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When will this be completed?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2112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ACTION POINT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When will this be completed?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413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List the people and places you could go to seek further information, support help and guidance: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6BF7481F-8B5B-4944-9339-A6A9246DD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9755" y="8171830"/>
            <a:ext cx="1280773" cy="71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 descr="WORD DOC IMAGES.png">
            <a:extLst>
              <a:ext uri="{FF2B5EF4-FFF2-40B4-BE49-F238E27FC236}">
                <a16:creationId xmlns:a16="http://schemas.microsoft.com/office/drawing/2014/main" id="{12815776-B6EB-784A-807D-73929D8281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30" y="8372829"/>
            <a:ext cx="861353" cy="8281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7E1F23-B1FE-544A-ACEE-92F9EBBEE3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114" y="2417117"/>
            <a:ext cx="3023188" cy="4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3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ITIZEN SAM HOLDING WHITE BOARD.png">
            <a:extLst>
              <a:ext uri="{FF2B5EF4-FFF2-40B4-BE49-F238E27FC236}">
                <a16:creationId xmlns:a16="http://schemas.microsoft.com/office/drawing/2014/main" id="{E0CDA74D-7203-634C-98F5-E91E01B2E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29" y="5016851"/>
            <a:ext cx="1658438" cy="6997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Action Points &amp; Career Planning </a:t>
            </a:r>
            <a:endParaRPr lang="en-GB" sz="16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14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E52C36-DC48-D741-B36C-2C0E4D74E328}"/>
              </a:ext>
            </a:extLst>
          </p:cNvPr>
          <p:cNvGraphicFramePr>
            <a:graphicFrameLocks noGrp="1"/>
          </p:cNvGraphicFramePr>
          <p:nvPr/>
        </p:nvGraphicFramePr>
        <p:xfrm>
          <a:off x="5159943" y="7807955"/>
          <a:ext cx="4279277" cy="45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95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ACADEMIC PROFILE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55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Favourite Subjects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955"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955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95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Strongest subject (s)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55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Subjects you would like to improve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955"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955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157B98-971F-B544-AFE6-8AAFEC4D590B}"/>
              </a:ext>
            </a:extLst>
          </p:cNvPr>
          <p:cNvGraphicFramePr>
            <a:graphicFrameLocks noGrp="1"/>
          </p:cNvGraphicFramePr>
          <p:nvPr/>
        </p:nvGraphicFramePr>
        <p:xfrm>
          <a:off x="242488" y="758237"/>
          <a:ext cx="9186572" cy="4179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187">
                  <a:extLst>
                    <a:ext uri="{9D8B030D-6E8A-4147-A177-3AD203B41FA5}">
                      <a16:colId xmlns:a16="http://schemas.microsoft.com/office/drawing/2014/main" val="3704021234"/>
                    </a:ext>
                  </a:extLst>
                </a:gridCol>
              </a:tblGrid>
              <a:tr h="500258">
                <a:tc gridSpan="2"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GOAL: To make Informed Choices about Post 16 options</a:t>
                      </a:r>
                    </a:p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SUCCESS: All applications completed and acknowledged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Tick when Completed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82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ACTION POINT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When will this be completed?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82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ACTION POINT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When will this be completed?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283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List the people and places you could go to seek further information, support help and guidance: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891CB3-1C86-834D-9958-B9FDB23BC418}"/>
              </a:ext>
            </a:extLst>
          </p:cNvPr>
          <p:cNvGraphicFramePr>
            <a:graphicFrameLocks noGrp="1"/>
          </p:cNvGraphicFramePr>
          <p:nvPr/>
        </p:nvGraphicFramePr>
        <p:xfrm>
          <a:off x="217090" y="7789240"/>
          <a:ext cx="4835590" cy="457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94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are you feeling?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46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What are you most excited about this year?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946"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46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01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What is the most likely Post 16 route you will take?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946">
                <a:tc rowSpan="3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What are you most nervous about?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946">
                <a:tc v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946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3DEA1E4-8A09-844C-9474-6D46744B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6205" y="7628653"/>
            <a:ext cx="1285091" cy="7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A62CE20-CFB7-BE4F-9BB7-6DDE1A4E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120" y="9285766"/>
            <a:ext cx="803215" cy="6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756717DD-BB49-B847-94FF-5E165C03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968" y="11642703"/>
            <a:ext cx="699667" cy="64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573EE1-95F4-F54A-B4E3-9A5DCCA1B6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8288" y="797372"/>
            <a:ext cx="3033380" cy="44865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AEBA9C0-F9B0-7842-AC95-BC70A3712B04}"/>
              </a:ext>
            </a:extLst>
          </p:cNvPr>
          <p:cNvGraphicFramePr>
            <a:graphicFrameLocks noGrp="1"/>
          </p:cNvGraphicFramePr>
          <p:nvPr/>
        </p:nvGraphicFramePr>
        <p:xfrm>
          <a:off x="172140" y="5720449"/>
          <a:ext cx="9163323" cy="196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577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Arguments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For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Arguments Against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53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personal opinion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EC86610-D356-AC4E-83B7-671BBCCA17FA}"/>
              </a:ext>
            </a:extLst>
          </p:cNvPr>
          <p:cNvSpPr/>
          <p:nvPr/>
        </p:nvSpPr>
        <p:spPr>
          <a:xfrm>
            <a:off x="878062" y="5051933"/>
            <a:ext cx="8457395" cy="549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257B09-E16E-C94E-A4DD-A02454FC67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38249" y="5024401"/>
            <a:ext cx="1042956" cy="341536"/>
          </a:xfrm>
          <a:prstGeom prst="rect">
            <a:avLst/>
          </a:prstGeom>
          <a:ln w="38100" cmpd="sng">
            <a:solidFill>
              <a:srgbClr val="0C1B24"/>
            </a:solidFill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39C9F35-E41F-B145-811A-7269AEEAA926}"/>
              </a:ext>
            </a:extLst>
          </p:cNvPr>
          <p:cNvSpPr txBox="1">
            <a:spLocks/>
          </p:cNvSpPr>
          <p:nvPr/>
        </p:nvSpPr>
        <p:spPr>
          <a:xfrm>
            <a:off x="940667" y="5064458"/>
            <a:ext cx="8394796" cy="461352"/>
          </a:xfrm>
          <a:prstGeom prst="rect">
            <a:avLst/>
          </a:prstGeom>
        </p:spPr>
        <p:txBody>
          <a:bodyPr vert="horz" lIns="127993" tIns="63997" rIns="127993" bIns="63997" rtlCol="0" anchor="ctr">
            <a:noAutofit/>
          </a:bodyPr>
          <a:lstStyle>
            <a:lvl1pPr algn="ctr" defTabSz="639965" rtl="0" eaLnBrk="1" latinLnBrk="0" hangingPunct="1">
              <a:spcBef>
                <a:spcPct val="0"/>
              </a:spcBef>
              <a:buNone/>
              <a:defRPr sz="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0000FF"/>
                </a:solidFill>
                <a:latin typeface="Calibri"/>
                <a:ea typeface="MS PGothic" charset="0"/>
                <a:cs typeface="Calibri"/>
              </a:rPr>
              <a:t>“The harder I work the luckier I am”</a:t>
            </a:r>
          </a:p>
        </p:txBody>
      </p:sp>
      <p:pic>
        <p:nvPicPr>
          <p:cNvPr id="13" name="Picture 12" descr="WORD DOC IMAGES.png">
            <a:extLst>
              <a:ext uri="{FF2B5EF4-FFF2-40B4-BE49-F238E27FC236}">
                <a16:creationId xmlns:a16="http://schemas.microsoft.com/office/drawing/2014/main" id="{B7C27872-97BC-A646-93DF-05429BE7D9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80" y="7519896"/>
            <a:ext cx="864257" cy="8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1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670" y="763186"/>
            <a:ext cx="3994334" cy="711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 SPY A JOB WITH MY LITTLE EYE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6903" y="2481698"/>
          <a:ext cx="8831116" cy="875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72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My Job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Friends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</a:rPr>
                        <a:t> Job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Friends Job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666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5335" y="737306"/>
            <a:ext cx="4612684" cy="1398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GB" sz="1200" dirty="0"/>
              <a:t>Look around the classroom and try to complete the A-Z with your own ideas for jobs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For the five of the most difficult letters you can write ‘I don't spy’ instead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Once you have completed your own ideas go around the class and find different ideas for each letter and complete as much of the table as possible</a:t>
            </a:r>
          </a:p>
        </p:txBody>
      </p:sp>
      <p:pic>
        <p:nvPicPr>
          <p:cNvPr id="6" name="Picture 5" descr="WORD DOC IMAGE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4788" y="1523870"/>
            <a:ext cx="665124" cy="742240"/>
          </a:xfrm>
          <a:prstGeom prst="rect">
            <a:avLst/>
          </a:prstGeom>
        </p:spPr>
      </p:pic>
      <p:pic>
        <p:nvPicPr>
          <p:cNvPr id="7" name="Picture 6" descr="WORD DOC IMAGE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03" y="1523870"/>
            <a:ext cx="665124" cy="742240"/>
          </a:xfrm>
          <a:prstGeom prst="rect">
            <a:avLst/>
          </a:prstGeom>
        </p:spPr>
      </p:pic>
      <p:pic>
        <p:nvPicPr>
          <p:cNvPr id="8" name="Picture 7" descr="STATIONARY DARK BLU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171" y="1523870"/>
            <a:ext cx="1053765" cy="76284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04" y="10783303"/>
            <a:ext cx="1193108" cy="17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210" y="10783303"/>
            <a:ext cx="1193108" cy="17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WORD DOC IMAGE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421" y="10621163"/>
            <a:ext cx="2919167" cy="20327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92738" y="10925621"/>
            <a:ext cx="2310577" cy="876875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Clue: Think about who makes many of the things in the room, parents jobs, role in a school etc.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1F7D24-4DCB-0C4F-9489-9FBD2E0DBCEF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</a:t>
            </a:r>
            <a:r>
              <a:rPr lang="en-GB" sz="1600" b="1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: -</a:t>
            </a:r>
            <a:endParaRPr lang="en-GB" sz="16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F3339E-8DAF-644E-824E-F1EAB7FEDADF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15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73585C5-ADC9-A143-A0BF-B4D6B58E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7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AD76E6CC-F9E0-AA4C-8833-B38DAFCA1467}"/>
              </a:ext>
            </a:extLst>
          </p:cNvPr>
          <p:cNvSpPr txBox="1">
            <a:spLocks/>
          </p:cNvSpPr>
          <p:nvPr/>
        </p:nvSpPr>
        <p:spPr>
          <a:xfrm>
            <a:off x="284231" y="7299599"/>
            <a:ext cx="9065491" cy="42279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FINAL - PRESENTATION &amp; SPAG FEEDBACK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DE379602-8203-924E-A2C5-2EC487201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00138"/>
              </p:ext>
            </p:extLst>
          </p:nvPr>
        </p:nvGraphicFramePr>
        <p:xfrm>
          <a:off x="267854" y="745336"/>
          <a:ext cx="9068529" cy="638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86">
                  <a:extLst>
                    <a:ext uri="{9D8B030D-6E8A-4147-A177-3AD203B41FA5}">
                      <a16:colId xmlns:a16="http://schemas.microsoft.com/office/drawing/2014/main" val="3065812291"/>
                    </a:ext>
                  </a:extLst>
                </a:gridCol>
                <a:gridCol w="621786">
                  <a:extLst>
                    <a:ext uri="{9D8B030D-6E8A-4147-A177-3AD203B41FA5}">
                      <a16:colId xmlns:a16="http://schemas.microsoft.com/office/drawing/2014/main" val="1223227896"/>
                    </a:ext>
                  </a:extLst>
                </a:gridCol>
                <a:gridCol w="1243570">
                  <a:extLst>
                    <a:ext uri="{9D8B030D-6E8A-4147-A177-3AD203B41FA5}">
                      <a16:colId xmlns:a16="http://schemas.microsoft.com/office/drawing/2014/main" val="4128422899"/>
                    </a:ext>
                  </a:extLst>
                </a:gridCol>
                <a:gridCol w="1322476">
                  <a:extLst>
                    <a:ext uri="{9D8B030D-6E8A-4147-A177-3AD203B41FA5}">
                      <a16:colId xmlns:a16="http://schemas.microsoft.com/office/drawing/2014/main" val="3817251137"/>
                    </a:ext>
                  </a:extLst>
                </a:gridCol>
                <a:gridCol w="659720">
                  <a:extLst>
                    <a:ext uri="{9D8B030D-6E8A-4147-A177-3AD203B41FA5}">
                      <a16:colId xmlns:a16="http://schemas.microsoft.com/office/drawing/2014/main" val="3046088541"/>
                    </a:ext>
                  </a:extLst>
                </a:gridCol>
                <a:gridCol w="659720">
                  <a:extLst>
                    <a:ext uri="{9D8B030D-6E8A-4147-A177-3AD203B41FA5}">
                      <a16:colId xmlns:a16="http://schemas.microsoft.com/office/drawing/2014/main" val="4173571555"/>
                    </a:ext>
                  </a:extLst>
                </a:gridCol>
                <a:gridCol w="1319439">
                  <a:extLst>
                    <a:ext uri="{9D8B030D-6E8A-4147-A177-3AD203B41FA5}">
                      <a16:colId xmlns:a16="http://schemas.microsoft.com/office/drawing/2014/main" val="3949717288"/>
                    </a:ext>
                  </a:extLst>
                </a:gridCol>
              </a:tblGrid>
              <a:tr h="588648"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</a:rPr>
                        <a:t>PROJECT &amp; WORK BOOKLET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Target Grade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Effort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21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What went well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All tasks in work booklet have been completed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participate fully in the lessons / respond  to questions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Fantastic evidence seen on project work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consistently displayed the ‘Blenheim Behaviours’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Your work booklet has attention to detail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have a positive attitude towards your learning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Your behaviour is exemplary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show great team work / Leadership skills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are a critical and thoughtful learner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You are a reflective student inside and outside the classroom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21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Next Steps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Ensure all tasks are completed in work booklet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Participate more in lessons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Explain how you will improve your project work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Which ‘Behaviours’ could you focus on?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Add further detail to your responses in the work booklet 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Explain how you can improve your attitude to LSW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Explain how you can improve your behaviour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How can you show better leadership and teamwork skills?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Improve SPAG (refer to SPAG Targets)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Set yourself two SMART target for self improvement.</a:t>
                      </a:r>
                    </a:p>
                    <a:p>
                      <a:pPr marL="171450" indent="-171450" algn="l">
                        <a:buFont typeface="Wingdings" pitchFamily="2" charset="2"/>
                        <a:buChar char="q"/>
                      </a:pP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1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SPAG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Below Threshold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Threshold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Intermediate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33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Evidence of Next Steps</a:t>
                      </a:r>
                    </a:p>
                    <a:p>
                      <a:pPr algn="ctr"/>
                      <a:r>
                        <a:rPr lang="en-GB" sz="1050" b="1" dirty="0">
                          <a:solidFill>
                            <a:schemeClr val="tx1"/>
                          </a:solidFill>
                        </a:rPr>
                        <a:t>(complete here or refer to where it can be seen)</a:t>
                      </a: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5-point Star 47">
            <a:extLst>
              <a:ext uri="{FF2B5EF4-FFF2-40B4-BE49-F238E27FC236}">
                <a16:creationId xmlns:a16="http://schemas.microsoft.com/office/drawing/2014/main" id="{9603B2BA-D369-9845-871C-3F532F674428}"/>
              </a:ext>
            </a:extLst>
          </p:cNvPr>
          <p:cNvSpPr/>
          <p:nvPr/>
        </p:nvSpPr>
        <p:spPr>
          <a:xfrm>
            <a:off x="2332460" y="4382311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09FD141B-E673-A044-AC95-43946F7DB8D4}"/>
              </a:ext>
            </a:extLst>
          </p:cNvPr>
          <p:cNvSpPr/>
          <p:nvPr/>
        </p:nvSpPr>
        <p:spPr>
          <a:xfrm>
            <a:off x="3990932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0" name="5-point Star 49">
            <a:extLst>
              <a:ext uri="{FF2B5EF4-FFF2-40B4-BE49-F238E27FC236}">
                <a16:creationId xmlns:a16="http://schemas.microsoft.com/office/drawing/2014/main" id="{2ADE8F57-7C18-3C44-92C7-9BEABF7214CB}"/>
              </a:ext>
            </a:extLst>
          </p:cNvPr>
          <p:cNvSpPr/>
          <p:nvPr/>
        </p:nvSpPr>
        <p:spPr>
          <a:xfrm>
            <a:off x="4435323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5-point Star 50">
            <a:extLst>
              <a:ext uri="{FF2B5EF4-FFF2-40B4-BE49-F238E27FC236}">
                <a16:creationId xmlns:a16="http://schemas.microsoft.com/office/drawing/2014/main" id="{4BE87B2A-100B-DA41-A1D0-923A6094EF8B}"/>
              </a:ext>
            </a:extLst>
          </p:cNvPr>
          <p:cNvSpPr/>
          <p:nvPr/>
        </p:nvSpPr>
        <p:spPr>
          <a:xfrm>
            <a:off x="5649404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id="{56F939ED-1718-FD43-8B43-1469AA2C1910}"/>
              </a:ext>
            </a:extLst>
          </p:cNvPr>
          <p:cNvSpPr/>
          <p:nvPr/>
        </p:nvSpPr>
        <p:spPr>
          <a:xfrm>
            <a:off x="6117696" y="4389592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3" name="5-point Star 52">
            <a:extLst>
              <a:ext uri="{FF2B5EF4-FFF2-40B4-BE49-F238E27FC236}">
                <a16:creationId xmlns:a16="http://schemas.microsoft.com/office/drawing/2014/main" id="{1FDE0234-6C8C-F24B-BD41-4B5B4AB279FC}"/>
              </a:ext>
            </a:extLst>
          </p:cNvPr>
          <p:cNvSpPr/>
          <p:nvPr/>
        </p:nvSpPr>
        <p:spPr>
          <a:xfrm>
            <a:off x="6585988" y="4389592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4" name="5-point Star 53">
            <a:extLst>
              <a:ext uri="{FF2B5EF4-FFF2-40B4-BE49-F238E27FC236}">
                <a16:creationId xmlns:a16="http://schemas.microsoft.com/office/drawing/2014/main" id="{7D69D3F6-8622-5842-89AD-99412CA6AA51}"/>
              </a:ext>
            </a:extLst>
          </p:cNvPr>
          <p:cNvSpPr/>
          <p:nvPr/>
        </p:nvSpPr>
        <p:spPr>
          <a:xfrm>
            <a:off x="7383272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932562DF-3148-DF48-AE28-103CD6E526E8}"/>
              </a:ext>
            </a:extLst>
          </p:cNvPr>
          <p:cNvSpPr/>
          <p:nvPr/>
        </p:nvSpPr>
        <p:spPr>
          <a:xfrm>
            <a:off x="7851564" y="4389592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id="{ADBB4EC0-11CD-1B45-8A54-694401807E84}"/>
              </a:ext>
            </a:extLst>
          </p:cNvPr>
          <p:cNvSpPr/>
          <p:nvPr/>
        </p:nvSpPr>
        <p:spPr>
          <a:xfrm>
            <a:off x="8319856" y="4389592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277F402B-F389-4A48-A147-B1FB27F3934B}"/>
              </a:ext>
            </a:extLst>
          </p:cNvPr>
          <p:cNvSpPr/>
          <p:nvPr/>
        </p:nvSpPr>
        <p:spPr>
          <a:xfrm>
            <a:off x="8788148" y="4400240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21E17028-E6BB-994C-BB2F-9BCF57AA667D}"/>
              </a:ext>
            </a:extLst>
          </p:cNvPr>
          <p:cNvSpPr/>
          <p:nvPr/>
        </p:nvSpPr>
        <p:spPr>
          <a:xfrm>
            <a:off x="3384363" y="3863241"/>
            <a:ext cx="224852" cy="11692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F2BC458D-2A4F-D347-82F7-FC6720A02DD9}"/>
              </a:ext>
            </a:extLst>
          </p:cNvPr>
          <p:cNvSpPr/>
          <p:nvPr/>
        </p:nvSpPr>
        <p:spPr>
          <a:xfrm>
            <a:off x="7219351" y="3863241"/>
            <a:ext cx="224852" cy="11692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3EB65C72-EA7A-4D43-ABC6-B4A6BAEBED77}"/>
              </a:ext>
            </a:extLst>
          </p:cNvPr>
          <p:cNvSpPr/>
          <p:nvPr/>
        </p:nvSpPr>
        <p:spPr>
          <a:xfrm rot="16200000">
            <a:off x="1382300" y="5819683"/>
            <a:ext cx="544642" cy="28926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F49F5C7-03D4-484A-B2A3-BCC22F58E3C6}"/>
              </a:ext>
            </a:extLst>
          </p:cNvPr>
          <p:cNvSpPr txBox="1">
            <a:spLocks/>
          </p:cNvSpPr>
          <p:nvPr/>
        </p:nvSpPr>
        <p:spPr>
          <a:xfrm>
            <a:off x="1967947" y="200217"/>
            <a:ext cx="5967013" cy="43236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BC43BA8A-526B-4347-AFB2-1206371774A8}"/>
              </a:ext>
            </a:extLst>
          </p:cNvPr>
          <p:cNvSpPr txBox="1">
            <a:spLocks/>
          </p:cNvSpPr>
          <p:nvPr/>
        </p:nvSpPr>
        <p:spPr>
          <a:xfrm>
            <a:off x="8048570" y="214253"/>
            <a:ext cx="1263650" cy="4355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16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F2E60906-2574-F440-A624-095417043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25575"/>
              </p:ext>
            </p:extLst>
          </p:nvPr>
        </p:nvGraphicFramePr>
        <p:xfrm>
          <a:off x="284232" y="7835152"/>
          <a:ext cx="9065490" cy="468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317">
                  <a:extLst>
                    <a:ext uri="{9D8B030D-6E8A-4147-A177-3AD203B41FA5}">
                      <a16:colId xmlns:a16="http://schemas.microsoft.com/office/drawing/2014/main" val="3817251137"/>
                    </a:ext>
                  </a:extLst>
                </a:gridCol>
              </a:tblGrid>
              <a:tr h="498311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SPAG Performance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Descriptor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Targets to move SPAG and presentation of work booklet 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73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Below  Threshold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Common errors in Spelling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Punctuation and Grammar hinder written communication.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Response does not relate to Q’s asked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or no response to tasks in booklet. </a:t>
                      </a:r>
                      <a:r>
                        <a:rPr lang="en-GB" sz="1100" b="1" u="none" baseline="0" dirty="0">
                          <a:solidFill>
                            <a:schemeClr val="tx1"/>
                          </a:solidFill>
                        </a:rPr>
                        <a:t>Work booklet is untidy.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Complete unfinished tasks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Copy out misspelled vocabulary 3 times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Neatly colour code tasks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Complete Progress Tracker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Add punctuation (Capital Letters, full stops etc)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65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Threshold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Able to spell and punctuate with reasonable accuracy.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Some grammatical errors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but they don</a:t>
                      </a:r>
                      <a:r>
                        <a:rPr lang="mr-IN" sz="1100" baseline="0" dirty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t significantly hinder the work booklet.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Limited range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of specialist key terms used. </a:t>
                      </a:r>
                      <a:r>
                        <a:rPr lang="en-GB" sz="1100" b="1" u="none" baseline="0" dirty="0">
                          <a:solidFill>
                            <a:schemeClr val="tx1"/>
                          </a:solidFill>
                        </a:rPr>
                        <a:t>Work booklet is untidy and incomplete in places </a:t>
                      </a:r>
                      <a:endParaRPr lang="en-GB" sz="11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Complete unfinished tasks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Replace slang terms with more formal English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Fully develop your points of view in your responses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Proof read work and check for SPAG errors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Use a wider range of specialist vocab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1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Intermediate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Able to spell and punctuate </a:t>
                      </a:r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with considerable  accuracy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u="none" baseline="0" dirty="0">
                          <a:solidFill>
                            <a:schemeClr val="tx1"/>
                          </a:solidFill>
                        </a:rPr>
                        <a:t>Learners use rules of grammar with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greater control </a:t>
                      </a:r>
                      <a:r>
                        <a:rPr lang="en-GB" sz="1100" b="0" u="none" baseline="0" dirty="0">
                          <a:solidFill>
                            <a:schemeClr val="tx1"/>
                          </a:solidFill>
                        </a:rPr>
                        <a:t>of meaning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Good range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of specialist key terms  - </a:t>
                      </a:r>
                    </a:p>
                    <a:p>
                      <a:pPr marL="0" marR="0" indent="0" algn="ctr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>
                          <a:solidFill>
                            <a:schemeClr val="tx1"/>
                          </a:solidFill>
                        </a:rPr>
                        <a:t>Pride and care is taken in completion of the work booklet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Add to completed tasks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Develop a wider range of more complex ideas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Fully develop your points of view in your responses 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Ensure every activity is complete in you Work Booklet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Use a wider range of punctuation including colons and semi colons</a:t>
                      </a:r>
                    </a:p>
                    <a:p>
                      <a:pPr marL="171450" indent="-171450">
                        <a:buFont typeface="Wingdings" pitchFamily="2" charset="2"/>
                        <a:buChar char="q"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Ensure your points made are supported by evidence and specific examples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39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Advanced </a:t>
                      </a: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u="sng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Perfectly accurate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spelling and Grammar throughout . Grammar is effectively used at all points of the work booklet. A wide and </a:t>
                      </a:r>
                      <a:r>
                        <a:rPr lang="en-GB" sz="1100" b="1" u="sng" dirty="0">
                          <a:solidFill>
                            <a:schemeClr val="tx1"/>
                          </a:solidFill>
                        </a:rPr>
                        <a:t>accurate</a:t>
                      </a:r>
                      <a:r>
                        <a:rPr lang="en-GB" sz="1100" b="1" u="sng" baseline="0" dirty="0">
                          <a:solidFill>
                            <a:schemeClr val="tx1"/>
                          </a:solidFill>
                        </a:rPr>
                        <a:t> range 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of specialist key terms are used</a:t>
                      </a:r>
                    </a:p>
                    <a:p>
                      <a:pPr marL="0" marR="0" lvl="0" indent="0" algn="ctr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>
                          <a:solidFill>
                            <a:schemeClr val="tx1"/>
                          </a:solidFill>
                        </a:rPr>
                        <a:t>Work booklet is fully completed to the best of your ability. Professional presentation at all times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</a:rPr>
                        <a:t> Add to completed tasks with extra specific details and examples</a:t>
                      </a:r>
                    </a:p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Ensure your points made are supported by evidence and specific examples </a:t>
                      </a:r>
                    </a:p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Use complex and varied techniques in your writing </a:t>
                      </a:r>
                    </a:p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Ensure every extended written response balances viewpoints in order to fully come to a conclusion.</a:t>
                      </a:r>
                    </a:p>
                    <a:p>
                      <a:pPr marL="171450" marR="0" lvl="0" indent="-17145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Help support another student in improving their SPAG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" name="5-point Star 62">
            <a:extLst>
              <a:ext uri="{FF2B5EF4-FFF2-40B4-BE49-F238E27FC236}">
                <a16:creationId xmlns:a16="http://schemas.microsoft.com/office/drawing/2014/main" id="{6F34607F-CB9D-C94C-9D78-F2C8A76E0C96}"/>
              </a:ext>
            </a:extLst>
          </p:cNvPr>
          <p:cNvSpPr/>
          <p:nvPr/>
        </p:nvSpPr>
        <p:spPr>
          <a:xfrm>
            <a:off x="540729" y="11830974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296D5C66-BB9D-FA47-8425-11C8ACF48261}"/>
              </a:ext>
            </a:extLst>
          </p:cNvPr>
          <p:cNvSpPr/>
          <p:nvPr/>
        </p:nvSpPr>
        <p:spPr>
          <a:xfrm>
            <a:off x="988274" y="11830974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E0B3F064-DA09-A148-B1DE-0E2CED819D94}"/>
              </a:ext>
            </a:extLst>
          </p:cNvPr>
          <p:cNvSpPr/>
          <p:nvPr/>
        </p:nvSpPr>
        <p:spPr>
          <a:xfrm>
            <a:off x="313905" y="11565353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72A24204-E24A-9D4F-B495-185FB6096279}"/>
              </a:ext>
            </a:extLst>
          </p:cNvPr>
          <p:cNvSpPr/>
          <p:nvPr/>
        </p:nvSpPr>
        <p:spPr>
          <a:xfrm>
            <a:off x="750590" y="11565353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7" name="5-point Star 66">
            <a:extLst>
              <a:ext uri="{FF2B5EF4-FFF2-40B4-BE49-F238E27FC236}">
                <a16:creationId xmlns:a16="http://schemas.microsoft.com/office/drawing/2014/main" id="{91B8B50A-958A-2645-96DC-A5E7B2FEB2E0}"/>
              </a:ext>
            </a:extLst>
          </p:cNvPr>
          <p:cNvSpPr/>
          <p:nvPr/>
        </p:nvSpPr>
        <p:spPr>
          <a:xfrm>
            <a:off x="579413" y="10639949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8" name="5-point Star 67">
            <a:extLst>
              <a:ext uri="{FF2B5EF4-FFF2-40B4-BE49-F238E27FC236}">
                <a16:creationId xmlns:a16="http://schemas.microsoft.com/office/drawing/2014/main" id="{76C49278-725C-C64A-A9F3-69B404405305}"/>
              </a:ext>
            </a:extLst>
          </p:cNvPr>
          <p:cNvSpPr/>
          <p:nvPr/>
        </p:nvSpPr>
        <p:spPr>
          <a:xfrm>
            <a:off x="352589" y="10374328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EB1AB4A9-72F0-FD49-A851-FD74E47D3FB4}"/>
              </a:ext>
            </a:extLst>
          </p:cNvPr>
          <p:cNvSpPr/>
          <p:nvPr/>
        </p:nvSpPr>
        <p:spPr>
          <a:xfrm>
            <a:off x="789274" y="10374328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0" name="5-point Star 69">
            <a:extLst>
              <a:ext uri="{FF2B5EF4-FFF2-40B4-BE49-F238E27FC236}">
                <a16:creationId xmlns:a16="http://schemas.microsoft.com/office/drawing/2014/main" id="{6297BB72-E0E6-8C49-9FB5-DA0186149816}"/>
              </a:ext>
            </a:extLst>
          </p:cNvPr>
          <p:cNvSpPr/>
          <p:nvPr/>
        </p:nvSpPr>
        <p:spPr>
          <a:xfrm>
            <a:off x="524675" y="8742838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1" name="5-point Star 70">
            <a:extLst>
              <a:ext uri="{FF2B5EF4-FFF2-40B4-BE49-F238E27FC236}">
                <a16:creationId xmlns:a16="http://schemas.microsoft.com/office/drawing/2014/main" id="{A49444F1-C838-6F42-A223-2AFEFE02125A}"/>
              </a:ext>
            </a:extLst>
          </p:cNvPr>
          <p:cNvSpPr/>
          <p:nvPr/>
        </p:nvSpPr>
        <p:spPr>
          <a:xfrm>
            <a:off x="352589" y="9469309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41920754-CA61-CC41-8131-C26C94AC707E}"/>
              </a:ext>
            </a:extLst>
          </p:cNvPr>
          <p:cNvSpPr/>
          <p:nvPr/>
        </p:nvSpPr>
        <p:spPr>
          <a:xfrm>
            <a:off x="638487" y="9726017"/>
            <a:ext cx="398001" cy="334868"/>
          </a:xfrm>
          <a:prstGeom prst="star5">
            <a:avLst/>
          </a:prstGeom>
          <a:solidFill>
            <a:srgbClr val="FFFF0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A5B23A6A-502E-4148-9B43-674513951DD6}"/>
              </a:ext>
            </a:extLst>
          </p:cNvPr>
          <p:cNvSpPr/>
          <p:nvPr/>
        </p:nvSpPr>
        <p:spPr>
          <a:xfrm>
            <a:off x="1101375" y="8929791"/>
            <a:ext cx="508529" cy="26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D77E829-8707-9241-8B0C-1A36FA8CEE27}"/>
              </a:ext>
            </a:extLst>
          </p:cNvPr>
          <p:cNvSpPr/>
          <p:nvPr/>
        </p:nvSpPr>
        <p:spPr>
          <a:xfrm>
            <a:off x="1097048" y="9807198"/>
            <a:ext cx="508529" cy="26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0ABF36F-B1C7-C647-9638-017E3D2402EB}"/>
              </a:ext>
            </a:extLst>
          </p:cNvPr>
          <p:cNvSpPr/>
          <p:nvPr/>
        </p:nvSpPr>
        <p:spPr>
          <a:xfrm>
            <a:off x="1094236" y="11023727"/>
            <a:ext cx="508529" cy="26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40F07FD-AF61-5441-8F80-2145CE18D667}"/>
              </a:ext>
            </a:extLst>
          </p:cNvPr>
          <p:cNvSpPr/>
          <p:nvPr/>
        </p:nvSpPr>
        <p:spPr>
          <a:xfrm>
            <a:off x="1101122" y="12215347"/>
            <a:ext cx="508529" cy="26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E04313-F40C-0B45-B971-A21299659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79" y="188024"/>
            <a:ext cx="1561673" cy="4474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F2F234F-72D1-E346-A37F-1ED7647BA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37" y="6508233"/>
            <a:ext cx="1805360" cy="5469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85EC714-4007-2740-B19E-5F7DA24D9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60" y="6529018"/>
            <a:ext cx="1805360" cy="5469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FC71A94-2B70-574F-9771-872D60D17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203" y="6508234"/>
            <a:ext cx="1805360" cy="5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4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ADF987A-0170-B241-990D-2066739FC3BC}"/>
              </a:ext>
            </a:extLst>
          </p:cNvPr>
          <p:cNvSpPr/>
          <p:nvPr/>
        </p:nvSpPr>
        <p:spPr>
          <a:xfrm>
            <a:off x="194761" y="11486656"/>
            <a:ext cx="9191040" cy="1047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3ADB8C-EEAA-1249-A2FD-C89EE7EED8B6}"/>
              </a:ext>
            </a:extLst>
          </p:cNvPr>
          <p:cNvSpPr/>
          <p:nvPr/>
        </p:nvSpPr>
        <p:spPr>
          <a:xfrm>
            <a:off x="8299094" y="11506171"/>
            <a:ext cx="1063370" cy="1047915"/>
          </a:xfrm>
          <a:prstGeom prst="roundRect">
            <a:avLst/>
          </a:prstGeom>
          <a:solidFill>
            <a:srgbClr val="B6DCA8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2AAD41F-9B6C-CE46-BAF1-FD037B54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66" y="11787639"/>
            <a:ext cx="1584870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Chevron 60">
            <a:extLst>
              <a:ext uri="{FF2B5EF4-FFF2-40B4-BE49-F238E27FC236}">
                <a16:creationId xmlns:a16="http://schemas.microsoft.com/office/drawing/2014/main" id="{920D4868-B623-514D-866B-2D02B3129D14}"/>
              </a:ext>
            </a:extLst>
          </p:cNvPr>
          <p:cNvSpPr/>
          <p:nvPr/>
        </p:nvSpPr>
        <p:spPr>
          <a:xfrm>
            <a:off x="7878647" y="11636580"/>
            <a:ext cx="382796" cy="32525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76621C9-34DB-0A4E-A26A-231ECFEBD2A2}"/>
              </a:ext>
            </a:extLst>
          </p:cNvPr>
          <p:cNvSpPr/>
          <p:nvPr/>
        </p:nvSpPr>
        <p:spPr>
          <a:xfrm>
            <a:off x="3233048" y="11603731"/>
            <a:ext cx="2235201" cy="8665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Learning </a:t>
            </a:r>
          </a:p>
          <a:p>
            <a:r>
              <a:rPr lang="en-US" sz="1600" dirty="0"/>
              <a:t>Before: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F9133AF-B7BA-F347-9745-657887BC928E}"/>
              </a:ext>
            </a:extLst>
          </p:cNvPr>
          <p:cNvSpPr/>
          <p:nvPr/>
        </p:nvSpPr>
        <p:spPr>
          <a:xfrm>
            <a:off x="5586984" y="11603731"/>
            <a:ext cx="2235201" cy="8665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Progress </a:t>
            </a:r>
          </a:p>
          <a:p>
            <a:r>
              <a:rPr lang="en-US" sz="1600" dirty="0"/>
              <a:t>Made: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37B45E-0B21-0246-AD75-96D2C0E594FE}"/>
              </a:ext>
            </a:extLst>
          </p:cNvPr>
          <p:cNvSpPr/>
          <p:nvPr/>
        </p:nvSpPr>
        <p:spPr>
          <a:xfrm>
            <a:off x="4223979" y="11709787"/>
            <a:ext cx="1087928" cy="596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2C0A2C-DB8C-D141-8F21-7DBDD2E7D04F}"/>
              </a:ext>
            </a:extLst>
          </p:cNvPr>
          <p:cNvSpPr/>
          <p:nvPr/>
        </p:nvSpPr>
        <p:spPr>
          <a:xfrm>
            <a:off x="6591563" y="11738531"/>
            <a:ext cx="1087928" cy="596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E5BD0D-B1E4-F244-A646-9E6B3825528E}"/>
              </a:ext>
            </a:extLst>
          </p:cNvPr>
          <p:cNvSpPr/>
          <p:nvPr/>
        </p:nvSpPr>
        <p:spPr>
          <a:xfrm>
            <a:off x="2088557" y="11683513"/>
            <a:ext cx="1027197" cy="7027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KEY</a:t>
            </a:r>
          </a:p>
        </p:txBody>
      </p:sp>
      <p:pic>
        <p:nvPicPr>
          <p:cNvPr id="33" name="Picture 32" descr="QUENTIN-SERENA-SAM-SARAH.png">
            <a:extLst>
              <a:ext uri="{FF2B5EF4-FFF2-40B4-BE49-F238E27FC236}">
                <a16:creationId xmlns:a16="http://schemas.microsoft.com/office/drawing/2014/main" id="{36A4E6C1-E3A0-8F43-89A0-BB1C39ABA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692" y="145839"/>
            <a:ext cx="1205239" cy="979561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EAF828D9-1426-7B45-9CE7-45C7A5CB1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01039"/>
              </p:ext>
            </p:extLst>
          </p:nvPr>
        </p:nvGraphicFramePr>
        <p:xfrm>
          <a:off x="215399" y="1188791"/>
          <a:ext cx="9139674" cy="1029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34">
                  <a:extLst>
                    <a:ext uri="{9D8B030D-6E8A-4147-A177-3AD203B41FA5}">
                      <a16:colId xmlns:a16="http://schemas.microsoft.com/office/drawing/2014/main" val="246996290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0298741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62924143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725264235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3690037511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10193213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1982562568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722453729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933027247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1512976713"/>
                    </a:ext>
                  </a:extLst>
                </a:gridCol>
                <a:gridCol w="652834">
                  <a:extLst>
                    <a:ext uri="{9D8B030D-6E8A-4147-A177-3AD203B41FA5}">
                      <a16:colId xmlns:a16="http://schemas.microsoft.com/office/drawing/2014/main" val="2900132583"/>
                    </a:ext>
                  </a:extLst>
                </a:gridCol>
              </a:tblGrid>
              <a:tr h="442889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BASELINE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CONFIDENCE CHECKER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70905"/>
                  </a:ext>
                </a:extLst>
              </a:tr>
              <a:tr h="737328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BEFORE LEARNING THE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13649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identify a range of people I trust in my life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9329"/>
                  </a:ext>
                </a:extLst>
              </a:tr>
              <a:tr h="436957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know a lot about other people in my class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928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identify positive character traits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84043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am aware of how important careers education 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6518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I’m aware of how not to limit my future career options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715279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I’m aware of future opportunities in learning and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38365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the term transition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03637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explain the different career transition points in secondary school and beyond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060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am able to reflect on the feelings experienced during transition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30423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the difference between a skill and a 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8238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evaluate my own skills and qualities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7591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the importance of improving my skills ‘toolbox’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799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where to go to access careers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38609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evaluate if a source is reliable and credible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03992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am able to use trustworthy careers website to research my dream job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771816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am able to set myself meaningful goals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47812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am able to construct a careers action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857273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take responsibility for making things happen in my own life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173367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set myself SMART Targets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046008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can describe my personal qualities and dispositions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352460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I understand and can evaluate my own skills ‘tool box’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95698"/>
                  </a:ext>
                </a:extLst>
              </a:tr>
            </a:tbl>
          </a:graphicData>
        </a:graphic>
      </p:graphicFrame>
      <p:pic>
        <p:nvPicPr>
          <p:cNvPr id="35" name="Picture 10">
            <a:extLst>
              <a:ext uri="{FF2B5EF4-FFF2-40B4-BE49-F238E27FC236}">
                <a16:creationId xmlns:a16="http://schemas.microsoft.com/office/drawing/2014/main" id="{E8A5EA00-5751-1A4A-984C-3A1C70B9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054" y="1877443"/>
            <a:ext cx="1445832" cy="4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">
            <a:extLst>
              <a:ext uri="{FF2B5EF4-FFF2-40B4-BE49-F238E27FC236}">
                <a16:creationId xmlns:a16="http://schemas.microsoft.com/office/drawing/2014/main" id="{8320C373-63A6-DC4A-8999-CD1FA3DA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909" y="1874177"/>
            <a:ext cx="1445832" cy="4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EFFDF576-C4F5-B34A-A4FA-951E113C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646" y="1877443"/>
            <a:ext cx="1445832" cy="43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8" descr="C:\Users\Optic Group111\Desktop\Self Assessment.png">
            <a:extLst>
              <a:ext uri="{FF2B5EF4-FFF2-40B4-BE49-F238E27FC236}">
                <a16:creationId xmlns:a16="http://schemas.microsoft.com/office/drawing/2014/main" id="{A2CA1602-5D3E-204B-B22C-748DB0C6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99" y="191713"/>
            <a:ext cx="932083" cy="9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89FCFEC0-FB35-754B-8CE4-9D05EB40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0931" y="460935"/>
            <a:ext cx="1584870" cy="4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7">
            <a:extLst>
              <a:ext uri="{FF2B5EF4-FFF2-40B4-BE49-F238E27FC236}">
                <a16:creationId xmlns:a16="http://schemas.microsoft.com/office/drawing/2014/main" id="{10F6CF05-7757-B242-8F87-BBBC49A8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93" y="761650"/>
            <a:ext cx="932084" cy="2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E30D12C-E1D8-6045-8B33-91F0D7964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3337" y="1239641"/>
            <a:ext cx="442412" cy="32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Chevron 66">
            <a:extLst>
              <a:ext uri="{FF2B5EF4-FFF2-40B4-BE49-F238E27FC236}">
                <a16:creationId xmlns:a16="http://schemas.microsoft.com/office/drawing/2014/main" id="{12EA637F-A69A-CC49-A647-336B17129709}"/>
              </a:ext>
            </a:extLst>
          </p:cNvPr>
          <p:cNvSpPr/>
          <p:nvPr/>
        </p:nvSpPr>
        <p:spPr>
          <a:xfrm>
            <a:off x="1763235" y="1248371"/>
            <a:ext cx="382796" cy="32525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8" name="Chevron 67">
            <a:extLst>
              <a:ext uri="{FF2B5EF4-FFF2-40B4-BE49-F238E27FC236}">
                <a16:creationId xmlns:a16="http://schemas.microsoft.com/office/drawing/2014/main" id="{72E2592D-F2E3-4446-B527-1EA4CB4F60C1}"/>
              </a:ext>
            </a:extLst>
          </p:cNvPr>
          <p:cNvSpPr/>
          <p:nvPr/>
        </p:nvSpPr>
        <p:spPr>
          <a:xfrm>
            <a:off x="2139812" y="1291121"/>
            <a:ext cx="230396" cy="251815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9" name="Chevron 68">
            <a:extLst>
              <a:ext uri="{FF2B5EF4-FFF2-40B4-BE49-F238E27FC236}">
                <a16:creationId xmlns:a16="http://schemas.microsoft.com/office/drawing/2014/main" id="{D28112F6-F687-E546-AD8E-158F58EF7600}"/>
              </a:ext>
            </a:extLst>
          </p:cNvPr>
          <p:cNvSpPr/>
          <p:nvPr/>
        </p:nvSpPr>
        <p:spPr>
          <a:xfrm>
            <a:off x="361022" y="1946858"/>
            <a:ext cx="382796" cy="325250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0" name="Chevron 69">
            <a:extLst>
              <a:ext uri="{FF2B5EF4-FFF2-40B4-BE49-F238E27FC236}">
                <a16:creationId xmlns:a16="http://schemas.microsoft.com/office/drawing/2014/main" id="{EF9A0599-31F8-1B47-A168-EF0AEC822A46}"/>
              </a:ext>
            </a:extLst>
          </p:cNvPr>
          <p:cNvSpPr/>
          <p:nvPr/>
        </p:nvSpPr>
        <p:spPr>
          <a:xfrm>
            <a:off x="737599" y="1989608"/>
            <a:ext cx="230396" cy="251815"/>
          </a:xfrm>
          <a:prstGeom prst="chevron">
            <a:avLst/>
          </a:prstGeom>
          <a:solidFill>
            <a:srgbClr val="FFF200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77CBD1B-8C38-D44A-B5F7-FAB05FCC434E}"/>
              </a:ext>
            </a:extLst>
          </p:cNvPr>
          <p:cNvSpPr/>
          <p:nvPr/>
        </p:nvSpPr>
        <p:spPr>
          <a:xfrm>
            <a:off x="3626603" y="218517"/>
            <a:ext cx="4046412" cy="87346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sz="1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UNIT TITLE</a:t>
            </a:r>
          </a:p>
          <a:p>
            <a:pPr algn="ctr"/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2" name="Picture 4">
            <a:extLst>
              <a:ext uri="{FF2B5EF4-FFF2-40B4-BE49-F238E27FC236}">
                <a16:creationId xmlns:a16="http://schemas.microsoft.com/office/drawing/2014/main" id="{B0CCEFDE-6AD8-5944-A948-66E6051A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40" y="1209420"/>
            <a:ext cx="1470944" cy="4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DD3D458-FD4D-2845-9F5A-94F33484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765" y="671455"/>
            <a:ext cx="1441386" cy="43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B3968BC-273E-AD4C-BA65-12F57823D3D3}"/>
              </a:ext>
            </a:extLst>
          </p:cNvPr>
          <p:cNvSpPr txBox="1">
            <a:spLocks/>
          </p:cNvSpPr>
          <p:nvPr/>
        </p:nvSpPr>
        <p:spPr>
          <a:xfrm>
            <a:off x="8065310" y="876018"/>
            <a:ext cx="1011700" cy="31563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Levenim MT" pitchFamily="2" charset="-79"/>
                <a:ea typeface="MS Mincho"/>
                <a:cs typeface="Levenim MT" pitchFamily="2" charset="-79"/>
              </a:rPr>
              <a:t>Page: 2</a:t>
            </a:r>
            <a:endParaRPr lang="en-GB" sz="1400" dirty="0">
              <a:latin typeface="Levenim MT" pitchFamily="2" charset="-79"/>
              <a:ea typeface="MS Mincho"/>
              <a:cs typeface="Levenim MT" pitchFamily="2" charset="-79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C9AB56C-359E-A348-920D-E414E1A8D5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128" y="211034"/>
            <a:ext cx="1428660" cy="4093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F97041F-A43A-9941-B7E8-9A850E7FE8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327" y="190449"/>
            <a:ext cx="932083" cy="9320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1506D67-3E67-EB41-A6F2-A5B0D71C9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733" y="11552148"/>
            <a:ext cx="942022" cy="9420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65B7EC-567F-C94C-87FB-65FB9282E8D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302" y="486440"/>
            <a:ext cx="1932261" cy="5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5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Careers and your future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3CE11D-C241-FC44-A719-BF4ABB7F5E37}"/>
              </a:ext>
            </a:extLst>
          </p:cNvPr>
          <p:cNvSpPr/>
          <p:nvPr/>
        </p:nvSpPr>
        <p:spPr>
          <a:xfrm>
            <a:off x="288924" y="10624514"/>
            <a:ext cx="9074096" cy="18962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D1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Your animal represents a personality type. Your animal type can help you be more aware of your natural strengths and offers a starting point for thinking about careers.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What animal are you?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What are your animal’s strengths?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What does it say about your animal as a young person?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What sectors does it say your animal works in?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Is your dream job in any of those work sectors?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Will my uniqueness as a person shape my career ideas?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Can understanding myself help me to start thinking about my career?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56ADF7-45C1-9045-9AF8-048DC8EA9510}"/>
              </a:ext>
            </a:extLst>
          </p:cNvPr>
          <p:cNvSpPr/>
          <p:nvPr/>
        </p:nvSpPr>
        <p:spPr>
          <a:xfrm>
            <a:off x="238124" y="737282"/>
            <a:ext cx="7032106" cy="1273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Starter Answers</a:t>
            </a:r>
            <a:r>
              <a:rPr lang="en-GB" sz="1200" dirty="0">
                <a:latin typeface="Calibri"/>
                <a:cs typeface="Calibri"/>
              </a:rPr>
              <a:t>–_____________________________________________________________________________________________________________________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453D16-6450-1841-9AF1-F1DBFA357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577729" y="814526"/>
            <a:ext cx="1665971" cy="111872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3C8ECFE-843B-7243-9EC8-C63F3AA927B4}"/>
              </a:ext>
            </a:extLst>
          </p:cNvPr>
          <p:cNvSpPr/>
          <p:nvPr/>
        </p:nvSpPr>
        <p:spPr>
          <a:xfrm>
            <a:off x="7368662" y="1732870"/>
            <a:ext cx="968973" cy="2776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School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23BC86-473A-C643-902A-14B7BCC1B6ED}"/>
              </a:ext>
            </a:extLst>
          </p:cNvPr>
          <p:cNvSpPr/>
          <p:nvPr/>
        </p:nvSpPr>
        <p:spPr>
          <a:xfrm>
            <a:off x="8419826" y="737281"/>
            <a:ext cx="968972" cy="2776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6FDBED-6C90-2740-A369-EEC23617284D}"/>
              </a:ext>
            </a:extLst>
          </p:cNvPr>
          <p:cNvSpPr/>
          <p:nvPr/>
        </p:nvSpPr>
        <p:spPr>
          <a:xfrm>
            <a:off x="262297" y="2179170"/>
            <a:ext cx="4753840" cy="20677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E3F29878-1B0E-7A40-9D40-3F63BC67EFEE}"/>
              </a:ext>
            </a:extLst>
          </p:cNvPr>
          <p:cNvSpPr txBox="1">
            <a:spLocks/>
          </p:cNvSpPr>
          <p:nvPr/>
        </p:nvSpPr>
        <p:spPr bwMode="auto">
          <a:xfrm>
            <a:off x="262297" y="2158641"/>
            <a:ext cx="4753840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600" kern="0" dirty="0"/>
              <a:t>Round 1</a:t>
            </a:r>
          </a:p>
          <a:p>
            <a:pPr algn="ctr"/>
            <a:r>
              <a:rPr lang="en-GB" sz="1200" kern="0" dirty="0"/>
              <a:t>Identify the Job.    </a:t>
            </a:r>
            <a:r>
              <a:rPr lang="en-GB" sz="1200" b="1" kern="0" dirty="0"/>
              <a:t>Score =     /6</a:t>
            </a:r>
          </a:p>
          <a:p>
            <a:pPr algn="ctr"/>
            <a:endParaRPr lang="en-GB" sz="1200" kern="0" dirty="0"/>
          </a:p>
          <a:p>
            <a:pPr>
              <a:lnSpc>
                <a:spcPct val="200000"/>
              </a:lnSpc>
            </a:pPr>
            <a:r>
              <a:rPr lang="en-GB" sz="1200" kern="0" dirty="0"/>
              <a:t>A___________________     		D___________________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/>
              <a:t>B___________________     		E</a:t>
            </a:r>
            <a:r>
              <a:rPr lang="en-GB" sz="1200" kern="0" dirty="0" smtClean="0"/>
              <a:t>____________________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 smtClean="0"/>
              <a:t>C</a:t>
            </a:r>
            <a:r>
              <a:rPr lang="en-GB" sz="1200" kern="0" dirty="0"/>
              <a:t>___________________    		 F____________________</a:t>
            </a:r>
          </a:p>
          <a:p>
            <a:pPr>
              <a:lnSpc>
                <a:spcPct val="150000"/>
              </a:lnSpc>
            </a:pPr>
            <a:endParaRPr lang="en-GB" sz="1400" kern="0"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C76529CC-407D-C740-A89D-1145DBBF2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45" y="4690571"/>
            <a:ext cx="8996875" cy="31949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When making decisions about your future what are things you should and should not take into account?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2EFA75-CB45-9C4C-8F74-1FCD876B32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45" y="5088918"/>
            <a:ext cx="413008" cy="458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538855-2767-9B46-9090-8A2DBC0693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901" y="5183704"/>
            <a:ext cx="486156" cy="3641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73AE48-A518-9B42-9C73-EFF7C3E4BB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45" y="6034815"/>
            <a:ext cx="413008" cy="458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D164DA-F4EF-8445-A059-190EF57A0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6" y="6507884"/>
            <a:ext cx="413008" cy="4588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8E8294-80AA-294B-8660-6EF9DCB4EDA7}"/>
              </a:ext>
            </a:extLst>
          </p:cNvPr>
          <p:cNvSpPr/>
          <p:nvPr/>
        </p:nvSpPr>
        <p:spPr>
          <a:xfrm>
            <a:off x="907469" y="5127069"/>
            <a:ext cx="3581545" cy="38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4BEC45-D9B5-004D-BEEE-BE95A0828464}"/>
              </a:ext>
            </a:extLst>
          </p:cNvPr>
          <p:cNvSpPr/>
          <p:nvPr/>
        </p:nvSpPr>
        <p:spPr>
          <a:xfrm>
            <a:off x="907469" y="5599201"/>
            <a:ext cx="3581545" cy="38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FCC0F9-ED93-8F4B-81C5-AB0EF22853EB}"/>
              </a:ext>
            </a:extLst>
          </p:cNvPr>
          <p:cNvSpPr/>
          <p:nvPr/>
        </p:nvSpPr>
        <p:spPr>
          <a:xfrm>
            <a:off x="907470" y="6048109"/>
            <a:ext cx="3581545" cy="38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27294-CFF1-8648-94A0-EF4081F87029}"/>
              </a:ext>
            </a:extLst>
          </p:cNvPr>
          <p:cNvSpPr/>
          <p:nvPr/>
        </p:nvSpPr>
        <p:spPr>
          <a:xfrm>
            <a:off x="907468" y="6535173"/>
            <a:ext cx="3581545" cy="38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AE7840-3A95-5240-80C9-CCBD88953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37" y="5569025"/>
            <a:ext cx="413008" cy="45889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3A7C3D6-0CDF-B34D-83BF-5AE5A82210D5}"/>
              </a:ext>
            </a:extLst>
          </p:cNvPr>
          <p:cNvSpPr/>
          <p:nvPr/>
        </p:nvSpPr>
        <p:spPr>
          <a:xfrm>
            <a:off x="5763059" y="5152953"/>
            <a:ext cx="3581545" cy="38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3DECB2-BE75-3F44-9266-7494D70C9B6D}"/>
              </a:ext>
            </a:extLst>
          </p:cNvPr>
          <p:cNvSpPr/>
          <p:nvPr/>
        </p:nvSpPr>
        <p:spPr>
          <a:xfrm>
            <a:off x="5763059" y="5625085"/>
            <a:ext cx="3581545" cy="38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66F86-5CC5-5D44-B104-62C6EAE53CCC}"/>
              </a:ext>
            </a:extLst>
          </p:cNvPr>
          <p:cNvSpPr/>
          <p:nvPr/>
        </p:nvSpPr>
        <p:spPr>
          <a:xfrm>
            <a:off x="5763060" y="6073993"/>
            <a:ext cx="3581545" cy="38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5EF211-AC5F-E14A-918E-B2042CDAAA0C}"/>
              </a:ext>
            </a:extLst>
          </p:cNvPr>
          <p:cNvSpPr/>
          <p:nvPr/>
        </p:nvSpPr>
        <p:spPr>
          <a:xfrm>
            <a:off x="5763058" y="6561057"/>
            <a:ext cx="3581545" cy="382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E038CA5-E76F-CC4C-9672-6C60BFD05D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988" y="5630130"/>
            <a:ext cx="486156" cy="3641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C44DBB-E8F4-3544-9671-8DC5098ACF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901" y="6066594"/>
            <a:ext cx="486156" cy="3641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31C3C7-C462-E147-B133-520F3CDC2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074" y="6566710"/>
            <a:ext cx="486156" cy="364111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3801A8C-9430-7849-A7F6-6F47C5FB9AC7}"/>
              </a:ext>
            </a:extLst>
          </p:cNvPr>
          <p:cNvSpPr/>
          <p:nvPr/>
        </p:nvSpPr>
        <p:spPr>
          <a:xfrm>
            <a:off x="3549987" y="8410432"/>
            <a:ext cx="2808390" cy="7681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</a:rPr>
              <a:t>At the moment, what is your ideal or dream job for the future?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000000"/>
                </a:solidFill>
              </a:rPr>
              <a:t>_______________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b="1" dirty="0">
              <a:solidFill>
                <a:srgbClr val="000000"/>
              </a:solidFill>
            </a:endParaRP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CA7A512B-9193-814B-A110-2D4DF04147FB}"/>
              </a:ext>
            </a:extLst>
          </p:cNvPr>
          <p:cNvSpPr/>
          <p:nvPr/>
        </p:nvSpPr>
        <p:spPr>
          <a:xfrm rot="18966179" flipV="1">
            <a:off x="3258061" y="9266508"/>
            <a:ext cx="596001" cy="254435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9520A7D-62A1-F543-AFFF-042A29DD4847}"/>
              </a:ext>
            </a:extLst>
          </p:cNvPr>
          <p:cNvSpPr/>
          <p:nvPr/>
        </p:nvSpPr>
        <p:spPr>
          <a:xfrm rot="16376029">
            <a:off x="5040947" y="9196407"/>
            <a:ext cx="351723" cy="531626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F429BD8A-715F-CA49-94BA-6245C75B473A}"/>
              </a:ext>
            </a:extLst>
          </p:cNvPr>
          <p:cNvSpPr/>
          <p:nvPr/>
        </p:nvSpPr>
        <p:spPr>
          <a:xfrm rot="5593669">
            <a:off x="4896246" y="7776812"/>
            <a:ext cx="470834" cy="548709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9BE1436-016C-2345-BC6D-3251B439167D}"/>
              </a:ext>
            </a:extLst>
          </p:cNvPr>
          <p:cNvSpPr/>
          <p:nvPr/>
        </p:nvSpPr>
        <p:spPr>
          <a:xfrm>
            <a:off x="3265142" y="7079657"/>
            <a:ext cx="3380271" cy="7388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</a:rPr>
              <a:t>Why do you want to be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</a:rPr>
              <a:t>------------------------?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173D941-C321-4345-961C-F6C83FF066FC}"/>
              </a:ext>
            </a:extLst>
          </p:cNvPr>
          <p:cNvSpPr/>
          <p:nvPr/>
        </p:nvSpPr>
        <p:spPr>
          <a:xfrm>
            <a:off x="6918812" y="8243901"/>
            <a:ext cx="2425792" cy="92017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</a:rPr>
              <a:t>Who can help you achieve it?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88F3FBC-3960-C74E-924F-D34B69CE47C9}"/>
              </a:ext>
            </a:extLst>
          </p:cNvPr>
          <p:cNvSpPr/>
          <p:nvPr/>
        </p:nvSpPr>
        <p:spPr>
          <a:xfrm>
            <a:off x="6937228" y="9335193"/>
            <a:ext cx="2425792" cy="10837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</a:rPr>
              <a:t>What are going to be the crucial transition times?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200" dirty="0">
                <a:solidFill>
                  <a:srgbClr val="000000"/>
                </a:solidFill>
              </a:rPr>
              <a:t> Year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200" dirty="0">
                <a:solidFill>
                  <a:srgbClr val="000000"/>
                </a:solidFill>
              </a:rPr>
              <a:t> Year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200" dirty="0">
                <a:solidFill>
                  <a:srgbClr val="000000"/>
                </a:solidFill>
              </a:rPr>
              <a:t> Year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D37C490B-5FB9-3242-A747-0B7A8DB7DF75}"/>
              </a:ext>
            </a:extLst>
          </p:cNvPr>
          <p:cNvSpPr/>
          <p:nvPr/>
        </p:nvSpPr>
        <p:spPr>
          <a:xfrm rot="10800000">
            <a:off x="6175474" y="8651302"/>
            <a:ext cx="622198" cy="215703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B35BE7E-713B-D941-A0AC-FAEDB4FBA293}"/>
              </a:ext>
            </a:extLst>
          </p:cNvPr>
          <p:cNvSpPr/>
          <p:nvPr/>
        </p:nvSpPr>
        <p:spPr>
          <a:xfrm>
            <a:off x="6886447" y="7064127"/>
            <a:ext cx="2476573" cy="10086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</a:rPr>
              <a:t>How are you going to achieve it?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10F116E0-C359-4740-9752-016C64CF23FA}"/>
              </a:ext>
            </a:extLst>
          </p:cNvPr>
          <p:cNvSpPr/>
          <p:nvPr/>
        </p:nvSpPr>
        <p:spPr>
          <a:xfrm rot="8505880">
            <a:off x="6222676" y="8132858"/>
            <a:ext cx="584203" cy="263895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E1F1D12-C728-4146-900E-025D548B253B}"/>
              </a:ext>
            </a:extLst>
          </p:cNvPr>
          <p:cNvSpPr/>
          <p:nvPr/>
        </p:nvSpPr>
        <p:spPr>
          <a:xfrm>
            <a:off x="3377750" y="9767733"/>
            <a:ext cx="3205750" cy="6746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</a:rPr>
              <a:t>What factors will shape your personal career ideas?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76C927B-B993-484D-A280-3A8810643003}"/>
              </a:ext>
            </a:extLst>
          </p:cNvPr>
          <p:cNvSpPr/>
          <p:nvPr/>
        </p:nvSpPr>
        <p:spPr>
          <a:xfrm>
            <a:off x="339780" y="9604976"/>
            <a:ext cx="2820404" cy="8266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</a:rPr>
              <a:t>When will you know whether this is a realistic possibility?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333B301-0AD1-9D46-AB73-579FD42D2C94}"/>
              </a:ext>
            </a:extLst>
          </p:cNvPr>
          <p:cNvSpPr/>
          <p:nvPr/>
        </p:nvSpPr>
        <p:spPr>
          <a:xfrm>
            <a:off x="288924" y="8623034"/>
            <a:ext cx="2808390" cy="7681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FF0000"/>
                </a:solidFill>
              </a:rPr>
              <a:t>AIM HIGH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FF0000"/>
                </a:solidFill>
              </a:rPr>
              <a:t>KEEP YOUR OPTIONS OPEN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FF0000"/>
                </a:solidFill>
              </a:rPr>
              <a:t>SEEK OUT NEW IDEAS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FF0000"/>
                </a:solidFill>
              </a:rPr>
              <a:t>BE FLEXIBLE/ADAPTABLE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E92130D-A94B-FC40-A017-E1D68728C6F5}"/>
              </a:ext>
            </a:extLst>
          </p:cNvPr>
          <p:cNvSpPr/>
          <p:nvPr/>
        </p:nvSpPr>
        <p:spPr>
          <a:xfrm>
            <a:off x="339780" y="7589220"/>
            <a:ext cx="2684328" cy="8702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</a:rPr>
              <a:t>When you were 5 or 6, what did you imagine or  pretend you would be?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C1CEE50A-180F-934C-9E1D-9100B062CB9F}"/>
              </a:ext>
            </a:extLst>
          </p:cNvPr>
          <p:cNvSpPr/>
          <p:nvPr/>
        </p:nvSpPr>
        <p:spPr>
          <a:xfrm rot="2331607">
            <a:off x="3160190" y="8158581"/>
            <a:ext cx="509014" cy="227178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FEA93E69-CBE3-C24C-B964-E7379370F0DE}"/>
              </a:ext>
            </a:extLst>
          </p:cNvPr>
          <p:cNvSpPr/>
          <p:nvPr/>
        </p:nvSpPr>
        <p:spPr>
          <a:xfrm rot="13567423">
            <a:off x="6256739" y="9253702"/>
            <a:ext cx="659852" cy="287095"/>
          </a:xfrm>
          <a:prstGeom prst="rightArrow">
            <a:avLst/>
          </a:prstGeom>
          <a:solidFill>
            <a:srgbClr val="95B3D7"/>
          </a:solidFill>
          <a:ln>
            <a:solidFill>
              <a:srgbClr val="7F075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37" name="Arrow: Pentagon 10">
            <a:extLst>
              <a:ext uri="{FF2B5EF4-FFF2-40B4-BE49-F238E27FC236}">
                <a16:creationId xmlns:a16="http://schemas.microsoft.com/office/drawing/2014/main" id="{44AE5D45-826B-5D43-B031-B7B6938F57BF}"/>
              </a:ext>
            </a:extLst>
          </p:cNvPr>
          <p:cNvSpPr/>
          <p:nvPr/>
        </p:nvSpPr>
        <p:spPr>
          <a:xfrm>
            <a:off x="180459" y="7149571"/>
            <a:ext cx="2517781" cy="225898"/>
          </a:xfrm>
          <a:prstGeom prst="homePlate">
            <a:avLst/>
          </a:prstGeom>
          <a:solidFill>
            <a:srgbClr val="C7F2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REFLECTION TIME</a:t>
            </a:r>
            <a:endParaRPr lang="en-US" sz="12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098FC92-D214-D74F-9872-56211D32B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993" y="2158141"/>
            <a:ext cx="3619146" cy="24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7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C0D254-7623-6D42-B9A8-A30F2B8CE9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3940" y="642927"/>
            <a:ext cx="3609080" cy="89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2BDE01-93BB-A343-8701-061EE93B4C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2663" y="1488141"/>
            <a:ext cx="1897222" cy="899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Transition points in your life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4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0215A3E7-3BCC-C749-9E6D-5145AA2C11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0247" y="1362635"/>
            <a:ext cx="458215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EFEFA1-451F-8E4E-9A69-62280FAA9D7A}"/>
              </a:ext>
            </a:extLst>
          </p:cNvPr>
          <p:cNvSpPr/>
          <p:nvPr/>
        </p:nvSpPr>
        <p:spPr>
          <a:xfrm>
            <a:off x="218448" y="711635"/>
            <a:ext cx="5518658" cy="13114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What are the most important decisions you will have you make in your life?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r>
              <a:rPr lang="en-US" sz="1200" dirty="0">
                <a:solidFill>
                  <a:schemeClr val="tx1"/>
                </a:solidFill>
              </a:rPr>
              <a:t>What will you consider when making those decisions?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B02860-EF54-7B4C-BCC4-959842404514}"/>
              </a:ext>
            </a:extLst>
          </p:cNvPr>
          <p:cNvGraphicFramePr>
            <a:graphicFrameLocks noGrp="1"/>
          </p:cNvGraphicFramePr>
          <p:nvPr/>
        </p:nvGraphicFramePr>
        <p:xfrm>
          <a:off x="251823" y="2163501"/>
          <a:ext cx="4947705" cy="2551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235">
                  <a:extLst>
                    <a:ext uri="{9D8B030D-6E8A-4147-A177-3AD203B41FA5}">
                      <a16:colId xmlns:a16="http://schemas.microsoft.com/office/drawing/2014/main" val="1411024379"/>
                    </a:ext>
                  </a:extLst>
                </a:gridCol>
                <a:gridCol w="1649235">
                  <a:extLst>
                    <a:ext uri="{9D8B030D-6E8A-4147-A177-3AD203B41FA5}">
                      <a16:colId xmlns:a16="http://schemas.microsoft.com/office/drawing/2014/main" val="3186836917"/>
                    </a:ext>
                  </a:extLst>
                </a:gridCol>
                <a:gridCol w="1649235">
                  <a:extLst>
                    <a:ext uri="{9D8B030D-6E8A-4147-A177-3AD203B41FA5}">
                      <a16:colId xmlns:a16="http://schemas.microsoft.com/office/drawing/2014/main" val="900560898"/>
                    </a:ext>
                  </a:extLst>
                </a:gridCol>
              </a:tblGrid>
              <a:tr h="6533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Before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During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91380"/>
                  </a:ext>
                </a:extLst>
              </a:tr>
              <a:tr h="189859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E.G Excited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E.G Energised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6994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76AA72C-48DA-4145-941E-5A39FA07A975}"/>
              </a:ext>
            </a:extLst>
          </p:cNvPr>
          <p:cNvSpPr/>
          <p:nvPr/>
        </p:nvSpPr>
        <p:spPr>
          <a:xfrm>
            <a:off x="196634" y="4855858"/>
            <a:ext cx="9138400" cy="1411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What is transition?</a:t>
            </a:r>
            <a:endParaRPr lang="en-GB" sz="1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alibri"/>
                <a:cs typeface="Calibri"/>
              </a:rPr>
              <a:t>_____________________________________________________________________________________________________________________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B5B1F56-CCAA-9448-9E84-60A8ADDE1C10}"/>
              </a:ext>
            </a:extLst>
          </p:cNvPr>
          <p:cNvGraphicFramePr>
            <a:graphicFrameLocks noGrp="1"/>
          </p:cNvGraphicFramePr>
          <p:nvPr/>
        </p:nvGraphicFramePr>
        <p:xfrm>
          <a:off x="251823" y="6446072"/>
          <a:ext cx="6959387" cy="251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651">
                  <a:extLst>
                    <a:ext uri="{9D8B030D-6E8A-4147-A177-3AD203B41FA5}">
                      <a16:colId xmlns:a16="http://schemas.microsoft.com/office/drawing/2014/main" val="1411024379"/>
                    </a:ext>
                  </a:extLst>
                </a:gridCol>
                <a:gridCol w="2325651">
                  <a:extLst>
                    <a:ext uri="{9D8B030D-6E8A-4147-A177-3AD203B41FA5}">
                      <a16:colId xmlns:a16="http://schemas.microsoft.com/office/drawing/2014/main" val="3186836917"/>
                    </a:ext>
                  </a:extLst>
                </a:gridCol>
                <a:gridCol w="2308085">
                  <a:extLst>
                    <a:ext uri="{9D8B030D-6E8A-4147-A177-3AD203B41FA5}">
                      <a16:colId xmlns:a16="http://schemas.microsoft.com/office/drawing/2014/main" val="900560898"/>
                    </a:ext>
                  </a:extLst>
                </a:gridCol>
              </a:tblGrid>
              <a:tr h="5171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Before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During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After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E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91380"/>
                  </a:ext>
                </a:extLst>
              </a:tr>
              <a:tr h="200000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E.G Nervous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E.G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6994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A52EE8A-5813-7C44-8B24-4D774E7F58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81" y="6400800"/>
            <a:ext cx="978198" cy="1346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46F2E1-7F36-FA4D-9291-B0C407D77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0983" y="7747307"/>
            <a:ext cx="1978394" cy="1212626"/>
          </a:xfrm>
          <a:prstGeom prst="rect">
            <a:avLst/>
          </a:prstGeom>
        </p:spPr>
      </p:pic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1B20A2DC-BCB2-C640-8908-5DEE229F57A2}"/>
              </a:ext>
            </a:extLst>
          </p:cNvPr>
          <p:cNvGraphicFramePr>
            <a:graphicFrameLocks/>
          </p:cNvGraphicFramePr>
          <p:nvPr/>
        </p:nvGraphicFramePr>
        <p:xfrm>
          <a:off x="251823" y="9177361"/>
          <a:ext cx="9083211" cy="340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082">
                  <a:extLst>
                    <a:ext uri="{9D8B030D-6E8A-4147-A177-3AD203B41FA5}">
                      <a16:colId xmlns:a16="http://schemas.microsoft.com/office/drawing/2014/main" val="3599964613"/>
                    </a:ext>
                  </a:extLst>
                </a:gridCol>
                <a:gridCol w="3831730">
                  <a:extLst>
                    <a:ext uri="{9D8B030D-6E8A-4147-A177-3AD203B41FA5}">
                      <a16:colId xmlns:a16="http://schemas.microsoft.com/office/drawing/2014/main" val="2479451754"/>
                    </a:ext>
                  </a:extLst>
                </a:gridCol>
                <a:gridCol w="3400399">
                  <a:extLst>
                    <a:ext uri="{9D8B030D-6E8A-4147-A177-3AD203B41FA5}">
                      <a16:colId xmlns:a16="http://schemas.microsoft.com/office/drawing/2014/main" val="2481671336"/>
                    </a:ext>
                  </a:extLst>
                </a:gridCol>
              </a:tblGrid>
              <a:tr h="47793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Career Transition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What are the Changes?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What can you do to make the transition more manageable?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00570"/>
                  </a:ext>
                </a:extLst>
              </a:tr>
              <a:tr h="477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Every new academic year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23109"/>
                  </a:ext>
                </a:extLst>
              </a:tr>
              <a:tr h="477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Key Stage(KS) 3 to KS4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579368"/>
                  </a:ext>
                </a:extLst>
              </a:tr>
              <a:tr h="669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KS4 to KS5 to 6</a:t>
                      </a:r>
                      <a:r>
                        <a:rPr lang="en-GB" sz="1200" baseline="30000" dirty="0"/>
                        <a:t>th</a:t>
                      </a:r>
                      <a:r>
                        <a:rPr lang="en-GB" sz="1200" dirty="0"/>
                        <a:t> Form, College or Apprenticeship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33861"/>
                  </a:ext>
                </a:extLst>
              </a:tr>
              <a:tr h="669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KS5 to university, other higher education or apprenticeship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72063"/>
                  </a:ext>
                </a:extLst>
              </a:tr>
              <a:tr h="477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KS5 to getting a job</a:t>
                      </a:r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25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03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Transition points in your life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5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A14551-5A9B-8443-AD7D-929D8433CFEE}"/>
              </a:ext>
            </a:extLst>
          </p:cNvPr>
          <p:cNvGraphicFramePr>
            <a:graphicFrameLocks noGrp="1"/>
          </p:cNvGraphicFramePr>
          <p:nvPr/>
        </p:nvGraphicFramePr>
        <p:xfrm>
          <a:off x="223314" y="689198"/>
          <a:ext cx="9154572" cy="1180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690">
                  <a:extLst>
                    <a:ext uri="{9D8B030D-6E8A-4147-A177-3AD203B41FA5}">
                      <a16:colId xmlns:a16="http://schemas.microsoft.com/office/drawing/2014/main" val="313778285"/>
                    </a:ext>
                  </a:extLst>
                </a:gridCol>
                <a:gridCol w="1815815">
                  <a:extLst>
                    <a:ext uri="{9D8B030D-6E8A-4147-A177-3AD203B41FA5}">
                      <a16:colId xmlns:a16="http://schemas.microsoft.com/office/drawing/2014/main" val="983441041"/>
                    </a:ext>
                  </a:extLst>
                </a:gridCol>
                <a:gridCol w="1759690">
                  <a:extLst>
                    <a:ext uri="{9D8B030D-6E8A-4147-A177-3AD203B41FA5}">
                      <a16:colId xmlns:a16="http://schemas.microsoft.com/office/drawing/2014/main" val="73196304"/>
                    </a:ext>
                  </a:extLst>
                </a:gridCol>
              </a:tblGrid>
              <a:tr h="842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RESEARCH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What big choices have you ever had to make in your life?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When have you ever had to take a tough route?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What different jobs have you had over your working life?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What are the best things to look for when choosing a new job?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053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Family Member or Other Adult 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0053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Family Member or Other Adult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059">
                <a:tc>
                  <a:txBody>
                    <a:bodyPr/>
                    <a:lstStyle/>
                    <a:p>
                      <a:pPr marL="0" marR="0" lvl="0" indent="0" algn="l" defTabSz="6399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Family Member or Other Adult 4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39321"/>
                  </a:ext>
                </a:extLst>
              </a:tr>
              <a:tr h="224405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Family Member or Other Adult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6981">
                <a:tc gridSpan="5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What did you notice from your research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 descr="WORD DOC IMAGES.png">
            <a:extLst>
              <a:ext uri="{FF2B5EF4-FFF2-40B4-BE49-F238E27FC236}">
                <a16:creationId xmlns:a16="http://schemas.microsoft.com/office/drawing/2014/main" id="{A21B867C-3DB9-0B48-A5D8-693163876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563" y="8434995"/>
            <a:ext cx="1003697" cy="96503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8CF4AE-1ABE-164C-8EA7-7996CD06B88E}"/>
              </a:ext>
            </a:extLst>
          </p:cNvPr>
          <p:cNvGraphicFramePr>
            <a:graphicFrameLocks noGrp="1"/>
          </p:cNvGraphicFramePr>
          <p:nvPr/>
        </p:nvGraphicFramePr>
        <p:xfrm>
          <a:off x="409732" y="10441965"/>
          <a:ext cx="8781736" cy="191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1736">
                  <a:extLst>
                    <a:ext uri="{9D8B030D-6E8A-4147-A177-3AD203B41FA5}">
                      <a16:colId xmlns:a16="http://schemas.microsoft.com/office/drawing/2014/main" val="587764401"/>
                    </a:ext>
                  </a:extLst>
                </a:gridCol>
              </a:tblGrid>
              <a:tr h="3822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8169" marR="118169" marT="59084" marB="590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510854"/>
                  </a:ext>
                </a:extLst>
              </a:tr>
              <a:tr h="3822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8169" marR="118169" marT="59084" marB="590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852481"/>
                  </a:ext>
                </a:extLst>
              </a:tr>
              <a:tr h="3822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8169" marR="118169" marT="59084" marB="590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940612"/>
                  </a:ext>
                </a:extLst>
              </a:tr>
              <a:tr h="3822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8169" marR="118169" marT="59084" marB="590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115231"/>
                  </a:ext>
                </a:extLst>
              </a:tr>
              <a:tr h="3822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118169" marR="118169" marT="59084" marB="590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022962"/>
                  </a:ext>
                </a:extLst>
              </a:tr>
            </a:tbl>
          </a:graphicData>
        </a:graphic>
      </p:graphicFrame>
      <p:pic>
        <p:nvPicPr>
          <p:cNvPr id="10" name="Picture 4">
            <a:extLst>
              <a:ext uri="{FF2B5EF4-FFF2-40B4-BE49-F238E27FC236}">
                <a16:creationId xmlns:a16="http://schemas.microsoft.com/office/drawing/2014/main" id="{29E0DC47-C9B0-504C-94B5-8E8EB9B6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795" y="10080863"/>
            <a:ext cx="1285091" cy="7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7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Personal Qualities and Skills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6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B4CCA-3D9E-EA48-84A1-BFC6C03E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0" y="725739"/>
            <a:ext cx="1844620" cy="140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CE1F7C0-BE06-434C-A56B-BC46A85299BA}"/>
              </a:ext>
            </a:extLst>
          </p:cNvPr>
          <p:cNvSpPr txBox="1">
            <a:spLocks/>
          </p:cNvSpPr>
          <p:nvPr/>
        </p:nvSpPr>
        <p:spPr>
          <a:xfrm>
            <a:off x="328820" y="684914"/>
            <a:ext cx="7046346" cy="1494003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C1B2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GB" sz="1400" dirty="0">
              <a:latin typeface="Basic sans fc"/>
              <a:cs typeface="Basic sans fc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48FAC1-3C3A-BE40-8F1A-330793CD63F0}"/>
              </a:ext>
            </a:extLst>
          </p:cNvPr>
          <p:cNvSpPr/>
          <p:nvPr/>
        </p:nvSpPr>
        <p:spPr>
          <a:xfrm>
            <a:off x="2302235" y="1191032"/>
            <a:ext cx="2903344" cy="504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/>
              <a:t>Subjects you can study at school</a:t>
            </a:r>
          </a:p>
        </p:txBody>
      </p:sp>
      <p:pic>
        <p:nvPicPr>
          <p:cNvPr id="10" name="Picture 9" descr="YELLOW ARROW.png">
            <a:extLst>
              <a:ext uri="{FF2B5EF4-FFF2-40B4-BE49-F238E27FC236}">
                <a16:creationId xmlns:a16="http://schemas.microsoft.com/office/drawing/2014/main" id="{9549760D-1E3C-2741-8943-81820FD074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8630">
            <a:off x="2611420" y="944952"/>
            <a:ext cx="500400" cy="334170"/>
          </a:xfrm>
          <a:prstGeom prst="rect">
            <a:avLst/>
          </a:prstGeom>
        </p:spPr>
      </p:pic>
      <p:pic>
        <p:nvPicPr>
          <p:cNvPr id="11" name="Picture 10" descr="YELLOW ARROW.png">
            <a:extLst>
              <a:ext uri="{FF2B5EF4-FFF2-40B4-BE49-F238E27FC236}">
                <a16:creationId xmlns:a16="http://schemas.microsoft.com/office/drawing/2014/main" id="{C4FDB724-3C0E-804D-8160-8C5517E095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80820">
            <a:off x="4493915" y="934295"/>
            <a:ext cx="500400" cy="334170"/>
          </a:xfrm>
          <a:prstGeom prst="rect">
            <a:avLst/>
          </a:prstGeom>
        </p:spPr>
      </p:pic>
      <p:pic>
        <p:nvPicPr>
          <p:cNvPr id="12" name="Picture 11" descr="YELLOW ARROW.png">
            <a:extLst>
              <a:ext uri="{FF2B5EF4-FFF2-40B4-BE49-F238E27FC236}">
                <a16:creationId xmlns:a16="http://schemas.microsoft.com/office/drawing/2014/main" id="{557EA063-C320-3847-8D7C-12B68C3722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021748" y="1299490"/>
            <a:ext cx="500400" cy="334170"/>
          </a:xfrm>
          <a:prstGeom prst="rect">
            <a:avLst/>
          </a:prstGeom>
        </p:spPr>
      </p:pic>
      <p:pic>
        <p:nvPicPr>
          <p:cNvPr id="13" name="Picture 12" descr="YELLOW ARROW.png">
            <a:extLst>
              <a:ext uri="{FF2B5EF4-FFF2-40B4-BE49-F238E27FC236}">
                <a16:creationId xmlns:a16="http://schemas.microsoft.com/office/drawing/2014/main" id="{2D19CC87-92A6-5B47-89BA-C5E10B916E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15670">
            <a:off x="3449790" y="883123"/>
            <a:ext cx="500400" cy="334170"/>
          </a:xfrm>
          <a:prstGeom prst="rect">
            <a:avLst/>
          </a:prstGeom>
        </p:spPr>
      </p:pic>
      <p:pic>
        <p:nvPicPr>
          <p:cNvPr id="14" name="Picture 13" descr="YELLOW ARROW.png">
            <a:extLst>
              <a:ext uri="{FF2B5EF4-FFF2-40B4-BE49-F238E27FC236}">
                <a16:creationId xmlns:a16="http://schemas.microsoft.com/office/drawing/2014/main" id="{D142823F-6E34-9244-A073-C4BD5ECDC0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5516">
            <a:off x="2042876" y="1337383"/>
            <a:ext cx="500400" cy="334170"/>
          </a:xfrm>
          <a:prstGeom prst="rect">
            <a:avLst/>
          </a:prstGeom>
        </p:spPr>
      </p:pic>
      <p:pic>
        <p:nvPicPr>
          <p:cNvPr id="15" name="Picture 14" descr="YELLOW ARROW.png">
            <a:extLst>
              <a:ext uri="{FF2B5EF4-FFF2-40B4-BE49-F238E27FC236}">
                <a16:creationId xmlns:a16="http://schemas.microsoft.com/office/drawing/2014/main" id="{77B75527-A246-3C4E-862F-6AB13786A0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682159">
            <a:off x="2534928" y="1588131"/>
            <a:ext cx="500400" cy="334170"/>
          </a:xfrm>
          <a:prstGeom prst="rect">
            <a:avLst/>
          </a:prstGeom>
        </p:spPr>
      </p:pic>
      <p:pic>
        <p:nvPicPr>
          <p:cNvPr id="16" name="Picture 15" descr="YELLOW ARROW.png">
            <a:extLst>
              <a:ext uri="{FF2B5EF4-FFF2-40B4-BE49-F238E27FC236}">
                <a16:creationId xmlns:a16="http://schemas.microsoft.com/office/drawing/2014/main" id="{EDCB081F-ABBD-AF49-8993-848FBECAA9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580457">
            <a:off x="4446113" y="1603833"/>
            <a:ext cx="500400" cy="334170"/>
          </a:xfrm>
          <a:prstGeom prst="rect">
            <a:avLst/>
          </a:prstGeom>
        </p:spPr>
      </p:pic>
      <p:pic>
        <p:nvPicPr>
          <p:cNvPr id="17" name="Picture 16" descr="YELLOW ARROW.png">
            <a:extLst>
              <a:ext uri="{FF2B5EF4-FFF2-40B4-BE49-F238E27FC236}">
                <a16:creationId xmlns:a16="http://schemas.microsoft.com/office/drawing/2014/main" id="{75F7AC95-5C18-F341-8242-F3CF4FE35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672453">
            <a:off x="3602519" y="1676571"/>
            <a:ext cx="500400" cy="33417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BDDDA5-7744-2045-809B-5C251DA7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71748"/>
              </p:ext>
            </p:extLst>
          </p:nvPr>
        </p:nvGraphicFramePr>
        <p:xfrm>
          <a:off x="328820" y="6184422"/>
          <a:ext cx="9004961" cy="6314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806">
                  <a:extLst>
                    <a:ext uri="{9D8B030D-6E8A-4147-A177-3AD203B41FA5}">
                      <a16:colId xmlns:a16="http://schemas.microsoft.com/office/drawing/2014/main" val="32833129"/>
                    </a:ext>
                  </a:extLst>
                </a:gridCol>
                <a:gridCol w="1835095">
                  <a:extLst>
                    <a:ext uri="{9D8B030D-6E8A-4147-A177-3AD203B41FA5}">
                      <a16:colId xmlns:a16="http://schemas.microsoft.com/office/drawing/2014/main" val="585557433"/>
                    </a:ext>
                  </a:extLst>
                </a:gridCol>
                <a:gridCol w="4185060">
                  <a:extLst>
                    <a:ext uri="{9D8B030D-6E8A-4147-A177-3AD203B41FA5}">
                      <a16:colId xmlns:a16="http://schemas.microsoft.com/office/drawing/2014/main" val="1900785882"/>
                    </a:ext>
                  </a:extLst>
                </a:gridCol>
              </a:tblGrid>
              <a:tr h="56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Star Qualities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Your Rating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Reasons for rating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761374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Good Communicator (talker)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58791"/>
                  </a:ext>
                </a:extLst>
              </a:tr>
              <a:tr h="326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Artistic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82371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Creative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79885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Team Player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77143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Problem Solving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104435"/>
                  </a:ext>
                </a:extLst>
              </a:tr>
              <a:tr h="31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Natural Leader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281875"/>
                  </a:ext>
                </a:extLst>
              </a:tr>
              <a:tr h="344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Interpersonal Skills – getting on well with others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524709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Dynamic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18975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Independent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93641"/>
                  </a:ext>
                </a:extLst>
              </a:tr>
              <a:tr h="326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Organised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395116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Motivated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282870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Confident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04778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Numeracy skills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057697"/>
                  </a:ext>
                </a:extLst>
              </a:tr>
              <a:tr h="326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Resourceful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02101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Excellent time management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98122"/>
                  </a:ext>
                </a:extLst>
              </a:tr>
              <a:tr h="413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Name and rank two other qualities you have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603657"/>
                  </a:ext>
                </a:extLst>
              </a:tr>
              <a:tr h="30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41423"/>
                  </a:ext>
                </a:extLst>
              </a:tr>
              <a:tr h="326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10997"/>
                  </a:ext>
                </a:extLst>
              </a:tr>
            </a:tbl>
          </a:graphicData>
        </a:graphic>
      </p:graphicFrame>
      <p:sp>
        <p:nvSpPr>
          <p:cNvPr id="55" name="AutoShape 83">
            <a:extLst>
              <a:ext uri="{FF2B5EF4-FFF2-40B4-BE49-F238E27FC236}">
                <a16:creationId xmlns:a16="http://schemas.microsoft.com/office/drawing/2014/main" id="{3B212B7A-45AA-B040-8A27-4C74C3F71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111" y="67825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" name="AutoShape 83">
            <a:extLst>
              <a:ext uri="{FF2B5EF4-FFF2-40B4-BE49-F238E27FC236}">
                <a16:creationId xmlns:a16="http://schemas.microsoft.com/office/drawing/2014/main" id="{38207E4E-0341-1747-B21E-E9F3042D5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59" y="67825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" name="AutoShape 83">
            <a:extLst>
              <a:ext uri="{FF2B5EF4-FFF2-40B4-BE49-F238E27FC236}">
                <a16:creationId xmlns:a16="http://schemas.microsoft.com/office/drawing/2014/main" id="{BFC17376-5500-2143-A687-A4896E9F5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08" y="67825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" name="AutoShape 83">
            <a:extLst>
              <a:ext uri="{FF2B5EF4-FFF2-40B4-BE49-F238E27FC236}">
                <a16:creationId xmlns:a16="http://schemas.microsoft.com/office/drawing/2014/main" id="{09A6D030-7BA0-1749-A729-6FF4BEBB4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857" y="67825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" name="AutoShape 83">
            <a:extLst>
              <a:ext uri="{FF2B5EF4-FFF2-40B4-BE49-F238E27FC236}">
                <a16:creationId xmlns:a16="http://schemas.microsoft.com/office/drawing/2014/main" id="{CE4C9066-9750-E947-B71A-027DD686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06" y="67825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" name="AutoShape 83">
            <a:extLst>
              <a:ext uri="{FF2B5EF4-FFF2-40B4-BE49-F238E27FC236}">
                <a16:creationId xmlns:a16="http://schemas.microsoft.com/office/drawing/2014/main" id="{00B71CA5-D71D-FE4D-AC84-1F63ECAFC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111" y="71086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" name="AutoShape 83">
            <a:extLst>
              <a:ext uri="{FF2B5EF4-FFF2-40B4-BE49-F238E27FC236}">
                <a16:creationId xmlns:a16="http://schemas.microsoft.com/office/drawing/2014/main" id="{9206E3E0-63C8-D947-AA0C-71D3F8CC5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59" y="71086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" name="AutoShape 83">
            <a:extLst>
              <a:ext uri="{FF2B5EF4-FFF2-40B4-BE49-F238E27FC236}">
                <a16:creationId xmlns:a16="http://schemas.microsoft.com/office/drawing/2014/main" id="{910F528E-5869-B142-B4C2-4B6E0E8DA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08" y="71086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" name="AutoShape 83">
            <a:extLst>
              <a:ext uri="{FF2B5EF4-FFF2-40B4-BE49-F238E27FC236}">
                <a16:creationId xmlns:a16="http://schemas.microsoft.com/office/drawing/2014/main" id="{7FEC9868-89A0-1247-AB8D-FDA6CE613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857" y="71086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" name="AutoShape 83">
            <a:extLst>
              <a:ext uri="{FF2B5EF4-FFF2-40B4-BE49-F238E27FC236}">
                <a16:creationId xmlns:a16="http://schemas.microsoft.com/office/drawing/2014/main" id="{3FFF8C9B-FC3A-114D-B217-66CF83EB8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06" y="71086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" name="AutoShape 83">
            <a:extLst>
              <a:ext uri="{FF2B5EF4-FFF2-40B4-BE49-F238E27FC236}">
                <a16:creationId xmlns:a16="http://schemas.microsoft.com/office/drawing/2014/main" id="{A67F4086-48F4-4E44-9B37-9873923C8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111" y="740901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" name="AutoShape 83">
            <a:extLst>
              <a:ext uri="{FF2B5EF4-FFF2-40B4-BE49-F238E27FC236}">
                <a16:creationId xmlns:a16="http://schemas.microsoft.com/office/drawing/2014/main" id="{C3D7C2C2-2824-3143-9A98-E69A3814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59" y="740901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" name="AutoShape 83">
            <a:extLst>
              <a:ext uri="{FF2B5EF4-FFF2-40B4-BE49-F238E27FC236}">
                <a16:creationId xmlns:a16="http://schemas.microsoft.com/office/drawing/2014/main" id="{28501B1B-E0D5-5E41-AED2-B2A0A9CA2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08" y="740901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" name="AutoShape 83">
            <a:extLst>
              <a:ext uri="{FF2B5EF4-FFF2-40B4-BE49-F238E27FC236}">
                <a16:creationId xmlns:a16="http://schemas.microsoft.com/office/drawing/2014/main" id="{C2A89342-E157-FE44-AF43-937123D67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857" y="740901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AutoShape 83">
            <a:extLst>
              <a:ext uri="{FF2B5EF4-FFF2-40B4-BE49-F238E27FC236}">
                <a16:creationId xmlns:a16="http://schemas.microsoft.com/office/drawing/2014/main" id="{BA59E32B-1C4B-024D-9E50-472A0BCD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06" y="740901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AutoShape 83">
            <a:extLst>
              <a:ext uri="{FF2B5EF4-FFF2-40B4-BE49-F238E27FC236}">
                <a16:creationId xmlns:a16="http://schemas.microsoft.com/office/drawing/2014/main" id="{380718FE-E46D-7248-8079-6B0B16B88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111" y="77351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" name="AutoShape 83">
            <a:extLst>
              <a:ext uri="{FF2B5EF4-FFF2-40B4-BE49-F238E27FC236}">
                <a16:creationId xmlns:a16="http://schemas.microsoft.com/office/drawing/2014/main" id="{E82D0BD8-3A28-7942-B333-C4E2A297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59" y="77351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AutoShape 83">
            <a:extLst>
              <a:ext uri="{FF2B5EF4-FFF2-40B4-BE49-F238E27FC236}">
                <a16:creationId xmlns:a16="http://schemas.microsoft.com/office/drawing/2014/main" id="{FEE9E21A-4871-FF44-AC40-761AFD187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08" y="77351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0" name="AutoShape 83">
            <a:extLst>
              <a:ext uri="{FF2B5EF4-FFF2-40B4-BE49-F238E27FC236}">
                <a16:creationId xmlns:a16="http://schemas.microsoft.com/office/drawing/2014/main" id="{BBD8178E-8C24-6F4B-B149-1FC8F6AE8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857" y="77351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AutoShape 83">
            <a:extLst>
              <a:ext uri="{FF2B5EF4-FFF2-40B4-BE49-F238E27FC236}">
                <a16:creationId xmlns:a16="http://schemas.microsoft.com/office/drawing/2014/main" id="{3823D644-EC47-8641-AE48-065085466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06" y="77351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" name="AutoShape 83">
            <a:extLst>
              <a:ext uri="{FF2B5EF4-FFF2-40B4-BE49-F238E27FC236}">
                <a16:creationId xmlns:a16="http://schemas.microsoft.com/office/drawing/2014/main" id="{FAFC24B8-EDDD-5C43-A703-FA978871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9" y="8020635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AutoShape 83">
            <a:extLst>
              <a:ext uri="{FF2B5EF4-FFF2-40B4-BE49-F238E27FC236}">
                <a16:creationId xmlns:a16="http://schemas.microsoft.com/office/drawing/2014/main" id="{688F01A8-4A79-0C42-9088-0D9F0FA37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537" y="8020635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" name="AutoShape 83">
            <a:extLst>
              <a:ext uri="{FF2B5EF4-FFF2-40B4-BE49-F238E27FC236}">
                <a16:creationId xmlns:a16="http://schemas.microsoft.com/office/drawing/2014/main" id="{493878D3-01B4-E046-B4CB-0677C9804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786" y="8020635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AutoShape 83">
            <a:extLst>
              <a:ext uri="{FF2B5EF4-FFF2-40B4-BE49-F238E27FC236}">
                <a16:creationId xmlns:a16="http://schemas.microsoft.com/office/drawing/2014/main" id="{0BE23795-6C5A-ED44-A9B5-1023E4B48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035" y="8020635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6" name="AutoShape 83">
            <a:extLst>
              <a:ext uri="{FF2B5EF4-FFF2-40B4-BE49-F238E27FC236}">
                <a16:creationId xmlns:a16="http://schemas.microsoft.com/office/drawing/2014/main" id="{38E76020-6F74-0D45-B0F8-5E44D9F29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284" y="8020635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AutoShape 83">
            <a:extLst>
              <a:ext uri="{FF2B5EF4-FFF2-40B4-BE49-F238E27FC236}">
                <a16:creationId xmlns:a16="http://schemas.microsoft.com/office/drawing/2014/main" id="{0C1EEF50-05AF-6B47-A34C-D1899311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9" y="8346744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8" name="AutoShape 83">
            <a:extLst>
              <a:ext uri="{FF2B5EF4-FFF2-40B4-BE49-F238E27FC236}">
                <a16:creationId xmlns:a16="http://schemas.microsoft.com/office/drawing/2014/main" id="{C0E00E8C-FE11-6344-A34B-DB4266F2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537" y="8346744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AutoShape 83">
            <a:extLst>
              <a:ext uri="{FF2B5EF4-FFF2-40B4-BE49-F238E27FC236}">
                <a16:creationId xmlns:a16="http://schemas.microsoft.com/office/drawing/2014/main" id="{7794D00A-4520-7B4E-9593-16B235E79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786" y="8346744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0" name="AutoShape 83">
            <a:extLst>
              <a:ext uri="{FF2B5EF4-FFF2-40B4-BE49-F238E27FC236}">
                <a16:creationId xmlns:a16="http://schemas.microsoft.com/office/drawing/2014/main" id="{144BCBB0-15F3-E84E-8D07-351D4EE6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035" y="8346744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AutoShape 83">
            <a:extLst>
              <a:ext uri="{FF2B5EF4-FFF2-40B4-BE49-F238E27FC236}">
                <a16:creationId xmlns:a16="http://schemas.microsoft.com/office/drawing/2014/main" id="{5A091526-D50D-5D4C-8391-AB396A903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284" y="8346744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AutoShape 83">
            <a:extLst>
              <a:ext uri="{FF2B5EF4-FFF2-40B4-BE49-F238E27FC236}">
                <a16:creationId xmlns:a16="http://schemas.microsoft.com/office/drawing/2014/main" id="{F4D37BA5-8422-FA4C-B152-106AE65D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111" y="86574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AutoShape 83">
            <a:extLst>
              <a:ext uri="{FF2B5EF4-FFF2-40B4-BE49-F238E27FC236}">
                <a16:creationId xmlns:a16="http://schemas.microsoft.com/office/drawing/2014/main" id="{3C6C8B52-DA6E-1641-822F-DD905A87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59" y="86574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4" name="AutoShape 83">
            <a:extLst>
              <a:ext uri="{FF2B5EF4-FFF2-40B4-BE49-F238E27FC236}">
                <a16:creationId xmlns:a16="http://schemas.microsoft.com/office/drawing/2014/main" id="{5C3FBE6F-00D5-DF4C-A231-078B7B88A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08" y="86574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AutoShape 83">
            <a:extLst>
              <a:ext uri="{FF2B5EF4-FFF2-40B4-BE49-F238E27FC236}">
                <a16:creationId xmlns:a16="http://schemas.microsoft.com/office/drawing/2014/main" id="{C05C093A-9FFE-4C44-B758-E1DD00765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857" y="86574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6" name="AutoShape 83">
            <a:extLst>
              <a:ext uri="{FF2B5EF4-FFF2-40B4-BE49-F238E27FC236}">
                <a16:creationId xmlns:a16="http://schemas.microsoft.com/office/drawing/2014/main" id="{250DE3D7-2407-2B4C-BA98-5B905EA1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06" y="86574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AutoShape 83">
            <a:extLst>
              <a:ext uri="{FF2B5EF4-FFF2-40B4-BE49-F238E27FC236}">
                <a16:creationId xmlns:a16="http://schemas.microsoft.com/office/drawing/2014/main" id="{F3A5AC1A-9A79-2A4B-9F70-7C77ADF66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111" y="8983547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8" name="AutoShape 83">
            <a:extLst>
              <a:ext uri="{FF2B5EF4-FFF2-40B4-BE49-F238E27FC236}">
                <a16:creationId xmlns:a16="http://schemas.microsoft.com/office/drawing/2014/main" id="{5891F455-8496-8B47-A560-E5A61F1D6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59" y="8983547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AutoShape 83">
            <a:extLst>
              <a:ext uri="{FF2B5EF4-FFF2-40B4-BE49-F238E27FC236}">
                <a16:creationId xmlns:a16="http://schemas.microsoft.com/office/drawing/2014/main" id="{C632BF60-7D0A-7041-BD93-E2F09E354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08" y="8983547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0" name="AutoShape 83">
            <a:extLst>
              <a:ext uri="{FF2B5EF4-FFF2-40B4-BE49-F238E27FC236}">
                <a16:creationId xmlns:a16="http://schemas.microsoft.com/office/drawing/2014/main" id="{5E3495BE-3A5D-5242-B47C-49835D02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857" y="8983547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AutoShape 83">
            <a:extLst>
              <a:ext uri="{FF2B5EF4-FFF2-40B4-BE49-F238E27FC236}">
                <a16:creationId xmlns:a16="http://schemas.microsoft.com/office/drawing/2014/main" id="{2A5B6D89-4268-F649-ABCD-02FD4D5F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06" y="8983547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2" name="AutoShape 83">
            <a:extLst>
              <a:ext uri="{FF2B5EF4-FFF2-40B4-BE49-F238E27FC236}">
                <a16:creationId xmlns:a16="http://schemas.microsoft.com/office/drawing/2014/main" id="{9FAB1B98-8C1A-4548-8273-085896ACE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111" y="928390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AutoShape 83">
            <a:extLst>
              <a:ext uri="{FF2B5EF4-FFF2-40B4-BE49-F238E27FC236}">
                <a16:creationId xmlns:a16="http://schemas.microsoft.com/office/drawing/2014/main" id="{5920550B-64A7-CE44-915C-81D1D306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59" y="928390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4" name="AutoShape 83">
            <a:extLst>
              <a:ext uri="{FF2B5EF4-FFF2-40B4-BE49-F238E27FC236}">
                <a16:creationId xmlns:a16="http://schemas.microsoft.com/office/drawing/2014/main" id="{6F045EC2-5CB3-7940-967A-B15517DE3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08" y="928390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AutoShape 83">
            <a:extLst>
              <a:ext uri="{FF2B5EF4-FFF2-40B4-BE49-F238E27FC236}">
                <a16:creationId xmlns:a16="http://schemas.microsoft.com/office/drawing/2014/main" id="{BF3D27EF-8BE5-1940-B129-158689F7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857" y="928390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6" name="AutoShape 83">
            <a:extLst>
              <a:ext uri="{FF2B5EF4-FFF2-40B4-BE49-F238E27FC236}">
                <a16:creationId xmlns:a16="http://schemas.microsoft.com/office/drawing/2014/main" id="{96A290D7-B338-DF44-88EB-95519896D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06" y="928390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AutoShape 83">
            <a:extLst>
              <a:ext uri="{FF2B5EF4-FFF2-40B4-BE49-F238E27FC236}">
                <a16:creationId xmlns:a16="http://schemas.microsoft.com/office/drawing/2014/main" id="{D2D381CF-56CF-C942-8C0F-B530055B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111" y="961001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8" name="AutoShape 83">
            <a:extLst>
              <a:ext uri="{FF2B5EF4-FFF2-40B4-BE49-F238E27FC236}">
                <a16:creationId xmlns:a16="http://schemas.microsoft.com/office/drawing/2014/main" id="{489C251B-64FB-AD47-A185-27B32E0D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59" y="961001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AutoShape 83">
            <a:extLst>
              <a:ext uri="{FF2B5EF4-FFF2-40B4-BE49-F238E27FC236}">
                <a16:creationId xmlns:a16="http://schemas.microsoft.com/office/drawing/2014/main" id="{43BD44D5-2986-E247-B85C-222823B49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608" y="961001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0" name="AutoShape 83">
            <a:extLst>
              <a:ext uri="{FF2B5EF4-FFF2-40B4-BE49-F238E27FC236}">
                <a16:creationId xmlns:a16="http://schemas.microsoft.com/office/drawing/2014/main" id="{E0BF2967-697B-ED40-B8C3-B564D805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857" y="961001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AutoShape 83">
            <a:extLst>
              <a:ext uri="{FF2B5EF4-FFF2-40B4-BE49-F238E27FC236}">
                <a16:creationId xmlns:a16="http://schemas.microsoft.com/office/drawing/2014/main" id="{E0BECF90-8733-3345-8B97-9AE70CF33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106" y="961001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" name="AutoShape 83">
            <a:extLst>
              <a:ext uri="{FF2B5EF4-FFF2-40B4-BE49-F238E27FC236}">
                <a16:creationId xmlns:a16="http://schemas.microsoft.com/office/drawing/2014/main" id="{7AB204F0-BE9A-3343-9A17-731F80CE9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9" y="989553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AutoShape 83">
            <a:extLst>
              <a:ext uri="{FF2B5EF4-FFF2-40B4-BE49-F238E27FC236}">
                <a16:creationId xmlns:a16="http://schemas.microsoft.com/office/drawing/2014/main" id="{8C3B017F-3BA6-8D49-9FA6-87782F9C6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537" y="989553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4" name="AutoShape 83">
            <a:extLst>
              <a:ext uri="{FF2B5EF4-FFF2-40B4-BE49-F238E27FC236}">
                <a16:creationId xmlns:a16="http://schemas.microsoft.com/office/drawing/2014/main" id="{7A86D993-9C41-DB49-8265-4A37D0574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786" y="989553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AutoShape 83">
            <a:extLst>
              <a:ext uri="{FF2B5EF4-FFF2-40B4-BE49-F238E27FC236}">
                <a16:creationId xmlns:a16="http://schemas.microsoft.com/office/drawing/2014/main" id="{2BF47185-0C52-7948-BB55-D89E9E5A4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035" y="989553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6" name="AutoShape 83">
            <a:extLst>
              <a:ext uri="{FF2B5EF4-FFF2-40B4-BE49-F238E27FC236}">
                <a16:creationId xmlns:a16="http://schemas.microsoft.com/office/drawing/2014/main" id="{0968F731-5606-1241-B575-95C353F79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284" y="9895532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AutoShape 83">
            <a:extLst>
              <a:ext uri="{FF2B5EF4-FFF2-40B4-BE49-F238E27FC236}">
                <a16:creationId xmlns:a16="http://schemas.microsoft.com/office/drawing/2014/main" id="{63AC92D9-2F06-3A4C-98CE-E8BAE514C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289" y="102216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8" name="AutoShape 83">
            <a:extLst>
              <a:ext uri="{FF2B5EF4-FFF2-40B4-BE49-F238E27FC236}">
                <a16:creationId xmlns:a16="http://schemas.microsoft.com/office/drawing/2014/main" id="{3EF404B6-FC6C-9D46-A860-B7E49E00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9537" y="102216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AutoShape 83">
            <a:extLst>
              <a:ext uri="{FF2B5EF4-FFF2-40B4-BE49-F238E27FC236}">
                <a16:creationId xmlns:a16="http://schemas.microsoft.com/office/drawing/2014/main" id="{37F217A4-E802-F349-89FE-2B7514B6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786" y="102216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0" name="AutoShape 83">
            <a:extLst>
              <a:ext uri="{FF2B5EF4-FFF2-40B4-BE49-F238E27FC236}">
                <a16:creationId xmlns:a16="http://schemas.microsoft.com/office/drawing/2014/main" id="{0C8FC464-1E09-404C-90E7-0C72673DB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035" y="102216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AutoShape 83">
            <a:extLst>
              <a:ext uri="{FF2B5EF4-FFF2-40B4-BE49-F238E27FC236}">
                <a16:creationId xmlns:a16="http://schemas.microsoft.com/office/drawing/2014/main" id="{38CF8B6D-DD45-7A43-A9BB-F2D3A2C6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284" y="1022164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2" name="AutoShape 83">
            <a:extLst>
              <a:ext uri="{FF2B5EF4-FFF2-40B4-BE49-F238E27FC236}">
                <a16:creationId xmlns:a16="http://schemas.microsoft.com/office/drawing/2014/main" id="{604C45A5-D7D4-A147-AFEF-7B60F0D8A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4833" y="105477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AutoShape 83">
            <a:extLst>
              <a:ext uri="{FF2B5EF4-FFF2-40B4-BE49-F238E27FC236}">
                <a16:creationId xmlns:a16="http://schemas.microsoft.com/office/drawing/2014/main" id="{99D2B9EF-0C73-4043-837A-D7884D65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081" y="105477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" name="AutoShape 83">
            <a:extLst>
              <a:ext uri="{FF2B5EF4-FFF2-40B4-BE49-F238E27FC236}">
                <a16:creationId xmlns:a16="http://schemas.microsoft.com/office/drawing/2014/main" id="{D4E164F6-415A-7644-92FD-E3768606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330" y="105477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AutoShape 83">
            <a:extLst>
              <a:ext uri="{FF2B5EF4-FFF2-40B4-BE49-F238E27FC236}">
                <a16:creationId xmlns:a16="http://schemas.microsoft.com/office/drawing/2014/main" id="{39DDD72A-0776-7E4F-9657-448C977F5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579" y="105477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6" name="AutoShape 83">
            <a:extLst>
              <a:ext uri="{FF2B5EF4-FFF2-40B4-BE49-F238E27FC236}">
                <a16:creationId xmlns:a16="http://schemas.microsoft.com/office/drawing/2014/main" id="{28818BB8-119A-E84B-BD1E-8C10B5E43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828" y="10547750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AutoShape 83">
            <a:extLst>
              <a:ext uri="{FF2B5EF4-FFF2-40B4-BE49-F238E27FC236}">
                <a16:creationId xmlns:a16="http://schemas.microsoft.com/office/drawing/2014/main" id="{FC5E3D8F-1AA3-894E-B613-80915B36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4833" y="1087385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8" name="AutoShape 83">
            <a:extLst>
              <a:ext uri="{FF2B5EF4-FFF2-40B4-BE49-F238E27FC236}">
                <a16:creationId xmlns:a16="http://schemas.microsoft.com/office/drawing/2014/main" id="{0D5616A6-72C2-4347-84F2-9AEFF7E4B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081" y="1087385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AutoShape 83">
            <a:extLst>
              <a:ext uri="{FF2B5EF4-FFF2-40B4-BE49-F238E27FC236}">
                <a16:creationId xmlns:a16="http://schemas.microsoft.com/office/drawing/2014/main" id="{28AD74A4-78DE-144B-A077-29383E1F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330" y="1087385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0" name="AutoShape 83">
            <a:extLst>
              <a:ext uri="{FF2B5EF4-FFF2-40B4-BE49-F238E27FC236}">
                <a16:creationId xmlns:a16="http://schemas.microsoft.com/office/drawing/2014/main" id="{1D04BD76-BCFA-EE4B-9851-0489F56B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579" y="1087385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AutoShape 83">
            <a:extLst>
              <a:ext uri="{FF2B5EF4-FFF2-40B4-BE49-F238E27FC236}">
                <a16:creationId xmlns:a16="http://schemas.microsoft.com/office/drawing/2014/main" id="{25413ED6-8806-6E4B-AF5D-F62FCCF0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828" y="1087385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2" name="AutoShape 83">
            <a:extLst>
              <a:ext uri="{FF2B5EF4-FFF2-40B4-BE49-F238E27FC236}">
                <a16:creationId xmlns:a16="http://schemas.microsoft.com/office/drawing/2014/main" id="{CE3DD26E-3B27-7341-A833-C833B5EA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4833" y="111742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AutoShape 83">
            <a:extLst>
              <a:ext uri="{FF2B5EF4-FFF2-40B4-BE49-F238E27FC236}">
                <a16:creationId xmlns:a16="http://schemas.microsoft.com/office/drawing/2014/main" id="{DC6F7A56-8E56-9B4E-A110-7DAC3329E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081" y="111742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4" name="AutoShape 83">
            <a:extLst>
              <a:ext uri="{FF2B5EF4-FFF2-40B4-BE49-F238E27FC236}">
                <a16:creationId xmlns:a16="http://schemas.microsoft.com/office/drawing/2014/main" id="{3ADE6E39-B9D4-E049-B04E-42BB4D15F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330" y="111742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AutoShape 83">
            <a:extLst>
              <a:ext uri="{FF2B5EF4-FFF2-40B4-BE49-F238E27FC236}">
                <a16:creationId xmlns:a16="http://schemas.microsoft.com/office/drawing/2014/main" id="{AA74E4E0-1CDE-AD42-8C08-15759444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579" y="111742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6" name="AutoShape 83">
            <a:extLst>
              <a:ext uri="{FF2B5EF4-FFF2-40B4-BE49-F238E27FC236}">
                <a16:creationId xmlns:a16="http://schemas.microsoft.com/office/drawing/2014/main" id="{084B702E-3FB7-C54A-8565-5D00FCF81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828" y="11174221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2" name="AutoShape 83">
            <a:extLst>
              <a:ext uri="{FF2B5EF4-FFF2-40B4-BE49-F238E27FC236}">
                <a16:creationId xmlns:a16="http://schemas.microsoft.com/office/drawing/2014/main" id="{5D9D8EED-B002-C645-8CBE-D6D801975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11" y="1189152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AutoShape 83">
            <a:extLst>
              <a:ext uri="{FF2B5EF4-FFF2-40B4-BE49-F238E27FC236}">
                <a16:creationId xmlns:a16="http://schemas.microsoft.com/office/drawing/2014/main" id="{953D2E4F-7F72-C245-8C5E-550F0D365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259" y="1189152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" name="AutoShape 83">
            <a:extLst>
              <a:ext uri="{FF2B5EF4-FFF2-40B4-BE49-F238E27FC236}">
                <a16:creationId xmlns:a16="http://schemas.microsoft.com/office/drawing/2014/main" id="{3BB36774-85DD-374C-92BC-2DD5701BE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508" y="1189152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AutoShape 83">
            <a:extLst>
              <a:ext uri="{FF2B5EF4-FFF2-40B4-BE49-F238E27FC236}">
                <a16:creationId xmlns:a16="http://schemas.microsoft.com/office/drawing/2014/main" id="{EFF53DFE-8B21-AA40-B184-0EF163C04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757" y="1189152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6" name="AutoShape 83">
            <a:extLst>
              <a:ext uri="{FF2B5EF4-FFF2-40B4-BE49-F238E27FC236}">
                <a16:creationId xmlns:a16="http://schemas.microsoft.com/office/drawing/2014/main" id="{C8642A5D-35DB-9B4D-8734-3465CDD06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006" y="11891529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AutoShape 83">
            <a:extLst>
              <a:ext uri="{FF2B5EF4-FFF2-40B4-BE49-F238E27FC236}">
                <a16:creationId xmlns:a16="http://schemas.microsoft.com/office/drawing/2014/main" id="{2D29125D-860E-3F45-975F-04A233C1E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11" y="122176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8" name="AutoShape 83">
            <a:extLst>
              <a:ext uri="{FF2B5EF4-FFF2-40B4-BE49-F238E27FC236}">
                <a16:creationId xmlns:a16="http://schemas.microsoft.com/office/drawing/2014/main" id="{100A7EB7-FBCF-5244-B52B-0E7EA7994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259" y="122176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AutoShape 83">
            <a:extLst>
              <a:ext uri="{FF2B5EF4-FFF2-40B4-BE49-F238E27FC236}">
                <a16:creationId xmlns:a16="http://schemas.microsoft.com/office/drawing/2014/main" id="{80FBE35A-9D27-914B-8CD7-A836CA02E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508" y="122176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0" name="AutoShape 83">
            <a:extLst>
              <a:ext uri="{FF2B5EF4-FFF2-40B4-BE49-F238E27FC236}">
                <a16:creationId xmlns:a16="http://schemas.microsoft.com/office/drawing/2014/main" id="{D999966A-8946-4144-AD6D-CF79BB78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757" y="122176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AutoShape 83">
            <a:extLst>
              <a:ext uri="{FF2B5EF4-FFF2-40B4-BE49-F238E27FC236}">
                <a16:creationId xmlns:a16="http://schemas.microsoft.com/office/drawing/2014/main" id="{57B59A19-04DB-F34C-B9BD-FA41B8308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006" y="12217638"/>
            <a:ext cx="279221" cy="240582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2" name="AutoShape 83">
            <a:extLst>
              <a:ext uri="{FF2B5EF4-FFF2-40B4-BE49-F238E27FC236}">
                <a16:creationId xmlns:a16="http://schemas.microsoft.com/office/drawing/2014/main" id="{763A6911-6F51-3440-A490-7FC137CFF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146" y="6451505"/>
            <a:ext cx="279221" cy="240582"/>
          </a:xfrm>
          <a:prstGeom prst="star5">
            <a:avLst/>
          </a:prstGeom>
          <a:solidFill>
            <a:srgbClr val="FFF2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AutoShape 83">
            <a:extLst>
              <a:ext uri="{FF2B5EF4-FFF2-40B4-BE49-F238E27FC236}">
                <a16:creationId xmlns:a16="http://schemas.microsoft.com/office/drawing/2014/main" id="{7D089972-B602-3945-8641-8CB1B2877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94" y="6451505"/>
            <a:ext cx="279221" cy="240582"/>
          </a:xfrm>
          <a:prstGeom prst="star5">
            <a:avLst/>
          </a:prstGeom>
          <a:solidFill>
            <a:srgbClr val="FFF2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" name="AutoShape 83">
            <a:extLst>
              <a:ext uri="{FF2B5EF4-FFF2-40B4-BE49-F238E27FC236}">
                <a16:creationId xmlns:a16="http://schemas.microsoft.com/office/drawing/2014/main" id="{6F88FF3B-CC22-EA44-8962-B8A44AE3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643" y="6451505"/>
            <a:ext cx="279221" cy="240582"/>
          </a:xfrm>
          <a:prstGeom prst="star5">
            <a:avLst/>
          </a:prstGeom>
          <a:solidFill>
            <a:srgbClr val="FFF2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AutoShape 83">
            <a:extLst>
              <a:ext uri="{FF2B5EF4-FFF2-40B4-BE49-F238E27FC236}">
                <a16:creationId xmlns:a16="http://schemas.microsoft.com/office/drawing/2014/main" id="{059FABA8-E65B-7944-BE30-B30521F11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892" y="6451505"/>
            <a:ext cx="279221" cy="240582"/>
          </a:xfrm>
          <a:prstGeom prst="star5">
            <a:avLst/>
          </a:prstGeom>
          <a:solidFill>
            <a:srgbClr val="FFF2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6" name="AutoShape 83">
            <a:extLst>
              <a:ext uri="{FF2B5EF4-FFF2-40B4-BE49-F238E27FC236}">
                <a16:creationId xmlns:a16="http://schemas.microsoft.com/office/drawing/2014/main" id="{6396C4C0-E659-5945-B123-EC3EDDAA7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141" y="6451505"/>
            <a:ext cx="279221" cy="240582"/>
          </a:xfrm>
          <a:prstGeom prst="star5">
            <a:avLst/>
          </a:prstGeom>
          <a:solidFill>
            <a:srgbClr val="FFF2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BDAFC8F-BC67-1A4B-BEDF-96D81471F573}"/>
              </a:ext>
            </a:extLst>
          </p:cNvPr>
          <p:cNvSpPr/>
          <p:nvPr/>
        </p:nvSpPr>
        <p:spPr>
          <a:xfrm>
            <a:off x="195381" y="2336453"/>
            <a:ext cx="9138400" cy="1688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What is a skill?</a:t>
            </a:r>
            <a:endParaRPr lang="en-GB" sz="1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alibri"/>
                <a:cs typeface="Calibri"/>
              </a:rPr>
              <a:t>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  <a:r>
              <a:rPr lang="en-GB" sz="1200" dirty="0">
                <a:latin typeface="Calibri"/>
                <a:cs typeface="Calibri"/>
              </a:rPr>
              <a:t>_</a:t>
            </a:r>
            <a:r>
              <a:rPr lang="en-GB" sz="1200" b="1" dirty="0">
                <a:latin typeface="Calibri"/>
                <a:cs typeface="Calibri"/>
              </a:rPr>
              <a:t>What is a quality?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4D3168-D6B1-9544-A971-D5A3D8D8D5E2}"/>
              </a:ext>
            </a:extLst>
          </p:cNvPr>
          <p:cNvSpPr/>
          <p:nvPr/>
        </p:nvSpPr>
        <p:spPr>
          <a:xfrm>
            <a:off x="3282903" y="4769827"/>
            <a:ext cx="1459753" cy="13031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Good at working with others and getting a long with people you meet.</a:t>
            </a:r>
          </a:p>
          <a:p>
            <a:pPr algn="ctr"/>
            <a:endParaRPr lang="en-US" sz="10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A64329C-F048-E443-8315-652E2C06426F}"/>
              </a:ext>
            </a:extLst>
          </p:cNvPr>
          <p:cNvSpPr/>
          <p:nvPr/>
        </p:nvSpPr>
        <p:spPr>
          <a:xfrm>
            <a:off x="4823025" y="4769827"/>
            <a:ext cx="1459753" cy="13031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Being able to have belief in yourself and your work, without being arrogant, and having confidence in your colleagues.</a:t>
            </a:r>
          </a:p>
          <a:p>
            <a:pPr algn="ctr"/>
            <a:endParaRPr lang="en-US" sz="10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F781ACF-C183-2841-81C2-625605017462}"/>
              </a:ext>
            </a:extLst>
          </p:cNvPr>
          <p:cNvSpPr/>
          <p:nvPr/>
        </p:nvSpPr>
        <p:spPr>
          <a:xfrm>
            <a:off x="202659" y="4769827"/>
            <a:ext cx="1459753" cy="13031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Showing that you can work productively and manage your time well, making sure you meet all deadlines.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2F8F6AF-C721-5E49-AF92-683BE002AF71}"/>
              </a:ext>
            </a:extLst>
          </p:cNvPr>
          <p:cNvSpPr/>
          <p:nvPr/>
        </p:nvSpPr>
        <p:spPr>
          <a:xfrm>
            <a:off x="6363147" y="4769827"/>
            <a:ext cx="1459753" cy="13031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Being able to find solutions when faced with difficult tasks and activities.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A6BF94E-4C38-8D4B-A2F9-8C7F0F4D5DFD}"/>
              </a:ext>
            </a:extLst>
          </p:cNvPr>
          <p:cNvSpPr/>
          <p:nvPr/>
        </p:nvSpPr>
        <p:spPr>
          <a:xfrm>
            <a:off x="7903267" y="4769827"/>
            <a:ext cx="1459753" cy="13031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Keeping calm in a crisis and not becoming too stressed.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07FD495-D31C-1948-A397-F3E7E0EBDDAF}"/>
              </a:ext>
            </a:extLst>
          </p:cNvPr>
          <p:cNvSpPr/>
          <p:nvPr/>
        </p:nvSpPr>
        <p:spPr>
          <a:xfrm>
            <a:off x="1742781" y="4769827"/>
            <a:ext cx="1459753" cy="13031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Levenim MT" pitchFamily="2" charset="-79"/>
                <a:cs typeface="Levenim MT" pitchFamily="2" charset="-79"/>
              </a:rPr>
              <a:t>Being able to talk clearly and get your message across to your audience and listening to others. Involves speaking to others face to face, and good writing techniques.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A3B8799-2118-4946-A3CF-FA5EA02915B7}"/>
              </a:ext>
            </a:extLst>
          </p:cNvPr>
          <p:cNvSpPr/>
          <p:nvPr/>
        </p:nvSpPr>
        <p:spPr>
          <a:xfrm>
            <a:off x="202659" y="4123522"/>
            <a:ext cx="1459753" cy="311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Teamwork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567D756-E82B-3741-A5CF-A4EBA76A64A9}"/>
              </a:ext>
            </a:extLst>
          </p:cNvPr>
          <p:cNvSpPr/>
          <p:nvPr/>
        </p:nvSpPr>
        <p:spPr>
          <a:xfrm>
            <a:off x="1737361" y="4118329"/>
            <a:ext cx="1459753" cy="311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Communication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B3AA223-59FE-5A4D-9DE6-6B658C3B2D01}"/>
              </a:ext>
            </a:extLst>
          </p:cNvPr>
          <p:cNvSpPr/>
          <p:nvPr/>
        </p:nvSpPr>
        <p:spPr>
          <a:xfrm>
            <a:off x="3273424" y="4126166"/>
            <a:ext cx="1459753" cy="311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Problem solving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4821268-CFC5-994B-94B8-742FA98F9486}"/>
              </a:ext>
            </a:extLst>
          </p:cNvPr>
          <p:cNvSpPr/>
          <p:nvPr/>
        </p:nvSpPr>
        <p:spPr>
          <a:xfrm>
            <a:off x="4832502" y="4129118"/>
            <a:ext cx="1459753" cy="311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Organised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ADE8093B-DB98-5E44-9E21-199190248A42}"/>
              </a:ext>
            </a:extLst>
          </p:cNvPr>
          <p:cNvSpPr/>
          <p:nvPr/>
        </p:nvSpPr>
        <p:spPr>
          <a:xfrm>
            <a:off x="6367204" y="4123925"/>
            <a:ext cx="1459753" cy="311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Working under Pressure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B5161586-0A4E-5642-9FAD-2030EDA9697F}"/>
              </a:ext>
            </a:extLst>
          </p:cNvPr>
          <p:cNvSpPr/>
          <p:nvPr/>
        </p:nvSpPr>
        <p:spPr>
          <a:xfrm>
            <a:off x="7903267" y="4131762"/>
            <a:ext cx="1459753" cy="311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evenim MT" pitchFamily="2" charset="-79"/>
                <a:cs typeface="Levenim MT" pitchFamily="2" charset="-79"/>
              </a:rPr>
              <a:t>Confident</a:t>
            </a:r>
          </a:p>
        </p:txBody>
      </p: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78920179-C9D9-9746-9888-A554A0D7AD9C}"/>
              </a:ext>
            </a:extLst>
          </p:cNvPr>
          <p:cNvSpPr/>
          <p:nvPr/>
        </p:nvSpPr>
        <p:spPr>
          <a:xfrm>
            <a:off x="3327779" y="4471597"/>
            <a:ext cx="2451775" cy="273378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Matching Activity</a:t>
            </a:r>
          </a:p>
        </p:txBody>
      </p:sp>
    </p:spTree>
    <p:extLst>
      <p:ext uri="{BB962C8B-B14F-4D97-AF65-F5344CB8AC3E}">
        <p14:creationId xmlns:p14="http://schemas.microsoft.com/office/powerpoint/2010/main" val="141854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EDDA3442-5357-3645-BDBC-E537CECD847D}"/>
              </a:ext>
            </a:extLst>
          </p:cNvPr>
          <p:cNvGraphicFramePr>
            <a:graphicFrameLocks/>
          </p:cNvGraphicFramePr>
          <p:nvPr/>
        </p:nvGraphicFramePr>
        <p:xfrm>
          <a:off x="3913094" y="2520309"/>
          <a:ext cx="5356242" cy="2049955"/>
        </p:xfrm>
        <a:graphic>
          <a:graphicData uri="http://schemas.openxmlformats.org/drawingml/2006/table">
            <a:tbl>
              <a:tblPr/>
              <a:tblGrid>
                <a:gridCol w="2678121">
                  <a:extLst>
                    <a:ext uri="{9D8B030D-6E8A-4147-A177-3AD203B41FA5}">
                      <a16:colId xmlns:a16="http://schemas.microsoft.com/office/drawing/2014/main" val="3538561731"/>
                    </a:ext>
                  </a:extLst>
                </a:gridCol>
                <a:gridCol w="2678121">
                  <a:extLst>
                    <a:ext uri="{9D8B030D-6E8A-4147-A177-3AD203B41FA5}">
                      <a16:colId xmlns:a16="http://schemas.microsoft.com/office/drawing/2014/main" val="2771605643"/>
                    </a:ext>
                  </a:extLst>
                </a:gridCol>
              </a:tblGrid>
              <a:tr h="476125">
                <a:tc>
                  <a:txBody>
                    <a:bodyPr/>
                    <a:lstStyle/>
                    <a:p>
                      <a:pPr lvl="1" algn="l"/>
                      <a:r>
                        <a:rPr lang="en-GB" sz="1000" b="1" dirty="0">
                          <a:effectLst/>
                        </a:rPr>
                        <a:t>Dream Jobs of Modern Boys</a:t>
                      </a:r>
                      <a:endParaRPr lang="en-GB" sz="1000" b="0" dirty="0">
                        <a:effectLst/>
                      </a:endParaRP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effectLst/>
                        </a:rPr>
                        <a:t>Dream Jobs of Modern Girls</a:t>
                      </a:r>
                      <a:endParaRPr lang="en-GB" sz="1000" b="0" dirty="0">
                        <a:effectLst/>
                      </a:endParaRP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27577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1. 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1. 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93840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2. 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2. 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223054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3. 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3. 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98387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=4. 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4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8764"/>
                  </a:ext>
                </a:extLst>
              </a:tr>
              <a:tr h="311252"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=4. 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>
                          <a:effectLst/>
                        </a:rPr>
                        <a:t>=5. </a:t>
                      </a:r>
                    </a:p>
                  </a:txBody>
                  <a:tcPr marL="54339" marR="54339" marT="81183" marB="811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9729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Finding Careers </a:t>
            </a:r>
            <a:r>
              <a:rPr lang="en-GB" sz="1600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Information</a:t>
            </a:r>
            <a:endParaRPr lang="en-GB" sz="16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7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C2FBB5-8A66-4448-B056-D99EB705FB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99440" y="656638"/>
            <a:ext cx="3960294" cy="1844515"/>
          </a:xfrm>
          <a:prstGeom prst="rect">
            <a:avLst/>
          </a:prstGeom>
        </p:spPr>
      </p:pic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DF068709-310D-E04B-A79D-B19A01301FB5}"/>
              </a:ext>
            </a:extLst>
          </p:cNvPr>
          <p:cNvSpPr/>
          <p:nvPr/>
        </p:nvSpPr>
        <p:spPr>
          <a:xfrm>
            <a:off x="4391298" y="784023"/>
            <a:ext cx="4910462" cy="1609553"/>
          </a:xfrm>
          <a:prstGeom prst="roundRect">
            <a:avLst>
              <a:gd name="adj" fmla="val 1428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What careers can you identify from this image?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Can you see any gender stereotypes being challenged?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What </a:t>
            </a:r>
            <a:r>
              <a:rPr lang="en-US" sz="1200" dirty="0" smtClean="0">
                <a:solidFill>
                  <a:schemeClr val="tx1"/>
                </a:solidFill>
              </a:rPr>
              <a:t>jobs </a:t>
            </a:r>
            <a:r>
              <a:rPr lang="en-US" sz="1200" dirty="0">
                <a:solidFill>
                  <a:schemeClr val="tx1"/>
                </a:solidFill>
              </a:rPr>
              <a:t>might interest you when you are older?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D4AF8-D871-EA4E-BE61-CE4C99A7EB5D}"/>
              </a:ext>
            </a:extLst>
          </p:cNvPr>
          <p:cNvSpPr/>
          <p:nvPr/>
        </p:nvSpPr>
        <p:spPr>
          <a:xfrm>
            <a:off x="262030" y="4696997"/>
            <a:ext cx="9138400" cy="25483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Video Reflection </a:t>
            </a:r>
            <a:r>
              <a:rPr lang="en-GB" sz="1200" dirty="0">
                <a:latin typeface="Calibri"/>
                <a:cs typeface="Calibri"/>
              </a:rPr>
              <a:t>– What do you learn from the video clip? </a:t>
            </a:r>
            <a:r>
              <a:rPr lang="en-GB" sz="1200" dirty="0" smtClean="0">
                <a:latin typeface="Calibri"/>
                <a:cs typeface="Calibri"/>
              </a:rPr>
              <a:t>(information</a:t>
            </a:r>
            <a:r>
              <a:rPr lang="en-GB" sz="1200" dirty="0">
                <a:latin typeface="Calibri"/>
                <a:cs typeface="Calibri"/>
              </a:rPr>
              <a:t>, </a:t>
            </a:r>
            <a:r>
              <a:rPr lang="en-GB" sz="1200" dirty="0" smtClean="0">
                <a:latin typeface="Calibri"/>
                <a:cs typeface="Calibri"/>
              </a:rPr>
              <a:t>statistics</a:t>
            </a:r>
            <a:r>
              <a:rPr lang="en-GB" sz="1200" dirty="0">
                <a:latin typeface="Calibri"/>
                <a:cs typeface="Calibri"/>
              </a:rPr>
              <a:t>, advice, risks)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Calibri"/>
                <a:cs typeface="Calibri"/>
              </a:rPr>
              <a:t>_____________________________________________________________________________________________________________________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DB5C532B-897C-C44A-8B43-59DA4268F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712" y="4716153"/>
            <a:ext cx="1775089" cy="7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292FE9-8706-5047-AD18-CAEAC0A1F983}"/>
              </a:ext>
            </a:extLst>
          </p:cNvPr>
          <p:cNvSpPr/>
          <p:nvPr/>
        </p:nvSpPr>
        <p:spPr>
          <a:xfrm>
            <a:off x="299439" y="2631905"/>
            <a:ext cx="3456384" cy="19207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02F11A0A-94DE-3D46-8874-F43E6C0C8D61}"/>
              </a:ext>
            </a:extLst>
          </p:cNvPr>
          <p:cNvSpPr txBox="1">
            <a:spLocks/>
          </p:cNvSpPr>
          <p:nvPr/>
        </p:nvSpPr>
        <p:spPr bwMode="auto">
          <a:xfrm>
            <a:off x="299439" y="2616095"/>
            <a:ext cx="3456384" cy="5040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Quiz Round </a:t>
            </a:r>
          </a:p>
          <a:p>
            <a:pPr algn="ctr"/>
            <a:r>
              <a:rPr lang="en-GB" sz="1200" kern="0" dirty="0"/>
              <a:t>True or False</a:t>
            </a:r>
          </a:p>
          <a:p>
            <a:pPr algn="ctr"/>
            <a:endParaRPr lang="en-GB" sz="800" kern="0" dirty="0"/>
          </a:p>
          <a:p>
            <a:r>
              <a:rPr lang="en-GB" sz="1200" kern="0" dirty="0"/>
              <a:t>A__________________   E__________________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B__________________   F__________________ C__________________   G__________________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/>
              <a:t>D__________________   H__________________</a:t>
            </a:r>
          </a:p>
          <a:p>
            <a:pPr>
              <a:lnSpc>
                <a:spcPct val="150000"/>
              </a:lnSpc>
            </a:pPr>
            <a:endParaRPr lang="en-GB" sz="1200" kern="0" dirty="0"/>
          </a:p>
        </p:txBody>
      </p:sp>
      <p:sp>
        <p:nvSpPr>
          <p:cNvPr id="13" name="Arrow: Pentagon 10">
            <a:extLst>
              <a:ext uri="{FF2B5EF4-FFF2-40B4-BE49-F238E27FC236}">
                <a16:creationId xmlns:a16="http://schemas.microsoft.com/office/drawing/2014/main" id="{CB298038-54D8-E942-A439-77E271230F2A}"/>
              </a:ext>
            </a:extLst>
          </p:cNvPr>
          <p:cNvSpPr/>
          <p:nvPr/>
        </p:nvSpPr>
        <p:spPr>
          <a:xfrm>
            <a:off x="3010345" y="2375137"/>
            <a:ext cx="1380953" cy="407647"/>
          </a:xfrm>
          <a:prstGeom prst="homePlate">
            <a:avLst/>
          </a:prstGeom>
          <a:solidFill>
            <a:srgbClr val="C7F2C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GUESS THE JOBS</a:t>
            </a:r>
            <a:endParaRPr lang="en-US" sz="1200" b="1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7F53FBF-3276-324B-B28A-8FFE4F73AAB5}"/>
              </a:ext>
            </a:extLst>
          </p:cNvPr>
          <p:cNvSpPr/>
          <p:nvPr/>
        </p:nvSpPr>
        <p:spPr>
          <a:xfrm>
            <a:off x="1400423" y="7354702"/>
            <a:ext cx="6917410" cy="4113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GB" sz="1600" dirty="0">
                <a:hlinkClick r:id="rId5"/>
              </a:rPr>
              <a:t>https://www.startprofile.com/</a:t>
            </a:r>
            <a:r>
              <a:rPr lang="en-GB" sz="1600" dirty="0"/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6" name="Picture 15" descr="COMPUTER SCREEN.png">
            <a:extLst>
              <a:ext uri="{FF2B5EF4-FFF2-40B4-BE49-F238E27FC236}">
                <a16:creationId xmlns:a16="http://schemas.microsoft.com/office/drawing/2014/main" id="{B4C6AE79-A6AD-8747-8479-D0742402E9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451" y="7262567"/>
            <a:ext cx="1049107" cy="781262"/>
          </a:xfrm>
          <a:prstGeom prst="rect">
            <a:avLst/>
          </a:prstGeom>
        </p:spPr>
      </p:pic>
      <p:pic>
        <p:nvPicPr>
          <p:cNvPr id="17" name="Picture 16" descr="COMPUTER SCREEN.png">
            <a:extLst>
              <a:ext uri="{FF2B5EF4-FFF2-40B4-BE49-F238E27FC236}">
                <a16:creationId xmlns:a16="http://schemas.microsoft.com/office/drawing/2014/main" id="{766214C4-936D-6646-8B53-AB206D3245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740" y="7273825"/>
            <a:ext cx="1049107" cy="781262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99209F-FF7F-8A43-BE28-6E764FB0E4E5}"/>
              </a:ext>
            </a:extLst>
          </p:cNvPr>
          <p:cNvSpPr/>
          <p:nvPr/>
        </p:nvSpPr>
        <p:spPr>
          <a:xfrm>
            <a:off x="4117730" y="8261123"/>
            <a:ext cx="1491988" cy="3640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Books and leaflets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875552B-0283-6449-84E6-38CC0703554C}"/>
              </a:ext>
            </a:extLst>
          </p:cNvPr>
          <p:cNvSpPr/>
          <p:nvPr/>
        </p:nvSpPr>
        <p:spPr>
          <a:xfrm>
            <a:off x="5111574" y="7899438"/>
            <a:ext cx="1387731" cy="2759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Newspapers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2C55EA7-15EE-4D47-A4AA-5305F1B296C9}"/>
              </a:ext>
            </a:extLst>
          </p:cNvPr>
          <p:cNvSpPr/>
          <p:nvPr/>
        </p:nvSpPr>
        <p:spPr>
          <a:xfrm>
            <a:off x="5713191" y="8249553"/>
            <a:ext cx="897572" cy="57226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Professional Trade Journals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1D61373-E37F-E948-9F83-62DA6A5AB20C}"/>
              </a:ext>
            </a:extLst>
          </p:cNvPr>
          <p:cNvSpPr/>
          <p:nvPr/>
        </p:nvSpPr>
        <p:spPr>
          <a:xfrm>
            <a:off x="4221985" y="8686698"/>
            <a:ext cx="1387732" cy="4113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Parents and Family members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0C0705F-53E5-3045-B5EA-6D3BD73DA08C}"/>
              </a:ext>
            </a:extLst>
          </p:cNvPr>
          <p:cNvSpPr/>
          <p:nvPr/>
        </p:nvSpPr>
        <p:spPr>
          <a:xfrm>
            <a:off x="5658675" y="8898816"/>
            <a:ext cx="969380" cy="6616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Sector skills Council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0C56ADC-B8D2-B442-BCFC-40D0474CC404}"/>
              </a:ext>
            </a:extLst>
          </p:cNvPr>
          <p:cNvSpPr/>
          <p:nvPr/>
        </p:nvSpPr>
        <p:spPr>
          <a:xfrm>
            <a:off x="2737555" y="8710348"/>
            <a:ext cx="1387731" cy="3640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Work Experience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3BD2D59-1C53-4F43-93F1-EED969EAD88E}"/>
              </a:ext>
            </a:extLst>
          </p:cNvPr>
          <p:cNvSpPr/>
          <p:nvPr/>
        </p:nvSpPr>
        <p:spPr>
          <a:xfrm>
            <a:off x="423395" y="8261123"/>
            <a:ext cx="1387731" cy="40979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Libraries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5F12693-FCF8-B647-A59D-60C7449A206C}"/>
              </a:ext>
            </a:extLst>
          </p:cNvPr>
          <p:cNvSpPr/>
          <p:nvPr/>
        </p:nvSpPr>
        <p:spPr>
          <a:xfrm>
            <a:off x="259098" y="8754397"/>
            <a:ext cx="2381759" cy="2759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School Careers Lessons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7AF751D-8114-C04C-A09D-06C1BDCEBBF6}"/>
              </a:ext>
            </a:extLst>
          </p:cNvPr>
          <p:cNvSpPr/>
          <p:nvPr/>
        </p:nvSpPr>
        <p:spPr>
          <a:xfrm>
            <a:off x="2070021" y="8261123"/>
            <a:ext cx="1788813" cy="2759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Radio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6149DB4-A7A5-F740-BC8E-EE944B5BC8BB}"/>
              </a:ext>
            </a:extLst>
          </p:cNvPr>
          <p:cNvSpPr/>
          <p:nvPr/>
        </p:nvSpPr>
        <p:spPr>
          <a:xfrm>
            <a:off x="1265953" y="7902971"/>
            <a:ext cx="2966887" cy="28578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Websites including Government websites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9D5860A-26A1-664C-B007-3123CD5BB21F}"/>
              </a:ext>
            </a:extLst>
          </p:cNvPr>
          <p:cNvSpPr/>
          <p:nvPr/>
        </p:nvSpPr>
        <p:spPr>
          <a:xfrm>
            <a:off x="4359654" y="7912768"/>
            <a:ext cx="663487" cy="2759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TV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AE5CE0C-50CE-F247-A36D-F463B03F4989}"/>
              </a:ext>
            </a:extLst>
          </p:cNvPr>
          <p:cNvSpPr/>
          <p:nvPr/>
        </p:nvSpPr>
        <p:spPr>
          <a:xfrm>
            <a:off x="4239754" y="9177966"/>
            <a:ext cx="1301173" cy="41138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Social Media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55D5D38-91CD-8B41-827C-690BBFB7D09F}"/>
              </a:ext>
            </a:extLst>
          </p:cNvPr>
          <p:cNvSpPr/>
          <p:nvPr/>
        </p:nvSpPr>
        <p:spPr>
          <a:xfrm>
            <a:off x="527122" y="9190816"/>
            <a:ext cx="1370085" cy="3985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Prospectuses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5C03D8A-3F43-9B4E-B68B-F2475120565D}"/>
              </a:ext>
            </a:extLst>
          </p:cNvPr>
          <p:cNvSpPr/>
          <p:nvPr/>
        </p:nvSpPr>
        <p:spPr>
          <a:xfrm>
            <a:off x="2104472" y="9190816"/>
            <a:ext cx="1905521" cy="39853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" rIns="18000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School Careers advisor 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81CFE9B8-52B4-5342-A2AC-92AEF5FE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6" y="9689848"/>
            <a:ext cx="5162735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Which source would be likely to give general information?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Which would give detailed information?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Which sources are merely advertising or promotional?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How might the information in a college prospectus differ from that produced for college magazine?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BE8F48-B48F-F342-B0AA-F0EEE76BD88E}"/>
              </a:ext>
            </a:extLst>
          </p:cNvPr>
          <p:cNvSpPr/>
          <p:nvPr/>
        </p:nvSpPr>
        <p:spPr>
          <a:xfrm>
            <a:off x="6696844" y="8310179"/>
            <a:ext cx="267173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000" i="1" dirty="0">
                <a:cs typeface="Calibri"/>
              </a:rPr>
              <a:t>A Good Careers Resource should contain some of the following: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000" i="1" dirty="0">
                <a:cs typeface="Calibri"/>
              </a:rPr>
              <a:t>Attractive to look at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000" i="1" dirty="0">
                <a:cs typeface="Calibri"/>
              </a:rPr>
              <a:t>Relevant content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000" i="1" dirty="0">
                <a:cs typeface="Calibri"/>
              </a:rPr>
              <a:t>Easy to use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000" i="1" dirty="0">
                <a:cs typeface="Calibri"/>
              </a:rPr>
              <a:t>Published/produced/updated recently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000" i="1" dirty="0">
                <a:cs typeface="Calibri"/>
              </a:rPr>
              <a:t>Unbiased, objective information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000" i="1" dirty="0">
                <a:cs typeface="Calibri"/>
              </a:rPr>
              <a:t>Signposting for further information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DDB749-851D-CE45-8194-21303A921DD3}"/>
              </a:ext>
            </a:extLst>
          </p:cNvPr>
          <p:cNvSpPr/>
          <p:nvPr/>
        </p:nvSpPr>
        <p:spPr>
          <a:xfrm>
            <a:off x="6696843" y="7944422"/>
            <a:ext cx="2671731" cy="391885"/>
          </a:xfrm>
          <a:prstGeom prst="rect">
            <a:avLst/>
          </a:prstGeom>
          <a:solidFill>
            <a:srgbClr val="C1EBBA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Did you know?</a:t>
            </a:r>
            <a:endParaRPr lang="en-US" sz="16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5CB21-1102-E04E-BD92-85045A31C3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762" y="9710615"/>
            <a:ext cx="3814044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096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Finding Careers </a:t>
            </a:r>
            <a:r>
              <a:rPr lang="en-GB" sz="1600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Information</a:t>
            </a:r>
            <a:endParaRPr lang="en-GB" sz="16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096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8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2771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60DD2A-C921-5D45-9049-5E1C89731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604" y="643239"/>
            <a:ext cx="3906416" cy="5777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00FE7C-15DD-354F-B7FA-88F1F4D29010}"/>
              </a:ext>
            </a:extLst>
          </p:cNvPr>
          <p:cNvSpPr/>
          <p:nvPr/>
        </p:nvSpPr>
        <p:spPr>
          <a:xfrm>
            <a:off x="263118" y="636449"/>
            <a:ext cx="4709195" cy="560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b="1" dirty="0"/>
              <a:t>JOB TITLE: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D11EE-695A-F341-8C72-01219D4F4978}"/>
              </a:ext>
            </a:extLst>
          </p:cNvPr>
          <p:cNvSpPr/>
          <p:nvPr/>
        </p:nvSpPr>
        <p:spPr>
          <a:xfrm>
            <a:off x="263118" y="1267522"/>
            <a:ext cx="9049324" cy="2204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/>
              <a:t>JOB DESCRIPTION / DUTIES </a:t>
            </a:r>
          </a:p>
          <a:p>
            <a:pPr algn="ctr">
              <a:lnSpc>
                <a:spcPct val="150000"/>
              </a:lnSpc>
            </a:pPr>
            <a:r>
              <a:rPr lang="en-US" sz="16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51FE1B-4D88-074C-BB00-CF3AC3552C5E}"/>
              </a:ext>
            </a:extLst>
          </p:cNvPr>
          <p:cNvGraphicFramePr>
            <a:graphicFrameLocks noGrp="1"/>
          </p:cNvGraphicFramePr>
          <p:nvPr/>
        </p:nvGraphicFramePr>
        <p:xfrm>
          <a:off x="263118" y="3632541"/>
          <a:ext cx="4969042" cy="3749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5253">
                  <a:extLst>
                    <a:ext uri="{9D8B030D-6E8A-4147-A177-3AD203B41FA5}">
                      <a16:colId xmlns:a16="http://schemas.microsoft.com/office/drawing/2014/main" val="3063317077"/>
                    </a:ext>
                  </a:extLst>
                </a:gridCol>
                <a:gridCol w="1443789">
                  <a:extLst>
                    <a:ext uri="{9D8B030D-6E8A-4147-A177-3AD203B41FA5}">
                      <a16:colId xmlns:a16="http://schemas.microsoft.com/office/drawing/2014/main" val="2918128418"/>
                    </a:ext>
                  </a:extLst>
                </a:gridCol>
              </a:tblGrid>
              <a:tr h="393966"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QUALIFICATIONS NEEDED – TICK THOSE THAT APPLY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4200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GCSE’s and or A Levels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86060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College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2575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University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078114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Apprenticeship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58443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On the Job Training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752778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 qualifications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36778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Off the Job training / 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8990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2BD7150-A4D0-414B-A7D7-7A8ECDA4948D}"/>
              </a:ext>
            </a:extLst>
          </p:cNvPr>
          <p:cNvSpPr/>
          <p:nvPr/>
        </p:nvSpPr>
        <p:spPr>
          <a:xfrm>
            <a:off x="5406026" y="3584414"/>
            <a:ext cx="3906416" cy="3749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Image / Picture of Job</a:t>
            </a:r>
          </a:p>
          <a:p>
            <a:pPr algn="ctr">
              <a:lnSpc>
                <a:spcPct val="150000"/>
              </a:lnSpc>
            </a:pPr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600" dirty="0"/>
          </a:p>
          <a:p>
            <a:pPr algn="ctr"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D819C5-2918-FD42-8D84-35E6805E9F41}"/>
              </a:ext>
            </a:extLst>
          </p:cNvPr>
          <p:cNvSpPr/>
          <p:nvPr/>
        </p:nvSpPr>
        <p:spPr>
          <a:xfrm>
            <a:off x="263118" y="7470118"/>
            <a:ext cx="4969042" cy="87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b="1" dirty="0"/>
              <a:t>STARTING SALARY:</a:t>
            </a:r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1D076-259A-A643-A779-CEF962B8BD97}"/>
              </a:ext>
            </a:extLst>
          </p:cNvPr>
          <p:cNvSpPr/>
          <p:nvPr/>
        </p:nvSpPr>
        <p:spPr>
          <a:xfrm>
            <a:off x="5406026" y="7470118"/>
            <a:ext cx="3906416" cy="87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b="1" dirty="0"/>
              <a:t>AVERAGE SALARY:</a:t>
            </a:r>
          </a:p>
          <a:p>
            <a:pPr>
              <a:lnSpc>
                <a:spcPct val="150000"/>
              </a:lnSpc>
            </a:pPr>
            <a:endParaRPr lang="en-US" sz="1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3E401-0B9B-9E49-8535-9325B30077C3}"/>
              </a:ext>
            </a:extLst>
          </p:cNvPr>
          <p:cNvSpPr/>
          <p:nvPr/>
        </p:nvSpPr>
        <p:spPr>
          <a:xfrm>
            <a:off x="263118" y="8462317"/>
            <a:ext cx="9049324" cy="2469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/>
              <a:t>SKILLS AND QUALITIES NEEDED</a:t>
            </a:r>
          </a:p>
          <a:p>
            <a:pPr algn="ctr">
              <a:lnSpc>
                <a:spcPct val="150000"/>
              </a:lnSpc>
            </a:pPr>
            <a:r>
              <a:rPr lang="en-US" sz="16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ctr">
              <a:lnSpc>
                <a:spcPct val="150000"/>
              </a:lnSpc>
            </a:pPr>
            <a:endParaRPr lang="en-US" sz="1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62200-6C45-524F-AD39-0A06424D9B32}"/>
              </a:ext>
            </a:extLst>
          </p:cNvPr>
          <p:cNvSpPr/>
          <p:nvPr/>
        </p:nvSpPr>
        <p:spPr>
          <a:xfrm>
            <a:off x="263118" y="11043993"/>
            <a:ext cx="4164503" cy="1516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b="1" dirty="0"/>
              <a:t>CAREER PROGRESSION OPPORTUNITIES: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dirty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dirty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dirty="0"/>
              <a:t>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301A8B-C57F-C44D-958E-DE987657DE84}"/>
              </a:ext>
            </a:extLst>
          </p:cNvPr>
          <p:cNvSpPr/>
          <p:nvPr/>
        </p:nvSpPr>
        <p:spPr>
          <a:xfrm>
            <a:off x="4547936" y="11036078"/>
            <a:ext cx="4764506" cy="15169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b="1" dirty="0"/>
              <a:t>RELATED CAREERS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dirty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dirty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dirty="0"/>
              <a:t>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b="1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82FA95-0EBC-F845-834B-5B2E5C36A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416" y="1399001"/>
            <a:ext cx="689957" cy="743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6A9DE0-043B-4B45-8970-1881974D51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3826" y="8509448"/>
            <a:ext cx="566397" cy="5532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495D0B-3E46-FB49-AF68-04F531081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250" y1="54306" x2="65972" y2="62917"/>
                        <a14:foregroundMark x1="63333" y1="53194" x2="6652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810" y="3544722"/>
            <a:ext cx="811118" cy="8111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AD357-7AC5-FE4D-99B1-13F0D0C225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621" y="3717535"/>
            <a:ext cx="803821" cy="6889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CBB1A9-1E61-B046-BDDA-267B975325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021" y="11474873"/>
            <a:ext cx="1371600" cy="1005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87F57A-4A49-6D4C-817B-E88DB3F24C3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336" y="7524217"/>
            <a:ext cx="606065" cy="585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891EFB-526B-8843-9F30-A3CD5BAB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4158" y="7508908"/>
            <a:ext cx="606065" cy="5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5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0E958A-29B5-C843-A56F-741A641AD9D1}"/>
              </a:ext>
            </a:extLst>
          </p:cNvPr>
          <p:cNvSpPr txBox="1">
            <a:spLocks/>
          </p:cNvSpPr>
          <p:nvPr/>
        </p:nvSpPr>
        <p:spPr>
          <a:xfrm>
            <a:off x="288924" y="235074"/>
            <a:ext cx="7743826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Lesson title: </a:t>
            </a:r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Career </a:t>
            </a:r>
            <a:r>
              <a:rPr lang="en-GB" sz="1600" dirty="0" smtClean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Management </a:t>
            </a:r>
            <a:endParaRPr lang="en-GB" sz="1600" dirty="0">
              <a:latin typeface="Calibri" panose="020F0502020204030204" pitchFamily="34" charset="0"/>
              <a:ea typeface="MS Mincho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1C36F-6046-2C47-96CB-479463D228BE}"/>
              </a:ext>
            </a:extLst>
          </p:cNvPr>
          <p:cNvSpPr txBox="1">
            <a:spLocks/>
          </p:cNvSpPr>
          <p:nvPr/>
        </p:nvSpPr>
        <p:spPr>
          <a:xfrm>
            <a:off x="8099370" y="235073"/>
            <a:ext cx="1263650" cy="35406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17375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Page: 9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86E43C-6805-8F48-9625-15C0FF5E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0" y="302571"/>
            <a:ext cx="903006" cy="26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089B37-F0BF-7A44-A496-0FF3D12AF7E1}"/>
              </a:ext>
            </a:extLst>
          </p:cNvPr>
          <p:cNvGraphicFramePr>
            <a:graphicFrameLocks noGrp="1"/>
          </p:cNvGraphicFramePr>
          <p:nvPr/>
        </p:nvGraphicFramePr>
        <p:xfrm>
          <a:off x="238180" y="4530676"/>
          <a:ext cx="4348436" cy="374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60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>
                          <a:solidFill>
                            <a:srgbClr val="FF0000"/>
                          </a:solidFill>
                        </a:rPr>
                        <a:t>Short</a:t>
                      </a:r>
                    </a:p>
                    <a:p>
                      <a:pPr algn="l"/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6 – 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Medium</a:t>
                      </a:r>
                    </a:p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2 – 5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B050"/>
                          </a:solidFill>
                        </a:rPr>
                        <a:t>Long</a:t>
                      </a:r>
                    </a:p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5 years 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Be</a:t>
                      </a:r>
                      <a:r>
                        <a:rPr lang="en-GB" sz="1200" baseline="0" dirty="0"/>
                        <a:t> an engineer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Go to university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Pass my driving test first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446">
                <a:tc>
                  <a:txBody>
                    <a:bodyPr/>
                    <a:lstStyle/>
                    <a:p>
                      <a:r>
                        <a:rPr lang="en-GB" sz="1200" dirty="0"/>
                        <a:t>Get good end of year test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Have a picture in Tate Modern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Get good grades in my GCSEs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Appear</a:t>
                      </a:r>
                      <a:r>
                        <a:rPr lang="en-GB" sz="1200" baseline="0" dirty="0"/>
                        <a:t> on ‘The Apprentice’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Make more friends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Buy a new</a:t>
                      </a:r>
                      <a:r>
                        <a:rPr lang="en-GB" sz="1200" baseline="0" dirty="0"/>
                        <a:t> mobile phone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Open a bank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27714"/>
                  </a:ext>
                </a:extLst>
              </a:tr>
              <a:tr h="271972">
                <a:tc>
                  <a:txBody>
                    <a:bodyPr/>
                    <a:lstStyle/>
                    <a:p>
                      <a:r>
                        <a:rPr lang="en-GB" sz="1200" dirty="0"/>
                        <a:t>To go to Antarctica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3633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2BD14E-F98F-9C4A-B865-56EE5D97B653}"/>
              </a:ext>
            </a:extLst>
          </p:cNvPr>
          <p:cNvSpPr/>
          <p:nvPr/>
        </p:nvSpPr>
        <p:spPr>
          <a:xfrm>
            <a:off x="5871140" y="754195"/>
            <a:ext cx="3491880" cy="1787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C05D5CD5-600B-8F4E-93AB-F035B67AC810}"/>
              </a:ext>
            </a:extLst>
          </p:cNvPr>
          <p:cNvSpPr txBox="1">
            <a:spLocks/>
          </p:cNvSpPr>
          <p:nvPr/>
        </p:nvSpPr>
        <p:spPr bwMode="auto">
          <a:xfrm>
            <a:off x="5871140" y="733665"/>
            <a:ext cx="3491880" cy="4979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 smtClean="0"/>
              <a:t>Quiz</a:t>
            </a:r>
            <a:endParaRPr lang="en-GB" sz="1200" kern="0" dirty="0"/>
          </a:p>
          <a:p>
            <a:pPr algn="ctr"/>
            <a:r>
              <a:rPr lang="en-GB" sz="1050" kern="0" dirty="0"/>
              <a:t>Identify the Job</a:t>
            </a:r>
          </a:p>
          <a:p>
            <a:pPr algn="ctr"/>
            <a:endParaRPr lang="en-GB" sz="1050" kern="0" dirty="0"/>
          </a:p>
          <a:p>
            <a:pPr>
              <a:lnSpc>
                <a:spcPct val="200000"/>
              </a:lnSpc>
            </a:pPr>
            <a:r>
              <a:rPr lang="en-GB" sz="1050" kern="0" dirty="0"/>
              <a:t>A___________________     D___________________</a:t>
            </a:r>
          </a:p>
          <a:p>
            <a:pPr>
              <a:lnSpc>
                <a:spcPct val="200000"/>
              </a:lnSpc>
            </a:pPr>
            <a:r>
              <a:rPr lang="en-GB" sz="1050" kern="0" dirty="0"/>
              <a:t>B___________________     E</a:t>
            </a:r>
            <a:r>
              <a:rPr lang="en-GB" sz="1050" kern="0" dirty="0" smtClean="0"/>
              <a:t>____________________</a:t>
            </a:r>
          </a:p>
          <a:p>
            <a:pPr>
              <a:lnSpc>
                <a:spcPct val="200000"/>
              </a:lnSpc>
            </a:pPr>
            <a:r>
              <a:rPr lang="en-GB" sz="1050" kern="0" dirty="0" smtClean="0"/>
              <a:t>C</a:t>
            </a:r>
            <a:r>
              <a:rPr lang="en-GB" sz="1050" kern="0" dirty="0"/>
              <a:t>___________________     F____________________</a:t>
            </a:r>
          </a:p>
          <a:p>
            <a:pPr>
              <a:lnSpc>
                <a:spcPct val="150000"/>
              </a:lnSpc>
            </a:pPr>
            <a:endParaRPr lang="en-GB" sz="1100" kern="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DE20438-7448-EA4C-9C45-7B507E863446}"/>
              </a:ext>
            </a:extLst>
          </p:cNvPr>
          <p:cNvSpPr/>
          <p:nvPr/>
        </p:nvSpPr>
        <p:spPr>
          <a:xfrm>
            <a:off x="238180" y="754195"/>
            <a:ext cx="3208746" cy="17872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What kind of things does the government of the day have to think about and plan for in the future?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FAB8A-5C74-BD4C-9719-CDFA63399A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6792" y="733665"/>
            <a:ext cx="2224482" cy="1086068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5308346-C180-AC4E-A616-9C98A84E9EA8}"/>
              </a:ext>
            </a:extLst>
          </p:cNvPr>
          <p:cNvSpPr/>
          <p:nvPr/>
        </p:nvSpPr>
        <p:spPr>
          <a:xfrm>
            <a:off x="2783541" y="1879797"/>
            <a:ext cx="2987733" cy="8741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What will the world be like in 2070?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967857-48E1-6744-B6AA-3EA1CF3FB8DD}"/>
              </a:ext>
            </a:extLst>
          </p:cNvPr>
          <p:cNvSpPr/>
          <p:nvPr/>
        </p:nvSpPr>
        <p:spPr>
          <a:xfrm>
            <a:off x="224620" y="2753958"/>
            <a:ext cx="9138400" cy="16887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What are goals?</a:t>
            </a:r>
            <a:endParaRPr lang="en-GB" sz="1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GB" sz="1200" dirty="0">
                <a:latin typeface="Calibri"/>
                <a:cs typeface="Calibri"/>
              </a:rPr>
              <a:t>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  <a:r>
              <a:rPr lang="en-GB" sz="1200" dirty="0">
                <a:latin typeface="Calibri"/>
                <a:cs typeface="Calibri"/>
              </a:rPr>
              <a:t>_</a:t>
            </a:r>
            <a:r>
              <a:rPr lang="en-GB" sz="1200" b="1" dirty="0">
                <a:latin typeface="Calibri"/>
                <a:cs typeface="Calibri"/>
              </a:rPr>
              <a:t>Why are they so important?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6718755-08D1-E448-B113-BD1816F0C8E5}"/>
              </a:ext>
            </a:extLst>
          </p:cNvPr>
          <p:cNvGraphicFramePr>
            <a:graphicFrameLocks noGrp="1"/>
          </p:cNvGraphicFramePr>
          <p:nvPr/>
        </p:nvGraphicFramePr>
        <p:xfrm>
          <a:off x="288925" y="8358925"/>
          <a:ext cx="4297693" cy="210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">
                  <a:extLst>
                    <a:ext uri="{9D8B030D-6E8A-4147-A177-3AD203B41FA5}">
                      <a16:colId xmlns:a16="http://schemas.microsoft.com/office/drawing/2014/main" val="710461384"/>
                    </a:ext>
                  </a:extLst>
                </a:gridCol>
                <a:gridCol w="927960">
                  <a:extLst>
                    <a:ext uri="{9D8B030D-6E8A-4147-A177-3AD203B41FA5}">
                      <a16:colId xmlns:a16="http://schemas.microsoft.com/office/drawing/2014/main" val="1962397456"/>
                    </a:ext>
                  </a:extLst>
                </a:gridCol>
                <a:gridCol w="3045319">
                  <a:extLst>
                    <a:ext uri="{9D8B030D-6E8A-4147-A177-3AD203B41FA5}">
                      <a16:colId xmlns:a16="http://schemas.microsoft.com/office/drawing/2014/main" val="305969733"/>
                    </a:ext>
                  </a:extLst>
                </a:gridCol>
              </a:tblGrid>
              <a:tr h="41319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  <a:t>Specific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  <a:t>Say exactly what needs to be 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82130"/>
                  </a:ext>
                </a:extLst>
              </a:tr>
              <a:tr h="413191">
                <a:tc>
                  <a:txBody>
                    <a:bodyPr/>
                    <a:lstStyle/>
                    <a:p>
                      <a:r>
                        <a:rPr lang="en-GB" sz="1200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Measurable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Easy to tell when achieved, can be proven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59067"/>
                  </a:ext>
                </a:extLst>
              </a:tr>
              <a:tr h="413191">
                <a:tc>
                  <a:txBody>
                    <a:bodyPr/>
                    <a:lstStyle/>
                    <a:p>
                      <a:r>
                        <a:rPr lang="en-GB" sz="12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Achievable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Possible to achieve in the near future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235404"/>
                  </a:ext>
                </a:extLst>
              </a:tr>
              <a:tr h="413191">
                <a:tc>
                  <a:txBody>
                    <a:bodyPr/>
                    <a:lstStyle/>
                    <a:p>
                      <a:r>
                        <a:rPr lang="en-GB" sz="1200" b="1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Realistic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sensible and relevant thing to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98830"/>
                  </a:ext>
                </a:extLst>
              </a:tr>
              <a:tr h="413191">
                <a:tc>
                  <a:txBody>
                    <a:bodyPr/>
                    <a:lstStyle/>
                    <a:p>
                      <a:r>
                        <a:rPr lang="en-GB" sz="1200" b="1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Time-related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B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date has been set for achieving the target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7738"/>
                  </a:ext>
                </a:extLst>
              </a:tr>
            </a:tbl>
          </a:graphicData>
        </a:graphic>
      </p:graphicFrame>
      <p:pic>
        <p:nvPicPr>
          <p:cNvPr id="15" name="Picture 12">
            <a:extLst>
              <a:ext uri="{FF2B5EF4-FFF2-40B4-BE49-F238E27FC236}">
                <a16:creationId xmlns:a16="http://schemas.microsoft.com/office/drawing/2014/main" id="{3B1F6E40-9BB3-EF48-AAB0-322CD23E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420" y="4507251"/>
            <a:ext cx="4297693" cy="61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57D33A6-C8FC-BD4C-9DB0-955BF3EB6106}"/>
              </a:ext>
            </a:extLst>
          </p:cNvPr>
          <p:cNvSpPr/>
          <p:nvPr/>
        </p:nvSpPr>
        <p:spPr>
          <a:xfrm>
            <a:off x="4886558" y="4564004"/>
            <a:ext cx="3409543" cy="35477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1EB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en-US" sz="1200" b="1" dirty="0">
                <a:solidFill>
                  <a:srgbClr val="0000FF"/>
                </a:solidFill>
              </a:rPr>
              <a:t>Task: </a:t>
            </a:r>
            <a:r>
              <a:rPr lang="en-US" sz="1200" dirty="0">
                <a:solidFill>
                  <a:srgbClr val="000000"/>
                </a:solidFill>
              </a:rPr>
              <a:t>Create a ‘mood board’ style poster of your career dreams, ambitions and hopes.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7A1962-D268-C04D-A7CC-71BB8F0D2433}"/>
              </a:ext>
            </a:extLst>
          </p:cNvPr>
          <p:cNvSpPr/>
          <p:nvPr/>
        </p:nvSpPr>
        <p:spPr>
          <a:xfrm>
            <a:off x="238180" y="10710614"/>
            <a:ext cx="9124840" cy="1854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>
                <a:latin typeface="Calibri"/>
                <a:cs typeface="Calibri"/>
              </a:rPr>
              <a:t>My smart Targets </a:t>
            </a:r>
            <a:r>
              <a:rPr lang="en-GB" sz="1200" dirty="0">
                <a:latin typeface="Calibri"/>
                <a:cs typeface="Calibri"/>
              </a:rPr>
              <a:t>–1._____________________________________________________________________________________________________________________</a:t>
            </a:r>
            <a:r>
              <a:rPr lang="en-GB" sz="1200" dirty="0">
                <a:cs typeface="Calibri"/>
              </a:rPr>
              <a:t>___________________________________________________________________________________________________________________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n-GB" sz="1200" dirty="0">
                <a:cs typeface="Calibri"/>
              </a:rPr>
              <a:t>2.___________________________________________________________________________________________________________________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cs typeface="Calibri"/>
              </a:rPr>
              <a:t>3.________________________________________________________________________________________________________________________________________________________________________________________________________________________________________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8721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2884</Words>
  <Application>Microsoft Office PowerPoint</Application>
  <PresentationFormat>A3 Paper (297x420 mm)</PresentationFormat>
  <Paragraphs>683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MS PGothic</vt:lpstr>
      <vt:lpstr>Arial</vt:lpstr>
      <vt:lpstr>Basic sans fc</vt:lpstr>
      <vt:lpstr>Calibri</vt:lpstr>
      <vt:lpstr>Comic Sans MS</vt:lpstr>
      <vt:lpstr>Levenim MT</vt:lpstr>
      <vt:lpstr>MS Mincho</vt:lpstr>
      <vt:lpstr>Segoe UI Semibold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michael gillman</cp:lastModifiedBy>
  <cp:revision>214</cp:revision>
  <dcterms:created xsi:type="dcterms:W3CDTF">2018-05-31T08:38:43Z</dcterms:created>
  <dcterms:modified xsi:type="dcterms:W3CDTF">2020-05-29T12:49:19Z</dcterms:modified>
</cp:coreProperties>
</file>