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2"/>
  </p:notesMasterIdLst>
  <p:sldIdLst>
    <p:sldId id="256" r:id="rId5"/>
    <p:sldId id="257" r:id="rId6"/>
    <p:sldId id="267" r:id="rId7"/>
    <p:sldId id="261" r:id="rId8"/>
    <p:sldId id="269" r:id="rId9"/>
    <p:sldId id="270" r:id="rId10"/>
    <p:sldId id="258" r:id="rId11"/>
    <p:sldId id="260" r:id="rId12"/>
    <p:sldId id="268" r:id="rId13"/>
    <p:sldId id="259" r:id="rId14"/>
    <p:sldId id="262" r:id="rId15"/>
    <p:sldId id="263" r:id="rId16"/>
    <p:sldId id="265" r:id="rId17"/>
    <p:sldId id="271" r:id="rId18"/>
    <p:sldId id="272" r:id="rId19"/>
    <p:sldId id="273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7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FBBDB1-F8BE-4EC9-93AC-BFCEC19B1447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7758D3-52C3-40B7-8F18-67B0D3D3D2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694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7758D3-52C3-40B7-8F18-67B0D3D3D2E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86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62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366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6359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019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052506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54334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009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98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587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6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5573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133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638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6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25650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43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1F3FD-F010-4643-B8D6-1E45AF1CCE5B}" type="datetimeFigureOut">
              <a:rPr lang="en-GB" smtClean="0"/>
              <a:t>14/08/2020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C3DC1B-83ED-46F3-8B33-832C8C1C598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849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novel12.com/lord-loss/chapter-1-rat-guts-72418.ht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3314" y="-41051"/>
            <a:ext cx="62020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Analysing Atmosphere</a:t>
            </a:r>
            <a:endParaRPr lang="en-US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4651" y="824846"/>
            <a:ext cx="9269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We are - exploring and analysing methods of creating atmosphere.</a:t>
            </a:r>
          </a:p>
          <a:p>
            <a:r>
              <a:rPr lang="en-GB" sz="2000" dirty="0"/>
              <a:t>So that – we can practise skills for the GCSE Language papers.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4651" y="1567632"/>
            <a:ext cx="8200255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Starter – </a:t>
            </a:r>
          </a:p>
          <a:p>
            <a:r>
              <a:rPr lang="en-GB" dirty="0"/>
              <a:t>1) Label each of the images below with an emotion!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Why have you decided to match each image with your chosen feeling?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r>
              <a:rPr lang="en-GB" dirty="0"/>
              <a:t>2) What do you think an atmosphere is? How would you define it? </a:t>
            </a:r>
          </a:p>
          <a:p>
            <a:endParaRPr lang="en-GB" b="1" dirty="0">
              <a:solidFill>
                <a:srgbClr val="7030A0"/>
              </a:solidFill>
            </a:endParaRPr>
          </a:p>
          <a:p>
            <a:r>
              <a:rPr lang="en-GB" b="1" dirty="0">
                <a:solidFill>
                  <a:srgbClr val="7030A0"/>
                </a:solidFill>
              </a:rPr>
              <a:t>Challenge yourself! </a:t>
            </a:r>
            <a:r>
              <a:rPr lang="en-GB" dirty="0">
                <a:solidFill>
                  <a:srgbClr val="7030A0"/>
                </a:solidFill>
              </a:rPr>
              <a:t>How can you make this classroom sound as scary as possible in no more than 3 sentences?</a:t>
            </a:r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610" y="2444739"/>
            <a:ext cx="3884625" cy="2175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970" y="2444739"/>
            <a:ext cx="3269759" cy="21753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42465" y="2444739"/>
            <a:ext cx="3296045" cy="21753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21330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78287" y="1571222"/>
            <a:ext cx="89765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Using our annotations from the previous task, we are now going to attempt a paragraph answering this question!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When structuring your paragraph, think about the following acronym: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algn="ctr"/>
            <a:endParaRPr lang="en-GB" sz="3200" dirty="0"/>
          </a:p>
          <a:p>
            <a:pPr algn="ctr"/>
            <a:endParaRPr lang="en-GB" sz="3200" dirty="0"/>
          </a:p>
          <a:p>
            <a:pPr algn="ctr"/>
            <a:r>
              <a:rPr lang="en-GB" sz="3200" dirty="0"/>
              <a:t>Let’s write one together!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25014" y="3794801"/>
            <a:ext cx="6375042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u="sng" dirty="0">
                <a:solidFill>
                  <a:srgbClr val="0070C0"/>
                </a:solidFill>
              </a:rPr>
              <a:t>Point answering the question</a:t>
            </a:r>
          </a:p>
          <a:p>
            <a:r>
              <a:rPr lang="en-GB" sz="2400" b="1" u="sng" dirty="0">
                <a:solidFill>
                  <a:schemeClr val="accent2"/>
                </a:solidFill>
              </a:rPr>
              <a:t>Evidence to support your idea (quote!)</a:t>
            </a:r>
            <a:br>
              <a:rPr lang="en-GB" sz="2400" b="1" u="sng" dirty="0">
                <a:solidFill>
                  <a:srgbClr val="0070C0"/>
                </a:solidFill>
              </a:rPr>
            </a:br>
            <a:r>
              <a:rPr lang="en-GB" sz="2400" b="1" u="sng" dirty="0">
                <a:solidFill>
                  <a:srgbClr val="FF0000"/>
                </a:solidFill>
              </a:rPr>
              <a:t>Technique/s being used</a:t>
            </a:r>
            <a:br>
              <a:rPr lang="en-GB" sz="2400" b="1" u="sng" dirty="0">
                <a:solidFill>
                  <a:srgbClr val="0070C0"/>
                </a:solidFill>
              </a:rPr>
            </a:br>
            <a:r>
              <a:rPr lang="en-GB" sz="2400" b="1" u="sng" dirty="0">
                <a:solidFill>
                  <a:srgbClr val="FFC000"/>
                </a:solidFill>
              </a:rPr>
              <a:t>Analyse – what do we think of?</a:t>
            </a:r>
            <a:br>
              <a:rPr lang="en-GB" sz="2400" b="1" u="sng" dirty="0">
                <a:solidFill>
                  <a:srgbClr val="0070C0"/>
                </a:solidFill>
              </a:rPr>
            </a:br>
            <a:r>
              <a:rPr lang="en-GB" sz="2400" b="1" u="sng" dirty="0">
                <a:solidFill>
                  <a:srgbClr val="7030A0"/>
                </a:solidFill>
              </a:rPr>
              <a:t>Link back to the reader – how do we feel?</a:t>
            </a:r>
            <a:endParaRPr lang="en-GB" sz="2400" dirty="0">
              <a:solidFill>
                <a:srgbClr val="7030A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6067" y="98739"/>
            <a:ext cx="92912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200" b="1" dirty="0"/>
              <a:t>How does the writer use language/structure to create a frightening atmosphere in the extract?</a:t>
            </a:r>
            <a:endParaRPr lang="en-US" sz="3200" b="1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6169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8946" y="317680"/>
            <a:ext cx="670261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400" dirty="0"/>
              <a:t>How does the writer use language/structure to create a frightening atmosphere in the extract?</a:t>
            </a:r>
            <a:endParaRPr lang="en-US" sz="2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9397" y="1918952"/>
            <a:ext cx="46879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76057" y="150079"/>
            <a:ext cx="5074276" cy="14773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>
                <a:solidFill>
                  <a:srgbClr val="0070C0"/>
                </a:solidFill>
              </a:rPr>
              <a:t>Point answering the question</a:t>
            </a:r>
          </a:p>
          <a:p>
            <a:r>
              <a:rPr lang="en-GB" b="1" u="sng" dirty="0">
                <a:solidFill>
                  <a:schemeClr val="accent2"/>
                </a:solidFill>
              </a:rPr>
              <a:t>Evidence to support your idea (quote!)</a:t>
            </a:r>
            <a:br>
              <a:rPr lang="en-GB" b="1" u="sng" dirty="0">
                <a:solidFill>
                  <a:srgbClr val="0070C0"/>
                </a:solidFill>
              </a:rPr>
            </a:br>
            <a:r>
              <a:rPr lang="en-GB" b="1" u="sng" dirty="0">
                <a:solidFill>
                  <a:srgbClr val="FF0000"/>
                </a:solidFill>
              </a:rPr>
              <a:t>Technique/s being used</a:t>
            </a:r>
            <a:br>
              <a:rPr lang="en-GB" b="1" u="sng" dirty="0">
                <a:solidFill>
                  <a:srgbClr val="0070C0"/>
                </a:solidFill>
              </a:rPr>
            </a:br>
            <a:r>
              <a:rPr lang="en-GB" b="1" u="sng" dirty="0">
                <a:solidFill>
                  <a:srgbClr val="FFC000"/>
                </a:solidFill>
              </a:rPr>
              <a:t>Analyse – what do we think of?</a:t>
            </a:r>
            <a:br>
              <a:rPr lang="en-GB" b="1" u="sng" dirty="0">
                <a:solidFill>
                  <a:srgbClr val="0070C0"/>
                </a:solidFill>
              </a:rPr>
            </a:br>
            <a:r>
              <a:rPr lang="en-GB" b="1" u="sng" dirty="0">
                <a:solidFill>
                  <a:srgbClr val="7030A0"/>
                </a:solidFill>
              </a:rPr>
              <a:t>Link back to the reader – how do we feel?</a:t>
            </a:r>
            <a:endParaRPr lang="en-GB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48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2167" y="5226229"/>
            <a:ext cx="3711237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/>
              <a:t>A bit stuck?</a:t>
            </a:r>
          </a:p>
          <a:p>
            <a:r>
              <a:rPr lang="en-GB" dirty="0"/>
              <a:t>Use one of the</a:t>
            </a:r>
            <a:r>
              <a:rPr lang="en-GB" b="1" dirty="0"/>
              <a:t> support sheets </a:t>
            </a:r>
            <a:r>
              <a:rPr lang="en-GB" dirty="0"/>
              <a:t>to help you structure your answer!</a:t>
            </a:r>
          </a:p>
          <a:p>
            <a:r>
              <a:rPr lang="en-GB" dirty="0"/>
              <a:t>As always, work with others or ask for help!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64430" y="5226229"/>
            <a:ext cx="6284888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/>
              <a:t>Challenge yourself! </a:t>
            </a:r>
          </a:p>
          <a:p>
            <a:r>
              <a:rPr lang="en-GB" dirty="0"/>
              <a:t>A </a:t>
            </a:r>
            <a:r>
              <a:rPr lang="en-GB" b="1" dirty="0"/>
              <a:t>cliff-hanger</a:t>
            </a:r>
            <a:r>
              <a:rPr lang="en-GB" dirty="0"/>
              <a:t> is a </a:t>
            </a:r>
            <a:r>
              <a:rPr lang="en-GB" b="1" dirty="0"/>
              <a:t>structural</a:t>
            </a:r>
            <a:r>
              <a:rPr lang="en-GB" dirty="0"/>
              <a:t> technique. This is when, at the end of a piece of writing, the reader is left in suspense with unanswered questions. Can you mention this is one of your paragraphs and explain why it is used in the extract?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0288" y="1549207"/>
            <a:ext cx="92209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Your turn! Write at least one of your own PETAL paragraphs answering the question!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endParaRPr lang="en-GB" dirty="0"/>
          </a:p>
        </p:txBody>
      </p:sp>
      <p:sp>
        <p:nvSpPr>
          <p:cNvPr id="10" name="Rectangle 9"/>
          <p:cNvSpPr/>
          <p:nvPr/>
        </p:nvSpPr>
        <p:spPr>
          <a:xfrm>
            <a:off x="200288" y="44678"/>
            <a:ext cx="9291268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3200" dirty="0"/>
              <a:t>How does the writer use language/structure to create a frightening atmosphere in the extract?</a:t>
            </a:r>
            <a:endParaRPr lang="en-US" sz="32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4253" y="2653048"/>
            <a:ext cx="7547020" cy="22467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u="sng" dirty="0">
                <a:solidFill>
                  <a:srgbClr val="0070C0"/>
                </a:solidFill>
              </a:rPr>
              <a:t>Point answering the question</a:t>
            </a:r>
          </a:p>
          <a:p>
            <a:r>
              <a:rPr lang="en-GB" sz="2800" b="1" u="sng" dirty="0">
                <a:solidFill>
                  <a:schemeClr val="accent2"/>
                </a:solidFill>
              </a:rPr>
              <a:t>Evidence to support your idea (quote!)</a:t>
            </a:r>
            <a:br>
              <a:rPr lang="en-GB" sz="2800" b="1" u="sng" dirty="0">
                <a:solidFill>
                  <a:srgbClr val="0070C0"/>
                </a:solidFill>
              </a:rPr>
            </a:br>
            <a:r>
              <a:rPr lang="en-GB" sz="2800" b="1" u="sng" dirty="0">
                <a:solidFill>
                  <a:srgbClr val="FF0000"/>
                </a:solidFill>
              </a:rPr>
              <a:t>Technique/s being used</a:t>
            </a:r>
            <a:br>
              <a:rPr lang="en-GB" sz="2800" b="1" u="sng" dirty="0">
                <a:solidFill>
                  <a:srgbClr val="0070C0"/>
                </a:solidFill>
              </a:rPr>
            </a:br>
            <a:r>
              <a:rPr lang="en-GB" sz="2800" b="1" u="sng" dirty="0">
                <a:solidFill>
                  <a:srgbClr val="FFC000"/>
                </a:solidFill>
              </a:rPr>
              <a:t>Analyse – what do we think of?</a:t>
            </a:r>
            <a:br>
              <a:rPr lang="en-GB" sz="2800" b="1" u="sng" dirty="0">
                <a:solidFill>
                  <a:srgbClr val="0070C0"/>
                </a:solidFill>
              </a:rPr>
            </a:br>
            <a:r>
              <a:rPr lang="en-GB" sz="2800" b="1" u="sng" dirty="0">
                <a:solidFill>
                  <a:srgbClr val="7030A0"/>
                </a:solidFill>
              </a:rPr>
              <a:t>Link back to the reader – how do we feel?</a:t>
            </a:r>
            <a:endParaRPr lang="en-GB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10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8059" y="611347"/>
            <a:ext cx="929126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/>
              <a:t>Plenary – </a:t>
            </a:r>
          </a:p>
          <a:p>
            <a:pPr algn="ctr"/>
            <a:r>
              <a:rPr lang="en-GB" sz="5400" dirty="0"/>
              <a:t>Let’s hear some examples!</a:t>
            </a:r>
            <a:endParaRPr lang="en-US" sz="54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114" y="3284113"/>
            <a:ext cx="2449158" cy="24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7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3652-AA3D-4357-BC70-8DBB44AF5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59" y="58102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Now it’s your turn! Have a look at the pictures on the following slide and choose one to help you create a piece of writing with a very specific atmosphere…</a:t>
            </a:r>
            <a:br>
              <a:rPr lang="en-GB" b="1" dirty="0"/>
            </a:br>
            <a:endParaRPr lang="en-GB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7167C1-77AB-411E-A455-5EE16F4EE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3190875"/>
            <a:ext cx="54864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24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179A92-4645-4994-B105-6EBA6A987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0CDA53-E5A9-4659-A227-058AAB168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2" descr="Dark Atmosphere Pictures | Download Free Images on Unsplash">
            <a:extLst>
              <a:ext uri="{FF2B5EF4-FFF2-40B4-BE49-F238E27FC236}">
                <a16:creationId xmlns:a16="http://schemas.microsoft.com/office/drawing/2014/main" id="{B13F6B6B-709B-42A7-B50B-AE0A88F01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6047732" cy="403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3 Reasons Why You Must Visit the Rio Carnival This February">
            <a:extLst>
              <a:ext uri="{FF2B5EF4-FFF2-40B4-BE49-F238E27FC236}">
                <a16:creationId xmlns:a16="http://schemas.microsoft.com/office/drawing/2014/main" id="{BD9DB0B7-BF2A-4CD2-9307-11EF29D73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"/>
          <a:stretch/>
        </p:blipFill>
        <p:spPr bwMode="auto">
          <a:xfrm>
            <a:off x="-19050" y="4033838"/>
            <a:ext cx="6115050" cy="282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18136D-14B4-4D8C-8D08-1FC47C9D20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60"/>
          <a:stretch/>
        </p:blipFill>
        <p:spPr>
          <a:xfrm>
            <a:off x="6047730" y="-1"/>
            <a:ext cx="6144267" cy="38209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BF7F53-C1F6-44B3-9B71-64A0036B3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731" y="3412584"/>
            <a:ext cx="6144267" cy="344541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460BF8-96A0-4694-942B-681BBDA74026}"/>
              </a:ext>
            </a:extLst>
          </p:cNvPr>
          <p:cNvSpPr/>
          <p:nvPr/>
        </p:nvSpPr>
        <p:spPr>
          <a:xfrm>
            <a:off x="295275" y="3316270"/>
            <a:ext cx="11353800" cy="857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 minute task: Label what atmosphere your picture has and write some key words to describe what the atmosphere would be like.  Next we will share ideas to build up a bank of ideas.</a:t>
            </a:r>
          </a:p>
        </p:txBody>
      </p:sp>
    </p:spTree>
    <p:extLst>
      <p:ext uri="{BB962C8B-B14F-4D97-AF65-F5344CB8AC3E}">
        <p14:creationId xmlns:p14="http://schemas.microsoft.com/office/powerpoint/2010/main" val="374820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D1D85-1264-4CBC-AEB3-295A82ED2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634" y="176213"/>
            <a:ext cx="8619066" cy="6115050"/>
          </a:xfrm>
        </p:spPr>
        <p:txBody>
          <a:bodyPr>
            <a:noAutofit/>
          </a:bodyPr>
          <a:lstStyle/>
          <a:p>
            <a:r>
              <a:rPr lang="en-GB" sz="2800" b="1" dirty="0">
                <a:solidFill>
                  <a:schemeClr val="accent5">
                    <a:lumMod val="75000"/>
                  </a:schemeClr>
                </a:solidFill>
              </a:rPr>
              <a:t>Next you need to picture your house.  You are going to write a description of a search for another person in this house (perhaps you are desperate to tell this person some good/bad/sad news – you could introduce this at the start).</a:t>
            </a:r>
            <a:br>
              <a:rPr lang="en-GB" sz="2800" dirty="0"/>
            </a:br>
            <a:br>
              <a:rPr lang="en-GB" sz="2800" dirty="0"/>
            </a:br>
            <a:r>
              <a:rPr lang="en-GB" sz="2800" b="1" dirty="0"/>
              <a:t>The house and character that you describe should have the atmosphere you chose (cold/electric/stormy/happy).  </a:t>
            </a:r>
            <a:br>
              <a:rPr lang="en-GB" sz="2800" dirty="0"/>
            </a:br>
            <a:br>
              <a:rPr lang="en-GB" sz="2800" dirty="0"/>
            </a:br>
            <a:r>
              <a:rPr lang="en-GB" sz="2800" b="1" dirty="0">
                <a:solidFill>
                  <a:srgbClr val="0070C0"/>
                </a:solidFill>
              </a:rPr>
              <a:t>Try to litter your description with key words that would connote the atmosphere and mood of the place and character/s.</a:t>
            </a:r>
            <a:br>
              <a:rPr lang="en-GB" sz="2800" b="1" dirty="0">
                <a:solidFill>
                  <a:srgbClr val="0070C0"/>
                </a:solidFill>
              </a:rPr>
            </a:br>
            <a:endParaRPr lang="en-GB" sz="2800" b="1" dirty="0">
              <a:solidFill>
                <a:srgbClr val="0070C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E0DEFA5-C422-4C66-B0C7-485B87188BCC}"/>
              </a:ext>
            </a:extLst>
          </p:cNvPr>
          <p:cNvSpPr/>
          <p:nvPr/>
        </p:nvSpPr>
        <p:spPr>
          <a:xfrm>
            <a:off x="9315450" y="2095500"/>
            <a:ext cx="2705100" cy="28765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/>
              <a:t>15 Minutes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FC9AB9A-5674-41B9-AAAA-11B373B7E414}"/>
              </a:ext>
            </a:extLst>
          </p:cNvPr>
          <p:cNvSpPr/>
          <p:nvPr/>
        </p:nvSpPr>
        <p:spPr>
          <a:xfrm>
            <a:off x="9315450" y="371474"/>
            <a:ext cx="2705100" cy="15906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Too hard?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Write a description of the picture you chose with a vivid atmosphere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B886B2D-EFEF-4F3D-A27A-C7C1937B0B5A}"/>
              </a:ext>
            </a:extLst>
          </p:cNvPr>
          <p:cNvSpPr/>
          <p:nvPr/>
        </p:nvSpPr>
        <p:spPr>
          <a:xfrm>
            <a:off x="9315450" y="5124451"/>
            <a:ext cx="2705100" cy="159067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Too easy?</a:t>
            </a:r>
          </a:p>
          <a:p>
            <a:pPr algn="ctr"/>
            <a:r>
              <a:rPr lang="en-GB" dirty="0"/>
              <a:t>Try to use at least 5 different language techniques you have studied in English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370DAFB-20EA-4782-829C-B574E665A50D}"/>
              </a:ext>
            </a:extLst>
          </p:cNvPr>
          <p:cNvSpPr/>
          <p:nvPr/>
        </p:nvSpPr>
        <p:spPr>
          <a:xfrm>
            <a:off x="271463" y="5915026"/>
            <a:ext cx="8648700" cy="752475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Finally, annotate your own writing for techniques and effective </a:t>
            </a:r>
          </a:p>
          <a:p>
            <a:pPr algn="ctr"/>
            <a:r>
              <a:rPr lang="en-GB" b="1" dirty="0">
                <a:solidFill>
                  <a:schemeClr val="bg1"/>
                </a:solidFill>
              </a:rPr>
              <a:t>vocabulary you have used to create a specific atmosphere</a:t>
            </a:r>
          </a:p>
        </p:txBody>
      </p:sp>
    </p:spTree>
    <p:extLst>
      <p:ext uri="{BB962C8B-B14F-4D97-AF65-F5344CB8AC3E}">
        <p14:creationId xmlns:p14="http://schemas.microsoft.com/office/powerpoint/2010/main" val="58917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EB1D-BB5B-4E3C-B147-930FA172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400" b="1" dirty="0"/>
              <a:t>Extension Task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5B4F-FF21-4978-9B86-AF08DFEB8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4704291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b="1" dirty="0"/>
              <a:t>Show you can vary your style.  </a:t>
            </a:r>
          </a:p>
          <a:p>
            <a:pPr marL="0" indent="0">
              <a:buNone/>
            </a:pPr>
            <a:r>
              <a:rPr lang="en-GB" sz="3200" b="1" dirty="0"/>
              <a:t>Re-write your paragraph with an opposite atmosphere!</a:t>
            </a:r>
          </a:p>
        </p:txBody>
      </p:sp>
    </p:spTree>
    <p:extLst>
      <p:ext uri="{BB962C8B-B14F-4D97-AF65-F5344CB8AC3E}">
        <p14:creationId xmlns:p14="http://schemas.microsoft.com/office/powerpoint/2010/main" val="4262726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431" y="1481593"/>
            <a:ext cx="6674070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200" dirty="0"/>
          </a:p>
          <a:p>
            <a:r>
              <a:rPr lang="en-GB" sz="3200" b="1" dirty="0">
                <a:solidFill>
                  <a:srgbClr val="0070C0"/>
                </a:solidFill>
              </a:rPr>
              <a:t>Atmosphere:</a:t>
            </a:r>
          </a:p>
          <a:p>
            <a:r>
              <a:rPr lang="en-GB" dirty="0"/>
              <a:t>1</a:t>
            </a:r>
            <a:r>
              <a:rPr lang="en-GB" sz="2000" b="1" dirty="0"/>
              <a:t>) The envelope of gases surrounding the earth or another planet.</a:t>
            </a:r>
          </a:p>
          <a:p>
            <a:endParaRPr lang="en-GB" sz="2000" b="1" dirty="0"/>
          </a:p>
          <a:p>
            <a:r>
              <a:rPr lang="en-GB" sz="2000" b="1" dirty="0"/>
              <a:t>2) The pervading tone or mood of a place, situation, or creative work.</a:t>
            </a:r>
          </a:p>
          <a:p>
            <a:endParaRPr lang="en-GB" sz="2000" b="1" dirty="0"/>
          </a:p>
          <a:p>
            <a:endParaRPr lang="en-GB" dirty="0"/>
          </a:p>
          <a:p>
            <a:endParaRPr lang="en-GB" sz="3200" dirty="0"/>
          </a:p>
          <a:p>
            <a:r>
              <a:rPr lang="en-GB" sz="3200" b="1" dirty="0">
                <a:solidFill>
                  <a:srgbClr val="0070C0"/>
                </a:solidFill>
              </a:rPr>
              <a:t>Pathetic Fallacy – </a:t>
            </a:r>
          </a:p>
          <a:p>
            <a:r>
              <a:rPr lang="en-GB" b="1" dirty="0"/>
              <a:t>1) When the weather or setting matches the mood or emotions of the characters.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74431" y="593972"/>
            <a:ext cx="5346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ysClr val="windowText" lastClr="000000"/>
                </a:solidFill>
                <a:effectLst/>
              </a:rPr>
              <a:t>Key </a:t>
            </a:r>
            <a:r>
              <a:rPr lang="en-US" sz="5400" b="1" dirty="0">
                <a:ln/>
                <a:solidFill>
                  <a:sysClr val="windowText" lastClr="000000"/>
                </a:solidFill>
              </a:rPr>
              <a:t>Vocabulary</a:t>
            </a:r>
            <a:r>
              <a:rPr lang="en-US" sz="5400" b="1" cap="none" spc="0" dirty="0">
                <a:ln/>
                <a:solidFill>
                  <a:sysClr val="windowText" lastClr="000000"/>
                </a:solidFill>
                <a:effectLst/>
              </a:rPr>
              <a:t> 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7688E-5FD4-4413-9416-8FA05B6CAB17}"/>
              </a:ext>
            </a:extLst>
          </p:cNvPr>
          <p:cNvSpPr/>
          <p:nvPr/>
        </p:nvSpPr>
        <p:spPr>
          <a:xfrm>
            <a:off x="7981950" y="1657587"/>
            <a:ext cx="4038600" cy="2499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690936D-3743-42B2-A8F7-4E80357B00C4}"/>
              </a:ext>
            </a:extLst>
          </p:cNvPr>
          <p:cNvSpPr/>
          <p:nvPr/>
        </p:nvSpPr>
        <p:spPr>
          <a:xfrm>
            <a:off x="7981950" y="4272418"/>
            <a:ext cx="4038600" cy="2499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A08A6C-E73F-447F-B95C-F41251526EBC}"/>
              </a:ext>
            </a:extLst>
          </p:cNvPr>
          <p:cNvSpPr txBox="1"/>
          <p:nvPr/>
        </p:nvSpPr>
        <p:spPr>
          <a:xfrm>
            <a:off x="8072885" y="136781"/>
            <a:ext cx="3856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Can you draw an image both of these terms?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5E96EAAC-9301-48C4-9EF8-97806544CC93}"/>
              </a:ext>
            </a:extLst>
          </p:cNvPr>
          <p:cNvSpPr/>
          <p:nvPr/>
        </p:nvSpPr>
        <p:spPr>
          <a:xfrm>
            <a:off x="9577386" y="956258"/>
            <a:ext cx="847725" cy="6436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859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6493" y="703873"/>
            <a:ext cx="3820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Goals…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685" y="296214"/>
            <a:ext cx="4310130" cy="20037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25003" y="2034862"/>
            <a:ext cx="924703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By the end of today’s lesson, we will:</a:t>
            </a:r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Understand what atmosphere and pathetic fallacy are.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Analyse ways writers create atmosphere by exploring language techniques and annotating an extract.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To write a paragraph that analyses the writers methods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400" dirty="0"/>
              <a:t>To write your own descriptive atmosphere using effective vocabulary and techniques</a:t>
            </a:r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7409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5920" y="478694"/>
            <a:ext cx="46543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First Task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93007" y="5196977"/>
            <a:ext cx="3026535" cy="1477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/>
              <a:t>Challenge yourself! </a:t>
            </a:r>
          </a:p>
          <a:p>
            <a:r>
              <a:rPr lang="en-GB" dirty="0"/>
              <a:t>Once you have finished, try to come up with your own examples of each technique!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7187" y="2059030"/>
            <a:ext cx="51320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Writers use a variety of </a:t>
            </a:r>
            <a:r>
              <a:rPr lang="en-GB" sz="2400" b="1" u="sng" dirty="0"/>
              <a:t>language techniques</a:t>
            </a:r>
            <a:r>
              <a:rPr lang="en-GB" sz="2400" b="1" dirty="0"/>
              <a:t> </a:t>
            </a:r>
            <a:r>
              <a:rPr lang="en-GB" sz="2400" dirty="0"/>
              <a:t>in their writing to create atmosphere. </a:t>
            </a:r>
          </a:p>
          <a:p>
            <a:endParaRPr lang="en-GB" sz="2400" dirty="0"/>
          </a:p>
          <a:p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On your sheet, read through the definitions and use the numbers to match up each of the techniques to their examples!</a:t>
            </a:r>
          </a:p>
          <a:p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91385">
            <a:off x="6126816" y="738351"/>
            <a:ext cx="5609944" cy="315559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11400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821247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85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06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844">
                <a:tc>
                  <a:txBody>
                    <a:bodyPr/>
                    <a:lstStyle/>
                    <a:p>
                      <a:r>
                        <a:rPr lang="en-GB" sz="1800" dirty="0">
                          <a:solidFill>
                            <a:schemeClr val="tx1"/>
                          </a:solidFill>
                        </a:rPr>
                        <a:t>Language Technique and Definition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            Example and Image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1900"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chemeClr val="tx1"/>
                          </a:solidFill>
                        </a:rPr>
                        <a:t>1. Metaphor</a:t>
                      </a:r>
                      <a:r>
                        <a:rPr lang="en-GB" sz="160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– Figuratively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saying something is something else.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             The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cliff face was tall,</a:t>
                      </a:r>
                    </a:p>
                    <a:p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             rugged and imposing.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2. Onomatopoeia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– Words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which sound like what they are.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baseline="0" dirty="0">
                          <a:solidFill>
                            <a:schemeClr val="tx1"/>
                          </a:solidFill>
                        </a:rPr>
                        <a:t>              Run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. It was the only thought</a:t>
                      </a:r>
                    </a:p>
                    <a:p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             I could muster. </a:t>
                      </a:r>
                      <a:r>
                        <a:rPr lang="en-GB" b="1" baseline="0" dirty="0">
                          <a:solidFill>
                            <a:schemeClr val="tx1"/>
                          </a:solidFill>
                        </a:rPr>
                        <a:t>Run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n-GB" b="1" baseline="0" dirty="0">
                          <a:solidFill>
                            <a:schemeClr val="tx1"/>
                          </a:solidFill>
                        </a:rPr>
                        <a:t>Run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. Yes,  </a:t>
                      </a:r>
                    </a:p>
                    <a:p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             definitely </a:t>
                      </a:r>
                      <a:r>
                        <a:rPr lang="en-GB" b="1" baseline="0" dirty="0">
                          <a:solidFill>
                            <a:schemeClr val="tx1"/>
                          </a:solidFill>
                        </a:rPr>
                        <a:t>run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1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3. Simile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– A figurative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comparison using ‘like’ or ‘as’.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             She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sells sea shells on</a:t>
                      </a:r>
                    </a:p>
                    <a:p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             the sea shore.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1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4. Connotations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– Thoughts and feel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ings associated with words.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             You’re a star!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37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5. Repetition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– Using a word or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phrase more than once.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            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BANG! CRASH!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GB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1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6. </a:t>
                      </a:r>
                      <a:r>
                        <a:rPr lang="en-GB" sz="1600" b="1" dirty="0" err="1">
                          <a:solidFill>
                            <a:schemeClr val="tx1"/>
                          </a:solidFill>
                        </a:rPr>
                        <a:t>Tricolon</a:t>
                      </a: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/Triple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– Three</a:t>
                      </a:r>
                      <a:r>
                        <a:rPr lang="en-GB" sz="1600" baseline="0" dirty="0">
                          <a:solidFill>
                            <a:schemeClr val="tx1"/>
                          </a:solidFill>
                        </a:rPr>
                        <a:t> words or phrases used consecutively for impact.</a:t>
                      </a:r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>
                          <a:solidFill>
                            <a:schemeClr val="tx1"/>
                          </a:solidFill>
                        </a:rPr>
                        <a:t>              Red – Love, danger,</a:t>
                      </a:r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passion,</a:t>
                      </a:r>
                    </a:p>
                    <a:p>
                      <a:r>
                        <a:rPr lang="en-GB" baseline="0" dirty="0">
                          <a:solidFill>
                            <a:schemeClr val="tx1"/>
                          </a:solidFill>
                        </a:rPr>
                        <a:t>              anger, blood, pain.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19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</a:rPr>
                        <a:t>7. Alliteration</a:t>
                      </a:r>
                      <a:r>
                        <a:rPr lang="en-GB" sz="1600" dirty="0">
                          <a:solidFill>
                            <a:schemeClr val="tx1"/>
                          </a:solidFill>
                        </a:rPr>
                        <a:t> – Words which start with the same letter or sound placed next to each other.</a:t>
                      </a:r>
                    </a:p>
                    <a:p>
                      <a:endParaRPr lang="en-GB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             </a:t>
                      </a:r>
                      <a:r>
                        <a:rPr lang="en-GB" baseline="0" dirty="0"/>
                        <a:t> </a:t>
                      </a:r>
                      <a:r>
                        <a:rPr lang="en-GB" dirty="0"/>
                        <a:t>She’s as</a:t>
                      </a:r>
                      <a:r>
                        <a:rPr lang="en-GB" baseline="0" dirty="0"/>
                        <a:t> fast as a gazelle!</a:t>
                      </a:r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9768" y="394015"/>
            <a:ext cx="1119924" cy="890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555" y="2334296"/>
            <a:ext cx="878131" cy="7264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28384" y="3270032"/>
            <a:ext cx="775589" cy="7919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2667" y="4180135"/>
            <a:ext cx="1063440" cy="675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953" y="5020615"/>
            <a:ext cx="772867" cy="7595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1311" y="5974720"/>
            <a:ext cx="1095375" cy="7786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96563" y="1452602"/>
            <a:ext cx="1240475" cy="698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66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7647" y="4466344"/>
            <a:ext cx="6096000" cy="7023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GB" u="sng" dirty="0">
                <a:solidFill>
                  <a:srgbClr val="0563C1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https://novel12.com/lord-loss/chapter-1-rat-guts-72418.htm</a:t>
            </a:r>
            <a:endParaRPr lang="en-GB" u="sng" dirty="0">
              <a:solidFill>
                <a:srgbClr val="0563C1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7781" y="901515"/>
            <a:ext cx="3554569" cy="57065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468931" y="981398"/>
            <a:ext cx="6285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Lord Loss</a:t>
            </a:r>
            <a:r>
              <a:rPr lang="en-US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by Darren Shan</a:t>
            </a:r>
            <a:endParaRPr lang="en-US" sz="40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8100" y="2522670"/>
            <a:ext cx="513201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Based on the front cover, what are your initial impressions of the novel?</a:t>
            </a:r>
            <a:endParaRPr lang="en-GB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Reading Chapter 1: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000" dirty="0"/>
          </a:p>
          <a:p>
            <a:r>
              <a:rPr lang="en-GB" sz="2000" dirty="0"/>
              <a:t>Extract starts at ‘I don’t know what’s going on, but…’</a:t>
            </a:r>
          </a:p>
        </p:txBody>
      </p:sp>
    </p:spTree>
    <p:extLst>
      <p:ext uri="{BB962C8B-B14F-4D97-AF65-F5344CB8AC3E}">
        <p14:creationId xmlns:p14="http://schemas.microsoft.com/office/powerpoint/2010/main" val="3115146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610" y="304801"/>
            <a:ext cx="91133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Extract – </a:t>
            </a:r>
            <a:r>
              <a:rPr lang="en-US" sz="4000" b="0" i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Lord Loss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by Darren Shan</a:t>
            </a:r>
            <a:endParaRPr lang="en-US" sz="4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851" y="1403982"/>
            <a:ext cx="717353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As we read through the extract, highlight or underline any words or phrases which sound </a:t>
            </a:r>
            <a:r>
              <a:rPr lang="en-GB" sz="2400" b="1" dirty="0"/>
              <a:t>eerie</a:t>
            </a:r>
            <a:r>
              <a:rPr lang="en-GB" sz="2400" dirty="0"/>
              <a:t> (unnerving), </a:t>
            </a:r>
            <a:r>
              <a:rPr lang="en-GB" sz="2400" b="1" dirty="0"/>
              <a:t>frightening</a:t>
            </a:r>
            <a:r>
              <a:rPr lang="en-GB" sz="2400" dirty="0"/>
              <a:t> or </a:t>
            </a:r>
            <a:r>
              <a:rPr lang="en-GB" sz="2400" b="1" dirty="0"/>
              <a:t>concerning</a:t>
            </a:r>
            <a:r>
              <a:rPr lang="en-GB" sz="2400" dirty="0"/>
              <a:t>!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GB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400" dirty="0"/>
              <a:t>Make sure you </a:t>
            </a:r>
            <a:r>
              <a:rPr lang="en-GB" sz="2400" b="1" u="sng" dirty="0"/>
              <a:t>only highlight/underline specific parts</a:t>
            </a:r>
            <a:r>
              <a:rPr lang="en-GB" sz="2400" dirty="0"/>
              <a:t> – in whole paragraphs your key words won’t be clear! </a:t>
            </a:r>
            <a:endParaRPr lang="en-GB" sz="2400" b="1" u="sng" dirty="0"/>
          </a:p>
          <a:p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1776" y="1756626"/>
            <a:ext cx="2757085" cy="44262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67" y="4585141"/>
            <a:ext cx="2095500" cy="19526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54085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9550" y="266164"/>
            <a:ext cx="506581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Analysing the Extract</a:t>
            </a:r>
            <a:endParaRPr lang="en-US" sz="4000" b="0" i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0836" y="1380891"/>
            <a:ext cx="549927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We are now going to </a:t>
            </a:r>
            <a:r>
              <a:rPr lang="en-GB" sz="2400" b="1" u="sng" dirty="0"/>
              <a:t>annotate</a:t>
            </a:r>
            <a:r>
              <a:rPr lang="en-GB" sz="2400" dirty="0"/>
              <a:t> the key words and phrases we have highlighted. </a:t>
            </a:r>
          </a:p>
          <a:p>
            <a:endParaRPr lang="en-GB" sz="2400" dirty="0"/>
          </a:p>
          <a:p>
            <a:r>
              <a:rPr lang="en-GB" sz="2400" dirty="0"/>
              <a:t>All this means is that we are going to label our key words with their </a:t>
            </a:r>
            <a:r>
              <a:rPr lang="en-GB" sz="2400" b="1" dirty="0"/>
              <a:t>connotations</a:t>
            </a:r>
            <a:r>
              <a:rPr lang="en-GB" sz="2400" dirty="0"/>
              <a:t> and the </a:t>
            </a:r>
            <a:r>
              <a:rPr lang="en-GB" sz="2400" b="1" dirty="0"/>
              <a:t>techniques</a:t>
            </a:r>
            <a:r>
              <a:rPr lang="en-GB" sz="2400" dirty="0"/>
              <a:t> we learned earlier!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0836" y="4891378"/>
            <a:ext cx="3711237" cy="175432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/>
              <a:t>A bit stuck?</a:t>
            </a:r>
          </a:p>
          <a:p>
            <a:r>
              <a:rPr lang="en-GB" dirty="0"/>
              <a:t>Aim for </a:t>
            </a:r>
            <a:r>
              <a:rPr lang="en-GB" b="1" dirty="0"/>
              <a:t>at least 5 </a:t>
            </a:r>
            <a:r>
              <a:rPr lang="en-GB" dirty="0"/>
              <a:t>key words you have highlighted and label them with </a:t>
            </a:r>
            <a:r>
              <a:rPr lang="en-GB" b="1" dirty="0"/>
              <a:t>2 connotations</a:t>
            </a:r>
            <a:r>
              <a:rPr lang="en-GB" dirty="0"/>
              <a:t> each. As with the previous task, work with others or ask for help!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306" y="4891378"/>
            <a:ext cx="3664184" cy="175432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b="1" u="sng" dirty="0"/>
              <a:t>Challenge yourself! </a:t>
            </a:r>
          </a:p>
          <a:p>
            <a:r>
              <a:rPr lang="en-GB" b="1" dirty="0"/>
              <a:t>Juxtaposition</a:t>
            </a:r>
            <a:r>
              <a:rPr lang="en-GB" dirty="0"/>
              <a:t> is when two contrasting ideas are put next to each other. Can you find an example of this in the extract and explain why it’s used?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7167" y="2211888"/>
            <a:ext cx="4700788" cy="4594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/>
              <a:t>‘My </a:t>
            </a:r>
            <a:r>
              <a:rPr lang="en-GB" sz="2400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stomach tightens </a:t>
            </a:r>
            <a:r>
              <a:rPr lang="en-GB" sz="2400" dirty="0"/>
              <a:t>with </a:t>
            </a:r>
            <a:r>
              <a:rPr lang="en-GB" sz="2400" dirty="0">
                <a:highlight>
                  <a:srgbClr val="FFFF00"/>
                </a:highlight>
                <a:ea typeface="Calibri" panose="020F0502020204030204" pitchFamily="34" charset="0"/>
                <a:cs typeface="Times New Roman" panose="02020603050405020304" pitchFamily="18" charset="0"/>
              </a:rPr>
              <a:t>fear.</a:t>
            </a:r>
            <a:r>
              <a:rPr lang="en-GB" sz="2400" dirty="0"/>
              <a:t>’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9370" y="548978"/>
            <a:ext cx="2079937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Phrase is a </a:t>
            </a:r>
            <a:r>
              <a:rPr lang="en-GB" sz="1400" b="1" dirty="0"/>
              <a:t>metaphor</a:t>
            </a:r>
            <a:r>
              <a:rPr lang="en-GB" sz="1400" dirty="0"/>
              <a:t> for how frightened the main character (protagonist) is.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18870" y="3353162"/>
            <a:ext cx="1490657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b="1" dirty="0"/>
              <a:t>Verb</a:t>
            </a:r>
            <a:r>
              <a:rPr lang="en-GB" sz="1400" dirty="0"/>
              <a:t> – connotes pain, unease, tension.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142112" y="3231405"/>
            <a:ext cx="1551906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400" dirty="0"/>
              <a:t>Suggests nervousness and potential danger. 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8319752" y="2571629"/>
            <a:ext cx="817809" cy="7815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8017246" y="1511282"/>
            <a:ext cx="135081" cy="6876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10860110" y="2571629"/>
            <a:ext cx="119130" cy="65977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152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542" t="10497" r="33768" b="9839"/>
          <a:stretch/>
        </p:blipFill>
        <p:spPr>
          <a:xfrm>
            <a:off x="2183033" y="-433"/>
            <a:ext cx="4863791" cy="68741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121" t="10685" r="34084" b="9464"/>
          <a:stretch/>
        </p:blipFill>
        <p:spPr>
          <a:xfrm>
            <a:off x="7323785" y="0"/>
            <a:ext cx="4868215" cy="6873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1050" y="391560"/>
            <a:ext cx="2021983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GB" sz="2400" dirty="0"/>
              <a:t>What do good annotations look like?</a:t>
            </a:r>
            <a:endParaRPr lang="en-U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8333074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C1CB82242DB234F99AC68EA2D00A2C0" ma:contentTypeVersion="13" ma:contentTypeDescription="Create a new document." ma:contentTypeScope="" ma:versionID="9ce34b6a7971d622464f927ce8bd2ada">
  <xsd:schema xmlns:xsd="http://www.w3.org/2001/XMLSchema" xmlns:xs="http://www.w3.org/2001/XMLSchema" xmlns:p="http://schemas.microsoft.com/office/2006/metadata/properties" xmlns:ns2="9f6bb6b4-1e89-4830-86e6-f515253dc81c" xmlns:ns3="5edab1e1-a49c-4ad1-82da-d5d2c0009e7c" targetNamespace="http://schemas.microsoft.com/office/2006/metadata/properties" ma:root="true" ma:fieldsID="5ef9ed965d96a55c1b9d6fdf3499228f" ns2:_="" ns3:_="">
    <xsd:import namespace="9f6bb6b4-1e89-4830-86e6-f515253dc81c"/>
    <xsd:import namespace="5edab1e1-a49c-4ad1-82da-d5d2c0009e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6bb6b4-1e89-4830-86e6-f515253dc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ab1e1-a49c-4ad1-82da-d5d2c0009e7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72454ED-8D9C-4A99-9C76-9D70083D2C98}"/>
</file>

<file path=customXml/itemProps2.xml><?xml version="1.0" encoding="utf-8"?>
<ds:datastoreItem xmlns:ds="http://schemas.openxmlformats.org/officeDocument/2006/customXml" ds:itemID="{8BCE03BC-CC32-442C-92E0-9DC2F7FC68D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726ABA-98B8-465C-AFFB-B8969B76B93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476</TotalTime>
  <Words>1255</Words>
  <Application>Microsoft Office PowerPoint</Application>
  <PresentationFormat>Widescreen</PresentationFormat>
  <Paragraphs>151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Trebuchet MS</vt:lpstr>
      <vt:lpstr>Wingdings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Now it’s your turn! Have a look at the pictures on the following slide and choose one to help you create a piece of writing with a very specific atmosphere… </vt:lpstr>
      <vt:lpstr>PowerPoint Presentation</vt:lpstr>
      <vt:lpstr>Next you need to picture your house.  You are going to write a description of a search for another person in this house (perhaps you are desperate to tell this person some good/bad/sad news – you could introduce this at the start).  The house and character that you describe should have the atmosphere you chose (cold/electric/stormy/happy).    Try to litter your description with key words that would connote the atmosphere and mood of the place and character/s. </vt:lpstr>
      <vt:lpstr>Extension Task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Ethan Conor</dc:creator>
  <cp:lastModifiedBy>Mrs C Willoughby</cp:lastModifiedBy>
  <cp:revision>84</cp:revision>
  <dcterms:created xsi:type="dcterms:W3CDTF">2020-01-17T18:52:01Z</dcterms:created>
  <dcterms:modified xsi:type="dcterms:W3CDTF">2020-08-14T13:37:56Z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0x010100EC1CB82242DB234F99AC68EA2D00A2C0</vt:lpwstr>
  </property>
</Properties>
</file>