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handoutMasterIdLst>
    <p:handoutMasterId r:id="rId14"/>
  </p:handoutMasterIdLst>
  <p:sldIdLst>
    <p:sldId id="256" r:id="rId5"/>
    <p:sldId id="265" r:id="rId6"/>
    <p:sldId id="257" r:id="rId7"/>
    <p:sldId id="262" r:id="rId8"/>
    <p:sldId id="259" r:id="rId9"/>
    <p:sldId id="263" r:id="rId10"/>
    <p:sldId id="264" r:id="rId11"/>
    <p:sldId id="266" r:id="rId12"/>
    <p:sldId id="267" r:id="rId13"/>
  </p:sldIdLst>
  <p:sldSz cx="12192000" cy="6858000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51" d="100"/>
          <a:sy n="51" d="100"/>
        </p:scale>
        <p:origin x="127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8E4F3E-8E66-4168-8460-BB5BDF088A75}" type="datetimeFigureOut">
              <a:rPr lang="en-GB" smtClean="0"/>
              <a:t>14/08/2020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55491-A56A-493A-B064-A5F61FF45F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87204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906CD-0917-45AB-BE3D-E4792F3B8F75}" type="datetimeFigureOut">
              <a:rPr lang="en-GB" smtClean="0"/>
              <a:t>14/08/2020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21857-B449-42D3-9383-C524AE5A38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39667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906CD-0917-45AB-BE3D-E4792F3B8F75}" type="datetimeFigureOut">
              <a:rPr lang="en-GB" smtClean="0"/>
              <a:t>14/08/2020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21857-B449-42D3-9383-C524AE5A38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83020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906CD-0917-45AB-BE3D-E4792F3B8F75}" type="datetimeFigureOut">
              <a:rPr lang="en-GB" smtClean="0"/>
              <a:t>14/08/2020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21857-B449-42D3-9383-C524AE5A38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4904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906CD-0917-45AB-BE3D-E4792F3B8F75}" type="datetimeFigureOut">
              <a:rPr lang="en-GB" smtClean="0"/>
              <a:t>14/08/2020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21857-B449-42D3-9383-C524AE5A38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32915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906CD-0917-45AB-BE3D-E4792F3B8F75}" type="datetimeFigureOut">
              <a:rPr lang="en-GB" smtClean="0"/>
              <a:t>14/08/2020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21857-B449-42D3-9383-C524AE5A38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94059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906CD-0917-45AB-BE3D-E4792F3B8F75}" type="datetimeFigureOut">
              <a:rPr lang="en-GB" smtClean="0"/>
              <a:t>14/08/2020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21857-B449-42D3-9383-C524AE5A38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23571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906CD-0917-45AB-BE3D-E4792F3B8F75}" type="datetimeFigureOut">
              <a:rPr lang="en-GB" smtClean="0"/>
              <a:t>14/08/2020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21857-B449-42D3-9383-C524AE5A38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26179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906CD-0917-45AB-BE3D-E4792F3B8F75}" type="datetimeFigureOut">
              <a:rPr lang="en-GB" smtClean="0"/>
              <a:t>14/08/2020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21857-B449-42D3-9383-C524AE5A38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86441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906CD-0917-45AB-BE3D-E4792F3B8F75}" type="datetimeFigureOut">
              <a:rPr lang="en-GB" smtClean="0"/>
              <a:t>14/08/2020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21857-B449-42D3-9383-C524AE5A38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87849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906CD-0917-45AB-BE3D-E4792F3B8F75}" type="datetimeFigureOut">
              <a:rPr lang="en-GB" smtClean="0"/>
              <a:t>14/08/2020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21857-B449-42D3-9383-C524AE5A38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88938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906CD-0917-45AB-BE3D-E4792F3B8F75}" type="datetimeFigureOut">
              <a:rPr lang="en-GB" smtClean="0"/>
              <a:t>14/08/2020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21857-B449-42D3-9383-C524AE5A38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14451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6906CD-0917-45AB-BE3D-E4792F3B8F75}" type="datetimeFigureOut">
              <a:rPr lang="en-GB" smtClean="0"/>
              <a:t>14/08/2020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221857-B449-42D3-9383-C524AE5A38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1859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0"/>
            <a:ext cx="9144000" cy="2387600"/>
          </a:xfrm>
        </p:spPr>
        <p:txBody>
          <a:bodyPr>
            <a:normAutofit/>
          </a:bodyPr>
          <a:lstStyle/>
          <a:p>
            <a:r>
              <a:rPr lang="en-GB" sz="8000" b="1" dirty="0">
                <a:solidFill>
                  <a:schemeClr val="accent5">
                    <a:lumMod val="75000"/>
                  </a:schemeClr>
                </a:solidFill>
              </a:rPr>
              <a:t>How to Approach </a:t>
            </a:r>
            <a:br>
              <a:rPr lang="en-GB" sz="8000" b="1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GB" sz="8000" b="1" dirty="0">
                <a:solidFill>
                  <a:schemeClr val="accent5">
                    <a:lumMod val="75000"/>
                  </a:schemeClr>
                </a:solidFill>
              </a:rPr>
              <a:t>Unseen Poetry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76287" y="5505451"/>
            <a:ext cx="10639425" cy="1876424"/>
          </a:xfrm>
        </p:spPr>
        <p:txBody>
          <a:bodyPr>
            <a:normAutofit/>
          </a:bodyPr>
          <a:lstStyle/>
          <a:p>
            <a:r>
              <a:rPr lang="en-GB" sz="2800" b="1" dirty="0">
                <a:solidFill>
                  <a:schemeClr val="accent5">
                    <a:lumMod val="75000"/>
                  </a:schemeClr>
                </a:solidFill>
              </a:rPr>
              <a:t>We are</a:t>
            </a:r>
            <a:r>
              <a:rPr lang="en-GB" sz="2800" b="1" dirty="0"/>
              <a:t>: learning how to analyse a poem independently</a:t>
            </a:r>
          </a:p>
          <a:p>
            <a:r>
              <a:rPr lang="en-GB" sz="2800" b="1" dirty="0">
                <a:solidFill>
                  <a:schemeClr val="accent5">
                    <a:lumMod val="75000"/>
                  </a:schemeClr>
                </a:solidFill>
              </a:rPr>
              <a:t>So that</a:t>
            </a:r>
            <a:r>
              <a:rPr lang="en-GB" sz="2800" b="1" dirty="0"/>
              <a:t>: you can read, enjoy and understand a poem without support</a:t>
            </a:r>
          </a:p>
        </p:txBody>
      </p:sp>
      <p:pic>
        <p:nvPicPr>
          <p:cNvPr id="1026" name="Picture 2" descr="Stories &amp; Poems - YP | South China Morning Post">
            <a:extLst>
              <a:ext uri="{FF2B5EF4-FFF2-40B4-BE49-F238E27FC236}">
                <a16:creationId xmlns:a16="http://schemas.microsoft.com/office/drawing/2014/main" id="{C26A5CBE-8B31-4A18-A4D3-63C8DB98865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7180" y="2627313"/>
            <a:ext cx="3957638" cy="2638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3084439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59289D-786F-4CEA-8825-C57D670BFB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9549" y="180975"/>
            <a:ext cx="11658599" cy="1325563"/>
          </a:xfrm>
        </p:spPr>
        <p:txBody>
          <a:bodyPr>
            <a:normAutofit fontScale="90000"/>
          </a:bodyPr>
          <a:lstStyle/>
          <a:p>
            <a:r>
              <a:rPr lang="en-GB" sz="6700" b="1" dirty="0"/>
              <a:t>Useful Vocabulary!  </a:t>
            </a:r>
            <a:br>
              <a:rPr lang="en-GB" dirty="0"/>
            </a:br>
            <a:r>
              <a:rPr lang="en-GB" b="1" dirty="0">
                <a:solidFill>
                  <a:schemeClr val="accent2">
                    <a:lumMod val="75000"/>
                  </a:schemeClr>
                </a:solidFill>
              </a:rPr>
              <a:t>Write down the words in your book you DO NOT know…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C1E0B3-9371-4D6D-805E-C0CEFC4FA1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673" y="1334294"/>
            <a:ext cx="11801475" cy="4851400"/>
          </a:xfrm>
        </p:spPr>
        <p:txBody>
          <a:bodyPr>
            <a:normAutofit lnSpcReduction="10000"/>
          </a:bodyPr>
          <a:lstStyle/>
          <a:p>
            <a:pPr marL="0" indent="0" algn="ctr">
              <a:lnSpc>
                <a:spcPct val="200000"/>
              </a:lnSpc>
              <a:buNone/>
            </a:pPr>
            <a:r>
              <a:rPr lang="en-US" dirty="0"/>
              <a:t>Alliteration      Onomatopoeia      Rhythm      Rhyme      Mood      Tone</a:t>
            </a:r>
          </a:p>
          <a:p>
            <a:pPr marL="0" indent="0" algn="ctr">
              <a:lnSpc>
                <a:spcPct val="200000"/>
              </a:lnSpc>
              <a:buNone/>
            </a:pPr>
            <a:r>
              <a:rPr lang="en-US" dirty="0"/>
              <a:t>Enjambment       Caesura       Assonance       Simile        Metaphor       Contrast</a:t>
            </a:r>
          </a:p>
          <a:p>
            <a:pPr marL="0" indent="0" algn="ctr">
              <a:lnSpc>
                <a:spcPct val="200000"/>
              </a:lnSpc>
              <a:buNone/>
            </a:pPr>
            <a:r>
              <a:rPr lang="en-US" dirty="0"/>
              <a:t>Juxtaposition       Stanza      Symbolism       Imagery       Connotation</a:t>
            </a:r>
          </a:p>
          <a:p>
            <a:pPr marL="0" indent="0" algn="ctr">
              <a:lnSpc>
                <a:spcPct val="200000"/>
              </a:lnSpc>
              <a:buNone/>
            </a:pPr>
            <a:r>
              <a:rPr lang="en-US" dirty="0"/>
              <a:t>Sarcasm       Irony       Couplet       Ambiguity       Attitude</a:t>
            </a:r>
          </a:p>
          <a:p>
            <a:pPr marL="0" indent="0" algn="ctr">
              <a:lnSpc>
                <a:spcPct val="200000"/>
              </a:lnSpc>
              <a:buNone/>
            </a:pPr>
            <a:r>
              <a:rPr lang="en-US" dirty="0"/>
              <a:t>Structure        Form        Speaker       Oxymoron       Repetition      Sibilance</a:t>
            </a:r>
          </a:p>
          <a:p>
            <a:pPr algn="ctr"/>
            <a:endParaRPr lang="en-GB" dirty="0"/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A57C8498-5598-4A07-B308-24A0E1155705}"/>
              </a:ext>
            </a:extLst>
          </p:cNvPr>
          <p:cNvSpPr/>
          <p:nvPr/>
        </p:nvSpPr>
        <p:spPr>
          <a:xfrm>
            <a:off x="209549" y="6153150"/>
            <a:ext cx="11734801" cy="5619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/>
              <a:t>DISCUSSION:  LETS HELP EACH OTHER TO UNDERSTAND THESE WORDS – WRITE A DEFINITION FOR THE DIFFICULT WORDS IN YOUR BOOK AS WE DISCUSS EACH ONE</a:t>
            </a:r>
          </a:p>
        </p:txBody>
      </p:sp>
    </p:spTree>
    <p:extLst>
      <p:ext uri="{BB962C8B-B14F-4D97-AF65-F5344CB8AC3E}">
        <p14:creationId xmlns:p14="http://schemas.microsoft.com/office/powerpoint/2010/main" val="16481855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145476"/>
            <a:ext cx="10515600" cy="1325563"/>
          </a:xfrm>
        </p:spPr>
        <p:txBody>
          <a:bodyPr/>
          <a:lstStyle/>
          <a:p>
            <a:r>
              <a:rPr lang="en-GB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STAGE 1…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14375" y="4654064"/>
            <a:ext cx="41539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>
                <a:solidFill>
                  <a:srgbClr val="7030A0"/>
                </a:solidFill>
                <a:latin typeface="Adobe Heiti Std R" panose="020B0400000000000000" pitchFamily="34" charset="-128"/>
                <a:ea typeface="Adobe Heiti Std R" panose="020B0400000000000000" pitchFamily="34" charset="-128"/>
              </a:rPr>
              <a:t>If I could tell you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847284" y="5488075"/>
            <a:ext cx="482237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0" dirty="0">
                <a:solidFill>
                  <a:srgbClr val="C00000"/>
                </a:solidFill>
                <a:latin typeface="Bodoni MT Condensed" panose="02070606080606020203" pitchFamily="18" charset="0"/>
              </a:rPr>
              <a:t>The Rising Sun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654709" y="4740630"/>
            <a:ext cx="52109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>
                <a:solidFill>
                  <a:schemeClr val="accent6">
                    <a:lumMod val="75000"/>
                  </a:schemeClr>
                </a:solidFill>
                <a:latin typeface="Segoe Print" panose="02000600000000000000" pitchFamily="2" charset="0"/>
              </a:rPr>
              <a:t>Come on, come back</a:t>
            </a: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596CDBD5-3C63-4747-B138-3967AA7FFD7C}"/>
              </a:ext>
            </a:extLst>
          </p:cNvPr>
          <p:cNvSpPr/>
          <p:nvPr/>
        </p:nvSpPr>
        <p:spPr>
          <a:xfrm>
            <a:off x="3724276" y="180975"/>
            <a:ext cx="7867650" cy="41624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b="1" dirty="0"/>
              <a:t>Look at the title of the poem.  What clues does it give you about the topic, tone or subject of the poem?</a:t>
            </a:r>
          </a:p>
          <a:p>
            <a:pPr algn="ctr"/>
            <a:r>
              <a:rPr lang="en-GB" sz="3600" b="1" dirty="0"/>
              <a:t>You need to be able to decide what </a:t>
            </a:r>
            <a:r>
              <a:rPr lang="en-GB" sz="3600" b="1" dirty="0">
                <a:solidFill>
                  <a:schemeClr val="accent2">
                    <a:lumMod val="75000"/>
                  </a:schemeClr>
                </a:solidFill>
              </a:rPr>
              <a:t>connotations</a:t>
            </a:r>
            <a:r>
              <a:rPr lang="en-GB" sz="3600" b="1" dirty="0"/>
              <a:t> words in the title can give you.  Try analysing these in lots of depth...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499912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339E2217-8363-4F7A-9BB3-F5E54AF00B43}"/>
              </a:ext>
            </a:extLst>
          </p:cNvPr>
          <p:cNvSpPr/>
          <p:nvPr/>
        </p:nvSpPr>
        <p:spPr>
          <a:xfrm>
            <a:off x="180975" y="318293"/>
            <a:ext cx="4933950" cy="17105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b="1" dirty="0">
                <a:solidFill>
                  <a:srgbClr val="7030A0"/>
                </a:solidFill>
                <a:latin typeface="Adobe Heiti Std R" panose="020B0400000000000000" pitchFamily="34" charset="-128"/>
                <a:ea typeface="Adobe Heiti Std R" panose="020B0400000000000000" pitchFamily="34" charset="-128"/>
              </a:rPr>
              <a:t>If I could tell you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7F3FB331-D365-4D34-A37F-D7CA610331D8}"/>
              </a:ext>
            </a:extLst>
          </p:cNvPr>
          <p:cNvSpPr/>
          <p:nvPr/>
        </p:nvSpPr>
        <p:spPr>
          <a:xfrm>
            <a:off x="180974" y="2589808"/>
            <a:ext cx="5153025" cy="150197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3600" b="1" dirty="0">
                <a:solidFill>
                  <a:schemeClr val="accent6">
                    <a:lumMod val="40000"/>
                    <a:lumOff val="60000"/>
                  </a:schemeClr>
                </a:solidFill>
                <a:latin typeface="Segoe Print" panose="02000600000000000000" pitchFamily="2" charset="0"/>
              </a:rPr>
              <a:t>Come on, come back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98E8BB86-5D6B-486F-A553-C1A3F79877E4}"/>
              </a:ext>
            </a:extLst>
          </p:cNvPr>
          <p:cNvSpPr/>
          <p:nvPr/>
        </p:nvSpPr>
        <p:spPr>
          <a:xfrm>
            <a:off x="290511" y="4835128"/>
            <a:ext cx="4933950" cy="150197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600" b="1" dirty="0">
                <a:solidFill>
                  <a:srgbClr val="C00000"/>
                </a:solidFill>
                <a:latin typeface="Bodoni MT Condensed" panose="02070606080606020203" pitchFamily="18" charset="0"/>
              </a:rPr>
              <a:t>The Rising Sun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2A039058-ABBC-40E1-86C2-47C29A12682D}"/>
              </a:ext>
            </a:extLst>
          </p:cNvPr>
          <p:cNvSpPr/>
          <p:nvPr/>
        </p:nvSpPr>
        <p:spPr>
          <a:xfrm>
            <a:off x="6210299" y="4832152"/>
            <a:ext cx="5438774" cy="150197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 sz="6600" b="1" dirty="0">
              <a:latin typeface="Bodoni MT Condensed" panose="02070606080606020203" pitchFamily="18" charset="0"/>
            </a:endParaRP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DAF5308C-1E8F-45FF-8A86-8935F29705C5}"/>
              </a:ext>
            </a:extLst>
          </p:cNvPr>
          <p:cNvSpPr/>
          <p:nvPr/>
        </p:nvSpPr>
        <p:spPr>
          <a:xfrm>
            <a:off x="6210299" y="2589807"/>
            <a:ext cx="5438774" cy="150197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 sz="6600" b="1" dirty="0">
              <a:latin typeface="Bodoni MT Condensed" panose="02070606080606020203" pitchFamily="18" charset="0"/>
            </a:endParaRP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F2044201-69FF-4846-9057-E78378DD993E}"/>
              </a:ext>
            </a:extLst>
          </p:cNvPr>
          <p:cNvSpPr/>
          <p:nvPr/>
        </p:nvSpPr>
        <p:spPr>
          <a:xfrm>
            <a:off x="6210299" y="318293"/>
            <a:ext cx="5438775" cy="17105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000" dirty="0"/>
              <a:t>First person narrative.  The narrator is addressing the poem to somebody directly.  What are they struggling to say?  What does the word ‘if’ and  ‘could’ suggest?  A secret? Probably something that won’t be received well…any ideas?  </a:t>
            </a:r>
          </a:p>
        </p:txBody>
      </p:sp>
    </p:spTree>
    <p:extLst>
      <p:ext uri="{BB962C8B-B14F-4D97-AF65-F5344CB8AC3E}">
        <p14:creationId xmlns:p14="http://schemas.microsoft.com/office/powerpoint/2010/main" val="6378602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STAGE 2…</a:t>
            </a:r>
            <a:endParaRPr lang="en-GB" dirty="0">
              <a:latin typeface="+mn-lt"/>
            </a:endParaRPr>
          </a:p>
        </p:txBody>
      </p:sp>
      <p:sp>
        <p:nvSpPr>
          <p:cNvPr id="4" name="Explosion 2 3"/>
          <p:cNvSpPr/>
          <p:nvPr/>
        </p:nvSpPr>
        <p:spPr>
          <a:xfrm>
            <a:off x="2903275" y="-17598"/>
            <a:ext cx="6937382" cy="4031299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/>
              <a:t>Read the poem and break down your analysis into sections</a:t>
            </a:r>
          </a:p>
        </p:txBody>
      </p:sp>
      <p:cxnSp>
        <p:nvCxnSpPr>
          <p:cNvPr id="11" name="Straight Arrow Connector 10"/>
          <p:cNvCxnSpPr/>
          <p:nvPr/>
        </p:nvCxnSpPr>
        <p:spPr>
          <a:xfrm flipH="1">
            <a:off x="1964229" y="2504166"/>
            <a:ext cx="984740" cy="21020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Group 2"/>
          <p:cNvGrpSpPr/>
          <p:nvPr/>
        </p:nvGrpSpPr>
        <p:grpSpPr>
          <a:xfrm>
            <a:off x="153429" y="2362403"/>
            <a:ext cx="5079633" cy="2340611"/>
            <a:chOff x="153429" y="2362403"/>
            <a:chExt cx="5079633" cy="2340611"/>
          </a:xfrm>
        </p:grpSpPr>
        <p:sp>
          <p:nvSpPr>
            <p:cNvPr id="6" name="TextBox 5"/>
            <p:cNvSpPr txBox="1"/>
            <p:nvPr/>
          </p:nvSpPr>
          <p:spPr>
            <a:xfrm>
              <a:off x="381614" y="3332091"/>
              <a:ext cx="86220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dirty="0"/>
                <a:t>Sonnet</a:t>
              </a: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012754" y="3501368"/>
              <a:ext cx="422030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800" dirty="0">
                  <a:latin typeface="Adobe Garamond Pro" panose="02020502060506020403" pitchFamily="18" charset="0"/>
                </a:rPr>
                <a:t>Narrative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53429" y="3798308"/>
              <a:ext cx="301249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3200" dirty="0">
                  <a:latin typeface="Blackadder ITC" panose="04020505051007020D02" pitchFamily="82" charset="0"/>
                </a:rPr>
                <a:t>Couplets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589742" y="4241349"/>
              <a:ext cx="348996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dirty="0"/>
                <a:t>Free Verse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838200" y="2362403"/>
              <a:ext cx="1871003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6600" b="1" dirty="0">
                  <a:solidFill>
                    <a:schemeClr val="accent6">
                      <a:lumMod val="50000"/>
                    </a:schemeClr>
                  </a:solidFill>
                  <a:latin typeface="Bodoni MT Condensed" panose="02070606080606020203" pitchFamily="18" charset="0"/>
                </a:rPr>
                <a:t>F</a:t>
              </a:r>
              <a:r>
                <a:rPr lang="en-GB" sz="4000" dirty="0">
                  <a:solidFill>
                    <a:schemeClr val="accent1">
                      <a:lumMod val="75000"/>
                    </a:schemeClr>
                  </a:solidFill>
                  <a:latin typeface="Bodoni MT Condensed" panose="02070606080606020203" pitchFamily="18" charset="0"/>
                </a:rPr>
                <a:t>ORM </a:t>
              </a:r>
            </a:p>
          </p:txBody>
        </p:sp>
      </p:grpSp>
      <p:cxnSp>
        <p:nvCxnSpPr>
          <p:cNvPr id="15" name="Straight Arrow Connector 14"/>
          <p:cNvCxnSpPr/>
          <p:nvPr/>
        </p:nvCxnSpPr>
        <p:spPr>
          <a:xfrm flipH="1">
            <a:off x="3529754" y="3622693"/>
            <a:ext cx="464234" cy="71457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5614188" y="3753916"/>
            <a:ext cx="91855" cy="103282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7054931" y="3336898"/>
            <a:ext cx="973312" cy="117245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8746989" y="3251617"/>
            <a:ext cx="764819" cy="21878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V="1">
            <a:off x="9005371" y="1984342"/>
            <a:ext cx="1012874" cy="15790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Group 4"/>
          <p:cNvGrpSpPr/>
          <p:nvPr/>
        </p:nvGrpSpPr>
        <p:grpSpPr>
          <a:xfrm>
            <a:off x="2072870" y="3953690"/>
            <a:ext cx="4126293" cy="2507381"/>
            <a:chOff x="2072870" y="3953690"/>
            <a:chExt cx="4126293" cy="2507381"/>
          </a:xfrm>
        </p:grpSpPr>
        <p:sp>
          <p:nvSpPr>
            <p:cNvPr id="16" name="TextBox 15"/>
            <p:cNvSpPr txBox="1"/>
            <p:nvPr/>
          </p:nvSpPr>
          <p:spPr>
            <a:xfrm>
              <a:off x="2470886" y="3953690"/>
              <a:ext cx="2843444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6600" b="1" dirty="0">
                  <a:solidFill>
                    <a:schemeClr val="accent6">
                      <a:lumMod val="50000"/>
                    </a:schemeClr>
                  </a:solidFill>
                  <a:latin typeface="Bodoni MT Condensed" panose="02070606080606020203" pitchFamily="18" charset="0"/>
                </a:rPr>
                <a:t>L</a:t>
              </a:r>
              <a:r>
                <a:rPr lang="en-GB" sz="4000" dirty="0">
                  <a:solidFill>
                    <a:schemeClr val="accent1">
                      <a:lumMod val="75000"/>
                    </a:schemeClr>
                  </a:solidFill>
                  <a:latin typeface="Bodoni MT Condensed" panose="02070606080606020203" pitchFamily="18" charset="0"/>
                </a:rPr>
                <a:t>ANGUAGE</a:t>
              </a: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2456599" y="4961201"/>
              <a:ext cx="114590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dirty="0"/>
                <a:t>Metaphor</a:t>
              </a: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3261222" y="5186913"/>
              <a:ext cx="163695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800" dirty="0">
                  <a:latin typeface="Adobe Garamond Pro" panose="02020502060506020403" pitchFamily="18" charset="0"/>
                </a:rPr>
                <a:t>Simile </a:t>
              </a: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2072870" y="5509804"/>
              <a:ext cx="301249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3200" dirty="0">
                  <a:latin typeface="Blackadder ITC" panose="04020505051007020D02" pitchFamily="82" charset="0"/>
                </a:rPr>
                <a:t>Personification</a:t>
              </a: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2709203" y="5999406"/>
              <a:ext cx="348996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dirty="0"/>
                <a:t>Use of questions</a:t>
              </a: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5305588" y="4561819"/>
            <a:ext cx="4206220" cy="1973357"/>
            <a:chOff x="5305588" y="4561819"/>
            <a:chExt cx="4206220" cy="1973357"/>
          </a:xfrm>
        </p:grpSpPr>
        <p:sp>
          <p:nvSpPr>
            <p:cNvPr id="19" name="TextBox 18"/>
            <p:cNvSpPr txBox="1"/>
            <p:nvPr/>
          </p:nvSpPr>
          <p:spPr>
            <a:xfrm>
              <a:off x="5305588" y="4561819"/>
              <a:ext cx="2843444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6600" b="1" dirty="0">
                  <a:solidFill>
                    <a:schemeClr val="accent6">
                      <a:lumMod val="50000"/>
                    </a:schemeClr>
                  </a:solidFill>
                  <a:latin typeface="Bodoni MT Condensed" panose="02070606080606020203" pitchFamily="18" charset="0"/>
                </a:rPr>
                <a:t>I</a:t>
              </a:r>
              <a:r>
                <a:rPr lang="en-GB" sz="4000" dirty="0">
                  <a:solidFill>
                    <a:schemeClr val="accent1">
                      <a:lumMod val="75000"/>
                    </a:schemeClr>
                  </a:solidFill>
                  <a:latin typeface="Bodoni MT Condensed" panose="02070606080606020203" pitchFamily="18" charset="0"/>
                </a:rPr>
                <a:t>MAGERY</a:t>
              </a: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5305588" y="5478613"/>
              <a:ext cx="2373879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3200" dirty="0">
                  <a:latin typeface="Blackadder ITC" panose="04020505051007020D02" pitchFamily="82" charset="0"/>
                </a:rPr>
                <a:t>Nature</a:t>
              </a: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6021848" y="5802192"/>
              <a:ext cx="348996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dirty="0"/>
                <a:t>death</a:t>
              </a: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5581404" y="6196622"/>
              <a:ext cx="114590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dirty="0"/>
                <a:t>weather</a:t>
              </a: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9070425" y="2934006"/>
            <a:ext cx="3489960" cy="1815037"/>
            <a:chOff x="9129398" y="2962373"/>
            <a:chExt cx="3489960" cy="1815037"/>
          </a:xfrm>
        </p:grpSpPr>
        <p:sp>
          <p:nvSpPr>
            <p:cNvPr id="26" name="TextBox 25"/>
            <p:cNvSpPr txBox="1"/>
            <p:nvPr/>
          </p:nvSpPr>
          <p:spPr>
            <a:xfrm>
              <a:off x="9618255" y="2962373"/>
              <a:ext cx="2843444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6600" b="1" dirty="0">
                  <a:solidFill>
                    <a:schemeClr val="accent6">
                      <a:lumMod val="50000"/>
                    </a:schemeClr>
                  </a:solidFill>
                  <a:latin typeface="Bodoni MT Condensed" panose="02070606080606020203" pitchFamily="18" charset="0"/>
                </a:rPr>
                <a:t>T</a:t>
              </a:r>
              <a:r>
                <a:rPr lang="en-GB" sz="4000" dirty="0">
                  <a:solidFill>
                    <a:schemeClr val="accent1">
                      <a:lumMod val="75000"/>
                    </a:schemeClr>
                  </a:solidFill>
                  <a:latin typeface="Bodoni MT Condensed" panose="02070606080606020203" pitchFamily="18" charset="0"/>
                </a:rPr>
                <a:t>ONE</a:t>
              </a: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9129398" y="3815753"/>
              <a:ext cx="348996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dirty="0"/>
                <a:t>resentful</a:t>
              </a: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10166860" y="4192635"/>
              <a:ext cx="2373879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3200" dirty="0">
                  <a:latin typeface="Blackadder ITC" panose="04020505051007020D02" pitchFamily="82" charset="0"/>
                </a:rPr>
                <a:t>Anger</a:t>
              </a: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10730480" y="3889874"/>
              <a:ext cx="126664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dirty="0"/>
                <a:t>Reflective</a:t>
              </a: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7127417" y="4303055"/>
            <a:ext cx="4635808" cy="2205640"/>
            <a:chOff x="7127417" y="4255430"/>
            <a:chExt cx="4635808" cy="2205640"/>
          </a:xfrm>
        </p:grpSpPr>
        <p:sp>
          <p:nvSpPr>
            <p:cNvPr id="22" name="TextBox 21"/>
            <p:cNvSpPr txBox="1"/>
            <p:nvPr/>
          </p:nvSpPr>
          <p:spPr>
            <a:xfrm>
              <a:off x="7127417" y="4255430"/>
              <a:ext cx="2925929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6600" b="1" dirty="0">
                  <a:solidFill>
                    <a:schemeClr val="accent6">
                      <a:lumMod val="50000"/>
                    </a:schemeClr>
                  </a:solidFill>
                  <a:latin typeface="Bodoni MT Condensed" panose="02070606080606020203" pitchFamily="18" charset="0"/>
                </a:rPr>
                <a:t>R</a:t>
              </a:r>
              <a:r>
                <a:rPr lang="en-GB" sz="4000" dirty="0">
                  <a:solidFill>
                    <a:schemeClr val="accent1">
                      <a:lumMod val="75000"/>
                    </a:schemeClr>
                  </a:solidFill>
                  <a:latin typeface="Bodoni MT Condensed" panose="02070606080606020203" pitchFamily="18" charset="0"/>
                </a:rPr>
                <a:t>HYME/</a:t>
              </a:r>
              <a:r>
                <a:rPr lang="en-GB" sz="6600" dirty="0">
                  <a:solidFill>
                    <a:schemeClr val="accent1">
                      <a:lumMod val="75000"/>
                    </a:schemeClr>
                  </a:solidFill>
                  <a:latin typeface="Bodoni MT Condensed" panose="02070606080606020203" pitchFamily="18" charset="0"/>
                </a:rPr>
                <a:t>R</a:t>
              </a:r>
              <a:r>
                <a:rPr lang="en-GB" sz="4000" dirty="0">
                  <a:solidFill>
                    <a:schemeClr val="accent1">
                      <a:lumMod val="75000"/>
                    </a:schemeClr>
                  </a:solidFill>
                  <a:latin typeface="Bodoni MT Condensed" panose="02070606080606020203" pitchFamily="18" charset="0"/>
                </a:rPr>
                <a:t>HYTHM</a:t>
              </a: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7679467" y="5151228"/>
              <a:ext cx="2373879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3200" dirty="0">
                  <a:latin typeface="Blackadder ITC" panose="04020505051007020D02" pitchFamily="82" charset="0"/>
                </a:rPr>
                <a:t>Humour</a:t>
              </a: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8273265" y="5614704"/>
              <a:ext cx="348996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err="1"/>
                <a:t>Imabic</a:t>
              </a:r>
              <a:r>
                <a:rPr lang="en-GB" dirty="0"/>
                <a:t> Pentameter</a:t>
              </a: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7897902" y="5999405"/>
              <a:ext cx="348996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dirty="0"/>
                <a:t>unpredictable</a:t>
              </a: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9165283" y="980567"/>
            <a:ext cx="3731507" cy="2185326"/>
            <a:chOff x="9165283" y="980567"/>
            <a:chExt cx="3731507" cy="2185326"/>
          </a:xfrm>
        </p:grpSpPr>
        <p:sp>
          <p:nvSpPr>
            <p:cNvPr id="29" name="TextBox 28"/>
            <p:cNvSpPr txBox="1"/>
            <p:nvPr/>
          </p:nvSpPr>
          <p:spPr>
            <a:xfrm>
              <a:off x="10053346" y="980567"/>
              <a:ext cx="2843444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6600" b="1" dirty="0">
                  <a:solidFill>
                    <a:schemeClr val="accent6">
                      <a:lumMod val="50000"/>
                    </a:schemeClr>
                  </a:solidFill>
                  <a:latin typeface="Bodoni MT Condensed" panose="02070606080606020203" pitchFamily="18" charset="0"/>
                </a:rPr>
                <a:t>S</a:t>
              </a:r>
              <a:r>
                <a:rPr lang="en-GB" sz="4000" dirty="0">
                  <a:solidFill>
                    <a:schemeClr val="accent1">
                      <a:lumMod val="75000"/>
                    </a:schemeClr>
                  </a:solidFill>
                  <a:latin typeface="Bodoni MT Condensed" panose="02070606080606020203" pitchFamily="18" charset="0"/>
                </a:rPr>
                <a:t>TRUCTURE</a:t>
              </a: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9727609" y="2098617"/>
              <a:ext cx="1446415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dirty="0"/>
                <a:t>Beg/Mid/End</a:t>
              </a: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10824740" y="2325637"/>
              <a:ext cx="163695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800" dirty="0">
                  <a:latin typeface="Adobe Garamond Pro" panose="02020502060506020403" pitchFamily="18" charset="0"/>
                </a:rPr>
                <a:t>Journey </a:t>
              </a: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9165283" y="2581118"/>
              <a:ext cx="2373879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3200" dirty="0">
                  <a:latin typeface="Blackadder ITC" panose="04020505051007020D02" pitchFamily="82" charset="0"/>
                </a:rPr>
                <a:t>Flashbacks</a:t>
              </a:r>
            </a:p>
          </p:txBody>
        </p:sp>
      </p:grp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EA0EE3CC-E033-4DB3-B00B-AC811C9A930A}"/>
              </a:ext>
            </a:extLst>
          </p:cNvPr>
          <p:cNvSpPr/>
          <p:nvPr/>
        </p:nvSpPr>
        <p:spPr>
          <a:xfrm>
            <a:off x="205182" y="5299755"/>
            <a:ext cx="1636959" cy="1404698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/>
              <a:t>Take Notes!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609662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433F658D-E787-49AA-B8ED-EC95DDB104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GB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STAGE 3…10 MINUTES</a:t>
            </a:r>
            <a:endParaRPr lang="en-GB" dirty="0">
              <a:latin typeface="+mn-lt"/>
            </a:endParaRP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99FBE73C-D12D-49C8-80F9-A915B6A9AE86}"/>
              </a:ext>
            </a:extLst>
          </p:cNvPr>
          <p:cNvSpPr/>
          <p:nvPr/>
        </p:nvSpPr>
        <p:spPr>
          <a:xfrm>
            <a:off x="7053262" y="365125"/>
            <a:ext cx="3857625" cy="8096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Can you remember what good annotations look like?</a:t>
            </a:r>
          </a:p>
        </p:txBody>
      </p:sp>
      <p:pic>
        <p:nvPicPr>
          <p:cNvPr id="2050" name="Picture 2" descr="Lord Byron Annotated Poems">
            <a:extLst>
              <a:ext uri="{FF2B5EF4-FFF2-40B4-BE49-F238E27FC236}">
                <a16:creationId xmlns:a16="http://schemas.microsoft.com/office/drawing/2014/main" id="{832335E0-7854-4045-97B0-2F64DE4705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3261" y="1453948"/>
            <a:ext cx="3857625" cy="49246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AEA8B4D3-0042-488D-8547-13B3D60079E7}"/>
              </a:ext>
            </a:extLst>
          </p:cNvPr>
          <p:cNvSpPr/>
          <p:nvPr/>
        </p:nvSpPr>
        <p:spPr>
          <a:xfrm>
            <a:off x="838200" y="1876425"/>
            <a:ext cx="5505450" cy="45021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/>
              <a:t>NOW IT’S TIME TO ANNOTATE YOUR POEM USING YOUR NOTES.  THE ONLY FEEDBACK WE WILL HEAR WILL BE FROM YOU SO MAKE SURE YOU FIND LOTS OF IDEAS (HOWEVER SMALL).</a:t>
            </a:r>
          </a:p>
          <a:p>
            <a:pPr algn="ctr"/>
            <a:endParaRPr lang="en-GB" sz="2800" dirty="0"/>
          </a:p>
          <a:p>
            <a:pPr algn="ctr"/>
            <a:r>
              <a:rPr lang="en-GB" sz="2800" dirty="0"/>
              <a:t>I WILL NOT BE ‘TEACHING’ YOU THIS POEM!</a:t>
            </a:r>
          </a:p>
        </p:txBody>
      </p:sp>
    </p:spTree>
    <p:extLst>
      <p:ext uri="{BB962C8B-B14F-4D97-AF65-F5344CB8AC3E}">
        <p14:creationId xmlns:p14="http://schemas.microsoft.com/office/powerpoint/2010/main" val="30868034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762A59-80E3-4916-B0A2-0B1FA3E8BB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91124" y="-150814"/>
            <a:ext cx="6162675" cy="1325563"/>
          </a:xfrm>
        </p:spPr>
        <p:txBody>
          <a:bodyPr>
            <a:normAutofit/>
          </a:bodyPr>
          <a:lstStyle/>
          <a:p>
            <a:r>
              <a:rPr lang="en-GB" sz="6600" b="1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Your Feedback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8CA5C6-4007-414D-B49A-AD81A4D1E7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67324" y="1253331"/>
            <a:ext cx="6162676" cy="54808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5400" b="1" dirty="0">
                <a:solidFill>
                  <a:schemeClr val="accent6">
                    <a:lumMod val="75000"/>
                  </a:schemeClr>
                </a:solidFill>
              </a:rPr>
              <a:t>F</a:t>
            </a:r>
          </a:p>
          <a:p>
            <a:pPr marL="0" indent="0">
              <a:buNone/>
            </a:pPr>
            <a:r>
              <a:rPr lang="en-GB" sz="5400" b="1" dirty="0">
                <a:solidFill>
                  <a:schemeClr val="accent6">
                    <a:lumMod val="75000"/>
                  </a:schemeClr>
                </a:solidFill>
              </a:rPr>
              <a:t>L</a:t>
            </a:r>
          </a:p>
          <a:p>
            <a:pPr marL="0" indent="0">
              <a:buNone/>
            </a:pPr>
            <a:r>
              <a:rPr lang="en-GB" sz="5400" b="1" dirty="0">
                <a:solidFill>
                  <a:schemeClr val="accent6">
                    <a:lumMod val="75000"/>
                  </a:schemeClr>
                </a:solidFill>
              </a:rPr>
              <a:t>I</a:t>
            </a:r>
          </a:p>
          <a:p>
            <a:pPr marL="0" indent="0">
              <a:buNone/>
            </a:pPr>
            <a:r>
              <a:rPr lang="en-GB" sz="5400" b="1" dirty="0">
                <a:solidFill>
                  <a:schemeClr val="accent6">
                    <a:lumMod val="75000"/>
                  </a:schemeClr>
                </a:solidFill>
              </a:rPr>
              <a:t>R</a:t>
            </a:r>
          </a:p>
          <a:p>
            <a:pPr marL="0" indent="0">
              <a:buNone/>
            </a:pPr>
            <a:r>
              <a:rPr lang="en-GB" sz="5400" b="1" dirty="0">
                <a:solidFill>
                  <a:schemeClr val="accent6">
                    <a:lumMod val="75000"/>
                  </a:schemeClr>
                </a:solidFill>
              </a:rPr>
              <a:t>T</a:t>
            </a:r>
          </a:p>
          <a:p>
            <a:pPr marL="0" indent="0">
              <a:buNone/>
            </a:pPr>
            <a:r>
              <a:rPr lang="en-GB" sz="5400" b="1" dirty="0">
                <a:solidFill>
                  <a:schemeClr val="accent6">
                    <a:lumMod val="75000"/>
                  </a:schemeClr>
                </a:solidFill>
              </a:rPr>
              <a:t>S</a:t>
            </a:r>
            <a:endParaRPr lang="en-GB" sz="32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3074" name="Picture 2">
            <a:extLst>
              <a:ext uri="{FF2B5EF4-FFF2-40B4-BE49-F238E27FC236}">
                <a16:creationId xmlns:a16="http://schemas.microsoft.com/office/drawing/2014/main" id="{1B4AD080-F603-419A-A4C4-3B342A98B7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616" y="123825"/>
            <a:ext cx="4180434" cy="6610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Oval 3">
            <a:extLst>
              <a:ext uri="{FF2B5EF4-FFF2-40B4-BE49-F238E27FC236}">
                <a16:creationId xmlns:a16="http://schemas.microsoft.com/office/drawing/2014/main" id="{DB7C4DE7-31F1-401D-9A1B-2565E1299C42}"/>
              </a:ext>
            </a:extLst>
          </p:cNvPr>
          <p:cNvSpPr/>
          <p:nvPr/>
        </p:nvSpPr>
        <p:spPr>
          <a:xfrm>
            <a:off x="156616" y="76199"/>
            <a:ext cx="276225" cy="288925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03250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42D1AB-EF61-4BCA-A225-7D1D7B00BF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" y="-22225"/>
            <a:ext cx="10515600" cy="1325563"/>
          </a:xfrm>
        </p:spPr>
        <p:txBody>
          <a:bodyPr>
            <a:normAutofit/>
          </a:bodyPr>
          <a:lstStyle/>
          <a:p>
            <a:r>
              <a:rPr lang="en-GB" sz="4800" b="1" dirty="0"/>
              <a:t>Considering the Question from the Exam: -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4A7C6B-EA80-48ED-BA56-2A45BEF403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253331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GB" sz="3600" dirty="0">
                <a:solidFill>
                  <a:srgbClr val="C00000"/>
                </a:solidFill>
              </a:rPr>
              <a:t>‘What are the poets’ feelings about their house? How are these feelings presented?’ 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Let’s try and write one structured PETAL paragraph to answer the question.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9FF00C98-E8D0-4ED8-B8DF-A43AEAD5D374}"/>
              </a:ext>
            </a:extLst>
          </p:cNvPr>
          <p:cNvSpPr txBox="1">
            <a:spLocks/>
          </p:cNvSpPr>
          <p:nvPr/>
        </p:nvSpPr>
        <p:spPr>
          <a:xfrm>
            <a:off x="304800" y="3967162"/>
            <a:ext cx="7981950" cy="2700337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dirty="0"/>
              <a:t>Remembering </a:t>
            </a:r>
            <a:r>
              <a:rPr lang="en-GB" b="1" dirty="0">
                <a:solidFill>
                  <a:srgbClr val="C00000"/>
                </a:solidFill>
              </a:rPr>
              <a:t>PETAL</a:t>
            </a:r>
            <a:r>
              <a:rPr lang="en-GB" dirty="0">
                <a:solidFill>
                  <a:srgbClr val="C00000"/>
                </a:solidFill>
              </a:rPr>
              <a:t> </a:t>
            </a:r>
            <a:r>
              <a:rPr lang="en-GB" dirty="0"/>
              <a:t>paragraphs…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GB" dirty="0"/>
          </a:p>
          <a:p>
            <a:r>
              <a:rPr lang="en-GB" dirty="0"/>
              <a:t>make a </a:t>
            </a:r>
            <a:r>
              <a:rPr lang="en-GB" sz="3200" b="1" dirty="0">
                <a:solidFill>
                  <a:srgbClr val="C00000"/>
                </a:solidFill>
              </a:rPr>
              <a:t>P</a:t>
            </a:r>
            <a:r>
              <a:rPr lang="en-GB" dirty="0"/>
              <a:t>oint to respond to the question</a:t>
            </a:r>
          </a:p>
          <a:p>
            <a:r>
              <a:rPr lang="en-GB" dirty="0"/>
              <a:t>use </a:t>
            </a:r>
            <a:r>
              <a:rPr lang="en-GB" sz="3200" b="1" dirty="0">
                <a:solidFill>
                  <a:srgbClr val="C00000"/>
                </a:solidFill>
              </a:rPr>
              <a:t>E</a:t>
            </a:r>
            <a:r>
              <a:rPr lang="en-GB" dirty="0"/>
              <a:t>vidence to support your point</a:t>
            </a:r>
          </a:p>
          <a:p>
            <a:r>
              <a:rPr lang="en-GB" dirty="0"/>
              <a:t>identify the </a:t>
            </a:r>
            <a:r>
              <a:rPr lang="en-GB" sz="3200" b="1" dirty="0">
                <a:solidFill>
                  <a:srgbClr val="C00000"/>
                </a:solidFill>
              </a:rPr>
              <a:t>T</a:t>
            </a:r>
            <a:r>
              <a:rPr lang="en-GB" dirty="0"/>
              <a:t>echnique the writer is using </a:t>
            </a:r>
          </a:p>
          <a:p>
            <a:r>
              <a:rPr lang="en-GB" b="1" dirty="0">
                <a:solidFill>
                  <a:srgbClr val="C00000"/>
                </a:solidFill>
              </a:rPr>
              <a:t>A</a:t>
            </a:r>
            <a:r>
              <a:rPr lang="en-GB" dirty="0"/>
              <a:t>nalyse your chosen evidence by</a:t>
            </a:r>
          </a:p>
          <a:p>
            <a:r>
              <a:rPr lang="en-GB" sz="3200" b="1" dirty="0">
                <a:solidFill>
                  <a:srgbClr val="C00000"/>
                </a:solidFill>
              </a:rPr>
              <a:t>L</a:t>
            </a:r>
            <a:r>
              <a:rPr lang="en-GB" dirty="0"/>
              <a:t>inking to the reader and how they will respond to the text.</a:t>
            </a:r>
          </a:p>
        </p:txBody>
      </p:sp>
      <p:sp>
        <p:nvSpPr>
          <p:cNvPr id="5" name="Arrow: Left 4">
            <a:extLst>
              <a:ext uri="{FF2B5EF4-FFF2-40B4-BE49-F238E27FC236}">
                <a16:creationId xmlns:a16="http://schemas.microsoft.com/office/drawing/2014/main" id="{72590077-00CC-40F0-9DBF-71ADACC05B1B}"/>
              </a:ext>
            </a:extLst>
          </p:cNvPr>
          <p:cNvSpPr/>
          <p:nvPr/>
        </p:nvSpPr>
        <p:spPr>
          <a:xfrm>
            <a:off x="6467475" y="1797844"/>
            <a:ext cx="4695825" cy="78105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Write this down</a:t>
            </a:r>
          </a:p>
        </p:txBody>
      </p:sp>
    </p:spTree>
    <p:extLst>
      <p:ext uri="{BB962C8B-B14F-4D97-AF65-F5344CB8AC3E}">
        <p14:creationId xmlns:p14="http://schemas.microsoft.com/office/powerpoint/2010/main" val="27719655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C50C79-5479-4386-A722-6F93D4B11C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72232"/>
            <a:ext cx="10515600" cy="1325563"/>
          </a:xfrm>
        </p:spPr>
        <p:txBody>
          <a:bodyPr/>
          <a:lstStyle/>
          <a:p>
            <a:r>
              <a:rPr lang="en-GB" b="1" dirty="0"/>
              <a:t>Writing Poetry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885A97-47F1-431C-9A3C-2B2F7D5AF5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19441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Now it’s your turn!  You are going to have a go at writing and illustrating a poem using some of the techniques and ideas we’ve analysed today.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Choose one thing from each column to help you create a poem… 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99CA7693-54B5-4B28-AFF3-3EE936524E5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2716780"/>
              </p:ext>
            </p:extLst>
          </p:nvPr>
        </p:nvGraphicFramePr>
        <p:xfrm>
          <a:off x="838200" y="3429000"/>
          <a:ext cx="10086973" cy="30566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">
                  <a:extLst>
                    <a:ext uri="{9D8B030D-6E8A-4147-A177-3AD203B41FA5}">
                      <a16:colId xmlns:a16="http://schemas.microsoft.com/office/drawing/2014/main" val="2376818714"/>
                    </a:ext>
                  </a:extLst>
                </a:gridCol>
                <a:gridCol w="3133725">
                  <a:extLst>
                    <a:ext uri="{9D8B030D-6E8A-4147-A177-3AD203B41FA5}">
                      <a16:colId xmlns:a16="http://schemas.microsoft.com/office/drawing/2014/main" val="2305019991"/>
                    </a:ext>
                  </a:extLst>
                </a:gridCol>
                <a:gridCol w="3352800">
                  <a:extLst>
                    <a:ext uri="{9D8B030D-6E8A-4147-A177-3AD203B41FA5}">
                      <a16:colId xmlns:a16="http://schemas.microsoft.com/office/drawing/2014/main" val="1528153395"/>
                    </a:ext>
                  </a:extLst>
                </a:gridCol>
                <a:gridCol w="3067048">
                  <a:extLst>
                    <a:ext uri="{9D8B030D-6E8A-4147-A177-3AD203B41FA5}">
                      <a16:colId xmlns:a16="http://schemas.microsoft.com/office/drawing/2014/main" val="1539557770"/>
                    </a:ext>
                  </a:extLst>
                </a:gridCol>
              </a:tblGrid>
              <a:tr h="465843">
                <a:tc>
                  <a:txBody>
                    <a:bodyPr/>
                    <a:lstStyle/>
                    <a:p>
                      <a:pPr algn="ctr"/>
                      <a:endParaRPr lang="en-GB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SUBJECT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TONE/EMOTION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MAIN TECHNIQUE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6224038"/>
                  </a:ext>
                </a:extLst>
              </a:tr>
              <a:tr h="465843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Beach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Anger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Personification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5827636"/>
                  </a:ext>
                </a:extLst>
              </a:tr>
              <a:tr h="465843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River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Sorrow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Simile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2064721"/>
                  </a:ext>
                </a:extLst>
              </a:tr>
              <a:tr h="465843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Car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Joy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Alliteration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69211662"/>
                  </a:ext>
                </a:extLst>
              </a:tr>
              <a:tr h="465843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School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Pain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Rhyme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2381595"/>
                  </a:ext>
                </a:extLst>
              </a:tr>
              <a:tr h="465843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Stadium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Boredom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Onomatopoeia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241381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17848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C1CB82242DB234F99AC68EA2D00A2C0" ma:contentTypeVersion="13" ma:contentTypeDescription="Create a new document." ma:contentTypeScope="" ma:versionID="9ce34b6a7971d622464f927ce8bd2ada">
  <xsd:schema xmlns:xsd="http://www.w3.org/2001/XMLSchema" xmlns:xs="http://www.w3.org/2001/XMLSchema" xmlns:p="http://schemas.microsoft.com/office/2006/metadata/properties" xmlns:ns2="9f6bb6b4-1e89-4830-86e6-f515253dc81c" xmlns:ns3="5edab1e1-a49c-4ad1-82da-d5d2c0009e7c" targetNamespace="http://schemas.microsoft.com/office/2006/metadata/properties" ma:root="true" ma:fieldsID="5ef9ed965d96a55c1b9d6fdf3499228f" ns2:_="" ns3:_="">
    <xsd:import namespace="9f6bb6b4-1e89-4830-86e6-f515253dc81c"/>
    <xsd:import namespace="5edab1e1-a49c-4ad1-82da-d5d2c0009e7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f6bb6b4-1e89-4830-86e6-f515253dc81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edab1e1-a49c-4ad1-82da-d5d2c0009e7c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299D054-870F-4770-81B5-32C49F22FFBA}"/>
</file>

<file path=customXml/itemProps2.xml><?xml version="1.0" encoding="utf-8"?>
<ds:datastoreItem xmlns:ds="http://schemas.openxmlformats.org/officeDocument/2006/customXml" ds:itemID="{AA28CA18-88FA-4916-B311-DA9CF81479B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A386C31-A3C0-4B06-8F85-DA1C0A2EC004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1095</TotalTime>
  <Words>497</Words>
  <Application>Microsoft Office PowerPoint</Application>
  <PresentationFormat>Widescreen</PresentationFormat>
  <Paragraphs>100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8" baseType="lpstr">
      <vt:lpstr>Adobe Heiti Std R</vt:lpstr>
      <vt:lpstr>Adobe Garamond Pro</vt:lpstr>
      <vt:lpstr>Arial</vt:lpstr>
      <vt:lpstr>Blackadder ITC</vt:lpstr>
      <vt:lpstr>Bodoni MT Condensed</vt:lpstr>
      <vt:lpstr>Calibri</vt:lpstr>
      <vt:lpstr>Calibri Light</vt:lpstr>
      <vt:lpstr>Segoe Print</vt:lpstr>
      <vt:lpstr>Office Theme</vt:lpstr>
      <vt:lpstr>How to Approach  Unseen Poetry</vt:lpstr>
      <vt:lpstr>Useful Vocabulary!   Write down the words in your book you DO NOT know…</vt:lpstr>
      <vt:lpstr>STAGE 1…</vt:lpstr>
      <vt:lpstr>PowerPoint Presentation</vt:lpstr>
      <vt:lpstr>STAGE 2…</vt:lpstr>
      <vt:lpstr>STAGE 3…10 MINUTES</vt:lpstr>
      <vt:lpstr>Your Feedback</vt:lpstr>
      <vt:lpstr>Considering the Question from the Exam: -</vt:lpstr>
      <vt:lpstr>Writing Poetry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approach  Unseen Poetry</dc:title>
  <dc:creator>Willoughby C</dc:creator>
  <cp:lastModifiedBy>Mrs C Willoughby</cp:lastModifiedBy>
  <cp:revision>40</cp:revision>
  <cp:lastPrinted>2017-05-10T15:13:43Z</cp:lastPrinted>
  <dcterms:created xsi:type="dcterms:W3CDTF">2017-05-09T18:40:52Z</dcterms:created>
  <dcterms:modified xsi:type="dcterms:W3CDTF">2020-08-14T13:36:20Z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0x010100EC1CB82242DB234F99AC68EA2D00A2C0</vt:lpwstr>
  </property>
</Properties>
</file>