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notesMasterIdLst>
    <p:notesMasterId r:id="rId41"/>
  </p:notesMasterIdLst>
  <p:sldIdLst>
    <p:sldId id="256" r:id="rId6"/>
    <p:sldId id="281" r:id="rId7"/>
    <p:sldId id="314" r:id="rId8"/>
    <p:sldId id="441" r:id="rId9"/>
    <p:sldId id="442" r:id="rId10"/>
    <p:sldId id="443" r:id="rId11"/>
    <p:sldId id="344" r:id="rId12"/>
    <p:sldId id="342" r:id="rId13"/>
    <p:sldId id="444" r:id="rId14"/>
    <p:sldId id="286" r:id="rId15"/>
    <p:sldId id="359" r:id="rId16"/>
    <p:sldId id="330" r:id="rId17"/>
    <p:sldId id="485" r:id="rId18"/>
    <p:sldId id="486" r:id="rId19"/>
    <p:sldId id="489" r:id="rId20"/>
    <p:sldId id="490" r:id="rId21"/>
    <p:sldId id="491" r:id="rId22"/>
    <p:sldId id="425" r:id="rId23"/>
    <p:sldId id="487" r:id="rId24"/>
    <p:sldId id="488" r:id="rId25"/>
    <p:sldId id="352" r:id="rId26"/>
    <p:sldId id="351" r:id="rId27"/>
    <p:sldId id="424" r:id="rId28"/>
    <p:sldId id="492" r:id="rId29"/>
    <p:sldId id="285" r:id="rId30"/>
    <p:sldId id="353" r:id="rId31"/>
    <p:sldId id="320" r:id="rId32"/>
    <p:sldId id="493" r:id="rId33"/>
    <p:sldId id="495" r:id="rId34"/>
    <p:sldId id="496" r:id="rId35"/>
    <p:sldId id="497" r:id="rId36"/>
    <p:sldId id="494" r:id="rId37"/>
    <p:sldId id="355" r:id="rId38"/>
    <p:sldId id="357" r:id="rId39"/>
    <p:sldId id="41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Office [2]" lastIdx="1" clrIdx="1"/>
  <p:cmAuthor id="3" name="Microsoft Office User" initials="Office [3]" lastIdx="1" clrIdx="2"/>
  <p:cmAuthor id="4" name="Microsoft Office User" initials="Office [4]" lastIdx="1" clrIdx="3"/>
  <p:cmAuthor id="5" name="Microsoft Office User" initials="Office [5]" lastIdx="1" clrIdx="4"/>
  <p:cmAuthor id="6" name="Microsoft Office User" initials="Office [6]" lastIdx="1" clrIdx="5"/>
  <p:cmAuthor id="7" name="Microsoft Office User" initials="Office [7]" lastIdx="1" clrIdx="6"/>
  <p:cmAuthor id="8" name="Microsoft Office User" initials="Office [8]" lastIdx="1" clrIdx="7"/>
  <p:cmAuthor id="9" name="Microsoft Office User" initials="Office [9]" lastIdx="1" clrIdx="8"/>
  <p:cmAuthor id="10" name="Microsoft Office User" initials="Office [10]" lastIdx="1" clrIdx="9"/>
  <p:cmAuthor id="11" name="Microsoft Office User" initials="Office [11]" lastIdx="1" clrIdx="10"/>
  <p:cmAuthor id="12" name="Microsoft Office User" initials="Office [12]" lastIdx="1" clrIdx="11"/>
  <p:cmAuthor id="13" name="Microsoft Office User" initials="Office [13]" lastIdx="1" clrIdx="12"/>
  <p:cmAuthor id="14" name="Microsoft Office User" initials="Office [14]" lastIdx="1" clrIdx="13"/>
  <p:cmAuthor id="15" name="Microsoft Office User" initials="Office [15]" lastIdx="1" clrIdx="14"/>
  <p:cmAuthor id="16" name="Microsoft Office User" initials="Office [16]" lastIdx="1" clrIdx="15"/>
  <p:cmAuthor id="17" name="Microsoft Office User" initials="Office [17]" lastIdx="1" clrIdx="16"/>
  <p:cmAuthor id="18" name="Microsoft Office User" initials="Office [18]" lastIdx="1" clrIdx="17"/>
  <p:cmAuthor id="19" name="Microsoft Office User" initials="Office [19]" lastIdx="1" clrIdx="18"/>
  <p:cmAuthor id="20" name="Microsoft Office User" initials="Office [20]" lastIdx="1" clrIdx="19"/>
  <p:cmAuthor id="21" name="Microsoft Office User" initials="Office [21]" lastIdx="1" clrIdx="20"/>
  <p:cmAuthor id="22" name="Microsoft Office User" initials="Office [22]" lastIdx="1" clrIdx="21"/>
  <p:cmAuthor id="23" name="Microsoft Office User" initials="Office [23]" lastIdx="1" clrIdx="22"/>
  <p:cmAuthor id="24" name="Microsoft Office User" initials="Office [24]" lastIdx="1" clrIdx="23"/>
  <p:cmAuthor id="25" name="Microsoft Office User" initials="Office [25]" lastIdx="1" clrIdx="24"/>
  <p:cmAuthor id="26" name="Microsoft Office User" initials="Office [26]" lastIdx="1" clrIdx="25"/>
  <p:cmAuthor id="27" name="Microsoft Office User" initials="Office [27]" lastIdx="1" clrIdx="26"/>
  <p:cmAuthor id="28" name="Microsoft Office User" initials="Office [28]" lastIdx="1"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94" autoAdjust="0"/>
    <p:restoredTop sz="94136" autoAdjust="0"/>
  </p:normalViewPr>
  <p:slideViewPr>
    <p:cSldViewPr>
      <p:cViewPr varScale="1">
        <p:scale>
          <a:sx n="109" d="100"/>
          <a:sy n="109" d="100"/>
        </p:scale>
        <p:origin x="127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195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D2026-0859-4913-9377-3DA08F595AD2}" type="datetimeFigureOut">
              <a:rPr lang="en-US" smtClean="0"/>
              <a:t>7/24/2020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D32D9-63A9-423F-8B77-368638260D4D}" type="slidenum">
              <a:rPr lang="en-US" smtClean="0"/>
              <a:t>‹#›</a:t>
            </a:fld>
            <a:endParaRPr lang="en-US" dirty="0"/>
          </a:p>
        </p:txBody>
      </p:sp>
    </p:spTree>
    <p:extLst>
      <p:ext uri="{BB962C8B-B14F-4D97-AF65-F5344CB8AC3E}">
        <p14:creationId xmlns:p14="http://schemas.microsoft.com/office/powerpoint/2010/main" val="45470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a:t>
            </a:fld>
            <a:endParaRPr lang="en-US" dirty="0"/>
          </a:p>
        </p:txBody>
      </p:sp>
    </p:spTree>
    <p:extLst>
      <p:ext uri="{BB962C8B-B14F-4D97-AF65-F5344CB8AC3E}">
        <p14:creationId xmlns:p14="http://schemas.microsoft.com/office/powerpoint/2010/main" val="203579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19</a:t>
            </a:fld>
            <a:endParaRPr lang="en-US" dirty="0"/>
          </a:p>
        </p:txBody>
      </p:sp>
    </p:spTree>
    <p:extLst>
      <p:ext uri="{BB962C8B-B14F-4D97-AF65-F5344CB8AC3E}">
        <p14:creationId xmlns:p14="http://schemas.microsoft.com/office/powerpoint/2010/main" val="256255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23</a:t>
            </a:fld>
            <a:endParaRPr lang="en-US" dirty="0"/>
          </a:p>
        </p:txBody>
      </p:sp>
    </p:spTree>
    <p:extLst>
      <p:ext uri="{BB962C8B-B14F-4D97-AF65-F5344CB8AC3E}">
        <p14:creationId xmlns:p14="http://schemas.microsoft.com/office/powerpoint/2010/main" val="3646148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24</a:t>
            </a:fld>
            <a:endParaRPr lang="en-US" dirty="0"/>
          </a:p>
        </p:txBody>
      </p:sp>
    </p:spTree>
    <p:extLst>
      <p:ext uri="{BB962C8B-B14F-4D97-AF65-F5344CB8AC3E}">
        <p14:creationId xmlns:p14="http://schemas.microsoft.com/office/powerpoint/2010/main" val="3832829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D32D9-63A9-423F-8B77-368638260D4D}" type="slidenum">
              <a:rPr lang="en-US" smtClean="0"/>
              <a:t>25</a:t>
            </a:fld>
            <a:endParaRPr lang="en-US" dirty="0"/>
          </a:p>
        </p:txBody>
      </p:sp>
    </p:spTree>
    <p:extLst>
      <p:ext uri="{BB962C8B-B14F-4D97-AF65-F5344CB8AC3E}">
        <p14:creationId xmlns:p14="http://schemas.microsoft.com/office/powerpoint/2010/main" val="138054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D32D9-63A9-423F-8B77-368638260D4D}" type="slidenum">
              <a:rPr lang="en-US" smtClean="0"/>
              <a:t>26</a:t>
            </a:fld>
            <a:endParaRPr lang="en-US" dirty="0"/>
          </a:p>
        </p:txBody>
      </p:sp>
    </p:spTree>
    <p:extLst>
      <p:ext uri="{BB962C8B-B14F-4D97-AF65-F5344CB8AC3E}">
        <p14:creationId xmlns:p14="http://schemas.microsoft.com/office/powerpoint/2010/main" val="4017944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27</a:t>
            </a:fld>
            <a:endParaRPr lang="en-US" dirty="0"/>
          </a:p>
        </p:txBody>
      </p:sp>
    </p:spTree>
    <p:extLst>
      <p:ext uri="{BB962C8B-B14F-4D97-AF65-F5344CB8AC3E}">
        <p14:creationId xmlns:p14="http://schemas.microsoft.com/office/powerpoint/2010/main" val="40311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28</a:t>
            </a:fld>
            <a:endParaRPr lang="en-US" dirty="0"/>
          </a:p>
        </p:txBody>
      </p:sp>
    </p:spTree>
    <p:extLst>
      <p:ext uri="{BB962C8B-B14F-4D97-AF65-F5344CB8AC3E}">
        <p14:creationId xmlns:p14="http://schemas.microsoft.com/office/powerpoint/2010/main" val="16664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D32D9-63A9-423F-8B77-368638260D4D}" type="slidenum">
              <a:rPr lang="en-US" smtClean="0"/>
              <a:t>30</a:t>
            </a:fld>
            <a:endParaRPr lang="en-US" dirty="0"/>
          </a:p>
        </p:txBody>
      </p:sp>
    </p:spTree>
    <p:extLst>
      <p:ext uri="{BB962C8B-B14F-4D97-AF65-F5344CB8AC3E}">
        <p14:creationId xmlns:p14="http://schemas.microsoft.com/office/powerpoint/2010/main" val="3615094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31</a:t>
            </a:fld>
            <a:endParaRPr lang="en-US" dirty="0"/>
          </a:p>
        </p:txBody>
      </p:sp>
    </p:spTree>
    <p:extLst>
      <p:ext uri="{BB962C8B-B14F-4D97-AF65-F5344CB8AC3E}">
        <p14:creationId xmlns:p14="http://schemas.microsoft.com/office/powerpoint/2010/main" val="4243604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32</a:t>
            </a:fld>
            <a:endParaRPr lang="en-US" dirty="0"/>
          </a:p>
        </p:txBody>
      </p:sp>
    </p:spTree>
    <p:extLst>
      <p:ext uri="{BB962C8B-B14F-4D97-AF65-F5344CB8AC3E}">
        <p14:creationId xmlns:p14="http://schemas.microsoft.com/office/powerpoint/2010/main" val="416100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a:t>
            </a:fld>
            <a:endParaRPr lang="en-US" dirty="0"/>
          </a:p>
        </p:txBody>
      </p:sp>
    </p:spTree>
    <p:extLst>
      <p:ext uri="{BB962C8B-B14F-4D97-AF65-F5344CB8AC3E}">
        <p14:creationId xmlns:p14="http://schemas.microsoft.com/office/powerpoint/2010/main" val="598747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D32D9-63A9-423F-8B77-368638260D4D}" type="slidenum">
              <a:rPr lang="en-US" smtClean="0"/>
              <a:t>34</a:t>
            </a:fld>
            <a:endParaRPr lang="en-US" dirty="0"/>
          </a:p>
        </p:txBody>
      </p:sp>
    </p:spTree>
    <p:extLst>
      <p:ext uri="{BB962C8B-B14F-4D97-AF65-F5344CB8AC3E}">
        <p14:creationId xmlns:p14="http://schemas.microsoft.com/office/powerpoint/2010/main" val="2449855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35</a:t>
            </a:fld>
            <a:endParaRPr lang="en-US" dirty="0"/>
          </a:p>
        </p:txBody>
      </p:sp>
    </p:spTree>
    <p:extLst>
      <p:ext uri="{BB962C8B-B14F-4D97-AF65-F5344CB8AC3E}">
        <p14:creationId xmlns:p14="http://schemas.microsoft.com/office/powerpoint/2010/main" val="162307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D32D9-63A9-423F-8B77-368638260D4D}" type="slidenum">
              <a:rPr lang="en-US" smtClean="0"/>
              <a:t>7</a:t>
            </a:fld>
            <a:endParaRPr lang="en-US" dirty="0"/>
          </a:p>
        </p:txBody>
      </p:sp>
    </p:spTree>
    <p:extLst>
      <p:ext uri="{BB962C8B-B14F-4D97-AF65-F5344CB8AC3E}">
        <p14:creationId xmlns:p14="http://schemas.microsoft.com/office/powerpoint/2010/main" val="145766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a:t>
            </a:fld>
            <a:endParaRPr lang="en-US" dirty="0"/>
          </a:p>
        </p:txBody>
      </p:sp>
    </p:spTree>
    <p:extLst>
      <p:ext uri="{BB962C8B-B14F-4D97-AF65-F5344CB8AC3E}">
        <p14:creationId xmlns:p14="http://schemas.microsoft.com/office/powerpoint/2010/main" val="303235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11</a:t>
            </a:fld>
            <a:endParaRPr lang="en-US" dirty="0"/>
          </a:p>
        </p:txBody>
      </p:sp>
    </p:spTree>
    <p:extLst>
      <p:ext uri="{BB962C8B-B14F-4D97-AF65-F5344CB8AC3E}">
        <p14:creationId xmlns:p14="http://schemas.microsoft.com/office/powerpoint/2010/main" val="15405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12</a:t>
            </a:fld>
            <a:endParaRPr lang="en-US" dirty="0"/>
          </a:p>
        </p:txBody>
      </p:sp>
    </p:spTree>
    <p:extLst>
      <p:ext uri="{BB962C8B-B14F-4D97-AF65-F5344CB8AC3E}">
        <p14:creationId xmlns:p14="http://schemas.microsoft.com/office/powerpoint/2010/main" val="362478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D32D9-63A9-423F-8B77-368638260D4D}" type="slidenum">
              <a:rPr lang="en-US" smtClean="0"/>
              <a:t>13</a:t>
            </a:fld>
            <a:endParaRPr lang="en-US" dirty="0"/>
          </a:p>
        </p:txBody>
      </p:sp>
    </p:spTree>
    <p:extLst>
      <p:ext uri="{BB962C8B-B14F-4D97-AF65-F5344CB8AC3E}">
        <p14:creationId xmlns:p14="http://schemas.microsoft.com/office/powerpoint/2010/main" val="138666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17</a:t>
            </a:fld>
            <a:endParaRPr lang="en-US" dirty="0"/>
          </a:p>
        </p:txBody>
      </p:sp>
    </p:spTree>
    <p:extLst>
      <p:ext uri="{BB962C8B-B14F-4D97-AF65-F5344CB8AC3E}">
        <p14:creationId xmlns:p14="http://schemas.microsoft.com/office/powerpoint/2010/main" val="244143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18</a:t>
            </a:fld>
            <a:endParaRPr lang="en-US" dirty="0"/>
          </a:p>
        </p:txBody>
      </p:sp>
    </p:spTree>
    <p:extLst>
      <p:ext uri="{BB962C8B-B14F-4D97-AF65-F5344CB8AC3E}">
        <p14:creationId xmlns:p14="http://schemas.microsoft.com/office/powerpoint/2010/main" val="277640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406" y="764704"/>
            <a:ext cx="8964488"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83406" y="2420888"/>
            <a:ext cx="8964488" cy="1752600"/>
          </a:xfrm>
        </p:spPr>
        <p:txBody>
          <a:bodyPr/>
          <a:lstStyle>
            <a:lvl1pPr marL="0" indent="0" algn="ctr">
              <a:buNone/>
              <a:defRPr>
                <a:solidFill>
                  <a:schemeClr val="tx1">
                    <a:tint val="75000"/>
                  </a:schemeClr>
                </a:solidFill>
                <a:latin typeface="News Gothic MT"/>
                <a:cs typeface="News Gothic 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8179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24/07/2020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70658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24/07/2020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2144641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24/07/2020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161768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24/07/2020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1348606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24/07/2020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148668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24/07/2020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69407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1257300"/>
            <a:ext cx="8458200" cy="7493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55600" y="2133600"/>
            <a:ext cx="8458200" cy="416560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527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9400" y="2130427"/>
            <a:ext cx="85725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279400" y="3886200"/>
            <a:ext cx="8572500" cy="1752600"/>
          </a:xfrm>
          <a:prstGeom prst="rect">
            <a:avLst/>
          </a:prstGeom>
        </p:spPr>
        <p:txBody>
          <a:bodyPr/>
          <a:lstStyle>
            <a:lvl1pPr marL="0" indent="0" algn="ctr">
              <a:buNone/>
              <a:defRPr>
                <a:solidFill>
                  <a:schemeClr val="tx1">
                    <a:tint val="75000"/>
                  </a:schemeClr>
                </a:solidFill>
                <a:latin typeface="News Gothic MT"/>
                <a:cs typeface="News Gothic M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5916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457200" y="92079"/>
            <a:ext cx="8229600" cy="1508125"/>
          </a:xfrm>
          <a:prstGeom prst="rect">
            <a:avLst/>
          </a:prstGeom>
        </p:spPr>
        <p:txBody>
          <a:bodyPr lIns="0" tIns="0" rIns="0" bIns="0">
            <a:noAutofit/>
          </a:bodyPr>
          <a:lstStyle>
            <a:lvl1pPr>
              <a:defRPr sz="4425">
                <a:latin typeface="Gill Sans"/>
                <a:ea typeface="Gill Sans"/>
                <a:cs typeface="Gill Sans"/>
                <a:sym typeface="Gill Sans"/>
              </a:defRPr>
            </a:lvl1pPr>
          </a:lstStyle>
          <a:p>
            <a:pPr lvl="0">
              <a:defRPr sz="1800"/>
            </a:pPr>
            <a:r>
              <a:rPr lang="en-US" sz="4425"/>
              <a:t>Click to edit Master title style</a:t>
            </a:r>
            <a:endParaRPr sz="4425"/>
          </a:p>
        </p:txBody>
      </p:sp>
      <p:sp>
        <p:nvSpPr>
          <p:cNvPr id="7" name="Shape 7"/>
          <p:cNvSpPr>
            <a:spLocks noGrp="1"/>
          </p:cNvSpPr>
          <p:nvPr>
            <p:ph type="body" idx="1"/>
          </p:nvPr>
        </p:nvSpPr>
        <p:spPr>
          <a:xfrm>
            <a:off x="457200" y="1600200"/>
            <a:ext cx="8229600" cy="5257800"/>
          </a:xfrm>
          <a:prstGeom prst="rect">
            <a:avLst/>
          </a:prstGeom>
        </p:spPr>
        <p:txBody>
          <a:bodyPr>
            <a:noAutofit/>
          </a:bodyPr>
          <a:lstStyle>
            <a:lvl1pPr marL="0" indent="0" algn="ctr">
              <a:spcBef>
                <a:spcPts val="2475"/>
              </a:spcBef>
              <a:buSzTx/>
              <a:buFontTx/>
              <a:buNone/>
              <a:defRPr>
                <a:latin typeface="Gill Sans"/>
                <a:ea typeface="Gill Sans"/>
                <a:cs typeface="Gill Sans"/>
                <a:sym typeface="Gill Sans"/>
              </a:defRPr>
            </a:lvl1pPr>
            <a:lvl2pPr marL="0" indent="240506" algn="ctr">
              <a:spcBef>
                <a:spcPts val="2475"/>
              </a:spcBef>
              <a:buSzTx/>
              <a:buFontTx/>
              <a:buNone/>
              <a:defRPr>
                <a:latin typeface="Gill Sans"/>
                <a:ea typeface="Gill Sans"/>
                <a:cs typeface="Gill Sans"/>
                <a:sym typeface="Gill Sans"/>
              </a:defRPr>
            </a:lvl2pPr>
            <a:lvl3pPr marL="0" indent="481013" algn="ctr">
              <a:spcBef>
                <a:spcPts val="2475"/>
              </a:spcBef>
              <a:buSzTx/>
              <a:buFontTx/>
              <a:buNone/>
              <a:defRPr>
                <a:latin typeface="Gill Sans"/>
                <a:ea typeface="Gill Sans"/>
                <a:cs typeface="Gill Sans"/>
                <a:sym typeface="Gill Sans"/>
              </a:defRPr>
            </a:lvl3pPr>
            <a:lvl4pPr marL="0" indent="722709" algn="ctr">
              <a:spcBef>
                <a:spcPts val="2475"/>
              </a:spcBef>
              <a:buSzTx/>
              <a:buFontTx/>
              <a:buNone/>
              <a:defRPr>
                <a:latin typeface="Gill Sans"/>
                <a:ea typeface="Gill Sans"/>
                <a:cs typeface="Gill Sans"/>
                <a:sym typeface="Gill Sans"/>
              </a:defRPr>
            </a:lvl4pPr>
            <a:lvl5pPr marL="0" indent="963215" algn="ctr">
              <a:spcBef>
                <a:spcPts val="2475"/>
              </a:spcBef>
              <a:buSzTx/>
              <a:buFontTx/>
              <a:buNone/>
              <a:defRPr>
                <a:latin typeface="Gill Sans"/>
                <a:ea typeface="Gill Sans"/>
                <a:cs typeface="Gill Sans"/>
                <a:sym typeface="Gill Sans"/>
              </a:defRPr>
            </a:lvl5pPr>
          </a:lstStyle>
          <a:p>
            <a:pPr lvl="0">
              <a:defRPr sz="1800"/>
            </a:pPr>
            <a:r>
              <a:rPr lang="en-US" sz="2250"/>
              <a:t>Click to edit Master text styles</a:t>
            </a:r>
          </a:p>
          <a:p>
            <a:pPr lvl="1">
              <a:defRPr sz="1800"/>
            </a:pPr>
            <a:r>
              <a:rPr lang="en-US" sz="2250"/>
              <a:t>Second level</a:t>
            </a:r>
          </a:p>
          <a:p>
            <a:pPr lvl="2">
              <a:defRPr sz="1800"/>
            </a:pPr>
            <a:r>
              <a:rPr lang="en-US" sz="2250"/>
              <a:t>Third level</a:t>
            </a:r>
          </a:p>
          <a:p>
            <a:pPr lvl="3">
              <a:defRPr sz="1800"/>
            </a:pPr>
            <a:r>
              <a:rPr lang="en-US" sz="2250"/>
              <a:t>Fourth level</a:t>
            </a:r>
          </a:p>
          <a:p>
            <a:pPr lvl="4">
              <a:defRPr sz="1800"/>
            </a:pPr>
            <a:r>
              <a:rPr lang="en-US" sz="2250"/>
              <a:t>Fifth level</a:t>
            </a:r>
            <a:endParaRPr sz="2250"/>
          </a:p>
        </p:txBody>
      </p:sp>
    </p:spTree>
    <p:extLst>
      <p:ext uri="{BB962C8B-B14F-4D97-AF65-F5344CB8AC3E}">
        <p14:creationId xmlns:p14="http://schemas.microsoft.com/office/powerpoint/2010/main" val="338727248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24/07/2020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19398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24/07/2020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45997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24/07/2020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1947691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24/07/2020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75086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24/07/2020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1224364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pic>
        <p:nvPicPr>
          <p:cNvPr id="11" name="Picture 10" descr="pixl ppt back generic 2015.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7938" y="774701"/>
            <a:ext cx="9116061" cy="2082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429" y="2996952"/>
            <a:ext cx="9126570"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a:t>
            </a:r>
            <a:r>
              <a:rPr lang="en-US" dirty="0" err="1"/>
              <a:t>hkhkjh</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1791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2" r:id="rId3"/>
    <p:sldLayoutId id="2147483693" r:id="rId4"/>
  </p:sldLayoutIdLst>
  <p:txStyles>
    <p:titleStyle>
      <a:lvl1pPr algn="l" defTabSz="342900" rtl="0" eaLnBrk="1" latinLnBrk="0" hangingPunct="1">
        <a:spcBef>
          <a:spcPct val="0"/>
        </a:spcBef>
        <a:buNone/>
        <a:defRPr sz="3300" kern="1200">
          <a:solidFill>
            <a:schemeClr val="tx1"/>
          </a:solidFill>
          <a:latin typeface="+mj-lt"/>
          <a:ea typeface="+mj-ea"/>
          <a:cs typeface="Lato Medium"/>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News Gothic MT"/>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News Gothic MT"/>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News Gothic MT"/>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5F713-2110-964B-A68E-481EBA276186}" type="datetimeFigureOut">
              <a:rPr lang="en-GB" smtClean="0"/>
              <a:t>24/07/2020</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3059005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hyperlink" Target="http://www.pixl.org.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20" y="0"/>
            <a:ext cx="9252520" cy="7571303"/>
          </a:xfrm>
          <a:prstGeom prst="rect">
            <a:avLst/>
          </a:prstGeom>
          <a:noFill/>
        </p:spPr>
        <p:txBody>
          <a:bodyPr wrap="square" rtlCol="0">
            <a:spAutoFit/>
          </a:bodyPr>
          <a:lstStyle/>
          <a:p>
            <a:r>
              <a:rPr lang="en-GB" sz="900" dirty="0">
                <a:solidFill>
                  <a:schemeClr val="bg1">
                    <a:lumMod val="85000"/>
                  </a:schemeClr>
                </a:solidFill>
              </a:rPr>
              <a:t>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a:t>
            </a:r>
          </a:p>
        </p:txBody>
      </p:sp>
      <p:pic>
        <p:nvPicPr>
          <p:cNvPr id="1026" name="Picture 2" descr="pixl-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624"/>
            <a:ext cx="1639040" cy="792088"/>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5" name="Text Box 3"/>
          <p:cNvSpPr txBox="1">
            <a:spLocks noChangeArrowheads="1"/>
          </p:cNvSpPr>
          <p:nvPr/>
        </p:nvSpPr>
        <p:spPr bwMode="auto">
          <a:xfrm>
            <a:off x="215516" y="5217942"/>
            <a:ext cx="8820979" cy="887304"/>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All opinions and contributions are those of the authors. The contents of this resource are not connected with nor endorsed by any other company, organisation or institution.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827584" y="6237312"/>
            <a:ext cx="7272808" cy="400110"/>
          </a:xfrm>
          <a:prstGeom prst="rect">
            <a:avLst/>
          </a:prstGeom>
          <a:noFill/>
        </p:spPr>
        <p:txBody>
          <a:bodyPr wrap="square" rtlCol="0">
            <a:spAutoFit/>
          </a:bodyPr>
          <a:lstStyle/>
          <a:p>
            <a:r>
              <a:rPr lang="en-US" sz="1000" u="sng" dirty="0">
                <a:hlinkClick r:id="rId4"/>
              </a:rPr>
              <a:t>www.pixl.org.uk</a:t>
            </a:r>
            <a:r>
              <a:rPr lang="en-US" sz="1000" dirty="0"/>
              <a:t>					The PiXL Club Ltd, Company number 07321607</a:t>
            </a:r>
            <a:endParaRPr lang="en-GB" sz="1000" dirty="0"/>
          </a:p>
          <a:p>
            <a:endParaRPr lang="en-GB" sz="1000" dirty="0"/>
          </a:p>
        </p:txBody>
      </p:sp>
      <p:sp>
        <p:nvSpPr>
          <p:cNvPr id="7" name="TextBox 6"/>
          <p:cNvSpPr txBox="1"/>
          <p:nvPr/>
        </p:nvSpPr>
        <p:spPr>
          <a:xfrm>
            <a:off x="2555775" y="4747322"/>
            <a:ext cx="3816424" cy="338554"/>
          </a:xfrm>
          <a:prstGeom prst="rect">
            <a:avLst/>
          </a:prstGeom>
          <a:noFill/>
        </p:spPr>
        <p:txBody>
          <a:bodyPr wrap="square" rtlCol="0">
            <a:spAutoFit/>
          </a:bodyPr>
          <a:lstStyle/>
          <a:p>
            <a:pPr algn="ctr"/>
            <a:r>
              <a:rPr lang="en-GB" sz="1600" dirty="0"/>
              <a:t>© Copyright The PiXL Club Ltd, 2017</a:t>
            </a:r>
          </a:p>
        </p:txBody>
      </p:sp>
      <p:sp>
        <p:nvSpPr>
          <p:cNvPr id="8" name="TextBox 7"/>
          <p:cNvSpPr txBox="1"/>
          <p:nvPr/>
        </p:nvSpPr>
        <p:spPr>
          <a:xfrm>
            <a:off x="233952" y="881336"/>
            <a:ext cx="8496943" cy="3234732"/>
          </a:xfrm>
          <a:prstGeom prst="rect">
            <a:avLst/>
          </a:prstGeom>
          <a:noFill/>
        </p:spPr>
        <p:txBody>
          <a:bodyPr wrap="square" rtlCol="0">
            <a:spAutoFit/>
          </a:bodyPr>
          <a:lstStyle/>
          <a:p>
            <a:pPr algn="ctr">
              <a:lnSpc>
                <a:spcPct val="115000"/>
              </a:lnSpc>
              <a:spcAft>
                <a:spcPts val="0"/>
              </a:spcAft>
            </a:pPr>
            <a:r>
              <a:rPr lang="en-GB" sz="7200" b="1" dirty="0"/>
              <a:t>PiXL KnowIT!</a:t>
            </a:r>
          </a:p>
          <a:p>
            <a:pPr algn="ctr">
              <a:lnSpc>
                <a:spcPct val="115000"/>
              </a:lnSpc>
              <a:spcAft>
                <a:spcPts val="0"/>
              </a:spcAft>
            </a:pPr>
            <a:r>
              <a:rPr lang="en-GB" sz="3600" b="1" dirty="0">
                <a:latin typeface="Arial" panose="020B0604020202020204" pitchFamily="34" charset="0"/>
                <a:ea typeface="Calibri" panose="020F0502020204030204" pitchFamily="34" charset="0"/>
                <a:cs typeface="Times New Roman" panose="02020603050405020304" pitchFamily="18" charset="0"/>
              </a:rPr>
              <a:t>GCSE Physics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dirty="0"/>
              <a:t> </a:t>
            </a:r>
          </a:p>
          <a:p>
            <a:pPr algn="ctr"/>
            <a:endParaRPr lang="en-GB" dirty="0"/>
          </a:p>
          <a:p>
            <a:pPr algn="ctr"/>
            <a:r>
              <a:rPr lang="en-GB" sz="4400" b="1" dirty="0">
                <a:solidFill>
                  <a:schemeClr val="accent2"/>
                </a:solidFill>
              </a:rPr>
              <a:t> Edexcel Energy – Forces doing work</a:t>
            </a:r>
            <a:endParaRPr lang="en-GB" dirty="0"/>
          </a:p>
        </p:txBody>
      </p:sp>
      <p:pic>
        <p:nvPicPr>
          <p:cNvPr id="9" name="374f7cfc-9279-43ad-9851-155d90395642" descr="image00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5552" y="58096"/>
            <a:ext cx="1484057" cy="1104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2937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811" y="52786"/>
            <a:ext cx="8070286" cy="657041"/>
          </a:xfrm>
        </p:spPr>
        <p:txBody>
          <a:bodyPr>
            <a:noAutofit/>
          </a:bodyPr>
          <a:lstStyle/>
          <a:p>
            <a:pPr marL="342900" lvl="1" algn="l" defTabSz="342900" rtl="0">
              <a:spcBef>
                <a:spcPct val="20000"/>
              </a:spcBef>
            </a:pPr>
            <a:r>
              <a:rPr lang="en-US" sz="2400" b="1" dirty="0">
                <a:solidFill>
                  <a:schemeClr val="accent6"/>
                </a:solidFill>
              </a:rPr>
              <a:t>                              </a:t>
            </a:r>
            <a:r>
              <a:rPr lang="en-US" sz="2800" b="1" dirty="0">
                <a:solidFill>
                  <a:schemeClr val="accent6"/>
                </a:solidFill>
              </a:rPr>
              <a:t>Energy transfers in a system</a:t>
            </a:r>
            <a:endParaRPr kumimoji="0" lang="en-US" sz="2800" b="1" i="0" u="none" strike="noStrike" kern="1200" cap="none" spc="0" normalizeH="0" baseline="0" noProof="0" dirty="0">
              <a:ln>
                <a:noFill/>
              </a:ln>
              <a:solidFill>
                <a:schemeClr val="accent6"/>
              </a:solidFill>
              <a:effectLst/>
              <a:uLnTx/>
              <a:uFillTx/>
              <a:latin typeface="Calibri"/>
              <a:ea typeface=""/>
              <a:cs typeface="News Gothic MT"/>
            </a:endParaRPr>
          </a:p>
        </p:txBody>
      </p:sp>
      <p:sp>
        <p:nvSpPr>
          <p:cNvPr id="5" name="TextBox 4">
            <a:extLst>
              <a:ext uri="{FF2B5EF4-FFF2-40B4-BE49-F238E27FC236}">
                <a16:creationId xmlns:a16="http://schemas.microsoft.com/office/drawing/2014/main" id="{3DEAB0C6-4110-4BFC-B0D4-BB2F5EB292C8}"/>
              </a:ext>
            </a:extLst>
          </p:cNvPr>
          <p:cNvSpPr txBox="1"/>
          <p:nvPr/>
        </p:nvSpPr>
        <p:spPr>
          <a:xfrm>
            <a:off x="179512" y="747560"/>
            <a:ext cx="8784976" cy="954107"/>
          </a:xfrm>
          <a:prstGeom prst="rect">
            <a:avLst/>
          </a:prstGeom>
          <a:gradFill>
            <a:gsLst>
              <a:gs pos="0">
                <a:schemeClr val="accent6">
                  <a:lumMod val="60000"/>
                  <a:lumOff val="40000"/>
                </a:schemeClr>
              </a:gs>
              <a:gs pos="35000">
                <a:schemeClr val="accent6">
                  <a:tint val="37000"/>
                  <a:satMod val="300000"/>
                </a:schemeClr>
              </a:gs>
              <a:gs pos="100000">
                <a:schemeClr val="accent6">
                  <a:tint val="15000"/>
                  <a:satMod val="350000"/>
                </a:schemeClr>
              </a:gs>
            </a:gsLst>
            <a:lin ang="16200000" scaled="1"/>
          </a:gradFill>
        </p:spPr>
        <p:txBody>
          <a:bodyPr wrap="square" rtlCol="0">
            <a:spAutoFit/>
          </a:bodyPr>
          <a:lstStyle/>
          <a:p>
            <a:r>
              <a:rPr lang="en-GB" sz="2800" b="1" dirty="0"/>
              <a:t>Energy can be stored, transferred or dissipated - but can not be created or destroyed.</a:t>
            </a:r>
          </a:p>
        </p:txBody>
      </p:sp>
      <p:sp>
        <p:nvSpPr>
          <p:cNvPr id="6" name="Oval 5">
            <a:extLst>
              <a:ext uri="{FF2B5EF4-FFF2-40B4-BE49-F238E27FC236}">
                <a16:creationId xmlns:a16="http://schemas.microsoft.com/office/drawing/2014/main" id="{AE1202BB-DBBC-4D0F-807A-CB2B6D6E3BB8}"/>
              </a:ext>
            </a:extLst>
          </p:cNvPr>
          <p:cNvSpPr/>
          <p:nvPr/>
        </p:nvSpPr>
        <p:spPr>
          <a:xfrm>
            <a:off x="3895168" y="2329865"/>
            <a:ext cx="1476378" cy="1356826"/>
          </a:xfrm>
          <a:prstGeom prst="ellipse">
            <a:avLst/>
          </a:prstGeom>
          <a:gradFill>
            <a:gsLst>
              <a:gs pos="16000">
                <a:schemeClr val="accent6">
                  <a:lumMod val="60000"/>
                  <a:lumOff val="40000"/>
                </a:schemeClr>
              </a:gs>
              <a:gs pos="100000">
                <a:schemeClr val="accent6">
                  <a:lumMod val="20000"/>
                  <a:lumOff val="80000"/>
                </a:schemeClr>
              </a:gs>
            </a:gsLst>
            <a:lin ang="16200000" scaled="0"/>
          </a:gra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9" name="TextBox 8">
            <a:extLst>
              <a:ext uri="{FF2B5EF4-FFF2-40B4-BE49-F238E27FC236}">
                <a16:creationId xmlns:a16="http://schemas.microsoft.com/office/drawing/2014/main" id="{80D4315C-C9FD-476F-8133-C2FED72B4029}"/>
              </a:ext>
            </a:extLst>
          </p:cNvPr>
          <p:cNvSpPr txBox="1"/>
          <p:nvPr/>
        </p:nvSpPr>
        <p:spPr>
          <a:xfrm>
            <a:off x="4139952" y="2590456"/>
            <a:ext cx="1021183" cy="923330"/>
          </a:xfrm>
          <a:prstGeom prst="rect">
            <a:avLst/>
          </a:prstGeom>
          <a:noFill/>
        </p:spPr>
        <p:txBody>
          <a:bodyPr wrap="square" rtlCol="0">
            <a:spAutoFit/>
          </a:bodyPr>
          <a:lstStyle/>
          <a:p>
            <a:pPr algn="ctr"/>
            <a:r>
              <a:rPr lang="en-GB" b="1" dirty="0"/>
              <a:t>Closed </a:t>
            </a:r>
          </a:p>
          <a:p>
            <a:pPr algn="ctr"/>
            <a:r>
              <a:rPr lang="en-GB" b="1" dirty="0"/>
              <a:t>Energy</a:t>
            </a:r>
          </a:p>
          <a:p>
            <a:pPr algn="ctr"/>
            <a:r>
              <a:rPr lang="en-GB" b="1" dirty="0"/>
              <a:t>system</a:t>
            </a:r>
          </a:p>
        </p:txBody>
      </p:sp>
      <p:sp>
        <p:nvSpPr>
          <p:cNvPr id="12" name="Arrow: Right 11">
            <a:extLst>
              <a:ext uri="{FF2B5EF4-FFF2-40B4-BE49-F238E27FC236}">
                <a16:creationId xmlns:a16="http://schemas.microsoft.com/office/drawing/2014/main" id="{708BA02A-8FD2-446D-A75D-3551132E510A}"/>
              </a:ext>
            </a:extLst>
          </p:cNvPr>
          <p:cNvSpPr/>
          <p:nvPr/>
        </p:nvSpPr>
        <p:spPr>
          <a:xfrm>
            <a:off x="2585698" y="2708921"/>
            <a:ext cx="1266221" cy="725308"/>
          </a:xfrm>
          <a:prstGeom prst="rightArrow">
            <a:avLst/>
          </a:prstGeom>
          <a:gradFill>
            <a:gsLst>
              <a:gs pos="0">
                <a:schemeClr val="accent6">
                  <a:lumMod val="75000"/>
                </a:schemeClr>
              </a:gs>
              <a:gs pos="100000">
                <a:schemeClr val="accent6">
                  <a:lumMod val="20000"/>
                  <a:lumOff val="80000"/>
                </a:schemeClr>
              </a:gs>
            </a:gsLst>
          </a:gra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8" name="Arrow: Right 17">
            <a:extLst>
              <a:ext uri="{FF2B5EF4-FFF2-40B4-BE49-F238E27FC236}">
                <a16:creationId xmlns:a16="http://schemas.microsoft.com/office/drawing/2014/main" id="{0406EACB-106B-4DB6-849F-3F3D455F9A88}"/>
              </a:ext>
            </a:extLst>
          </p:cNvPr>
          <p:cNvSpPr/>
          <p:nvPr/>
        </p:nvSpPr>
        <p:spPr>
          <a:xfrm>
            <a:off x="5457265" y="2721399"/>
            <a:ext cx="1346983" cy="700351"/>
          </a:xfrm>
          <a:prstGeom prst="rightArrow">
            <a:avLst/>
          </a:prstGeom>
          <a:gradFill>
            <a:gsLst>
              <a:gs pos="0">
                <a:schemeClr val="accent6">
                  <a:lumMod val="75000"/>
                </a:schemeClr>
              </a:gs>
              <a:gs pos="100000">
                <a:schemeClr val="accent6">
                  <a:lumMod val="20000"/>
                  <a:lumOff val="80000"/>
                </a:schemeClr>
              </a:gs>
            </a:gsLst>
          </a:gra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 name="TextBox 14">
            <a:extLst>
              <a:ext uri="{FF2B5EF4-FFF2-40B4-BE49-F238E27FC236}">
                <a16:creationId xmlns:a16="http://schemas.microsoft.com/office/drawing/2014/main" id="{E93642A4-503F-4DC3-98B7-90CCE073962D}"/>
              </a:ext>
            </a:extLst>
          </p:cNvPr>
          <p:cNvSpPr txBox="1"/>
          <p:nvPr/>
        </p:nvSpPr>
        <p:spPr>
          <a:xfrm>
            <a:off x="179512" y="1916832"/>
            <a:ext cx="2304256" cy="2246769"/>
          </a:xfrm>
          <a:prstGeom prst="rect">
            <a:avLst/>
          </a:prstGeom>
          <a:noFill/>
          <a:ln w="25400">
            <a:solidFill>
              <a:schemeClr val="accent6">
                <a:lumMod val="75000"/>
              </a:schemeClr>
            </a:solidFill>
          </a:ln>
        </p:spPr>
        <p:txBody>
          <a:bodyPr wrap="square" rtlCol="0">
            <a:spAutoFit/>
          </a:bodyPr>
          <a:lstStyle/>
          <a:p>
            <a:r>
              <a:rPr lang="en-GB" sz="2000" dirty="0"/>
              <a:t>In a closed energy system there can be transfer of energy but not mass. There is </a:t>
            </a:r>
            <a:r>
              <a:rPr lang="en-GB" sz="2000" b="1" dirty="0">
                <a:solidFill>
                  <a:schemeClr val="accent6">
                    <a:lumMod val="75000"/>
                  </a:schemeClr>
                </a:solidFill>
              </a:rPr>
              <a:t>no change to the total energy in the system.</a:t>
            </a:r>
          </a:p>
        </p:txBody>
      </p:sp>
      <p:sp>
        <p:nvSpPr>
          <p:cNvPr id="19" name="TextBox 18">
            <a:extLst>
              <a:ext uri="{FF2B5EF4-FFF2-40B4-BE49-F238E27FC236}">
                <a16:creationId xmlns:a16="http://schemas.microsoft.com/office/drawing/2014/main" id="{4A606975-27C9-4B4B-BD3A-EB44B42CB1E0}"/>
              </a:ext>
            </a:extLst>
          </p:cNvPr>
          <p:cNvSpPr txBox="1"/>
          <p:nvPr/>
        </p:nvSpPr>
        <p:spPr>
          <a:xfrm>
            <a:off x="2728552" y="2912308"/>
            <a:ext cx="936104" cy="369332"/>
          </a:xfrm>
          <a:prstGeom prst="rect">
            <a:avLst/>
          </a:prstGeom>
          <a:noFill/>
        </p:spPr>
        <p:txBody>
          <a:bodyPr wrap="square" rtlCol="0">
            <a:spAutoFit/>
          </a:bodyPr>
          <a:lstStyle/>
          <a:p>
            <a:r>
              <a:rPr lang="en-GB" b="1" dirty="0"/>
              <a:t>E in</a:t>
            </a:r>
          </a:p>
        </p:txBody>
      </p:sp>
      <p:sp>
        <p:nvSpPr>
          <p:cNvPr id="20" name="TextBox 19">
            <a:extLst>
              <a:ext uri="{FF2B5EF4-FFF2-40B4-BE49-F238E27FC236}">
                <a16:creationId xmlns:a16="http://schemas.microsoft.com/office/drawing/2014/main" id="{EE609888-FCAC-43E2-B1E7-8CB690BFB2C9}"/>
              </a:ext>
            </a:extLst>
          </p:cNvPr>
          <p:cNvSpPr txBox="1"/>
          <p:nvPr/>
        </p:nvSpPr>
        <p:spPr>
          <a:xfrm>
            <a:off x="5559196" y="2886909"/>
            <a:ext cx="761911" cy="369332"/>
          </a:xfrm>
          <a:prstGeom prst="rect">
            <a:avLst/>
          </a:prstGeom>
          <a:noFill/>
        </p:spPr>
        <p:txBody>
          <a:bodyPr wrap="square" rtlCol="0">
            <a:spAutoFit/>
          </a:bodyPr>
          <a:lstStyle/>
          <a:p>
            <a:r>
              <a:rPr lang="en-GB" b="1" dirty="0"/>
              <a:t>E out</a:t>
            </a:r>
          </a:p>
        </p:txBody>
      </p:sp>
      <p:sp>
        <p:nvSpPr>
          <p:cNvPr id="21" name="TextBox 20">
            <a:extLst>
              <a:ext uri="{FF2B5EF4-FFF2-40B4-BE49-F238E27FC236}">
                <a16:creationId xmlns:a16="http://schemas.microsoft.com/office/drawing/2014/main" id="{AF317567-4609-4A5F-9E19-B848B174E5C7}"/>
              </a:ext>
            </a:extLst>
          </p:cNvPr>
          <p:cNvSpPr txBox="1"/>
          <p:nvPr/>
        </p:nvSpPr>
        <p:spPr>
          <a:xfrm>
            <a:off x="3851920" y="1916832"/>
            <a:ext cx="1296144" cy="276999"/>
          </a:xfrm>
          <a:prstGeom prst="rect">
            <a:avLst/>
          </a:prstGeom>
          <a:noFill/>
        </p:spPr>
        <p:txBody>
          <a:bodyPr wrap="square" rtlCol="0">
            <a:spAutoFit/>
          </a:bodyPr>
          <a:lstStyle/>
          <a:p>
            <a:r>
              <a:rPr lang="en-GB" sz="1200" dirty="0"/>
              <a:t>No mass change</a:t>
            </a:r>
          </a:p>
        </p:txBody>
      </p:sp>
      <p:sp>
        <p:nvSpPr>
          <p:cNvPr id="22" name="TextBox 21">
            <a:extLst>
              <a:ext uri="{FF2B5EF4-FFF2-40B4-BE49-F238E27FC236}">
                <a16:creationId xmlns:a16="http://schemas.microsoft.com/office/drawing/2014/main" id="{4886B668-81D1-482A-9A82-A971311090A2}"/>
              </a:ext>
            </a:extLst>
          </p:cNvPr>
          <p:cNvSpPr txBox="1"/>
          <p:nvPr/>
        </p:nvSpPr>
        <p:spPr>
          <a:xfrm>
            <a:off x="6906179" y="1928736"/>
            <a:ext cx="2058309" cy="2246769"/>
          </a:xfrm>
          <a:prstGeom prst="rect">
            <a:avLst/>
          </a:prstGeom>
          <a:noFill/>
          <a:ln w="25400">
            <a:solidFill>
              <a:schemeClr val="accent6">
                <a:lumMod val="75000"/>
              </a:schemeClr>
            </a:solidFill>
          </a:ln>
        </p:spPr>
        <p:txBody>
          <a:bodyPr wrap="square" rtlCol="0">
            <a:spAutoFit/>
          </a:bodyPr>
          <a:lstStyle/>
          <a:p>
            <a:r>
              <a:rPr lang="en-GB" sz="2000" dirty="0"/>
              <a:t>In a </a:t>
            </a:r>
            <a:r>
              <a:rPr lang="en-GB" sz="2000" b="1" dirty="0">
                <a:solidFill>
                  <a:schemeClr val="accent6">
                    <a:lumMod val="75000"/>
                  </a:schemeClr>
                </a:solidFill>
              </a:rPr>
              <a:t>closed energy system</a:t>
            </a:r>
            <a:r>
              <a:rPr lang="en-GB" sz="2000" dirty="0"/>
              <a:t> all the energy can be accounted for even when energy stores change.</a:t>
            </a:r>
          </a:p>
        </p:txBody>
      </p:sp>
      <p:pic>
        <p:nvPicPr>
          <p:cNvPr id="24" name="Picture 23">
            <a:extLst>
              <a:ext uri="{FF2B5EF4-FFF2-40B4-BE49-F238E27FC236}">
                <a16:creationId xmlns:a16="http://schemas.microsoft.com/office/drawing/2014/main" id="{CA5F6F45-5EED-4D9B-B187-247A839A1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4324470"/>
            <a:ext cx="3240360" cy="2169274"/>
          </a:xfrm>
          <a:prstGeom prst="rect">
            <a:avLst/>
          </a:prstGeom>
        </p:spPr>
      </p:pic>
      <p:sp>
        <p:nvSpPr>
          <p:cNvPr id="25" name="TextBox 24">
            <a:extLst>
              <a:ext uri="{FF2B5EF4-FFF2-40B4-BE49-F238E27FC236}">
                <a16:creationId xmlns:a16="http://schemas.microsoft.com/office/drawing/2014/main" id="{44E28796-BD6D-436E-BB73-201F8C20EDFC}"/>
              </a:ext>
            </a:extLst>
          </p:cNvPr>
          <p:cNvSpPr txBox="1"/>
          <p:nvPr/>
        </p:nvSpPr>
        <p:spPr>
          <a:xfrm>
            <a:off x="35496" y="4439611"/>
            <a:ext cx="5760640" cy="1938992"/>
          </a:xfrm>
          <a:prstGeom prst="rect">
            <a:avLst/>
          </a:prstGeom>
          <a:noFill/>
        </p:spPr>
        <p:txBody>
          <a:bodyPr wrap="square" rtlCol="0">
            <a:spAutoFit/>
          </a:bodyPr>
          <a:lstStyle/>
          <a:p>
            <a:r>
              <a:rPr lang="en-GB" sz="2000" b="1" dirty="0"/>
              <a:t>The diagram shows the energy transfer for a light</a:t>
            </a:r>
          </a:p>
          <a:p>
            <a:r>
              <a:rPr lang="en-GB" sz="2000" b="1" dirty="0"/>
              <a:t>bulb. All the </a:t>
            </a:r>
            <a:r>
              <a:rPr lang="en-GB" sz="2000" b="1" dirty="0">
                <a:solidFill>
                  <a:schemeClr val="accent6">
                    <a:lumMod val="75000"/>
                  </a:schemeClr>
                </a:solidFill>
              </a:rPr>
              <a:t>electrical energy </a:t>
            </a:r>
            <a:r>
              <a:rPr lang="en-GB" sz="2000" b="1" dirty="0"/>
              <a:t>store can be accounted</a:t>
            </a:r>
          </a:p>
          <a:p>
            <a:r>
              <a:rPr lang="en-GB" sz="2000" b="1" dirty="0"/>
              <a:t> for as </a:t>
            </a:r>
            <a:r>
              <a:rPr lang="en-GB" sz="2000" b="1" dirty="0">
                <a:solidFill>
                  <a:schemeClr val="accent6">
                    <a:lumMod val="75000"/>
                  </a:schemeClr>
                </a:solidFill>
              </a:rPr>
              <a:t>light energy </a:t>
            </a:r>
            <a:r>
              <a:rPr lang="en-GB" sz="2000" b="1" dirty="0"/>
              <a:t>and </a:t>
            </a:r>
            <a:r>
              <a:rPr lang="en-GB" sz="2000" b="1" dirty="0">
                <a:solidFill>
                  <a:schemeClr val="accent6">
                    <a:lumMod val="75000"/>
                  </a:schemeClr>
                </a:solidFill>
              </a:rPr>
              <a:t>thermal energy</a:t>
            </a:r>
            <a:r>
              <a:rPr lang="en-GB" sz="2000" b="1" dirty="0"/>
              <a:t>.</a:t>
            </a:r>
          </a:p>
          <a:p>
            <a:r>
              <a:rPr lang="en-GB" sz="2000" b="1" dirty="0"/>
              <a:t>The thermal energy is not useful in this case and can be </a:t>
            </a:r>
          </a:p>
          <a:p>
            <a:r>
              <a:rPr lang="en-GB" sz="2000" b="1" dirty="0"/>
              <a:t>considered to be </a:t>
            </a:r>
            <a:r>
              <a:rPr lang="en-GB" sz="2000" b="1" dirty="0">
                <a:solidFill>
                  <a:schemeClr val="accent6">
                    <a:lumMod val="75000"/>
                  </a:schemeClr>
                </a:solidFill>
              </a:rPr>
              <a:t>dissipated</a:t>
            </a:r>
            <a:r>
              <a:rPr lang="en-GB" sz="2000" b="1" dirty="0"/>
              <a:t> or “waste” energy.</a:t>
            </a:r>
          </a:p>
        </p:txBody>
      </p:sp>
      <p:sp>
        <p:nvSpPr>
          <p:cNvPr id="16" name="Rectangle 15">
            <a:extLst>
              <a:ext uri="{FF2B5EF4-FFF2-40B4-BE49-F238E27FC236}">
                <a16:creationId xmlns:a16="http://schemas.microsoft.com/office/drawing/2014/main" id="{E91F8B2E-5909-F341-B8DC-26F20057FD3A}"/>
              </a:ext>
            </a:extLst>
          </p:cNvPr>
          <p:cNvSpPr/>
          <p:nvPr/>
        </p:nvSpPr>
        <p:spPr>
          <a:xfrm>
            <a:off x="5898067" y="5710557"/>
            <a:ext cx="1008112" cy="7831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t>From topic 3</a:t>
            </a:r>
          </a:p>
        </p:txBody>
      </p:sp>
    </p:spTree>
    <p:extLst>
      <p:ext uri="{BB962C8B-B14F-4D97-AF65-F5344CB8AC3E}">
        <p14:creationId xmlns:p14="http://schemas.microsoft.com/office/powerpoint/2010/main" val="364894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EAB0C6-4110-4BFC-B0D4-BB2F5EB292C8}"/>
              </a:ext>
            </a:extLst>
          </p:cNvPr>
          <p:cNvSpPr txBox="1"/>
          <p:nvPr/>
        </p:nvSpPr>
        <p:spPr>
          <a:xfrm>
            <a:off x="428020" y="784653"/>
            <a:ext cx="8424936" cy="430887"/>
          </a:xfrm>
          <a:prstGeom prst="rect">
            <a:avLst/>
          </a:prstGeom>
          <a:gradFill>
            <a:gsLst>
              <a:gs pos="0">
                <a:schemeClr val="accent6">
                  <a:lumMod val="60000"/>
                  <a:lumOff val="40000"/>
                </a:schemeClr>
              </a:gs>
              <a:gs pos="35000">
                <a:schemeClr val="accent6">
                  <a:tint val="37000"/>
                  <a:satMod val="300000"/>
                </a:schemeClr>
              </a:gs>
              <a:gs pos="100000">
                <a:schemeClr val="accent6">
                  <a:tint val="15000"/>
                  <a:satMod val="350000"/>
                </a:schemeClr>
              </a:gs>
            </a:gsLst>
            <a:lin ang="16200000" scaled="1"/>
          </a:gradFill>
          <a:ln>
            <a:solidFill>
              <a:schemeClr val="accent6">
                <a:lumMod val="75000"/>
              </a:schemeClr>
            </a:solidFill>
          </a:ln>
        </p:spPr>
        <p:txBody>
          <a:bodyPr wrap="square" rtlCol="0">
            <a:spAutoFit/>
          </a:bodyPr>
          <a:lstStyle/>
          <a:p>
            <a:r>
              <a:rPr lang="en-GB" sz="2200" b="1" u="sng" dirty="0"/>
              <a:t>Unwanted energy </a:t>
            </a:r>
            <a:r>
              <a:rPr lang="en-GB" sz="2200" b="1" dirty="0"/>
              <a:t>transfers result in energy stores that are not useful. </a:t>
            </a:r>
          </a:p>
        </p:txBody>
      </p:sp>
      <p:sp>
        <p:nvSpPr>
          <p:cNvPr id="4" name="TextBox 3">
            <a:extLst>
              <a:ext uri="{FF2B5EF4-FFF2-40B4-BE49-F238E27FC236}">
                <a16:creationId xmlns:a16="http://schemas.microsoft.com/office/drawing/2014/main" id="{7ADDAED6-57C0-4C72-8833-C16BF79D6746}"/>
              </a:ext>
            </a:extLst>
          </p:cNvPr>
          <p:cNvSpPr txBox="1"/>
          <p:nvPr/>
        </p:nvSpPr>
        <p:spPr>
          <a:xfrm>
            <a:off x="179511" y="1467587"/>
            <a:ext cx="8972585" cy="5170646"/>
          </a:xfrm>
          <a:prstGeom prst="rect">
            <a:avLst/>
          </a:prstGeom>
          <a:noFill/>
        </p:spPr>
        <p:txBody>
          <a:bodyPr wrap="square" rtlCol="0">
            <a:spAutoFit/>
          </a:bodyPr>
          <a:lstStyle/>
          <a:p>
            <a:r>
              <a:rPr lang="en-GB" sz="2200" b="1" dirty="0"/>
              <a:t>The F1 car below shows that eventually all the chemical energy (fuel) put in the car ends up as </a:t>
            </a:r>
            <a:r>
              <a:rPr lang="en-GB" sz="2200" b="1" u="sng" dirty="0">
                <a:solidFill>
                  <a:schemeClr val="accent6">
                    <a:lumMod val="75000"/>
                  </a:schemeClr>
                </a:solidFill>
              </a:rPr>
              <a:t>unwanted</a:t>
            </a:r>
            <a:r>
              <a:rPr lang="en-GB" sz="2200" b="1" dirty="0"/>
              <a:t> thermal energy which is dissipated to the surroundings. </a:t>
            </a:r>
            <a:r>
              <a:rPr lang="en-GB" sz="2200" b="1" dirty="0">
                <a:solidFill>
                  <a:schemeClr val="accent6">
                    <a:lumMod val="75000"/>
                  </a:schemeClr>
                </a:solidFill>
              </a:rPr>
              <a:t>Unwanted</a:t>
            </a:r>
            <a:r>
              <a:rPr lang="en-GB" sz="2200" b="1" dirty="0"/>
              <a:t> energy is often described as being </a:t>
            </a:r>
            <a:r>
              <a:rPr lang="en-GB" sz="2200" b="1" dirty="0">
                <a:solidFill>
                  <a:schemeClr val="accent6">
                    <a:lumMod val="75000"/>
                  </a:schemeClr>
                </a:solidFill>
              </a:rPr>
              <a:t>‘wasted’</a:t>
            </a:r>
          </a:p>
          <a:p>
            <a:endParaRPr lang="en-GB" sz="2200" b="1" dirty="0">
              <a:solidFill>
                <a:schemeClr val="accent6">
                  <a:lumMod val="75000"/>
                </a:schemeClr>
              </a:solidFill>
            </a:endParaRPr>
          </a:p>
          <a:p>
            <a:endParaRPr lang="en-GB" sz="2200" b="1" dirty="0"/>
          </a:p>
          <a:p>
            <a:r>
              <a:rPr lang="en-GB" sz="1600" dirty="0"/>
              <a:t>								</a:t>
            </a:r>
          </a:p>
          <a:p>
            <a:endParaRPr lang="en-GB" sz="1600" b="1" dirty="0">
              <a:solidFill>
                <a:schemeClr val="accent6">
                  <a:lumMod val="75000"/>
                </a:schemeClr>
              </a:solidFill>
            </a:endParaRPr>
          </a:p>
          <a:p>
            <a:endParaRPr lang="en-GB" sz="1600" b="1" dirty="0">
              <a:solidFill>
                <a:schemeClr val="accent6">
                  <a:lumMod val="75000"/>
                </a:schemeClr>
              </a:solidFill>
            </a:endParaRPr>
          </a:p>
          <a:p>
            <a:endParaRPr lang="en-GB" sz="1600" dirty="0"/>
          </a:p>
          <a:p>
            <a:r>
              <a:rPr lang="en-GB" sz="2200" b="1" dirty="0">
                <a:solidFill>
                  <a:schemeClr val="accent6">
                    <a:lumMod val="75000"/>
                  </a:schemeClr>
                </a:solidFill>
              </a:rPr>
              <a:t>Kinetic energy </a:t>
            </a:r>
            <a:r>
              <a:rPr lang="en-GB" sz="2200" b="1" dirty="0"/>
              <a:t>is dissipated by the tyres, brakes and air resistance to become </a:t>
            </a:r>
            <a:r>
              <a:rPr lang="en-GB" sz="2400" b="1" u="sng" dirty="0"/>
              <a:t>unwanted</a:t>
            </a:r>
            <a:r>
              <a:rPr lang="en-GB" sz="2400" b="1" dirty="0"/>
              <a:t> </a:t>
            </a:r>
            <a:r>
              <a:rPr lang="en-GB" sz="2200" b="1" dirty="0"/>
              <a:t>thermal</a:t>
            </a:r>
            <a:r>
              <a:rPr lang="en-GB" sz="2200" b="1" dirty="0">
                <a:solidFill>
                  <a:schemeClr val="accent6">
                    <a:lumMod val="75000"/>
                  </a:schemeClr>
                </a:solidFill>
              </a:rPr>
              <a:t> </a:t>
            </a:r>
            <a:r>
              <a:rPr lang="en-GB" sz="2200" b="1" dirty="0"/>
              <a:t>energy stores.</a:t>
            </a:r>
          </a:p>
          <a:p>
            <a:r>
              <a:rPr lang="en-GB" sz="2200" b="1" dirty="0">
                <a:solidFill>
                  <a:schemeClr val="accent6">
                    <a:lumMod val="75000"/>
                  </a:schemeClr>
                </a:solidFill>
              </a:rPr>
              <a:t>Sound energy </a:t>
            </a:r>
            <a:r>
              <a:rPr lang="en-GB" sz="2200" b="1" dirty="0"/>
              <a:t>is absorbed by materials and becomes </a:t>
            </a:r>
            <a:r>
              <a:rPr lang="en-GB" sz="2200" b="1" dirty="0">
                <a:solidFill>
                  <a:schemeClr val="accent6">
                    <a:lumMod val="75000"/>
                  </a:schemeClr>
                </a:solidFill>
              </a:rPr>
              <a:t>thermal</a:t>
            </a:r>
            <a:r>
              <a:rPr lang="en-GB" sz="2200" b="1" dirty="0"/>
              <a:t> energy.</a:t>
            </a:r>
            <a:r>
              <a:rPr lang="en-GB" sz="2200" dirty="0"/>
              <a:t>	</a:t>
            </a:r>
          </a:p>
          <a:p>
            <a:r>
              <a:rPr lang="en-GB" sz="2200" b="1" dirty="0">
                <a:solidFill>
                  <a:schemeClr val="accent6">
                    <a:lumMod val="75000"/>
                  </a:schemeClr>
                </a:solidFill>
              </a:rPr>
              <a:t>Thermal energy </a:t>
            </a:r>
            <a:r>
              <a:rPr lang="en-GB" sz="2200" b="1" dirty="0"/>
              <a:t>is produced by the engine as fuel is burnt.</a:t>
            </a:r>
          </a:p>
          <a:p>
            <a:endParaRPr lang="en-GB" sz="2200" b="1" dirty="0"/>
          </a:p>
          <a:p>
            <a:r>
              <a:rPr lang="en-GB" sz="2200" b="1" dirty="0"/>
              <a:t>Oil is used in the engine, gearbox and other moving parts as a </a:t>
            </a:r>
            <a:r>
              <a:rPr lang="en-GB" sz="2200" b="1" dirty="0">
                <a:solidFill>
                  <a:schemeClr val="accent6">
                    <a:lumMod val="75000"/>
                  </a:schemeClr>
                </a:solidFill>
              </a:rPr>
              <a:t>lubricant</a:t>
            </a:r>
            <a:r>
              <a:rPr lang="en-GB" sz="2200" b="1" dirty="0"/>
              <a:t> to reduce friction and </a:t>
            </a:r>
            <a:r>
              <a:rPr lang="en-GB" sz="2200" b="1" dirty="0">
                <a:solidFill>
                  <a:schemeClr val="accent6">
                    <a:lumMod val="75000"/>
                  </a:schemeClr>
                </a:solidFill>
              </a:rPr>
              <a:t>reduce unwanted thermal energy </a:t>
            </a:r>
            <a:r>
              <a:rPr lang="en-GB" sz="2200" b="1" dirty="0"/>
              <a:t>in these parts.</a:t>
            </a:r>
            <a:endParaRPr lang="en-GB" sz="2400" dirty="0"/>
          </a:p>
        </p:txBody>
      </p:sp>
      <p:pic>
        <p:nvPicPr>
          <p:cNvPr id="7" name="Picture 6">
            <a:extLst>
              <a:ext uri="{FF2B5EF4-FFF2-40B4-BE49-F238E27FC236}">
                <a16:creationId xmlns:a16="http://schemas.microsoft.com/office/drawing/2014/main" id="{B3A6F46B-A79F-4918-AE72-20F000D11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955" y="2852936"/>
            <a:ext cx="2399948" cy="1199974"/>
          </a:xfrm>
          <a:prstGeom prst="rect">
            <a:avLst/>
          </a:prstGeom>
          <a:ln w="12700">
            <a:noFill/>
          </a:ln>
        </p:spPr>
      </p:pic>
      <p:sp>
        <p:nvSpPr>
          <p:cNvPr id="8" name="Arrow: Right 7">
            <a:extLst>
              <a:ext uri="{FF2B5EF4-FFF2-40B4-BE49-F238E27FC236}">
                <a16:creationId xmlns:a16="http://schemas.microsoft.com/office/drawing/2014/main" id="{2B0BB73F-A68A-4465-9CA4-3D27514BE633}"/>
              </a:ext>
            </a:extLst>
          </p:cNvPr>
          <p:cNvSpPr/>
          <p:nvPr/>
        </p:nvSpPr>
        <p:spPr>
          <a:xfrm>
            <a:off x="498379" y="3502433"/>
            <a:ext cx="1008112" cy="144016"/>
          </a:xfrm>
          <a:prstGeom prst="right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Arrow: Right 8">
            <a:extLst>
              <a:ext uri="{FF2B5EF4-FFF2-40B4-BE49-F238E27FC236}">
                <a16:creationId xmlns:a16="http://schemas.microsoft.com/office/drawing/2014/main" id="{0241CFFC-7577-4D6A-BD53-34A2C0577DFD}"/>
              </a:ext>
            </a:extLst>
          </p:cNvPr>
          <p:cNvSpPr/>
          <p:nvPr/>
        </p:nvSpPr>
        <p:spPr>
          <a:xfrm>
            <a:off x="4584534" y="2960948"/>
            <a:ext cx="699680" cy="144016"/>
          </a:xfrm>
          <a:prstGeom prst="right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Arrow: Right 11">
            <a:extLst>
              <a:ext uri="{FF2B5EF4-FFF2-40B4-BE49-F238E27FC236}">
                <a16:creationId xmlns:a16="http://schemas.microsoft.com/office/drawing/2014/main" id="{C0F83753-8FDF-444B-A92E-40825CB3DAAA}"/>
              </a:ext>
            </a:extLst>
          </p:cNvPr>
          <p:cNvSpPr/>
          <p:nvPr/>
        </p:nvSpPr>
        <p:spPr>
          <a:xfrm>
            <a:off x="6915092" y="2996952"/>
            <a:ext cx="639036" cy="144016"/>
          </a:xfrm>
          <a:prstGeom prst="right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Arrow: Right 12">
            <a:extLst>
              <a:ext uri="{FF2B5EF4-FFF2-40B4-BE49-F238E27FC236}">
                <a16:creationId xmlns:a16="http://schemas.microsoft.com/office/drawing/2014/main" id="{4DAA3C01-1328-4906-9B35-7429DA6935D5}"/>
              </a:ext>
            </a:extLst>
          </p:cNvPr>
          <p:cNvSpPr/>
          <p:nvPr/>
        </p:nvSpPr>
        <p:spPr>
          <a:xfrm>
            <a:off x="4570702" y="3452923"/>
            <a:ext cx="699680" cy="144016"/>
          </a:xfrm>
          <a:prstGeom prst="right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Arrow: Right 13">
            <a:extLst>
              <a:ext uri="{FF2B5EF4-FFF2-40B4-BE49-F238E27FC236}">
                <a16:creationId xmlns:a16="http://schemas.microsoft.com/office/drawing/2014/main" id="{EB6A50D9-78EE-4489-A9F6-91A9D774BB70}"/>
              </a:ext>
            </a:extLst>
          </p:cNvPr>
          <p:cNvSpPr/>
          <p:nvPr/>
        </p:nvSpPr>
        <p:spPr>
          <a:xfrm>
            <a:off x="4609439" y="3944898"/>
            <a:ext cx="699680" cy="144016"/>
          </a:xfrm>
          <a:prstGeom prst="right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Arrow: Right 14">
            <a:extLst>
              <a:ext uri="{FF2B5EF4-FFF2-40B4-BE49-F238E27FC236}">
                <a16:creationId xmlns:a16="http://schemas.microsoft.com/office/drawing/2014/main" id="{DADFE3C9-B813-4ACF-BCF3-5D877108CEF5}"/>
              </a:ext>
            </a:extLst>
          </p:cNvPr>
          <p:cNvSpPr/>
          <p:nvPr/>
        </p:nvSpPr>
        <p:spPr>
          <a:xfrm>
            <a:off x="6854448" y="3502433"/>
            <a:ext cx="699680" cy="144016"/>
          </a:xfrm>
          <a:prstGeom prst="right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Title 1"/>
          <p:cNvSpPr>
            <a:spLocks noGrp="1"/>
          </p:cNvSpPr>
          <p:nvPr>
            <p:ph type="ctrTitle"/>
          </p:nvPr>
        </p:nvSpPr>
        <p:spPr>
          <a:xfrm>
            <a:off x="1081811" y="52786"/>
            <a:ext cx="8070286" cy="657041"/>
          </a:xfrm>
        </p:spPr>
        <p:txBody>
          <a:bodyPr>
            <a:noAutofit/>
          </a:bodyPr>
          <a:lstStyle/>
          <a:p>
            <a:pPr marL="342900" lvl="1" algn="l" defTabSz="342900" rtl="0">
              <a:spcBef>
                <a:spcPct val="20000"/>
              </a:spcBef>
            </a:pPr>
            <a:r>
              <a:rPr lang="en-US" sz="2400" b="1" dirty="0">
                <a:solidFill>
                  <a:schemeClr val="accent6"/>
                </a:solidFill>
              </a:rPr>
              <a:t>                              </a:t>
            </a:r>
            <a:r>
              <a:rPr lang="en-US" sz="2800" b="1" dirty="0">
                <a:solidFill>
                  <a:schemeClr val="accent6"/>
                </a:solidFill>
              </a:rPr>
              <a:t>Energy transfers in a system</a:t>
            </a:r>
            <a:endParaRPr kumimoji="0" lang="en-US" sz="2800" b="1" i="0" u="none" strike="noStrike" kern="1200" cap="none" spc="0" normalizeH="0" baseline="0" noProof="0" dirty="0">
              <a:ln>
                <a:noFill/>
              </a:ln>
              <a:solidFill>
                <a:schemeClr val="accent6"/>
              </a:solidFill>
              <a:effectLst/>
              <a:uLnTx/>
              <a:uFillTx/>
              <a:latin typeface="Calibri"/>
              <a:ea typeface=""/>
              <a:cs typeface="News Gothic MT"/>
            </a:endParaRPr>
          </a:p>
        </p:txBody>
      </p:sp>
      <p:sp>
        <p:nvSpPr>
          <p:cNvPr id="6" name="TextBox 5"/>
          <p:cNvSpPr txBox="1"/>
          <p:nvPr/>
        </p:nvSpPr>
        <p:spPr>
          <a:xfrm>
            <a:off x="428020" y="3088817"/>
            <a:ext cx="1148829" cy="400110"/>
          </a:xfrm>
          <a:prstGeom prst="rect">
            <a:avLst/>
          </a:prstGeom>
          <a:noFill/>
        </p:spPr>
        <p:txBody>
          <a:bodyPr wrap="square" rtlCol="0">
            <a:spAutoFit/>
          </a:bodyPr>
          <a:lstStyle/>
          <a:p>
            <a:r>
              <a:rPr lang="en-GB" sz="2000" b="1" dirty="0"/>
              <a:t>Chemical</a:t>
            </a:r>
            <a:endParaRPr lang="en-GB" sz="1600" b="1" dirty="0"/>
          </a:p>
        </p:txBody>
      </p:sp>
      <p:sp>
        <p:nvSpPr>
          <p:cNvPr id="17" name="TextBox 16"/>
          <p:cNvSpPr txBox="1"/>
          <p:nvPr/>
        </p:nvSpPr>
        <p:spPr>
          <a:xfrm>
            <a:off x="5528910" y="2866647"/>
            <a:ext cx="1148829" cy="400110"/>
          </a:xfrm>
          <a:prstGeom prst="rect">
            <a:avLst/>
          </a:prstGeom>
          <a:noFill/>
        </p:spPr>
        <p:txBody>
          <a:bodyPr wrap="square" rtlCol="0">
            <a:spAutoFit/>
          </a:bodyPr>
          <a:lstStyle/>
          <a:p>
            <a:r>
              <a:rPr lang="en-GB" sz="2000" b="1" dirty="0"/>
              <a:t>Kinetic</a:t>
            </a:r>
            <a:endParaRPr lang="en-GB" sz="1600" b="1" dirty="0"/>
          </a:p>
        </p:txBody>
      </p:sp>
      <p:sp>
        <p:nvSpPr>
          <p:cNvPr id="18" name="TextBox 17"/>
          <p:cNvSpPr txBox="1"/>
          <p:nvPr/>
        </p:nvSpPr>
        <p:spPr>
          <a:xfrm>
            <a:off x="5552613" y="3302378"/>
            <a:ext cx="1148829" cy="400110"/>
          </a:xfrm>
          <a:prstGeom prst="rect">
            <a:avLst/>
          </a:prstGeom>
          <a:noFill/>
        </p:spPr>
        <p:txBody>
          <a:bodyPr wrap="square" rtlCol="0">
            <a:spAutoFit/>
          </a:bodyPr>
          <a:lstStyle/>
          <a:p>
            <a:r>
              <a:rPr lang="en-GB" sz="2000" b="1" dirty="0"/>
              <a:t>Sound</a:t>
            </a:r>
            <a:endParaRPr lang="en-GB" sz="1600" b="1" dirty="0"/>
          </a:p>
        </p:txBody>
      </p:sp>
      <p:sp>
        <p:nvSpPr>
          <p:cNvPr id="19" name="TextBox 18"/>
          <p:cNvSpPr txBox="1"/>
          <p:nvPr/>
        </p:nvSpPr>
        <p:spPr>
          <a:xfrm>
            <a:off x="5528909" y="3771909"/>
            <a:ext cx="1148829" cy="400110"/>
          </a:xfrm>
          <a:prstGeom prst="rect">
            <a:avLst/>
          </a:prstGeom>
          <a:noFill/>
        </p:spPr>
        <p:txBody>
          <a:bodyPr wrap="square" rtlCol="0">
            <a:spAutoFit/>
          </a:bodyPr>
          <a:lstStyle/>
          <a:p>
            <a:r>
              <a:rPr lang="en-GB" sz="2000" b="1" dirty="0">
                <a:solidFill>
                  <a:schemeClr val="accent6">
                    <a:lumMod val="75000"/>
                  </a:schemeClr>
                </a:solidFill>
              </a:rPr>
              <a:t>Thermal</a:t>
            </a:r>
            <a:endParaRPr lang="en-GB" sz="1600" b="1" dirty="0">
              <a:solidFill>
                <a:schemeClr val="accent6">
                  <a:lumMod val="75000"/>
                </a:schemeClr>
              </a:solidFill>
            </a:endParaRPr>
          </a:p>
        </p:txBody>
      </p:sp>
      <p:sp>
        <p:nvSpPr>
          <p:cNvPr id="21" name="TextBox 20"/>
          <p:cNvSpPr txBox="1"/>
          <p:nvPr/>
        </p:nvSpPr>
        <p:spPr>
          <a:xfrm>
            <a:off x="7664207" y="3374386"/>
            <a:ext cx="1148829" cy="400110"/>
          </a:xfrm>
          <a:prstGeom prst="rect">
            <a:avLst/>
          </a:prstGeom>
          <a:noFill/>
        </p:spPr>
        <p:txBody>
          <a:bodyPr wrap="square" rtlCol="0">
            <a:spAutoFit/>
          </a:bodyPr>
          <a:lstStyle/>
          <a:p>
            <a:r>
              <a:rPr lang="en-GB" sz="2000" b="1" dirty="0">
                <a:solidFill>
                  <a:schemeClr val="accent6">
                    <a:lumMod val="75000"/>
                  </a:schemeClr>
                </a:solidFill>
              </a:rPr>
              <a:t>Thermal</a:t>
            </a:r>
            <a:endParaRPr lang="en-GB" sz="1600" b="1" dirty="0">
              <a:solidFill>
                <a:schemeClr val="accent6">
                  <a:lumMod val="75000"/>
                </a:schemeClr>
              </a:solidFill>
            </a:endParaRPr>
          </a:p>
        </p:txBody>
      </p:sp>
      <p:sp>
        <p:nvSpPr>
          <p:cNvPr id="22" name="TextBox 21"/>
          <p:cNvSpPr txBox="1"/>
          <p:nvPr/>
        </p:nvSpPr>
        <p:spPr>
          <a:xfrm>
            <a:off x="7651883" y="2860727"/>
            <a:ext cx="1148829" cy="400110"/>
          </a:xfrm>
          <a:prstGeom prst="rect">
            <a:avLst/>
          </a:prstGeom>
          <a:noFill/>
        </p:spPr>
        <p:txBody>
          <a:bodyPr wrap="square" rtlCol="0">
            <a:spAutoFit/>
          </a:bodyPr>
          <a:lstStyle/>
          <a:p>
            <a:r>
              <a:rPr lang="en-GB" sz="2000" b="1" dirty="0">
                <a:solidFill>
                  <a:schemeClr val="accent6">
                    <a:lumMod val="75000"/>
                  </a:schemeClr>
                </a:solidFill>
              </a:rPr>
              <a:t>Thermal</a:t>
            </a:r>
            <a:endParaRPr lang="en-GB" sz="1600" b="1" dirty="0">
              <a:solidFill>
                <a:schemeClr val="accent6">
                  <a:lumMod val="75000"/>
                </a:schemeClr>
              </a:solidFill>
            </a:endParaRPr>
          </a:p>
        </p:txBody>
      </p:sp>
      <p:sp>
        <p:nvSpPr>
          <p:cNvPr id="20" name="Rectangle 19">
            <a:extLst>
              <a:ext uri="{FF2B5EF4-FFF2-40B4-BE49-F238E27FC236}">
                <a16:creationId xmlns:a16="http://schemas.microsoft.com/office/drawing/2014/main" id="{198D113A-2C22-1C4D-A8D9-E1157EA1B0DF}"/>
              </a:ext>
            </a:extLst>
          </p:cNvPr>
          <p:cNvSpPr/>
          <p:nvPr/>
        </p:nvSpPr>
        <p:spPr>
          <a:xfrm>
            <a:off x="8028384" y="5301209"/>
            <a:ext cx="936104"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From topic 3</a:t>
            </a:r>
          </a:p>
        </p:txBody>
      </p:sp>
    </p:spTree>
    <p:extLst>
      <p:ext uri="{BB962C8B-B14F-4D97-AF65-F5344CB8AC3E}">
        <p14:creationId xmlns:p14="http://schemas.microsoft.com/office/powerpoint/2010/main" val="102462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5" name="TextBox 4">
            <a:extLst>
              <a:ext uri="{FF2B5EF4-FFF2-40B4-BE49-F238E27FC236}">
                <a16:creationId xmlns:a16="http://schemas.microsoft.com/office/drawing/2014/main" id="{C15E985B-AD00-0C4D-8C8C-AFC94711FB22}"/>
              </a:ext>
            </a:extLst>
          </p:cNvPr>
          <p:cNvSpPr txBox="1"/>
          <p:nvPr/>
        </p:nvSpPr>
        <p:spPr>
          <a:xfrm>
            <a:off x="0" y="980728"/>
            <a:ext cx="4716016" cy="5139869"/>
          </a:xfrm>
          <a:prstGeom prst="rect">
            <a:avLst/>
          </a:prstGeom>
          <a:noFill/>
        </p:spPr>
        <p:txBody>
          <a:bodyPr wrap="square" rtlCol="0">
            <a:spAutoFit/>
          </a:bodyPr>
          <a:lstStyle/>
          <a:p>
            <a:r>
              <a:rPr lang="en-GB" sz="7200" b="1" dirty="0">
                <a:latin typeface="+mj-lt"/>
                <a:ea typeface="Beirut" charset="-78"/>
                <a:cs typeface="Beirut" charset="-78"/>
              </a:rPr>
              <a:t>QuestionIT!</a:t>
            </a:r>
          </a:p>
          <a:p>
            <a:endParaRPr lang="en-GB" dirty="0"/>
          </a:p>
          <a:p>
            <a:endParaRPr lang="en-GB" dirty="0"/>
          </a:p>
          <a:p>
            <a:endParaRPr lang="en-GB" dirty="0"/>
          </a:p>
          <a:p>
            <a:pPr lvl="0"/>
            <a:r>
              <a:rPr lang="en-GB" sz="3200" b="1" dirty="0">
                <a:solidFill>
                  <a:prstClr val="black">
                    <a:lumMod val="50000"/>
                    <a:lumOff val="50000"/>
                  </a:prstClr>
                </a:solidFill>
              </a:rPr>
              <a:t>Part 1</a:t>
            </a:r>
          </a:p>
          <a:p>
            <a:pPr lvl="0"/>
            <a:endParaRPr lang="en-GB" sz="3200" b="1" dirty="0">
              <a:solidFill>
                <a:prstClr val="black">
                  <a:lumMod val="50000"/>
                  <a:lumOff val="50000"/>
                </a:prstClr>
              </a:solidFill>
            </a:endParaRPr>
          </a:p>
          <a:p>
            <a:pPr marL="457200" indent="-457200">
              <a:buFont typeface="Arial" panose="020B0604020202020204" pitchFamily="34" charset="0"/>
              <a:buChar char="•"/>
            </a:pPr>
            <a:r>
              <a:rPr lang="en-GB" sz="2000" b="1" dirty="0">
                <a:solidFill>
                  <a:schemeClr val="tx1">
                    <a:lumMod val="50000"/>
                    <a:lumOff val="50000"/>
                  </a:schemeClr>
                </a:solidFill>
              </a:rPr>
              <a:t>Work done</a:t>
            </a:r>
          </a:p>
          <a:p>
            <a:pPr marL="457200" indent="-457200">
              <a:buFont typeface="Arial" panose="020B0604020202020204" pitchFamily="34" charset="0"/>
              <a:buChar char="•"/>
            </a:pPr>
            <a:r>
              <a:rPr lang="en-GB" sz="2000" b="1" dirty="0">
                <a:solidFill>
                  <a:schemeClr val="tx1">
                    <a:lumMod val="50000"/>
                    <a:lumOff val="50000"/>
                  </a:schemeClr>
                </a:solidFill>
              </a:rPr>
              <a:t>GPE and KE</a:t>
            </a:r>
          </a:p>
          <a:p>
            <a:pPr marL="342900" lvl="1" indent="-342900">
              <a:buFont typeface="Arial" panose="020B0604020202020204" pitchFamily="34" charset="0"/>
              <a:buChar char="•"/>
            </a:pPr>
            <a:endParaRPr lang="en-US" sz="2000" b="1" dirty="0">
              <a:solidFill>
                <a:schemeClr val="tx1">
                  <a:lumMod val="50000"/>
                  <a:lumOff val="50000"/>
                </a:schemeClr>
              </a:solidFill>
            </a:endParaRPr>
          </a:p>
          <a:p>
            <a:pPr marL="457200" lvl="0" indent="-457200">
              <a:buFont typeface="Arial" panose="020B0604020202020204" pitchFamily="34" charset="0"/>
              <a:buChar char="•"/>
            </a:pPr>
            <a:endParaRPr lang="en-GB" sz="3200" b="1" dirty="0">
              <a:solidFill>
                <a:prstClr val="black">
                  <a:lumMod val="50000"/>
                  <a:lumOff val="50000"/>
                </a:prstClr>
              </a:solidFill>
            </a:endParaRPr>
          </a:p>
          <a:p>
            <a:endParaRPr lang="en-GB" sz="2800" dirty="0">
              <a:solidFill>
                <a:schemeClr val="tx1">
                  <a:lumMod val="50000"/>
                  <a:lumOff val="50000"/>
                </a:schemeClr>
              </a:solidFill>
            </a:endParaRPr>
          </a:p>
          <a:p>
            <a:endParaRPr lang="en-GB" dirty="0"/>
          </a:p>
        </p:txBody>
      </p:sp>
      <p:pic>
        <p:nvPicPr>
          <p:cNvPr id="7" name="Picture 6">
            <a:extLst>
              <a:ext uri="{FF2B5EF4-FFF2-40B4-BE49-F238E27FC236}">
                <a16:creationId xmlns:a16="http://schemas.microsoft.com/office/drawing/2014/main" id="{77B06173-6924-A848-BBB9-ACFA8BD8CED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11960" y="886544"/>
            <a:ext cx="4914900" cy="5638800"/>
          </a:xfrm>
          <a:prstGeom prst="rect">
            <a:avLst/>
          </a:prstGeom>
        </p:spPr>
      </p:pic>
    </p:spTree>
    <p:extLst>
      <p:ext uri="{BB962C8B-B14F-4D97-AF65-F5344CB8AC3E}">
        <p14:creationId xmlns:p14="http://schemas.microsoft.com/office/powerpoint/2010/main" val="143561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9832" y="116632"/>
            <a:ext cx="6084496" cy="461665"/>
          </a:xfrm>
          <a:prstGeom prst="rect">
            <a:avLst/>
          </a:prstGeom>
        </p:spPr>
        <p:txBody>
          <a:bodyPr wrap="square">
            <a:spAutoFit/>
          </a:bodyPr>
          <a:lstStyle/>
          <a:p>
            <a:pPr algn="r"/>
            <a:r>
              <a:rPr lang="en-US" sz="2400" b="1" dirty="0">
                <a:solidFill>
                  <a:srgbClr val="F79646"/>
                </a:solidFill>
              </a:rPr>
              <a:t>Part 1 - </a:t>
            </a:r>
            <a:r>
              <a:rPr lang="en-US" sz="2400" b="1" dirty="0"/>
              <a:t>QuestionIT</a:t>
            </a:r>
            <a:r>
              <a:rPr lang="en-US" sz="2400" b="1" dirty="0">
                <a:solidFill>
                  <a:srgbClr val="F79646"/>
                </a:solidFill>
              </a:rPr>
              <a:t> </a:t>
            </a:r>
          </a:p>
        </p:txBody>
      </p:sp>
      <p:sp>
        <p:nvSpPr>
          <p:cNvPr id="5" name="TextBox 4"/>
          <p:cNvSpPr txBox="1"/>
          <p:nvPr/>
        </p:nvSpPr>
        <p:spPr>
          <a:xfrm>
            <a:off x="467544" y="980728"/>
            <a:ext cx="8352928" cy="5447645"/>
          </a:xfrm>
          <a:prstGeom prst="rect">
            <a:avLst/>
          </a:prstGeom>
          <a:noFill/>
        </p:spPr>
        <p:txBody>
          <a:bodyPr wrap="square" rtlCol="0">
            <a:spAutoFit/>
          </a:bodyPr>
          <a:lstStyle/>
          <a:p>
            <a:pPr marL="457200" indent="-457200">
              <a:buAutoNum type="arabicPeriod"/>
            </a:pPr>
            <a:r>
              <a:rPr lang="en-US" sz="2400" dirty="0"/>
              <a:t>A piano is pushed across a wooden floor with a force of 2500 N. The piano moves a distance of 3.5 m. Calculate the work done moving the piano.</a:t>
            </a:r>
          </a:p>
          <a:p>
            <a:endParaRPr lang="en-US" sz="2400" dirty="0"/>
          </a:p>
          <a:p>
            <a:pPr marL="457200" indent="-457200">
              <a:buAutoNum type="arabicPeriod" startAt="2"/>
            </a:pPr>
            <a:r>
              <a:rPr lang="en-US" sz="2400" dirty="0"/>
              <a:t>Work done is usually measured in joules.  An alternative unit for work done is (circle the correct answer).</a:t>
            </a:r>
          </a:p>
          <a:p>
            <a:endParaRPr lang="en-US" sz="2400" dirty="0"/>
          </a:p>
          <a:p>
            <a:r>
              <a:rPr lang="en-US" sz="2400" dirty="0"/>
              <a:t>          kg/m</a:t>
            </a:r>
            <a:r>
              <a:rPr lang="en-US" sz="2400" baseline="30000" dirty="0"/>
              <a:t>3	  </a:t>
            </a:r>
            <a:r>
              <a:rPr lang="en-US" sz="2400" dirty="0"/>
              <a:t> Nm                W	         N/m2	 N/kg		</a:t>
            </a:r>
            <a:endParaRPr lang="en-US" sz="2400" baseline="30000" dirty="0"/>
          </a:p>
          <a:p>
            <a:endParaRPr lang="en-US" sz="2400" dirty="0"/>
          </a:p>
          <a:p>
            <a:pPr marL="457200" indent="-457200">
              <a:buFont typeface="+mj-lt"/>
              <a:buAutoNum type="arabicPeriod" startAt="3"/>
            </a:pPr>
            <a:r>
              <a:rPr lang="en-US" sz="2400" dirty="0"/>
              <a:t>Why does a bicycle pump get hotter when used to pump up a </a:t>
            </a:r>
            <a:r>
              <a:rPr lang="en-GB" sz="2400" dirty="0"/>
              <a:t>tyre</a:t>
            </a:r>
            <a:r>
              <a:rPr lang="en-US" sz="2400" dirty="0"/>
              <a:t>?</a:t>
            </a:r>
          </a:p>
          <a:p>
            <a:r>
              <a:rPr lang="en-US" sz="2000" b="1" dirty="0">
                <a:solidFill>
                  <a:srgbClr val="F79646"/>
                </a:solidFill>
              </a:rPr>
              <a:t>        </a:t>
            </a:r>
          </a:p>
          <a:p>
            <a:endParaRPr lang="en-US" sz="2000" b="1" dirty="0">
              <a:solidFill>
                <a:srgbClr val="F79646"/>
              </a:solidFill>
            </a:endParaRPr>
          </a:p>
          <a:p>
            <a:endParaRPr lang="en-US" sz="2000" b="1" dirty="0">
              <a:solidFill>
                <a:srgbClr val="F79646"/>
              </a:solidFill>
            </a:endParaRPr>
          </a:p>
        </p:txBody>
      </p:sp>
    </p:spTree>
    <p:extLst>
      <p:ext uri="{BB962C8B-B14F-4D97-AF65-F5344CB8AC3E}">
        <p14:creationId xmlns:p14="http://schemas.microsoft.com/office/powerpoint/2010/main" val="342299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980728"/>
            <a:ext cx="8352928" cy="2554545"/>
          </a:xfrm>
          <a:prstGeom prst="rect">
            <a:avLst/>
          </a:prstGeom>
          <a:noFill/>
        </p:spPr>
        <p:txBody>
          <a:bodyPr wrap="square" rtlCol="0">
            <a:spAutoFit/>
          </a:bodyPr>
          <a:lstStyle/>
          <a:p>
            <a:pPr marL="457200" indent="-457200">
              <a:buFont typeface="+mj-lt"/>
              <a:buAutoNum type="arabicPeriod" startAt="4"/>
            </a:pPr>
            <a:r>
              <a:rPr lang="en-US" sz="2400" dirty="0"/>
              <a:t>A box with a weight of 120 N is lifted up 1.8 m onto a shelf. Calculate the work done in lifting the box.</a:t>
            </a:r>
          </a:p>
          <a:p>
            <a:endParaRPr lang="en-US" sz="2400" dirty="0"/>
          </a:p>
          <a:p>
            <a:pPr marL="457200" indent="-457200">
              <a:buAutoNum type="arabicPeriod" startAt="5"/>
            </a:pPr>
            <a:r>
              <a:rPr lang="en-US" sz="2400" dirty="0"/>
              <a:t>When a book is lifted 3 m the work done on the book is 1.2 J. Calculate the weight of the book.</a:t>
            </a:r>
          </a:p>
          <a:p>
            <a:endParaRPr lang="en-US" sz="2000" b="1" dirty="0">
              <a:solidFill>
                <a:srgbClr val="F79646"/>
              </a:solidFill>
            </a:endParaRPr>
          </a:p>
          <a:p>
            <a:endParaRPr lang="en-US" sz="2000" b="1" dirty="0">
              <a:solidFill>
                <a:srgbClr val="F79646"/>
              </a:solidFill>
            </a:endParaRPr>
          </a:p>
        </p:txBody>
      </p:sp>
      <p:sp>
        <p:nvSpPr>
          <p:cNvPr id="6" name="Rectangle 5">
            <a:extLst>
              <a:ext uri="{FF2B5EF4-FFF2-40B4-BE49-F238E27FC236}">
                <a16:creationId xmlns:a16="http://schemas.microsoft.com/office/drawing/2014/main" id="{2EE4AD72-D8E1-3644-9AC4-67A1D5C324A8}"/>
              </a:ext>
            </a:extLst>
          </p:cNvPr>
          <p:cNvSpPr/>
          <p:nvPr/>
        </p:nvSpPr>
        <p:spPr>
          <a:xfrm>
            <a:off x="3023648" y="116632"/>
            <a:ext cx="6084496" cy="461665"/>
          </a:xfrm>
          <a:prstGeom prst="rect">
            <a:avLst/>
          </a:prstGeom>
        </p:spPr>
        <p:txBody>
          <a:bodyPr wrap="square">
            <a:spAutoFit/>
          </a:bodyPr>
          <a:lstStyle/>
          <a:p>
            <a:pPr algn="r"/>
            <a:r>
              <a:rPr lang="en-US" sz="2400" b="1" dirty="0">
                <a:solidFill>
                  <a:srgbClr val="F79646"/>
                </a:solidFill>
              </a:rPr>
              <a:t>Part 1 - </a:t>
            </a:r>
            <a:r>
              <a:rPr lang="en-US" sz="2400" b="1" dirty="0"/>
              <a:t>QuestionIT</a:t>
            </a:r>
            <a:r>
              <a:rPr lang="en-US" sz="2400" b="1" dirty="0">
                <a:solidFill>
                  <a:srgbClr val="F79646"/>
                </a:solidFill>
              </a:rPr>
              <a:t> </a:t>
            </a:r>
          </a:p>
        </p:txBody>
      </p:sp>
    </p:spTree>
    <p:extLst>
      <p:ext uri="{BB962C8B-B14F-4D97-AF65-F5344CB8AC3E}">
        <p14:creationId xmlns:p14="http://schemas.microsoft.com/office/powerpoint/2010/main" val="56906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8983" y="692696"/>
            <a:ext cx="8915400" cy="6001643"/>
          </a:xfrm>
          <a:prstGeom prst="rect">
            <a:avLst/>
          </a:prstGeom>
          <a:noFill/>
        </p:spPr>
        <p:txBody>
          <a:bodyPr wrap="square" rtlCol="0">
            <a:spAutoFit/>
          </a:bodyPr>
          <a:lstStyle/>
          <a:p>
            <a:r>
              <a:rPr lang="en-GB" sz="2400" dirty="0"/>
              <a:t>6. Javier Sotomayor is the current men's record holder with a jump of  </a:t>
            </a:r>
          </a:p>
          <a:p>
            <a:r>
              <a:rPr lang="en-GB" sz="2400" dirty="0"/>
              <a:t>     2.45 m His mass is 82 kg.          </a:t>
            </a:r>
          </a:p>
          <a:p>
            <a:r>
              <a:rPr lang="en-GB" sz="2400" dirty="0"/>
              <a:t>     </a:t>
            </a:r>
            <a:r>
              <a:rPr lang="en-GB" sz="2400" b="1" dirty="0">
                <a:solidFill>
                  <a:schemeClr val="accent6">
                    <a:lumMod val="75000"/>
                  </a:schemeClr>
                </a:solidFill>
              </a:rPr>
              <a:t>(g = 10N/kg)</a:t>
            </a:r>
          </a:p>
          <a:p>
            <a:endParaRPr lang="en-GB" sz="2400" dirty="0"/>
          </a:p>
          <a:p>
            <a:r>
              <a:rPr lang="en-GB" sz="2400" dirty="0"/>
              <a:t>     a. What type of stored energy does he have</a:t>
            </a:r>
          </a:p>
          <a:p>
            <a:r>
              <a:rPr lang="en-GB" sz="2400" dirty="0"/>
              <a:t>          as he clears the bar?</a:t>
            </a:r>
          </a:p>
          <a:p>
            <a:r>
              <a:rPr lang="en-GB" sz="2400" dirty="0"/>
              <a:t>	</a:t>
            </a:r>
          </a:p>
          <a:p>
            <a:endParaRPr lang="en-GB" sz="2400" dirty="0"/>
          </a:p>
          <a:p>
            <a:r>
              <a:rPr lang="en-GB" sz="2400" dirty="0"/>
              <a:t>    b. Work out how much stored energy Javier Sotomayor has due to </a:t>
            </a:r>
          </a:p>
          <a:p>
            <a:r>
              <a:rPr lang="en-GB" sz="2400" dirty="0"/>
              <a:t>         his position above the ground.</a:t>
            </a:r>
          </a:p>
          <a:p>
            <a:r>
              <a:rPr lang="en-GB" sz="2400" dirty="0"/>
              <a:t>	</a:t>
            </a:r>
            <a:endParaRPr lang="en-GB" sz="2400" b="1" dirty="0">
              <a:solidFill>
                <a:srgbClr val="00B050"/>
              </a:solidFill>
            </a:endParaRPr>
          </a:p>
          <a:p>
            <a:endParaRPr lang="en-GB" sz="2400" b="1" dirty="0">
              <a:solidFill>
                <a:srgbClr val="00B050"/>
              </a:solidFill>
            </a:endParaRPr>
          </a:p>
          <a:p>
            <a:r>
              <a:rPr lang="en-GB" sz="2400" dirty="0"/>
              <a:t>     c. As he falls back to the ground, this energy store will be</a:t>
            </a:r>
          </a:p>
          <a:p>
            <a:r>
              <a:rPr lang="en-GB" sz="2400" dirty="0"/>
              <a:t>         transferred into a new energy store. Name this new energy store.</a:t>
            </a:r>
          </a:p>
          <a:p>
            <a:r>
              <a:rPr lang="en-GB" sz="2400" dirty="0"/>
              <a:t>	</a:t>
            </a:r>
            <a:endParaRPr lang="en-GB" sz="2400" b="1" dirty="0">
              <a:solidFill>
                <a:srgbClr val="00B050"/>
              </a:solidFill>
            </a:endParaRPr>
          </a:p>
          <a:p>
            <a:r>
              <a:rPr lang="en-GB" sz="2400" dirty="0"/>
              <a:t>     </a:t>
            </a:r>
            <a:endParaRPr lang="en-GB" sz="2400" b="1" dirty="0">
              <a:solidFill>
                <a:srgbClr val="00B050"/>
              </a:solidFill>
            </a:endParaRPr>
          </a:p>
        </p:txBody>
      </p:sp>
      <p:sp>
        <p:nvSpPr>
          <p:cNvPr id="3" name="TextBox 2"/>
          <p:cNvSpPr txBox="1"/>
          <p:nvPr/>
        </p:nvSpPr>
        <p:spPr>
          <a:xfrm>
            <a:off x="1639957" y="1878496"/>
            <a:ext cx="184731" cy="369332"/>
          </a:xfrm>
          <a:prstGeom prst="rect">
            <a:avLst/>
          </a:prstGeom>
          <a:noFill/>
        </p:spPr>
        <p:txBody>
          <a:bodyPr wrap="none" rtlCol="0">
            <a:spAutoFit/>
          </a:bodyPr>
          <a:lstStyle/>
          <a:p>
            <a:endParaRPr lang="en-GB" dirty="0"/>
          </a:p>
        </p:txBody>
      </p:sp>
      <p:sp>
        <p:nvSpPr>
          <p:cNvPr id="10" name="Title 1">
            <a:extLst>
              <a:ext uri="{FF2B5EF4-FFF2-40B4-BE49-F238E27FC236}">
                <a16:creationId xmlns:a16="http://schemas.microsoft.com/office/drawing/2014/main" id="{4C9D768F-59B6-614F-A428-A38B0389A3EB}"/>
              </a:ext>
            </a:extLst>
          </p:cNvPr>
          <p:cNvSpPr txBox="1">
            <a:spLocks/>
          </p:cNvSpPr>
          <p:nvPr/>
        </p:nvSpPr>
        <p:spPr>
          <a:xfrm>
            <a:off x="755576" y="0"/>
            <a:ext cx="8388424"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pPr>
            <a:r>
              <a:rPr lang="en-US" sz="2400" b="1" kern="0" dirty="0">
                <a:solidFill>
                  <a:schemeClr val="accent6"/>
                </a:solidFill>
                <a:latin typeface="+mn-lt"/>
              </a:rPr>
              <a:t>Part 1– </a:t>
            </a:r>
            <a:r>
              <a:rPr lang="en-US" sz="2400" b="1" kern="0" dirty="0">
                <a:solidFill>
                  <a:schemeClr val="tx1"/>
                </a:solidFill>
                <a:latin typeface="+mn-lt"/>
              </a:rPr>
              <a:t>QuestionIT</a:t>
            </a:r>
            <a:endParaRPr lang="en-US" sz="2400" b="1" kern="1200" dirty="0">
              <a:solidFill>
                <a:schemeClr val="tx1"/>
              </a:solidFill>
              <a:latin typeface="+mn-lt"/>
              <a:ea typeface=""/>
              <a:cs typeface="News Gothic MT"/>
            </a:endParaRPr>
          </a:p>
        </p:txBody>
      </p:sp>
      <p:pic>
        <p:nvPicPr>
          <p:cNvPr id="2" name="Picture 1">
            <a:extLst>
              <a:ext uri="{FF2B5EF4-FFF2-40B4-BE49-F238E27FC236}">
                <a16:creationId xmlns:a16="http://schemas.microsoft.com/office/drawing/2014/main" id="{7741EED6-467B-7740-9325-1278B11410BA}"/>
              </a:ext>
            </a:extLst>
          </p:cNvPr>
          <p:cNvPicPr>
            <a:picLocks noChangeAspect="1"/>
          </p:cNvPicPr>
          <p:nvPr/>
        </p:nvPicPr>
        <p:blipFill>
          <a:blip r:embed="rId2"/>
          <a:stretch>
            <a:fillRect/>
          </a:stretch>
        </p:blipFill>
        <p:spPr>
          <a:xfrm>
            <a:off x="6084168" y="1196752"/>
            <a:ext cx="2836199" cy="1783899"/>
          </a:xfrm>
          <a:prstGeom prst="rect">
            <a:avLst/>
          </a:prstGeom>
        </p:spPr>
      </p:pic>
    </p:spTree>
    <p:extLst>
      <p:ext uri="{BB962C8B-B14F-4D97-AF65-F5344CB8AC3E}">
        <p14:creationId xmlns:p14="http://schemas.microsoft.com/office/powerpoint/2010/main" val="104243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8983" y="692696"/>
            <a:ext cx="8915400" cy="3170099"/>
          </a:xfrm>
          <a:prstGeom prst="rect">
            <a:avLst/>
          </a:prstGeom>
          <a:noFill/>
        </p:spPr>
        <p:txBody>
          <a:bodyPr wrap="square" rtlCol="0">
            <a:spAutoFit/>
          </a:bodyPr>
          <a:lstStyle/>
          <a:p>
            <a:r>
              <a:rPr lang="en-GB" sz="2400" dirty="0"/>
              <a:t>7. </a:t>
            </a:r>
            <a:r>
              <a:rPr lang="en-US" sz="2400" dirty="0"/>
              <a:t>When a tennis ball is hit with a racket it gains </a:t>
            </a:r>
            <a:r>
              <a:rPr lang="en-US" sz="2400" b="1" dirty="0">
                <a:solidFill>
                  <a:schemeClr val="accent6">
                    <a:lumMod val="75000"/>
                  </a:schemeClr>
                </a:solidFill>
              </a:rPr>
              <a:t>kinetic energy</a:t>
            </a:r>
            <a:r>
              <a:rPr lang="en-US" sz="2400" dirty="0"/>
              <a:t>. </a:t>
            </a:r>
            <a:endParaRPr lang="en-GB" sz="2400" dirty="0"/>
          </a:p>
          <a:p>
            <a:r>
              <a:rPr lang="en-US" sz="2400" dirty="0"/>
              <a:t>     a. What is the</a:t>
            </a:r>
            <a:r>
              <a:rPr lang="en-US" sz="2400" b="1" dirty="0">
                <a:solidFill>
                  <a:schemeClr val="accent6">
                    <a:lumMod val="75000"/>
                  </a:schemeClr>
                </a:solidFill>
              </a:rPr>
              <a:t> formula </a:t>
            </a:r>
            <a:r>
              <a:rPr lang="en-US" sz="2400" dirty="0"/>
              <a:t>used to calculate kinetic energy?</a:t>
            </a:r>
          </a:p>
          <a:p>
            <a:endParaRPr lang="en-GB" sz="2400" b="1" baseline="30000" dirty="0">
              <a:solidFill>
                <a:srgbClr val="00B050"/>
              </a:solidFill>
            </a:endParaRPr>
          </a:p>
          <a:p>
            <a:endParaRPr lang="en-GB" sz="2400" b="1" baseline="30000" dirty="0">
              <a:solidFill>
                <a:srgbClr val="00B050"/>
              </a:solidFill>
            </a:endParaRPr>
          </a:p>
          <a:p>
            <a:r>
              <a:rPr lang="en-US" sz="2400" dirty="0"/>
              <a:t>     b. The tennis ball has a mass of 56 g and hit has a velocity </a:t>
            </a:r>
          </a:p>
          <a:p>
            <a:r>
              <a:rPr lang="en-US" sz="2400" dirty="0"/>
              <a:t>          of 48 m/s. Work out the </a:t>
            </a:r>
            <a:r>
              <a:rPr lang="en-US" sz="2400" b="1" dirty="0">
                <a:solidFill>
                  <a:schemeClr val="accent6">
                    <a:lumMod val="75000"/>
                  </a:schemeClr>
                </a:solidFill>
              </a:rPr>
              <a:t>kinetic energy </a:t>
            </a:r>
            <a:r>
              <a:rPr lang="en-US" sz="2400" dirty="0"/>
              <a:t>of the moving ball?</a:t>
            </a:r>
            <a:endParaRPr lang="en-GB" sz="2400" dirty="0"/>
          </a:p>
          <a:p>
            <a:pPr algn="ctr"/>
            <a:r>
              <a:rPr lang="en-US" sz="2400" dirty="0"/>
              <a:t>       </a:t>
            </a:r>
          </a:p>
          <a:p>
            <a:pPr algn="ctr"/>
            <a:endParaRPr lang="en-GB" sz="2400" b="1" dirty="0">
              <a:solidFill>
                <a:srgbClr val="00B050"/>
              </a:solidFill>
            </a:endParaRPr>
          </a:p>
          <a:p>
            <a:endParaRPr lang="en-GB" sz="2400" b="1" dirty="0">
              <a:solidFill>
                <a:srgbClr val="00B050"/>
              </a:solidFill>
            </a:endParaRPr>
          </a:p>
        </p:txBody>
      </p:sp>
      <p:sp>
        <p:nvSpPr>
          <p:cNvPr id="3" name="TextBox 2"/>
          <p:cNvSpPr txBox="1"/>
          <p:nvPr/>
        </p:nvSpPr>
        <p:spPr>
          <a:xfrm>
            <a:off x="1639957" y="1878496"/>
            <a:ext cx="184731" cy="369332"/>
          </a:xfrm>
          <a:prstGeom prst="rect">
            <a:avLst/>
          </a:prstGeom>
          <a:noFill/>
        </p:spPr>
        <p:txBody>
          <a:bodyPr wrap="none" rtlCol="0">
            <a:spAutoFit/>
          </a:bodyPr>
          <a:lstStyle/>
          <a:p>
            <a:endParaRPr lang="en-GB" dirty="0"/>
          </a:p>
        </p:txBody>
      </p:sp>
      <p:sp>
        <p:nvSpPr>
          <p:cNvPr id="9" name="Title 1">
            <a:extLst>
              <a:ext uri="{FF2B5EF4-FFF2-40B4-BE49-F238E27FC236}">
                <a16:creationId xmlns:a16="http://schemas.microsoft.com/office/drawing/2014/main" id="{63B619E8-EDAB-874F-92BC-5D66604E7D02}"/>
              </a:ext>
            </a:extLst>
          </p:cNvPr>
          <p:cNvSpPr>
            <a:spLocks noGrp="1"/>
          </p:cNvSpPr>
          <p:nvPr>
            <p:ph type="ctrTitle"/>
          </p:nvPr>
        </p:nvSpPr>
        <p:spPr>
          <a:xfrm>
            <a:off x="755576" y="0"/>
            <a:ext cx="8388424" cy="657041"/>
          </a:xfrm>
        </p:spPr>
        <p:txBody>
          <a:bodyPr>
            <a:noAutofit/>
          </a:bodyPr>
          <a:lstStyle/>
          <a:p>
            <a:pPr marL="342900" lvl="1" algn="r" defTabSz="342900" rtl="0">
              <a:spcBef>
                <a:spcPct val="20000"/>
              </a:spcBef>
            </a:pPr>
            <a:r>
              <a:rPr lang="en-US" sz="2400" b="1" dirty="0">
                <a:solidFill>
                  <a:schemeClr val="accent6"/>
                </a:solidFill>
                <a:latin typeface="+mn-lt"/>
              </a:rPr>
              <a:t>Part 1– </a:t>
            </a:r>
            <a:r>
              <a:rPr lang="en-US" sz="2400" b="1" dirty="0">
                <a:solidFill>
                  <a:schemeClr val="tx1"/>
                </a:solidFill>
              </a:rPr>
              <a:t>QuestionIT</a:t>
            </a:r>
            <a:endParaRPr kumimoji="0" lang="en-US" sz="2400" b="1" i="0" u="none" strike="noStrike" kern="1200" cap="none" spc="0" normalizeH="0" baseline="0" noProof="0" dirty="0">
              <a:ln>
                <a:noFill/>
              </a:ln>
              <a:solidFill>
                <a:schemeClr val="tx1"/>
              </a:solidFill>
              <a:effectLst/>
              <a:uLnTx/>
              <a:uFillTx/>
              <a:latin typeface="+mn-lt"/>
              <a:ea typeface=""/>
              <a:cs typeface="News Gothic MT"/>
            </a:endParaRPr>
          </a:p>
        </p:txBody>
      </p:sp>
    </p:spTree>
    <p:extLst>
      <p:ext uri="{BB962C8B-B14F-4D97-AF65-F5344CB8AC3E}">
        <p14:creationId xmlns:p14="http://schemas.microsoft.com/office/powerpoint/2010/main" val="339202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5536" y="2998996"/>
            <a:ext cx="3034189" cy="2217148"/>
            <a:chOff x="2293838" y="2596689"/>
            <a:chExt cx="3121705" cy="2217148"/>
          </a:xfrm>
          <a:effectLst/>
        </p:grpSpPr>
        <p:sp>
          <p:nvSpPr>
            <p:cNvPr id="5" name="Rectangle 4">
              <a:extLst>
                <a:ext uri="{FF2B5EF4-FFF2-40B4-BE49-F238E27FC236}">
                  <a16:creationId xmlns:a16="http://schemas.microsoft.com/office/drawing/2014/main" id="{D865BE3B-3475-478A-8C5B-CAC02D134167}"/>
                </a:ext>
              </a:extLst>
            </p:cNvPr>
            <p:cNvSpPr/>
            <p:nvPr/>
          </p:nvSpPr>
          <p:spPr>
            <a:xfrm>
              <a:off x="2293838" y="3312993"/>
              <a:ext cx="720080" cy="784538"/>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865020C-C5E0-4770-A0E0-C314947DE9A7}"/>
                </a:ext>
              </a:extLst>
            </p:cNvPr>
            <p:cNvSpPr/>
            <p:nvPr/>
          </p:nvSpPr>
          <p:spPr>
            <a:xfrm>
              <a:off x="4695463" y="4165765"/>
              <a:ext cx="720080" cy="64807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114FCB36-D030-4AAD-A551-64CE52A920F2}"/>
                </a:ext>
              </a:extLst>
            </p:cNvPr>
            <p:cNvSpPr/>
            <p:nvPr/>
          </p:nvSpPr>
          <p:spPr>
            <a:xfrm>
              <a:off x="4695463" y="3381227"/>
              <a:ext cx="720080" cy="64807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F539FFC-E4D1-4E25-9585-DA99C38C96F2}"/>
                </a:ext>
              </a:extLst>
            </p:cNvPr>
            <p:cNvSpPr/>
            <p:nvPr/>
          </p:nvSpPr>
          <p:spPr>
            <a:xfrm>
              <a:off x="4695463" y="2596689"/>
              <a:ext cx="720080" cy="64807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Arrow: Right 5">
              <a:extLst>
                <a:ext uri="{FF2B5EF4-FFF2-40B4-BE49-F238E27FC236}">
                  <a16:creationId xmlns:a16="http://schemas.microsoft.com/office/drawing/2014/main" id="{F267796C-2EFE-4A69-B999-7774278D48F8}"/>
                </a:ext>
              </a:extLst>
            </p:cNvPr>
            <p:cNvSpPr/>
            <p:nvPr/>
          </p:nvSpPr>
          <p:spPr>
            <a:xfrm rot="20174161" flipV="1">
              <a:off x="3064341" y="3137044"/>
              <a:ext cx="1618279" cy="45719"/>
            </a:xfrm>
            <a:prstGeom prst="rightArrow">
              <a:avLst/>
            </a:prstGeom>
            <a:solidFill>
              <a:schemeClr val="accent6">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Arrow: Right 7">
              <a:extLst>
                <a:ext uri="{FF2B5EF4-FFF2-40B4-BE49-F238E27FC236}">
                  <a16:creationId xmlns:a16="http://schemas.microsoft.com/office/drawing/2014/main" id="{E9E212EE-AB4A-4D52-A79A-C6F14E22194D}"/>
                </a:ext>
              </a:extLst>
            </p:cNvPr>
            <p:cNvSpPr/>
            <p:nvPr/>
          </p:nvSpPr>
          <p:spPr>
            <a:xfrm rot="1798937" flipV="1">
              <a:off x="3073198" y="3915776"/>
              <a:ext cx="1622190" cy="517606"/>
            </a:xfrm>
            <a:prstGeom prst="rightArrow">
              <a:avLst/>
            </a:prstGeom>
            <a:solidFill>
              <a:schemeClr val="accent6">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Box 8"/>
            <p:cNvSpPr txBox="1"/>
            <p:nvPr/>
          </p:nvSpPr>
          <p:spPr>
            <a:xfrm>
              <a:off x="4787969" y="2720823"/>
              <a:ext cx="576064" cy="461665"/>
            </a:xfrm>
            <a:prstGeom prst="rect">
              <a:avLst/>
            </a:prstGeom>
            <a:noFill/>
          </p:spPr>
          <p:txBody>
            <a:bodyPr wrap="square" rtlCol="0">
              <a:spAutoFit/>
            </a:bodyPr>
            <a:lstStyle/>
            <a:p>
              <a:r>
                <a:rPr lang="en-GB" sz="2400" dirty="0"/>
                <a:t> B </a:t>
              </a:r>
            </a:p>
          </p:txBody>
        </p:sp>
        <p:sp>
          <p:nvSpPr>
            <p:cNvPr id="14" name="TextBox 13"/>
            <p:cNvSpPr txBox="1"/>
            <p:nvPr/>
          </p:nvSpPr>
          <p:spPr>
            <a:xfrm>
              <a:off x="4831807" y="3474430"/>
              <a:ext cx="576064" cy="461665"/>
            </a:xfrm>
            <a:prstGeom prst="rect">
              <a:avLst/>
            </a:prstGeom>
            <a:noFill/>
          </p:spPr>
          <p:txBody>
            <a:bodyPr wrap="square" rtlCol="0">
              <a:spAutoFit/>
            </a:bodyPr>
            <a:lstStyle/>
            <a:p>
              <a:r>
                <a:rPr lang="en-GB" sz="2400" dirty="0"/>
                <a:t> C </a:t>
              </a:r>
            </a:p>
          </p:txBody>
        </p:sp>
        <p:sp>
          <p:nvSpPr>
            <p:cNvPr id="15" name="TextBox 14"/>
            <p:cNvSpPr txBox="1"/>
            <p:nvPr/>
          </p:nvSpPr>
          <p:spPr>
            <a:xfrm>
              <a:off x="4831807" y="4258968"/>
              <a:ext cx="576064" cy="461665"/>
            </a:xfrm>
            <a:prstGeom prst="rect">
              <a:avLst/>
            </a:prstGeom>
            <a:noFill/>
            <a:ln>
              <a:noFill/>
            </a:ln>
          </p:spPr>
          <p:txBody>
            <a:bodyPr wrap="square" rtlCol="0">
              <a:spAutoFit/>
            </a:bodyPr>
            <a:lstStyle/>
            <a:p>
              <a:r>
                <a:rPr lang="en-GB" sz="2400" dirty="0"/>
                <a:t> D </a:t>
              </a:r>
            </a:p>
          </p:txBody>
        </p:sp>
        <p:sp>
          <p:nvSpPr>
            <p:cNvPr id="16" name="TextBox 15"/>
            <p:cNvSpPr txBox="1"/>
            <p:nvPr/>
          </p:nvSpPr>
          <p:spPr>
            <a:xfrm>
              <a:off x="2441691" y="3491889"/>
              <a:ext cx="576064" cy="461665"/>
            </a:xfrm>
            <a:prstGeom prst="rect">
              <a:avLst/>
            </a:prstGeom>
            <a:noFill/>
          </p:spPr>
          <p:txBody>
            <a:bodyPr wrap="square" rtlCol="0">
              <a:spAutoFit/>
            </a:bodyPr>
            <a:lstStyle/>
            <a:p>
              <a:r>
                <a:rPr lang="en-GB" sz="2400" dirty="0"/>
                <a:t> A </a:t>
              </a:r>
            </a:p>
          </p:txBody>
        </p:sp>
        <p:sp>
          <p:nvSpPr>
            <p:cNvPr id="7" name="Arrow: Right 6">
              <a:extLst>
                <a:ext uri="{FF2B5EF4-FFF2-40B4-BE49-F238E27FC236}">
                  <a16:creationId xmlns:a16="http://schemas.microsoft.com/office/drawing/2014/main" id="{1DC9B177-C660-450D-BABA-918981664929}"/>
                </a:ext>
              </a:extLst>
            </p:cNvPr>
            <p:cNvSpPr/>
            <p:nvPr/>
          </p:nvSpPr>
          <p:spPr>
            <a:xfrm>
              <a:off x="3068506" y="3153005"/>
              <a:ext cx="1592200" cy="1060882"/>
            </a:xfrm>
            <a:prstGeom prst="rightArrow">
              <a:avLst/>
            </a:prstGeom>
            <a:solidFill>
              <a:schemeClr val="accent6">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0" name="Rectangle 9"/>
          <p:cNvSpPr/>
          <p:nvPr/>
        </p:nvSpPr>
        <p:spPr>
          <a:xfrm>
            <a:off x="14993" y="761492"/>
            <a:ext cx="9144000" cy="18599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dirty="0">
                <a:solidFill>
                  <a:schemeClr val="tx1"/>
                </a:solidFill>
              </a:rPr>
              <a:t>8. Describe how the thermal energy applying the brakes on a bike while riding along a road is dissipated.</a:t>
            </a:r>
          </a:p>
          <a:p>
            <a:endParaRPr lang="en-GB" sz="2000" dirty="0">
              <a:solidFill>
                <a:schemeClr val="tx1"/>
              </a:solidFill>
            </a:endParaRPr>
          </a:p>
          <a:p>
            <a:endParaRPr lang="en-GB" sz="2000" dirty="0">
              <a:solidFill>
                <a:schemeClr val="tx1"/>
              </a:solidFill>
            </a:endParaRPr>
          </a:p>
          <a:p>
            <a:r>
              <a:rPr lang="en-GB" sz="2000" dirty="0">
                <a:solidFill>
                  <a:schemeClr val="tx1"/>
                </a:solidFill>
              </a:rPr>
              <a:t>a. The diagram shows the main energy transfers for an electric kettle. Complete boxes A to D showing the energy stores involved. Use the size of the arrows to help you.</a:t>
            </a:r>
          </a:p>
        </p:txBody>
      </p:sp>
      <p:sp>
        <p:nvSpPr>
          <p:cNvPr id="19" name="Rectangle 18"/>
          <p:cNvSpPr/>
          <p:nvPr/>
        </p:nvSpPr>
        <p:spPr>
          <a:xfrm>
            <a:off x="8097" y="5696749"/>
            <a:ext cx="9144000" cy="10868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dirty="0">
                <a:solidFill>
                  <a:schemeClr val="tx1"/>
                </a:solidFill>
              </a:rPr>
              <a:t>b. State why the total energy supplied to an electric kettle must always equal the total 	</a:t>
            </a:r>
          </a:p>
          <a:p>
            <a:r>
              <a:rPr lang="en-GB" sz="2000" dirty="0">
                <a:solidFill>
                  <a:schemeClr val="tx1"/>
                </a:solidFill>
              </a:rPr>
              <a:t>         </a:t>
            </a:r>
            <a:endParaRPr lang="en-GB" sz="2000" b="1" dirty="0">
              <a:solidFill>
                <a:schemeClr val="tx1"/>
              </a:solidFill>
            </a:endParaRPr>
          </a:p>
        </p:txBody>
      </p:sp>
      <p:sp>
        <p:nvSpPr>
          <p:cNvPr id="23" name="Title 1"/>
          <p:cNvSpPr>
            <a:spLocks noGrp="1"/>
          </p:cNvSpPr>
          <p:nvPr>
            <p:ph type="ctrTitle"/>
          </p:nvPr>
        </p:nvSpPr>
        <p:spPr>
          <a:xfrm>
            <a:off x="251520" y="52786"/>
            <a:ext cx="8900577" cy="657041"/>
          </a:xfrm>
        </p:spPr>
        <p:txBody>
          <a:bodyPr>
            <a:noAutofit/>
          </a:bodyPr>
          <a:lstStyle/>
          <a:p>
            <a:pPr marL="342900" lvl="1" algn="r" defTabSz="342900" rtl="0">
              <a:spcBef>
                <a:spcPct val="20000"/>
              </a:spcBef>
            </a:pPr>
            <a:r>
              <a:rPr kumimoji="0" lang="en-US" sz="2400" b="1" i="0" u="none" strike="noStrike" kern="0" cap="none" spc="0" normalizeH="0" baseline="0" noProof="0" dirty="0">
                <a:ln>
                  <a:noFill/>
                </a:ln>
                <a:solidFill>
                  <a:schemeClr val="accent6">
                    <a:lumMod val="75000"/>
                  </a:schemeClr>
                </a:solidFill>
                <a:effectLst/>
                <a:uLnTx/>
                <a:uFillTx/>
                <a:latin typeface="Calibri"/>
                <a:ea typeface="+mn-ea"/>
                <a:cs typeface="+mn-cs"/>
              </a:rPr>
              <a:t>Part 1 </a:t>
            </a:r>
            <a:r>
              <a:rPr kumimoji="0" lang="en-US" sz="2400" b="1" i="0" u="none" strike="noStrike" kern="0" cap="none" spc="0" normalizeH="0" baseline="0" noProof="0" dirty="0">
                <a:ln>
                  <a:noFill/>
                </a:ln>
                <a:solidFill>
                  <a:prstClr val="black"/>
                </a:solidFill>
                <a:effectLst/>
                <a:uLnTx/>
                <a:uFillTx/>
                <a:latin typeface="Calibri"/>
                <a:ea typeface="+mn-ea"/>
                <a:cs typeface="+mn-cs"/>
              </a:rPr>
              <a:t>- QuestionIT</a:t>
            </a:r>
            <a:endParaRPr kumimoji="0" lang="en-US" sz="2400" b="1" i="0" u="none" strike="noStrike" kern="1200" cap="none" spc="0" normalizeH="0" baseline="0" noProof="0" dirty="0">
              <a:ln>
                <a:noFill/>
              </a:ln>
              <a:solidFill>
                <a:schemeClr val="tx1"/>
              </a:solidFill>
              <a:effectLst/>
              <a:uLnTx/>
              <a:uFillTx/>
              <a:latin typeface="+mn-lt"/>
              <a:ea typeface=""/>
              <a:cs typeface="News Gothic MT"/>
            </a:endParaRPr>
          </a:p>
        </p:txBody>
      </p:sp>
    </p:spTree>
    <p:extLst>
      <p:ext uri="{BB962C8B-B14F-4D97-AF65-F5344CB8AC3E}">
        <p14:creationId xmlns:p14="http://schemas.microsoft.com/office/powerpoint/2010/main" val="343077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704918"/>
            <a:ext cx="4680520" cy="5257800"/>
          </a:xfrm>
          <a:prstGeom prst="rect">
            <a:avLst/>
          </a:prstGeom>
        </p:spPr>
      </p:pic>
      <p:sp>
        <p:nvSpPr>
          <p:cNvPr id="5" name="TextBox 4">
            <a:extLst>
              <a:ext uri="{FF2B5EF4-FFF2-40B4-BE49-F238E27FC236}">
                <a16:creationId xmlns:a16="http://schemas.microsoft.com/office/drawing/2014/main" id="{C15E985B-AD00-0C4D-8C8C-AFC94711FB22}"/>
              </a:ext>
            </a:extLst>
          </p:cNvPr>
          <p:cNvSpPr txBox="1"/>
          <p:nvPr/>
        </p:nvSpPr>
        <p:spPr>
          <a:xfrm>
            <a:off x="0" y="980728"/>
            <a:ext cx="4716016" cy="5447645"/>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pPr lvl="0"/>
            <a:r>
              <a:rPr lang="en-GB" sz="3200" b="1" dirty="0">
                <a:solidFill>
                  <a:prstClr val="black">
                    <a:lumMod val="50000"/>
                    <a:lumOff val="50000"/>
                  </a:prstClr>
                </a:solidFill>
              </a:rPr>
              <a:t>Part 1</a:t>
            </a:r>
          </a:p>
          <a:p>
            <a:pPr lvl="0"/>
            <a:endParaRPr lang="en-GB" sz="3200" b="1" dirty="0">
              <a:solidFill>
                <a:prstClr val="black">
                  <a:lumMod val="50000"/>
                  <a:lumOff val="50000"/>
                </a:prstClr>
              </a:solidFill>
            </a:endParaRPr>
          </a:p>
          <a:p>
            <a:pPr marL="457200" indent="-457200">
              <a:buFont typeface="Arial" panose="020B0604020202020204" pitchFamily="34" charset="0"/>
              <a:buChar char="•"/>
            </a:pPr>
            <a:r>
              <a:rPr lang="en-GB" sz="2000" b="1" dirty="0">
                <a:solidFill>
                  <a:schemeClr val="tx1">
                    <a:lumMod val="50000"/>
                    <a:lumOff val="50000"/>
                  </a:schemeClr>
                </a:solidFill>
              </a:rPr>
              <a:t>Work done</a:t>
            </a:r>
          </a:p>
          <a:p>
            <a:pPr marL="457200" indent="-457200">
              <a:buFont typeface="Arial" panose="020B0604020202020204" pitchFamily="34" charset="0"/>
              <a:buChar char="•"/>
            </a:pPr>
            <a:r>
              <a:rPr lang="en-GB" sz="2000" b="1" dirty="0">
                <a:solidFill>
                  <a:schemeClr val="tx1">
                    <a:lumMod val="50000"/>
                    <a:lumOff val="50000"/>
                  </a:schemeClr>
                </a:solidFill>
              </a:rPr>
              <a:t>GPE and KE</a:t>
            </a:r>
          </a:p>
          <a:p>
            <a:pPr marL="342900" lvl="1" indent="-342900">
              <a:buFont typeface="Arial" panose="020B0604020202020204" pitchFamily="34" charset="0"/>
              <a:buChar char="•"/>
            </a:pPr>
            <a:endParaRPr lang="en-US" sz="2000" b="1" dirty="0">
              <a:solidFill>
                <a:schemeClr val="tx1">
                  <a:lumMod val="50000"/>
                  <a:lumOff val="50000"/>
                </a:schemeClr>
              </a:solidFill>
            </a:endParaRPr>
          </a:p>
          <a:p>
            <a:pPr marL="457200" lvl="0" indent="-457200">
              <a:buFont typeface="Arial" panose="020B0604020202020204" pitchFamily="34" charset="0"/>
              <a:buChar char="•"/>
            </a:pPr>
            <a:endParaRPr lang="en-GB" sz="3200" b="1" dirty="0">
              <a:solidFill>
                <a:prstClr val="black">
                  <a:lumMod val="50000"/>
                  <a:lumOff val="50000"/>
                </a:prstClr>
              </a:solidFill>
            </a:endParaRPr>
          </a:p>
          <a:p>
            <a:pPr marL="342900" lvl="1" indent="-342900">
              <a:buFont typeface="Arial" panose="020B0604020202020204" pitchFamily="34" charset="0"/>
              <a:buChar char="•"/>
            </a:pPr>
            <a:endParaRPr lang="en-US" sz="2000" b="1" dirty="0">
              <a:solidFill>
                <a:schemeClr val="tx1">
                  <a:lumMod val="50000"/>
                  <a:lumOff val="50000"/>
                </a:schemeClr>
              </a:solidFill>
            </a:endParaRPr>
          </a:p>
          <a:p>
            <a:endParaRPr lang="en-GB" sz="2800" dirty="0">
              <a:solidFill>
                <a:schemeClr val="tx1">
                  <a:lumMod val="50000"/>
                  <a:lumOff val="50000"/>
                </a:schemeClr>
              </a:solidFill>
            </a:endParaRPr>
          </a:p>
          <a:p>
            <a:endParaRPr lang="en-GB" dirty="0"/>
          </a:p>
        </p:txBody>
      </p:sp>
    </p:spTree>
    <p:extLst>
      <p:ext uri="{BB962C8B-B14F-4D97-AF65-F5344CB8AC3E}">
        <p14:creationId xmlns:p14="http://schemas.microsoft.com/office/powerpoint/2010/main" val="1618884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0142" y="116632"/>
            <a:ext cx="4447746" cy="461665"/>
          </a:xfrm>
          <a:prstGeom prst="rect">
            <a:avLst/>
          </a:prstGeom>
        </p:spPr>
        <p:txBody>
          <a:bodyPr wrap="square">
            <a:spAutoFit/>
          </a:bodyPr>
          <a:lstStyle/>
          <a:p>
            <a:pPr marL="342900" lvl="1" algn="r" defTabSz="342900">
              <a:spcBef>
                <a:spcPct val="20000"/>
              </a:spcBef>
            </a:pPr>
            <a:r>
              <a:rPr lang="en-US" sz="2400" b="1" kern="0" dirty="0">
                <a:solidFill>
                  <a:schemeClr val="accent6"/>
                </a:solidFill>
              </a:rPr>
              <a:t>Part 1– </a:t>
            </a:r>
            <a:r>
              <a:rPr lang="en-US" sz="2400" b="1" kern="0" dirty="0"/>
              <a:t>AnswerIT</a:t>
            </a:r>
            <a:endParaRPr lang="en-US" sz="2400" b="1" dirty="0">
              <a:ea typeface=""/>
              <a:cs typeface="News Gothic MT"/>
            </a:endParaRPr>
          </a:p>
        </p:txBody>
      </p:sp>
      <p:sp>
        <p:nvSpPr>
          <p:cNvPr id="5" name="TextBox 4"/>
          <p:cNvSpPr txBox="1"/>
          <p:nvPr/>
        </p:nvSpPr>
        <p:spPr>
          <a:xfrm>
            <a:off x="179512" y="836712"/>
            <a:ext cx="8352928" cy="5816977"/>
          </a:xfrm>
          <a:prstGeom prst="rect">
            <a:avLst/>
          </a:prstGeom>
          <a:noFill/>
        </p:spPr>
        <p:txBody>
          <a:bodyPr wrap="square" rtlCol="0">
            <a:spAutoFit/>
          </a:bodyPr>
          <a:lstStyle/>
          <a:p>
            <a:pPr marL="457200" indent="-457200">
              <a:buAutoNum type="arabicPeriod"/>
            </a:pPr>
            <a:r>
              <a:rPr lang="en-US" sz="2000" b="1" dirty="0"/>
              <a:t>A piano is pushed across a wooden floor with a force of 2500 N.</a:t>
            </a:r>
          </a:p>
          <a:p>
            <a:r>
              <a:rPr lang="en-US" sz="2000" b="1" dirty="0"/>
              <a:t>        The piano moves a distance of 3.5 m.</a:t>
            </a:r>
          </a:p>
          <a:p>
            <a:r>
              <a:rPr lang="en-US" sz="2000" b="1" dirty="0"/>
              <a:t>        Work out the work done moving the piano.</a:t>
            </a:r>
          </a:p>
          <a:p>
            <a:r>
              <a:rPr lang="en-US" sz="2000" b="1" dirty="0"/>
              <a:t>        </a:t>
            </a:r>
            <a:r>
              <a:rPr lang="en-US" sz="2000" b="1" dirty="0">
                <a:solidFill>
                  <a:srgbClr val="00B050"/>
                </a:solidFill>
              </a:rPr>
              <a:t>Using E = F x d</a:t>
            </a:r>
          </a:p>
          <a:p>
            <a:r>
              <a:rPr lang="en-US" sz="2000" b="1" dirty="0"/>
              <a:t>        </a:t>
            </a:r>
            <a:r>
              <a:rPr lang="en-US" sz="2000" b="1" dirty="0">
                <a:solidFill>
                  <a:srgbClr val="00B050"/>
                </a:solidFill>
              </a:rPr>
              <a:t>Work done = 2500 x 3.5</a:t>
            </a:r>
          </a:p>
          <a:p>
            <a:r>
              <a:rPr lang="en-US" sz="2000" b="1" dirty="0">
                <a:solidFill>
                  <a:srgbClr val="00B050"/>
                </a:solidFill>
              </a:rPr>
              <a:t>        Work done = 8750 J</a:t>
            </a:r>
          </a:p>
          <a:p>
            <a:endParaRPr lang="en-US" sz="2000" b="1" dirty="0"/>
          </a:p>
          <a:p>
            <a:endParaRPr lang="en-US" sz="2000" b="1" dirty="0"/>
          </a:p>
          <a:p>
            <a:r>
              <a:rPr lang="en-US" sz="2000" b="1" dirty="0"/>
              <a:t>2.     Work done is usually measured in joules.  An alternative unit for  </a:t>
            </a:r>
          </a:p>
          <a:p>
            <a:r>
              <a:rPr lang="en-US" sz="2000" b="1" dirty="0"/>
              <a:t>         work done is (circle the correct answer).</a:t>
            </a:r>
          </a:p>
          <a:p>
            <a:endParaRPr lang="en-US" sz="2000" b="1" dirty="0"/>
          </a:p>
          <a:p>
            <a:r>
              <a:rPr lang="en-US" sz="2000" b="1" dirty="0"/>
              <a:t>          kg/m</a:t>
            </a:r>
            <a:r>
              <a:rPr lang="en-US" sz="2000" b="1" baseline="30000" dirty="0"/>
              <a:t>3	  </a:t>
            </a:r>
            <a:r>
              <a:rPr lang="en-US" sz="2000" b="1" dirty="0"/>
              <a:t> Nm                W	         N/m2	 N/kg	</a:t>
            </a:r>
          </a:p>
          <a:p>
            <a:endParaRPr lang="en-US" sz="2000" b="1" dirty="0"/>
          </a:p>
          <a:p>
            <a:r>
              <a:rPr lang="en-US" sz="2000" b="1" dirty="0"/>
              <a:t>3.   Why does a bicycle pump get hot when used to pump up a </a:t>
            </a:r>
            <a:r>
              <a:rPr lang="en-GB" sz="2000" b="1" dirty="0"/>
              <a:t>tyre</a:t>
            </a:r>
            <a:r>
              <a:rPr lang="en-US" sz="2000" b="1" dirty="0"/>
              <a:t>?</a:t>
            </a:r>
          </a:p>
          <a:p>
            <a:r>
              <a:rPr lang="en-US" sz="2000" b="1" dirty="0">
                <a:solidFill>
                  <a:srgbClr val="F79646"/>
                </a:solidFill>
              </a:rPr>
              <a:t>       </a:t>
            </a:r>
            <a:r>
              <a:rPr lang="en-US" sz="2000" b="1" dirty="0">
                <a:solidFill>
                  <a:srgbClr val="00B050"/>
                </a:solidFill>
              </a:rPr>
              <a:t>Work is done in compressing the air</a:t>
            </a:r>
          </a:p>
          <a:p>
            <a:r>
              <a:rPr lang="en-US" sz="2000" b="1" dirty="0">
                <a:solidFill>
                  <a:srgbClr val="00B050"/>
                </a:solidFill>
              </a:rPr>
              <a:t>       Causing the molecules to increase the frequency of their collisions</a:t>
            </a:r>
            <a:endParaRPr lang="en-US" sz="2000" b="1" dirty="0">
              <a:solidFill>
                <a:srgbClr val="F79646"/>
              </a:solidFill>
            </a:endParaRPr>
          </a:p>
          <a:p>
            <a:r>
              <a:rPr lang="en-US" sz="2000" b="1" dirty="0">
                <a:solidFill>
                  <a:srgbClr val="F79646"/>
                </a:solidFill>
              </a:rPr>
              <a:t>       </a:t>
            </a:r>
            <a:r>
              <a:rPr lang="en-US" sz="2000" b="1" dirty="0">
                <a:solidFill>
                  <a:srgbClr val="00B050"/>
                </a:solidFill>
              </a:rPr>
              <a:t>Causing frictional heating and an increase in the temperature.</a:t>
            </a:r>
          </a:p>
          <a:p>
            <a:endParaRPr lang="en-US" sz="2000" b="1" dirty="0">
              <a:solidFill>
                <a:srgbClr val="F79646"/>
              </a:solidFill>
            </a:endParaRPr>
          </a:p>
        </p:txBody>
      </p:sp>
      <p:sp>
        <p:nvSpPr>
          <p:cNvPr id="2" name="Oval 1">
            <a:extLst>
              <a:ext uri="{FF2B5EF4-FFF2-40B4-BE49-F238E27FC236}">
                <a16:creationId xmlns:a16="http://schemas.microsoft.com/office/drawing/2014/main" id="{0E22FEF2-BCC6-4DB7-A14F-845E3027AE65}"/>
              </a:ext>
            </a:extLst>
          </p:cNvPr>
          <p:cNvSpPr/>
          <p:nvPr/>
        </p:nvSpPr>
        <p:spPr>
          <a:xfrm>
            <a:off x="1979712" y="4077072"/>
            <a:ext cx="864096" cy="720080"/>
          </a:xfrm>
          <a:prstGeom prst="ellipse">
            <a:avLst/>
          </a:prstGeom>
          <a:noFill/>
          <a:ln w="317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591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35655"/>
            <a:ext cx="6156176" cy="1017081"/>
          </a:xfrm>
        </p:spPr>
        <p:txBody>
          <a:bodyPr>
            <a:normAutofit fontScale="90000"/>
          </a:bodyPr>
          <a:lstStyle/>
          <a:p>
            <a:pPr algn="r"/>
            <a:r>
              <a:rPr lang="en-GB" b="1" dirty="0">
                <a:solidFill>
                  <a:schemeClr val="accent6"/>
                </a:solidFill>
              </a:rPr>
              <a:t>												Overview </a:t>
            </a:r>
            <a:br>
              <a:rPr lang="en-GB" b="1" dirty="0">
                <a:solidFill>
                  <a:schemeClr val="accent6"/>
                </a:solidFill>
              </a:rPr>
            </a:br>
            <a:r>
              <a:rPr lang="en-GB" b="1" dirty="0">
                <a:solidFill>
                  <a:schemeClr val="accent6"/>
                </a:solidFill>
              </a:rPr>
              <a:t>		Edexcel Topic 7 </a:t>
            </a:r>
          </a:p>
        </p:txBody>
      </p:sp>
      <p:sp>
        <p:nvSpPr>
          <p:cNvPr id="5" name="TextBox 4">
            <a:extLst>
              <a:ext uri="{FF2B5EF4-FFF2-40B4-BE49-F238E27FC236}">
                <a16:creationId xmlns:a16="http://schemas.microsoft.com/office/drawing/2014/main" id="{33337A62-5225-6D44-A752-1048728B8B19}"/>
              </a:ext>
            </a:extLst>
          </p:cNvPr>
          <p:cNvSpPr txBox="1"/>
          <p:nvPr/>
        </p:nvSpPr>
        <p:spPr>
          <a:xfrm>
            <a:off x="179512" y="1412776"/>
            <a:ext cx="4511460" cy="4062651"/>
          </a:xfrm>
          <a:prstGeom prst="rect">
            <a:avLst/>
          </a:prstGeom>
          <a:noFill/>
        </p:spPr>
        <p:txBody>
          <a:bodyPr wrap="square" rtlCol="0">
            <a:spAutoFit/>
          </a:bodyPr>
          <a:lstStyle/>
          <a:p>
            <a:pPr marL="0" lvl="1"/>
            <a:r>
              <a:rPr lang="en-US" sz="2800" b="1" dirty="0"/>
              <a:t>Energy – Forces doing work</a:t>
            </a:r>
          </a:p>
          <a:p>
            <a:pPr marL="0" lvl="1"/>
            <a:endParaRPr lang="en-US" sz="2400" b="1" dirty="0">
              <a:solidFill>
                <a:schemeClr val="tx1">
                  <a:lumMod val="85000"/>
                  <a:lumOff val="15000"/>
                </a:schemeClr>
              </a:solidFill>
            </a:endParaRPr>
          </a:p>
          <a:p>
            <a:pPr marL="0" lvl="1"/>
            <a:r>
              <a:rPr lang="en-US" sz="2400" b="1" dirty="0">
                <a:solidFill>
                  <a:schemeClr val="tx1">
                    <a:lumMod val="85000"/>
                    <a:lumOff val="15000"/>
                  </a:schemeClr>
                </a:solidFill>
              </a:rPr>
              <a:t>Part 1</a:t>
            </a:r>
          </a:p>
          <a:p>
            <a:pPr marL="342900" lvl="1" indent="-342900">
              <a:buFont typeface="Arial" panose="020B0604020202020204" pitchFamily="34" charset="0"/>
              <a:buChar char="•"/>
            </a:pPr>
            <a:r>
              <a:rPr lang="en-US" sz="2400" b="1" dirty="0">
                <a:solidFill>
                  <a:schemeClr val="tx1">
                    <a:lumMod val="85000"/>
                    <a:lumOff val="15000"/>
                  </a:schemeClr>
                </a:solidFill>
              </a:rPr>
              <a:t>Work done</a:t>
            </a:r>
          </a:p>
          <a:p>
            <a:pPr marL="342900" lvl="1" indent="-342900">
              <a:buFont typeface="Arial" panose="020B0604020202020204" pitchFamily="34" charset="0"/>
              <a:buChar char="•"/>
            </a:pPr>
            <a:r>
              <a:rPr lang="en-US" sz="2400" b="1" dirty="0">
                <a:solidFill>
                  <a:schemeClr val="tx1">
                    <a:lumMod val="85000"/>
                    <a:lumOff val="15000"/>
                  </a:schemeClr>
                </a:solidFill>
              </a:rPr>
              <a:t>GPE and KE</a:t>
            </a:r>
          </a:p>
          <a:p>
            <a:pPr marL="342900" lvl="1" indent="-342900">
              <a:buFont typeface="Arial" panose="020B0604020202020204" pitchFamily="34" charset="0"/>
              <a:buChar char="•"/>
            </a:pPr>
            <a:endParaRPr lang="en-US" sz="2400" b="1" dirty="0">
              <a:solidFill>
                <a:schemeClr val="tx1">
                  <a:lumMod val="85000"/>
                  <a:lumOff val="15000"/>
                </a:schemeClr>
              </a:solidFill>
            </a:endParaRPr>
          </a:p>
          <a:p>
            <a:pPr marL="0" lvl="1"/>
            <a:r>
              <a:rPr lang="en-US" sz="2400" b="1" dirty="0">
                <a:solidFill>
                  <a:schemeClr val="tx1">
                    <a:lumMod val="85000"/>
                    <a:lumOff val="15000"/>
                  </a:schemeClr>
                </a:solidFill>
              </a:rPr>
              <a:t>Part 2</a:t>
            </a:r>
          </a:p>
          <a:p>
            <a:pPr marL="342900" lvl="1" indent="-342900">
              <a:buFont typeface="Arial" panose="020B0604020202020204" pitchFamily="34" charset="0"/>
              <a:buChar char="•"/>
            </a:pPr>
            <a:r>
              <a:rPr lang="en-US" sz="2400" b="1" dirty="0">
                <a:solidFill>
                  <a:schemeClr val="tx1">
                    <a:lumMod val="85000"/>
                    <a:lumOff val="15000"/>
                  </a:schemeClr>
                </a:solidFill>
              </a:rPr>
              <a:t>Power </a:t>
            </a:r>
          </a:p>
          <a:p>
            <a:pPr marL="342900" lvl="1" indent="-342900">
              <a:buFont typeface="Arial" panose="020B0604020202020204" pitchFamily="34" charset="0"/>
              <a:buChar char="•"/>
            </a:pPr>
            <a:r>
              <a:rPr lang="en-US" sz="2400" b="1" dirty="0">
                <a:solidFill>
                  <a:schemeClr val="tx1">
                    <a:lumMod val="85000"/>
                    <a:lumOff val="15000"/>
                  </a:schemeClr>
                </a:solidFill>
              </a:rPr>
              <a:t>Efficiency</a:t>
            </a:r>
          </a:p>
          <a:p>
            <a:pPr marL="342900" lvl="1" indent="-342900">
              <a:buFont typeface="Arial" panose="020B0604020202020204" pitchFamily="34" charset="0"/>
              <a:buChar char="•"/>
            </a:pPr>
            <a:endParaRPr lang="en-US" sz="2400" b="1" dirty="0">
              <a:solidFill>
                <a:schemeClr val="tx1">
                  <a:lumMod val="85000"/>
                  <a:lumOff val="15000"/>
                </a:schemeClr>
              </a:solidFill>
            </a:endParaRPr>
          </a:p>
          <a:p>
            <a:pPr marL="0" lvl="1"/>
            <a:endParaRPr lang="en-US" sz="1400" b="1" dirty="0">
              <a:solidFill>
                <a:schemeClr val="tx1">
                  <a:lumMod val="85000"/>
                  <a:lumOff val="15000"/>
                </a:schemeClr>
              </a:solidFill>
            </a:endParaRPr>
          </a:p>
        </p:txBody>
      </p:sp>
      <p:pic>
        <p:nvPicPr>
          <p:cNvPr id="3" name="Picture 2">
            <a:extLst>
              <a:ext uri="{FF2B5EF4-FFF2-40B4-BE49-F238E27FC236}">
                <a16:creationId xmlns:a16="http://schemas.microsoft.com/office/drawing/2014/main" id="{CCEF43E9-0FEE-C243-961F-3BD0F06BD956}"/>
              </a:ext>
            </a:extLst>
          </p:cNvPr>
          <p:cNvPicPr>
            <a:picLocks noChangeAspect="1"/>
          </p:cNvPicPr>
          <p:nvPr/>
        </p:nvPicPr>
        <p:blipFill>
          <a:blip r:embed="rId2"/>
          <a:stretch>
            <a:fillRect/>
          </a:stretch>
        </p:blipFill>
        <p:spPr>
          <a:xfrm>
            <a:off x="4788024" y="1429912"/>
            <a:ext cx="4042098" cy="4663384"/>
          </a:xfrm>
          <a:prstGeom prst="rect">
            <a:avLst/>
          </a:prstGeom>
        </p:spPr>
      </p:pic>
    </p:spTree>
    <p:extLst>
      <p:ext uri="{BB962C8B-B14F-4D97-AF65-F5344CB8AC3E}">
        <p14:creationId xmlns:p14="http://schemas.microsoft.com/office/powerpoint/2010/main" val="732448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6254" y="116632"/>
            <a:ext cx="4447746" cy="461665"/>
          </a:xfrm>
          <a:prstGeom prst="rect">
            <a:avLst/>
          </a:prstGeom>
        </p:spPr>
        <p:txBody>
          <a:bodyPr wrap="square">
            <a:spAutoFit/>
          </a:bodyPr>
          <a:lstStyle/>
          <a:p>
            <a:pPr marL="342900" lvl="1" algn="r" defTabSz="342900">
              <a:spcBef>
                <a:spcPct val="20000"/>
              </a:spcBef>
            </a:pPr>
            <a:r>
              <a:rPr lang="en-US" sz="2400" b="1" kern="0" dirty="0">
                <a:solidFill>
                  <a:schemeClr val="accent6"/>
                </a:solidFill>
              </a:rPr>
              <a:t>Part 1– </a:t>
            </a:r>
            <a:r>
              <a:rPr lang="en-US" sz="2400" b="1" kern="0" dirty="0"/>
              <a:t>AnswerIT</a:t>
            </a:r>
            <a:endParaRPr lang="en-US" sz="2400" b="1" dirty="0">
              <a:ea typeface=""/>
              <a:cs typeface="News Gothic MT"/>
            </a:endParaRPr>
          </a:p>
        </p:txBody>
      </p:sp>
      <p:sp>
        <p:nvSpPr>
          <p:cNvPr id="5" name="TextBox 4"/>
          <p:cNvSpPr txBox="1"/>
          <p:nvPr/>
        </p:nvSpPr>
        <p:spPr>
          <a:xfrm>
            <a:off x="179512" y="764704"/>
            <a:ext cx="8352928" cy="5632311"/>
          </a:xfrm>
          <a:prstGeom prst="rect">
            <a:avLst/>
          </a:prstGeom>
          <a:noFill/>
        </p:spPr>
        <p:txBody>
          <a:bodyPr wrap="square" rtlCol="0">
            <a:spAutoFit/>
          </a:bodyPr>
          <a:lstStyle/>
          <a:p>
            <a:pPr marL="457200" indent="-457200">
              <a:buFont typeface="+mj-lt"/>
              <a:buAutoNum type="arabicPeriod" startAt="4"/>
            </a:pPr>
            <a:r>
              <a:rPr lang="en-US" sz="2000" b="1" dirty="0"/>
              <a:t>A box with a weight of 120 N is lifted up 1.8 m onto a shelf.</a:t>
            </a:r>
          </a:p>
          <a:p>
            <a:r>
              <a:rPr lang="en-US" sz="2000" b="1" dirty="0"/>
              <a:t>        Calculate the work done in lifting the box.</a:t>
            </a:r>
          </a:p>
          <a:p>
            <a:r>
              <a:rPr lang="en-US" sz="2000" b="1" dirty="0"/>
              <a:t>        </a:t>
            </a:r>
            <a:r>
              <a:rPr lang="en-US" sz="2000" b="1" dirty="0">
                <a:solidFill>
                  <a:srgbClr val="00B050"/>
                </a:solidFill>
              </a:rPr>
              <a:t>Using </a:t>
            </a:r>
          </a:p>
          <a:p>
            <a:pPr lvl="1"/>
            <a:r>
              <a:rPr lang="en-US" sz="2000" b="1" dirty="0">
                <a:solidFill>
                  <a:srgbClr val="00B050"/>
                </a:solidFill>
              </a:rPr>
              <a:t>Work done = force x distance travelled</a:t>
            </a:r>
          </a:p>
          <a:p>
            <a:r>
              <a:rPr lang="en-US" sz="2000" b="1" dirty="0">
                <a:solidFill>
                  <a:srgbClr val="00B050"/>
                </a:solidFill>
              </a:rPr>
              <a:t>        Work done = 120 x 1.8</a:t>
            </a:r>
          </a:p>
          <a:p>
            <a:r>
              <a:rPr lang="en-US" sz="2000" b="1" dirty="0">
                <a:solidFill>
                  <a:srgbClr val="00B050"/>
                </a:solidFill>
              </a:rPr>
              <a:t>        Work done = 216 J</a:t>
            </a:r>
          </a:p>
          <a:p>
            <a:endParaRPr lang="en-US" sz="2000" b="1" dirty="0">
              <a:solidFill>
                <a:srgbClr val="00B050"/>
              </a:solidFill>
            </a:endParaRPr>
          </a:p>
          <a:p>
            <a:endParaRPr lang="en-US" sz="2000" b="1" dirty="0"/>
          </a:p>
          <a:p>
            <a:pPr marL="457200" indent="-457200">
              <a:buAutoNum type="arabicPeriod" startAt="5"/>
            </a:pPr>
            <a:r>
              <a:rPr lang="en-US" sz="2000" b="1" dirty="0"/>
              <a:t>When a book is lifted 3 m the work done on the book is 12.6 J.</a:t>
            </a:r>
          </a:p>
          <a:p>
            <a:r>
              <a:rPr lang="en-US" sz="2000" b="1" dirty="0"/>
              <a:t>        Calculate the weight of the book.</a:t>
            </a:r>
          </a:p>
          <a:p>
            <a:r>
              <a:rPr lang="en-US" sz="2000" b="1" dirty="0">
                <a:solidFill>
                  <a:srgbClr val="00B050"/>
                </a:solidFill>
              </a:rPr>
              <a:t>        Using </a:t>
            </a:r>
          </a:p>
          <a:p>
            <a:pPr lvl="1"/>
            <a:r>
              <a:rPr lang="en-US" sz="2000" b="1" dirty="0">
                <a:solidFill>
                  <a:srgbClr val="00B050"/>
                </a:solidFill>
              </a:rPr>
              <a:t>Work done = force x distance travelled</a:t>
            </a:r>
          </a:p>
          <a:p>
            <a:r>
              <a:rPr lang="en-US" sz="2000" b="1" dirty="0">
                <a:solidFill>
                  <a:srgbClr val="00B050"/>
                </a:solidFill>
              </a:rPr>
              <a:t>        Rearranging gives</a:t>
            </a:r>
          </a:p>
          <a:p>
            <a:pPr algn="ctr"/>
            <a:r>
              <a:rPr lang="en-US" sz="2000" b="1" dirty="0">
                <a:solidFill>
                  <a:srgbClr val="00B050"/>
                </a:solidFill>
              </a:rPr>
              <a:t>Force = work done / distance</a:t>
            </a:r>
          </a:p>
          <a:p>
            <a:r>
              <a:rPr lang="en-US" sz="2000" b="1" dirty="0">
                <a:solidFill>
                  <a:srgbClr val="00B050"/>
                </a:solidFill>
              </a:rPr>
              <a:t>        Substitution gives</a:t>
            </a:r>
          </a:p>
          <a:p>
            <a:pPr algn="ctr"/>
            <a:r>
              <a:rPr lang="en-US" sz="2000" b="1" dirty="0">
                <a:solidFill>
                  <a:srgbClr val="00B050"/>
                </a:solidFill>
              </a:rPr>
              <a:t>Force = 12.6 / 3</a:t>
            </a:r>
          </a:p>
          <a:p>
            <a:r>
              <a:rPr lang="en-US" sz="2000" b="1" dirty="0">
                <a:solidFill>
                  <a:srgbClr val="00B050"/>
                </a:solidFill>
              </a:rPr>
              <a:t>        Answer </a:t>
            </a:r>
          </a:p>
          <a:p>
            <a:pPr algn="ctr"/>
            <a:r>
              <a:rPr lang="en-US" sz="2000" b="1" dirty="0">
                <a:solidFill>
                  <a:srgbClr val="00B050"/>
                </a:solidFill>
              </a:rPr>
              <a:t>Force = 4.2 N </a:t>
            </a:r>
          </a:p>
        </p:txBody>
      </p:sp>
    </p:spTree>
    <p:extLst>
      <p:ext uri="{BB962C8B-B14F-4D97-AF65-F5344CB8AC3E}">
        <p14:creationId xmlns:p14="http://schemas.microsoft.com/office/powerpoint/2010/main" val="2110120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8983" y="692696"/>
            <a:ext cx="8915400" cy="5262979"/>
          </a:xfrm>
          <a:prstGeom prst="rect">
            <a:avLst/>
          </a:prstGeom>
          <a:noFill/>
        </p:spPr>
        <p:txBody>
          <a:bodyPr wrap="square" rtlCol="0">
            <a:spAutoFit/>
          </a:bodyPr>
          <a:lstStyle/>
          <a:p>
            <a:r>
              <a:rPr lang="en-GB" sz="2400" dirty="0"/>
              <a:t>6. Javier Sotomayor is the current men's record holder with a jump of  </a:t>
            </a:r>
          </a:p>
          <a:p>
            <a:r>
              <a:rPr lang="en-GB" sz="2400" dirty="0"/>
              <a:t>     2.45 m His mass is 82 kg.          </a:t>
            </a:r>
          </a:p>
          <a:p>
            <a:r>
              <a:rPr lang="en-GB" sz="2400" dirty="0"/>
              <a:t>     </a:t>
            </a:r>
            <a:r>
              <a:rPr lang="en-GB" sz="2400" b="1" dirty="0">
                <a:solidFill>
                  <a:schemeClr val="accent6">
                    <a:lumMod val="75000"/>
                  </a:schemeClr>
                </a:solidFill>
              </a:rPr>
              <a:t>(g = 10N/kg)</a:t>
            </a:r>
          </a:p>
          <a:p>
            <a:endParaRPr lang="en-GB" sz="2400" dirty="0"/>
          </a:p>
          <a:p>
            <a:r>
              <a:rPr lang="en-GB" sz="2400" dirty="0"/>
              <a:t>     a. What type of stored energy does he have</a:t>
            </a:r>
          </a:p>
          <a:p>
            <a:r>
              <a:rPr lang="en-GB" sz="2400" dirty="0"/>
              <a:t>          as he clears the bar?</a:t>
            </a:r>
          </a:p>
          <a:p>
            <a:r>
              <a:rPr lang="en-GB" sz="2400" dirty="0"/>
              <a:t>	</a:t>
            </a:r>
            <a:r>
              <a:rPr lang="en-GB" sz="2400" b="1" dirty="0">
                <a:solidFill>
                  <a:srgbClr val="00B050"/>
                </a:solidFill>
              </a:rPr>
              <a:t>gravitational potential energy</a:t>
            </a:r>
          </a:p>
          <a:p>
            <a:r>
              <a:rPr lang="en-GB" sz="2400" dirty="0"/>
              <a:t>    b. Work out how much stored energy Javier Sotomayor has due to </a:t>
            </a:r>
          </a:p>
          <a:p>
            <a:r>
              <a:rPr lang="en-GB" sz="2400" dirty="0"/>
              <a:t>         his position above the ground.</a:t>
            </a:r>
          </a:p>
          <a:p>
            <a:r>
              <a:rPr lang="en-GB" sz="2400" dirty="0"/>
              <a:t>	</a:t>
            </a:r>
            <a:r>
              <a:rPr lang="el-GR" sz="2400" b="1" dirty="0">
                <a:solidFill>
                  <a:srgbClr val="00B050"/>
                </a:solidFill>
              </a:rPr>
              <a:t>Δ</a:t>
            </a:r>
            <a:r>
              <a:rPr lang="en-GB" sz="2400" b="1" dirty="0">
                <a:solidFill>
                  <a:srgbClr val="00B050"/>
                </a:solidFill>
              </a:rPr>
              <a:t>GPE = m× g ×</a:t>
            </a:r>
            <a:r>
              <a:rPr lang="el-GR" sz="2400" b="1" dirty="0">
                <a:solidFill>
                  <a:srgbClr val="00B050"/>
                </a:solidFill>
              </a:rPr>
              <a:t>Δ</a:t>
            </a:r>
            <a:r>
              <a:rPr lang="en-GB" sz="2400" b="1" dirty="0">
                <a:solidFill>
                  <a:srgbClr val="00B050"/>
                </a:solidFill>
              </a:rPr>
              <a:t>h = 82 x 10 x 2.45  = 2009 J</a:t>
            </a:r>
          </a:p>
          <a:p>
            <a:r>
              <a:rPr lang="en-GB" sz="2400" dirty="0"/>
              <a:t>     c. As he falls back to the ground, this energy store will be</a:t>
            </a:r>
          </a:p>
          <a:p>
            <a:r>
              <a:rPr lang="en-GB" sz="2400" dirty="0"/>
              <a:t>         transferred into a new energy store. Name this new energy store.</a:t>
            </a:r>
          </a:p>
          <a:p>
            <a:r>
              <a:rPr lang="en-GB" sz="2400" dirty="0"/>
              <a:t>	</a:t>
            </a:r>
            <a:r>
              <a:rPr lang="en-GB" sz="2400" b="1" dirty="0">
                <a:solidFill>
                  <a:srgbClr val="00B050"/>
                </a:solidFill>
              </a:rPr>
              <a:t>kinetic energy</a:t>
            </a:r>
          </a:p>
          <a:p>
            <a:r>
              <a:rPr lang="en-GB" sz="2400" dirty="0"/>
              <a:t>     </a:t>
            </a:r>
            <a:endParaRPr lang="en-GB" sz="2400" b="1" dirty="0">
              <a:solidFill>
                <a:srgbClr val="00B050"/>
              </a:solidFill>
            </a:endParaRPr>
          </a:p>
        </p:txBody>
      </p:sp>
      <p:sp>
        <p:nvSpPr>
          <p:cNvPr id="3" name="TextBox 2"/>
          <p:cNvSpPr txBox="1"/>
          <p:nvPr/>
        </p:nvSpPr>
        <p:spPr>
          <a:xfrm>
            <a:off x="1639957" y="1878496"/>
            <a:ext cx="184731" cy="369332"/>
          </a:xfrm>
          <a:prstGeom prst="rect">
            <a:avLst/>
          </a:prstGeom>
          <a:noFill/>
        </p:spPr>
        <p:txBody>
          <a:bodyPr wrap="none" rtlCol="0">
            <a:spAutoFit/>
          </a:bodyPr>
          <a:lstStyle/>
          <a:p>
            <a:endParaRPr lang="en-GB" dirty="0"/>
          </a:p>
        </p:txBody>
      </p:sp>
      <p:sp>
        <p:nvSpPr>
          <p:cNvPr id="10" name="Title 1">
            <a:extLst>
              <a:ext uri="{FF2B5EF4-FFF2-40B4-BE49-F238E27FC236}">
                <a16:creationId xmlns:a16="http://schemas.microsoft.com/office/drawing/2014/main" id="{4C9D768F-59B6-614F-A428-A38B0389A3EB}"/>
              </a:ext>
            </a:extLst>
          </p:cNvPr>
          <p:cNvSpPr txBox="1">
            <a:spLocks/>
          </p:cNvSpPr>
          <p:nvPr/>
        </p:nvSpPr>
        <p:spPr>
          <a:xfrm>
            <a:off x="755576" y="0"/>
            <a:ext cx="8388424"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pPr>
            <a:r>
              <a:rPr lang="en-US" sz="2400" b="1" kern="0" dirty="0">
                <a:solidFill>
                  <a:schemeClr val="accent6"/>
                </a:solidFill>
                <a:latin typeface="+mn-lt"/>
              </a:rPr>
              <a:t>Part 1– </a:t>
            </a:r>
            <a:r>
              <a:rPr lang="en-US" sz="2400" b="1" kern="0" dirty="0">
                <a:solidFill>
                  <a:schemeClr val="tx1"/>
                </a:solidFill>
                <a:latin typeface="+mn-lt"/>
              </a:rPr>
              <a:t>AnswerIT</a:t>
            </a:r>
            <a:endParaRPr lang="en-US" sz="2400" b="1" kern="1200" dirty="0">
              <a:solidFill>
                <a:schemeClr val="tx1"/>
              </a:solidFill>
              <a:latin typeface="+mn-lt"/>
              <a:ea typeface=""/>
              <a:cs typeface="News Gothic MT"/>
            </a:endParaRPr>
          </a:p>
        </p:txBody>
      </p:sp>
      <p:pic>
        <p:nvPicPr>
          <p:cNvPr id="2" name="Picture 1">
            <a:extLst>
              <a:ext uri="{FF2B5EF4-FFF2-40B4-BE49-F238E27FC236}">
                <a16:creationId xmlns:a16="http://schemas.microsoft.com/office/drawing/2014/main" id="{7741EED6-467B-7740-9325-1278B11410BA}"/>
              </a:ext>
            </a:extLst>
          </p:cNvPr>
          <p:cNvPicPr>
            <a:picLocks noChangeAspect="1"/>
          </p:cNvPicPr>
          <p:nvPr/>
        </p:nvPicPr>
        <p:blipFill>
          <a:blip r:embed="rId2"/>
          <a:stretch>
            <a:fillRect/>
          </a:stretch>
        </p:blipFill>
        <p:spPr>
          <a:xfrm>
            <a:off x="6084168" y="1196752"/>
            <a:ext cx="2836199" cy="1783899"/>
          </a:xfrm>
          <a:prstGeom prst="rect">
            <a:avLst/>
          </a:prstGeom>
        </p:spPr>
      </p:pic>
    </p:spTree>
    <p:extLst>
      <p:ext uri="{BB962C8B-B14F-4D97-AF65-F5344CB8AC3E}">
        <p14:creationId xmlns:p14="http://schemas.microsoft.com/office/powerpoint/2010/main" val="3495346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8983" y="692696"/>
            <a:ext cx="8915400" cy="4401205"/>
          </a:xfrm>
          <a:prstGeom prst="rect">
            <a:avLst/>
          </a:prstGeom>
          <a:noFill/>
        </p:spPr>
        <p:txBody>
          <a:bodyPr wrap="square" rtlCol="0">
            <a:spAutoFit/>
          </a:bodyPr>
          <a:lstStyle/>
          <a:p>
            <a:r>
              <a:rPr lang="en-GB" sz="2400" dirty="0"/>
              <a:t>7. </a:t>
            </a:r>
            <a:r>
              <a:rPr lang="en-US" sz="2400" dirty="0"/>
              <a:t>When a tennis ball is hit with a racket it gains </a:t>
            </a:r>
            <a:r>
              <a:rPr lang="en-US" sz="2400" b="1" dirty="0">
                <a:solidFill>
                  <a:schemeClr val="accent6">
                    <a:lumMod val="75000"/>
                  </a:schemeClr>
                </a:solidFill>
              </a:rPr>
              <a:t>kinetic energy</a:t>
            </a:r>
            <a:r>
              <a:rPr lang="en-US" sz="2400" dirty="0"/>
              <a:t>. </a:t>
            </a:r>
            <a:endParaRPr lang="en-GB" sz="2400" dirty="0"/>
          </a:p>
          <a:p>
            <a:r>
              <a:rPr lang="en-US" sz="2400" dirty="0"/>
              <a:t>     a. What is the</a:t>
            </a:r>
            <a:r>
              <a:rPr lang="en-US" sz="2400" b="1" dirty="0">
                <a:solidFill>
                  <a:schemeClr val="accent6">
                    <a:lumMod val="75000"/>
                  </a:schemeClr>
                </a:solidFill>
              </a:rPr>
              <a:t> formula </a:t>
            </a:r>
            <a:r>
              <a:rPr lang="en-US" sz="2400" dirty="0"/>
              <a:t>used to calculate kinetic energy?</a:t>
            </a:r>
          </a:p>
          <a:p>
            <a:r>
              <a:rPr lang="en-US" sz="2400" b="1" dirty="0">
                <a:solidFill>
                  <a:srgbClr val="00B050"/>
                </a:solidFill>
              </a:rPr>
              <a:t>                                                   KE = ½ </a:t>
            </a:r>
            <a:r>
              <a:rPr lang="en-US" sz="2400" b="1" i="1" dirty="0">
                <a:solidFill>
                  <a:srgbClr val="00B050"/>
                </a:solidFill>
              </a:rPr>
              <a:t>m v</a:t>
            </a:r>
            <a:r>
              <a:rPr lang="en-US" sz="2400" b="1" baseline="30000" dirty="0">
                <a:solidFill>
                  <a:srgbClr val="00B050"/>
                </a:solidFill>
              </a:rPr>
              <a:t>2</a:t>
            </a:r>
          </a:p>
          <a:p>
            <a:endParaRPr lang="en-GB" sz="2400" b="1" baseline="30000" dirty="0">
              <a:solidFill>
                <a:srgbClr val="00B050"/>
              </a:solidFill>
            </a:endParaRPr>
          </a:p>
          <a:p>
            <a:r>
              <a:rPr lang="en-US" sz="2400" dirty="0"/>
              <a:t>     b. The tennis ball has a mass of 56 g and hit has a velocity </a:t>
            </a:r>
          </a:p>
          <a:p>
            <a:r>
              <a:rPr lang="en-US" sz="2400" dirty="0"/>
              <a:t>          of 48 m/s. Work out the </a:t>
            </a:r>
            <a:r>
              <a:rPr lang="en-US" sz="2400" b="1" dirty="0">
                <a:solidFill>
                  <a:schemeClr val="accent6">
                    <a:lumMod val="75000"/>
                  </a:schemeClr>
                </a:solidFill>
              </a:rPr>
              <a:t>kinetic energy </a:t>
            </a:r>
            <a:r>
              <a:rPr lang="en-US" sz="2400" dirty="0"/>
              <a:t>of the moving ball?</a:t>
            </a:r>
            <a:endParaRPr lang="en-GB" sz="2400" dirty="0"/>
          </a:p>
          <a:p>
            <a:pPr algn="ctr"/>
            <a:r>
              <a:rPr lang="en-US" sz="2400" dirty="0"/>
              <a:t>       </a:t>
            </a:r>
          </a:p>
          <a:p>
            <a:pPr algn="ctr"/>
            <a:r>
              <a:rPr lang="en-US" sz="2400" b="1" dirty="0">
                <a:solidFill>
                  <a:srgbClr val="00B050"/>
                </a:solidFill>
              </a:rPr>
              <a:t>Convert 56 g into kg = 0.056 kg</a:t>
            </a:r>
          </a:p>
          <a:p>
            <a:pPr algn="ctr"/>
            <a:endParaRPr lang="en-US" sz="2400" b="1" dirty="0">
              <a:solidFill>
                <a:srgbClr val="00B050"/>
              </a:solidFill>
            </a:endParaRPr>
          </a:p>
          <a:p>
            <a:pPr algn="ctr"/>
            <a:r>
              <a:rPr lang="en-US" sz="2400" dirty="0"/>
              <a:t> </a:t>
            </a:r>
            <a:r>
              <a:rPr lang="en-US" sz="2400" b="1" dirty="0">
                <a:solidFill>
                  <a:srgbClr val="00B050"/>
                </a:solidFill>
              </a:rPr>
              <a:t>KE = ½ x 0.056 x 48</a:t>
            </a:r>
            <a:r>
              <a:rPr lang="en-US" sz="2400" b="1" baseline="30000" dirty="0">
                <a:solidFill>
                  <a:srgbClr val="00B050"/>
                </a:solidFill>
              </a:rPr>
              <a:t>2</a:t>
            </a:r>
          </a:p>
          <a:p>
            <a:r>
              <a:rPr lang="en-US" sz="2400" b="1" dirty="0">
                <a:solidFill>
                  <a:srgbClr val="00B050"/>
                </a:solidFill>
              </a:rPr>
              <a:t>                                                    KE = 64.52  J</a:t>
            </a:r>
            <a:endParaRPr lang="en-GB" sz="2400" b="1" dirty="0">
              <a:solidFill>
                <a:srgbClr val="00B050"/>
              </a:solidFill>
            </a:endParaRPr>
          </a:p>
          <a:p>
            <a:endParaRPr lang="en-GB" sz="2400" b="1" dirty="0">
              <a:solidFill>
                <a:srgbClr val="00B050"/>
              </a:solidFill>
            </a:endParaRPr>
          </a:p>
        </p:txBody>
      </p:sp>
      <p:sp>
        <p:nvSpPr>
          <p:cNvPr id="3" name="TextBox 2"/>
          <p:cNvSpPr txBox="1"/>
          <p:nvPr/>
        </p:nvSpPr>
        <p:spPr>
          <a:xfrm>
            <a:off x="1639957" y="1878496"/>
            <a:ext cx="184731" cy="369332"/>
          </a:xfrm>
          <a:prstGeom prst="rect">
            <a:avLst/>
          </a:prstGeom>
          <a:noFill/>
        </p:spPr>
        <p:txBody>
          <a:bodyPr wrap="none" rtlCol="0">
            <a:spAutoFit/>
          </a:bodyPr>
          <a:lstStyle/>
          <a:p>
            <a:endParaRPr lang="en-GB" dirty="0"/>
          </a:p>
        </p:txBody>
      </p:sp>
      <p:sp>
        <p:nvSpPr>
          <p:cNvPr id="9" name="Title 1">
            <a:extLst>
              <a:ext uri="{FF2B5EF4-FFF2-40B4-BE49-F238E27FC236}">
                <a16:creationId xmlns:a16="http://schemas.microsoft.com/office/drawing/2014/main" id="{63B619E8-EDAB-874F-92BC-5D66604E7D02}"/>
              </a:ext>
            </a:extLst>
          </p:cNvPr>
          <p:cNvSpPr>
            <a:spLocks noGrp="1"/>
          </p:cNvSpPr>
          <p:nvPr>
            <p:ph type="ctrTitle"/>
          </p:nvPr>
        </p:nvSpPr>
        <p:spPr>
          <a:xfrm>
            <a:off x="755576" y="0"/>
            <a:ext cx="8388424" cy="657041"/>
          </a:xfrm>
        </p:spPr>
        <p:txBody>
          <a:bodyPr>
            <a:noAutofit/>
          </a:bodyPr>
          <a:lstStyle/>
          <a:p>
            <a:pPr marL="342900" lvl="1" algn="r" defTabSz="342900" rtl="0">
              <a:spcBef>
                <a:spcPct val="20000"/>
              </a:spcBef>
            </a:pPr>
            <a:r>
              <a:rPr lang="en-US" sz="2400" b="1" dirty="0">
                <a:solidFill>
                  <a:schemeClr val="accent6"/>
                </a:solidFill>
                <a:latin typeface="+mn-lt"/>
              </a:rPr>
              <a:t>Part 1– </a:t>
            </a:r>
            <a:r>
              <a:rPr lang="en-US" sz="2400" b="1" dirty="0">
                <a:solidFill>
                  <a:schemeClr val="tx1"/>
                </a:solidFill>
                <a:latin typeface="+mn-lt"/>
              </a:rPr>
              <a:t>AnswerIT</a:t>
            </a:r>
            <a:endParaRPr kumimoji="0" lang="en-US" sz="2400" b="1" i="0" u="none" strike="noStrike" kern="1200" cap="none" spc="0" normalizeH="0" baseline="0" noProof="0" dirty="0">
              <a:ln>
                <a:noFill/>
              </a:ln>
              <a:solidFill>
                <a:schemeClr val="tx1"/>
              </a:solidFill>
              <a:effectLst/>
              <a:uLnTx/>
              <a:uFillTx/>
              <a:latin typeface="+mn-lt"/>
              <a:ea typeface=""/>
              <a:cs typeface="News Gothic MT"/>
            </a:endParaRPr>
          </a:p>
        </p:txBody>
      </p:sp>
    </p:spTree>
    <p:extLst>
      <p:ext uri="{BB962C8B-B14F-4D97-AF65-F5344CB8AC3E}">
        <p14:creationId xmlns:p14="http://schemas.microsoft.com/office/powerpoint/2010/main" val="433079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5536" y="2998996"/>
            <a:ext cx="3034189" cy="2217148"/>
            <a:chOff x="2293838" y="2596689"/>
            <a:chExt cx="3121705" cy="2217148"/>
          </a:xfrm>
          <a:effectLst/>
        </p:grpSpPr>
        <p:sp>
          <p:nvSpPr>
            <p:cNvPr id="5" name="Rectangle 4">
              <a:extLst>
                <a:ext uri="{FF2B5EF4-FFF2-40B4-BE49-F238E27FC236}">
                  <a16:creationId xmlns:a16="http://schemas.microsoft.com/office/drawing/2014/main" id="{D865BE3B-3475-478A-8C5B-CAC02D134167}"/>
                </a:ext>
              </a:extLst>
            </p:cNvPr>
            <p:cNvSpPr/>
            <p:nvPr/>
          </p:nvSpPr>
          <p:spPr>
            <a:xfrm>
              <a:off x="2293838" y="3312993"/>
              <a:ext cx="720080" cy="784538"/>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865020C-C5E0-4770-A0E0-C314947DE9A7}"/>
                </a:ext>
              </a:extLst>
            </p:cNvPr>
            <p:cNvSpPr/>
            <p:nvPr/>
          </p:nvSpPr>
          <p:spPr>
            <a:xfrm>
              <a:off x="4695463" y="4165765"/>
              <a:ext cx="720080" cy="64807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114FCB36-D030-4AAD-A551-64CE52A920F2}"/>
                </a:ext>
              </a:extLst>
            </p:cNvPr>
            <p:cNvSpPr/>
            <p:nvPr/>
          </p:nvSpPr>
          <p:spPr>
            <a:xfrm>
              <a:off x="4695463" y="3381227"/>
              <a:ext cx="720080" cy="64807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F539FFC-E4D1-4E25-9585-DA99C38C96F2}"/>
                </a:ext>
              </a:extLst>
            </p:cNvPr>
            <p:cNvSpPr/>
            <p:nvPr/>
          </p:nvSpPr>
          <p:spPr>
            <a:xfrm>
              <a:off x="4695463" y="2596689"/>
              <a:ext cx="720080" cy="64807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Arrow: Right 5">
              <a:extLst>
                <a:ext uri="{FF2B5EF4-FFF2-40B4-BE49-F238E27FC236}">
                  <a16:creationId xmlns:a16="http://schemas.microsoft.com/office/drawing/2014/main" id="{F267796C-2EFE-4A69-B999-7774278D48F8}"/>
                </a:ext>
              </a:extLst>
            </p:cNvPr>
            <p:cNvSpPr/>
            <p:nvPr/>
          </p:nvSpPr>
          <p:spPr>
            <a:xfrm rot="20174161" flipV="1">
              <a:off x="3064341" y="3137044"/>
              <a:ext cx="1618279" cy="45719"/>
            </a:xfrm>
            <a:prstGeom prst="rightArrow">
              <a:avLst/>
            </a:prstGeom>
            <a:solidFill>
              <a:schemeClr val="accent6">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Arrow: Right 7">
              <a:extLst>
                <a:ext uri="{FF2B5EF4-FFF2-40B4-BE49-F238E27FC236}">
                  <a16:creationId xmlns:a16="http://schemas.microsoft.com/office/drawing/2014/main" id="{E9E212EE-AB4A-4D52-A79A-C6F14E22194D}"/>
                </a:ext>
              </a:extLst>
            </p:cNvPr>
            <p:cNvSpPr/>
            <p:nvPr/>
          </p:nvSpPr>
          <p:spPr>
            <a:xfrm rot="1798937" flipV="1">
              <a:off x="3073198" y="3915776"/>
              <a:ext cx="1622190" cy="517606"/>
            </a:xfrm>
            <a:prstGeom prst="rightArrow">
              <a:avLst/>
            </a:prstGeom>
            <a:solidFill>
              <a:schemeClr val="accent6">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Box 8"/>
            <p:cNvSpPr txBox="1"/>
            <p:nvPr/>
          </p:nvSpPr>
          <p:spPr>
            <a:xfrm>
              <a:off x="4787969" y="2720823"/>
              <a:ext cx="576064" cy="461665"/>
            </a:xfrm>
            <a:prstGeom prst="rect">
              <a:avLst/>
            </a:prstGeom>
            <a:noFill/>
          </p:spPr>
          <p:txBody>
            <a:bodyPr wrap="square" rtlCol="0">
              <a:spAutoFit/>
            </a:bodyPr>
            <a:lstStyle/>
            <a:p>
              <a:r>
                <a:rPr lang="en-GB" sz="2400" dirty="0"/>
                <a:t> B </a:t>
              </a:r>
            </a:p>
          </p:txBody>
        </p:sp>
        <p:sp>
          <p:nvSpPr>
            <p:cNvPr id="14" name="TextBox 13"/>
            <p:cNvSpPr txBox="1"/>
            <p:nvPr/>
          </p:nvSpPr>
          <p:spPr>
            <a:xfrm>
              <a:off x="4831807" y="3474430"/>
              <a:ext cx="576064" cy="461665"/>
            </a:xfrm>
            <a:prstGeom prst="rect">
              <a:avLst/>
            </a:prstGeom>
            <a:noFill/>
          </p:spPr>
          <p:txBody>
            <a:bodyPr wrap="square" rtlCol="0">
              <a:spAutoFit/>
            </a:bodyPr>
            <a:lstStyle/>
            <a:p>
              <a:r>
                <a:rPr lang="en-GB" sz="2400" dirty="0"/>
                <a:t> C </a:t>
              </a:r>
            </a:p>
          </p:txBody>
        </p:sp>
        <p:sp>
          <p:nvSpPr>
            <p:cNvPr id="15" name="TextBox 14"/>
            <p:cNvSpPr txBox="1"/>
            <p:nvPr/>
          </p:nvSpPr>
          <p:spPr>
            <a:xfrm>
              <a:off x="4831807" y="4258968"/>
              <a:ext cx="576064" cy="461665"/>
            </a:xfrm>
            <a:prstGeom prst="rect">
              <a:avLst/>
            </a:prstGeom>
            <a:noFill/>
            <a:ln>
              <a:noFill/>
            </a:ln>
          </p:spPr>
          <p:txBody>
            <a:bodyPr wrap="square" rtlCol="0">
              <a:spAutoFit/>
            </a:bodyPr>
            <a:lstStyle/>
            <a:p>
              <a:r>
                <a:rPr lang="en-GB" sz="2400" dirty="0"/>
                <a:t> D </a:t>
              </a:r>
            </a:p>
          </p:txBody>
        </p:sp>
        <p:sp>
          <p:nvSpPr>
            <p:cNvPr id="16" name="TextBox 15"/>
            <p:cNvSpPr txBox="1"/>
            <p:nvPr/>
          </p:nvSpPr>
          <p:spPr>
            <a:xfrm>
              <a:off x="2441691" y="3491889"/>
              <a:ext cx="576064" cy="461665"/>
            </a:xfrm>
            <a:prstGeom prst="rect">
              <a:avLst/>
            </a:prstGeom>
            <a:noFill/>
          </p:spPr>
          <p:txBody>
            <a:bodyPr wrap="square" rtlCol="0">
              <a:spAutoFit/>
            </a:bodyPr>
            <a:lstStyle/>
            <a:p>
              <a:r>
                <a:rPr lang="en-GB" sz="2400" dirty="0"/>
                <a:t> A </a:t>
              </a:r>
            </a:p>
          </p:txBody>
        </p:sp>
        <p:sp>
          <p:nvSpPr>
            <p:cNvPr id="7" name="Arrow: Right 6">
              <a:extLst>
                <a:ext uri="{FF2B5EF4-FFF2-40B4-BE49-F238E27FC236}">
                  <a16:creationId xmlns:a16="http://schemas.microsoft.com/office/drawing/2014/main" id="{1DC9B177-C660-450D-BABA-918981664929}"/>
                </a:ext>
              </a:extLst>
            </p:cNvPr>
            <p:cNvSpPr/>
            <p:nvPr/>
          </p:nvSpPr>
          <p:spPr>
            <a:xfrm>
              <a:off x="3068506" y="3153005"/>
              <a:ext cx="1592200" cy="1060882"/>
            </a:xfrm>
            <a:prstGeom prst="rightArrow">
              <a:avLst/>
            </a:prstGeom>
            <a:solidFill>
              <a:schemeClr val="accent6">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0" name="Rectangle 9"/>
          <p:cNvSpPr/>
          <p:nvPr/>
        </p:nvSpPr>
        <p:spPr>
          <a:xfrm>
            <a:off x="8097" y="912630"/>
            <a:ext cx="9144000" cy="18599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dirty="0">
                <a:solidFill>
                  <a:schemeClr val="tx1"/>
                </a:solidFill>
              </a:rPr>
              <a:t>8. Describe how the thermal energy applying the brakes on a bike while riding along a road is dissipated.</a:t>
            </a:r>
          </a:p>
          <a:p>
            <a:r>
              <a:rPr lang="en-GB" sz="2000" b="1" dirty="0">
                <a:solidFill>
                  <a:srgbClr val="00B050"/>
                </a:solidFill>
              </a:rPr>
              <a:t>The friction between the brake block and bike wheel transfer thermal energy to the air particles surrounding them </a:t>
            </a:r>
          </a:p>
          <a:p>
            <a:endParaRPr lang="en-GB" sz="2000" dirty="0">
              <a:solidFill>
                <a:schemeClr val="tx1"/>
              </a:solidFill>
            </a:endParaRPr>
          </a:p>
          <a:p>
            <a:r>
              <a:rPr lang="en-GB" sz="2000" dirty="0">
                <a:solidFill>
                  <a:schemeClr val="tx1"/>
                </a:solidFill>
              </a:rPr>
              <a:t>a. The diagram shows the main energy transfers for an electric kettle. Complete boxes A to D showing the energy stores involved. Use the size of the arrows to help you.</a:t>
            </a:r>
          </a:p>
        </p:txBody>
      </p:sp>
      <p:sp>
        <p:nvSpPr>
          <p:cNvPr id="19" name="Rectangle 18"/>
          <p:cNvSpPr/>
          <p:nvPr/>
        </p:nvSpPr>
        <p:spPr>
          <a:xfrm>
            <a:off x="8097" y="5696749"/>
            <a:ext cx="9144000" cy="10868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dirty="0">
                <a:solidFill>
                  <a:schemeClr val="tx1"/>
                </a:solidFill>
              </a:rPr>
              <a:t>b. State why the total energy supplied to an electric kettle must always equal the total energy transferred by the electric kettle. </a:t>
            </a:r>
          </a:p>
          <a:p>
            <a:r>
              <a:rPr lang="en-GB" sz="2000" b="1" dirty="0">
                <a:solidFill>
                  <a:srgbClr val="00B050"/>
                </a:solidFill>
              </a:rPr>
              <a:t>Energy can not be created or destroyed so:</a:t>
            </a:r>
          </a:p>
          <a:p>
            <a:r>
              <a:rPr lang="en-GB" sz="2000" b="1" dirty="0">
                <a:solidFill>
                  <a:srgbClr val="00B050"/>
                </a:solidFill>
              </a:rPr>
              <a:t>total </a:t>
            </a:r>
            <a:r>
              <a:rPr lang="en-GB" sz="2000" b="1" u="sng" dirty="0">
                <a:solidFill>
                  <a:srgbClr val="00B050"/>
                </a:solidFill>
              </a:rPr>
              <a:t>energy in = total energy out</a:t>
            </a:r>
          </a:p>
          <a:p>
            <a:r>
              <a:rPr lang="en-GB" sz="2000" dirty="0">
                <a:solidFill>
                  <a:schemeClr val="tx1"/>
                </a:solidFill>
              </a:rPr>
              <a:t>	</a:t>
            </a:r>
          </a:p>
          <a:p>
            <a:r>
              <a:rPr lang="en-GB" sz="2000" dirty="0">
                <a:solidFill>
                  <a:schemeClr val="tx1"/>
                </a:solidFill>
              </a:rPr>
              <a:t>         </a:t>
            </a:r>
            <a:endParaRPr lang="en-GB" sz="2000" b="1" dirty="0">
              <a:solidFill>
                <a:schemeClr val="tx1"/>
              </a:solidFill>
            </a:endParaRPr>
          </a:p>
        </p:txBody>
      </p:sp>
      <p:sp>
        <p:nvSpPr>
          <p:cNvPr id="23" name="Title 1"/>
          <p:cNvSpPr>
            <a:spLocks noGrp="1"/>
          </p:cNvSpPr>
          <p:nvPr>
            <p:ph type="ctrTitle"/>
          </p:nvPr>
        </p:nvSpPr>
        <p:spPr>
          <a:xfrm>
            <a:off x="251520" y="52786"/>
            <a:ext cx="8900577" cy="657041"/>
          </a:xfrm>
        </p:spPr>
        <p:txBody>
          <a:bodyPr>
            <a:noAutofit/>
          </a:bodyPr>
          <a:lstStyle/>
          <a:p>
            <a:pPr marL="342900" lvl="1" algn="r" defTabSz="342900" rtl="0">
              <a:spcBef>
                <a:spcPct val="20000"/>
              </a:spcBef>
            </a:pPr>
            <a:r>
              <a:rPr lang="en-US" sz="2400" b="1" dirty="0">
                <a:solidFill>
                  <a:schemeClr val="accent6"/>
                </a:solidFill>
              </a:rPr>
              <a:t> Part 1 - </a:t>
            </a:r>
            <a:r>
              <a:rPr lang="en-US" sz="2400" b="1" dirty="0">
                <a:solidFill>
                  <a:schemeClr val="tx1"/>
                </a:solidFill>
                <a:latin typeface="+mn-lt"/>
              </a:rPr>
              <a:t>AnswerIT</a:t>
            </a:r>
            <a:endParaRPr kumimoji="0" lang="en-US" sz="2400" b="1" i="0" u="none" strike="noStrike" kern="1200" cap="none" spc="0" normalizeH="0" baseline="0" noProof="0" dirty="0">
              <a:ln>
                <a:noFill/>
              </a:ln>
              <a:solidFill>
                <a:schemeClr val="tx1"/>
              </a:solidFill>
              <a:effectLst/>
              <a:uLnTx/>
              <a:uFillTx/>
              <a:latin typeface="+mn-lt"/>
              <a:ea typeface=""/>
              <a:cs typeface="News Gothic MT"/>
            </a:endParaRPr>
          </a:p>
        </p:txBody>
      </p:sp>
      <p:sp>
        <p:nvSpPr>
          <p:cNvPr id="2" name="Rectangle 1"/>
          <p:cNvSpPr/>
          <p:nvPr/>
        </p:nvSpPr>
        <p:spPr>
          <a:xfrm>
            <a:off x="3570615" y="3314939"/>
            <a:ext cx="5393513" cy="1711366"/>
          </a:xfrm>
          <a:prstGeom prst="rect">
            <a:avLst/>
          </a:prstGeom>
          <a:effectLst/>
        </p:spPr>
        <p:txBody>
          <a:bodyPr wrap="square">
            <a:spAutoFit/>
          </a:bodyPr>
          <a:lstStyle/>
          <a:p>
            <a:pPr>
              <a:lnSpc>
                <a:spcPct val="150000"/>
              </a:lnSpc>
            </a:pPr>
            <a:r>
              <a:rPr lang="en-GB" b="1" dirty="0">
                <a:solidFill>
                  <a:srgbClr val="00B050"/>
                </a:solidFill>
              </a:rPr>
              <a:t>A    -  	Electrical energy	</a:t>
            </a:r>
          </a:p>
          <a:p>
            <a:pPr>
              <a:lnSpc>
                <a:spcPct val="150000"/>
              </a:lnSpc>
            </a:pPr>
            <a:r>
              <a:rPr lang="en-GB" b="1" dirty="0">
                <a:solidFill>
                  <a:srgbClr val="00B050"/>
                </a:solidFill>
              </a:rPr>
              <a:t>B    -  	Sound energy</a:t>
            </a:r>
          </a:p>
          <a:p>
            <a:pPr>
              <a:lnSpc>
                <a:spcPct val="150000"/>
              </a:lnSpc>
            </a:pPr>
            <a:r>
              <a:rPr lang="en-GB" b="1" dirty="0">
                <a:solidFill>
                  <a:srgbClr val="00B050"/>
                </a:solidFill>
              </a:rPr>
              <a:t>C    -	Thermal energy to heat the water</a:t>
            </a:r>
          </a:p>
          <a:p>
            <a:pPr>
              <a:lnSpc>
                <a:spcPct val="150000"/>
              </a:lnSpc>
            </a:pPr>
            <a:r>
              <a:rPr lang="en-GB" b="1" dirty="0">
                <a:solidFill>
                  <a:srgbClr val="00B050"/>
                </a:solidFill>
              </a:rPr>
              <a:t>D    -	 Thermal energy to heat the surroundings</a:t>
            </a:r>
          </a:p>
        </p:txBody>
      </p:sp>
    </p:spTree>
    <p:extLst>
      <p:ext uri="{BB962C8B-B14F-4D97-AF65-F5344CB8AC3E}">
        <p14:creationId xmlns:p14="http://schemas.microsoft.com/office/powerpoint/2010/main" val="3461648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22696" y="675435"/>
            <a:ext cx="3730600" cy="6124754"/>
          </a:xfrm>
          <a:prstGeom prst="rect">
            <a:avLst/>
          </a:prstGeom>
          <a:noFill/>
        </p:spPr>
        <p:txBody>
          <a:bodyPr wrap="square" rtlCol="0">
            <a:spAutoFit/>
          </a:bodyPr>
          <a:lstStyle/>
          <a:p>
            <a:r>
              <a:rPr lang="en-GB" sz="7200" b="1" dirty="0">
                <a:latin typeface="+mj-lt"/>
                <a:ea typeface="Beirut" charset="-78"/>
                <a:cs typeface="Beirut" charset="-78"/>
              </a:rPr>
              <a:t>LearnIT!</a:t>
            </a:r>
          </a:p>
          <a:p>
            <a:r>
              <a:rPr lang="en-GB" sz="7200" b="1" dirty="0">
                <a:latin typeface="+mj-lt"/>
                <a:ea typeface="Beirut" charset="-78"/>
                <a:cs typeface="Beirut" charset="-78"/>
              </a:rPr>
              <a:t>KnowIT!</a:t>
            </a:r>
          </a:p>
          <a:p>
            <a:endParaRPr lang="en-GB" dirty="0"/>
          </a:p>
          <a:p>
            <a:pPr lvl="0"/>
            <a:endParaRPr lang="en-GB" dirty="0">
              <a:solidFill>
                <a:prstClr val="black"/>
              </a:solidFill>
            </a:endParaRPr>
          </a:p>
          <a:p>
            <a:pPr lvl="0"/>
            <a:endParaRPr lang="en-GB" dirty="0">
              <a:solidFill>
                <a:prstClr val="black"/>
              </a:solidFill>
            </a:endParaRPr>
          </a:p>
          <a:p>
            <a:pPr lvl="0"/>
            <a:r>
              <a:rPr lang="en-GB" sz="3200" b="1" dirty="0">
                <a:solidFill>
                  <a:prstClr val="black">
                    <a:lumMod val="50000"/>
                    <a:lumOff val="50000"/>
                  </a:prstClr>
                </a:solidFill>
              </a:rPr>
              <a:t>Part 2</a:t>
            </a:r>
          </a:p>
          <a:p>
            <a:pPr lvl="0"/>
            <a:endParaRPr lang="en-GB" sz="3200" b="1" dirty="0">
              <a:solidFill>
                <a:prstClr val="black">
                  <a:lumMod val="50000"/>
                  <a:lumOff val="50000"/>
                </a:prstClr>
              </a:solidFill>
            </a:endParaRPr>
          </a:p>
          <a:p>
            <a:pPr marL="342900" lvl="0" indent="-342900">
              <a:buFont typeface="Arial" panose="020B0604020202020204" pitchFamily="34" charset="0"/>
              <a:buChar char="•"/>
            </a:pPr>
            <a:r>
              <a:rPr lang="en-GB" sz="2000" b="1" dirty="0">
                <a:solidFill>
                  <a:prstClr val="black">
                    <a:lumMod val="50000"/>
                    <a:lumOff val="50000"/>
                  </a:prstClr>
                </a:solidFill>
              </a:rPr>
              <a:t>Power </a:t>
            </a:r>
          </a:p>
          <a:p>
            <a:pPr marL="342900" lvl="0" indent="-342900">
              <a:buFont typeface="Arial" panose="020B0604020202020204" pitchFamily="34" charset="0"/>
              <a:buChar char="•"/>
            </a:pPr>
            <a:r>
              <a:rPr lang="en-GB" sz="2000" b="1" dirty="0">
                <a:solidFill>
                  <a:prstClr val="black">
                    <a:lumMod val="50000"/>
                    <a:lumOff val="50000"/>
                  </a:prstClr>
                </a:solidFill>
              </a:rPr>
              <a:t>Efficiency</a:t>
            </a:r>
          </a:p>
          <a:p>
            <a:pPr marL="457200" indent="-457200">
              <a:buFont typeface="Arial" panose="020B0604020202020204" pitchFamily="34" charset="0"/>
              <a:buChar char="•"/>
            </a:pPr>
            <a:endParaRPr lang="en-GB" sz="2000" b="1" dirty="0">
              <a:solidFill>
                <a:schemeClr val="tx1">
                  <a:lumMod val="50000"/>
                  <a:lumOff val="50000"/>
                </a:schemeClr>
              </a:solidFill>
            </a:endParaRPr>
          </a:p>
          <a:p>
            <a:endParaRPr lang="en-GB" sz="3200" b="1" dirty="0">
              <a:solidFill>
                <a:schemeClr val="tx1">
                  <a:lumMod val="50000"/>
                  <a:lumOff val="50000"/>
                </a:schemeClr>
              </a:solidFill>
            </a:endParaRPr>
          </a:p>
          <a:p>
            <a:pPr marL="342900" lvl="1" indent="-342900">
              <a:buFont typeface="Arial" panose="020B0604020202020204" pitchFamily="34" charset="0"/>
              <a:buChar char="•"/>
            </a:pPr>
            <a:endParaRPr lang="en-US" sz="2000" b="1" dirty="0">
              <a:solidFill>
                <a:schemeClr val="tx1">
                  <a:lumMod val="50000"/>
                  <a:lumOff val="50000"/>
                </a:schemeClr>
              </a:solidFill>
            </a:endParaRPr>
          </a:p>
          <a:p>
            <a:endParaRPr lang="en-GB" dirty="0"/>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3059832" y="0"/>
            <a:ext cx="6120680" cy="6525344"/>
          </a:xfrm>
          <a:prstGeom prst="rect">
            <a:avLst/>
          </a:prstGeom>
        </p:spPr>
      </p:pic>
    </p:spTree>
    <p:extLst>
      <p:ext uri="{BB962C8B-B14F-4D97-AF65-F5344CB8AC3E}">
        <p14:creationId xmlns:p14="http://schemas.microsoft.com/office/powerpoint/2010/main" val="3521928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DF22081-C0BF-464A-9790-F9DE8ECBC7B1}"/>
              </a:ext>
            </a:extLst>
          </p:cNvPr>
          <p:cNvSpPr>
            <a:spLocks noGrp="1"/>
          </p:cNvSpPr>
          <p:nvPr>
            <p:ph type="subTitle" idx="1"/>
          </p:nvPr>
        </p:nvSpPr>
        <p:spPr>
          <a:xfrm>
            <a:off x="179511" y="836711"/>
            <a:ext cx="8892520" cy="1368153"/>
          </a:xfrm>
          <a:gradFill>
            <a:gsLst>
              <a:gs pos="0">
                <a:schemeClr val="accent6">
                  <a:lumMod val="60000"/>
                  <a:lumOff val="40000"/>
                </a:schemeClr>
              </a:gs>
              <a:gs pos="35000">
                <a:schemeClr val="accent6">
                  <a:tint val="37000"/>
                  <a:satMod val="300000"/>
                </a:schemeClr>
              </a:gs>
              <a:gs pos="100000">
                <a:schemeClr val="accent6">
                  <a:tint val="15000"/>
                  <a:satMod val="350000"/>
                </a:schemeClr>
              </a:gs>
            </a:gsLst>
            <a:lin ang="16200000" scaled="1"/>
          </a:gradFill>
          <a:ln w="12700">
            <a:solidFill>
              <a:schemeClr val="accent6"/>
            </a:solidFill>
          </a:ln>
        </p:spPr>
        <p:txBody>
          <a:bodyPr>
            <a:normAutofit lnSpcReduction="10000"/>
          </a:bodyPr>
          <a:lstStyle/>
          <a:p>
            <a:pPr algn="l"/>
            <a:r>
              <a:rPr lang="en-GB" sz="2600" b="1" dirty="0">
                <a:solidFill>
                  <a:schemeClr val="tx1"/>
                </a:solidFill>
                <a:latin typeface="+mn-lt"/>
              </a:rPr>
              <a:t>Power</a:t>
            </a:r>
            <a:r>
              <a:rPr lang="en-GB" sz="2600" dirty="0">
                <a:solidFill>
                  <a:schemeClr val="tx1"/>
                </a:solidFill>
                <a:latin typeface="+mn-lt"/>
              </a:rPr>
              <a:t>  - the rate at which energy is transferred</a:t>
            </a:r>
          </a:p>
          <a:p>
            <a:pPr algn="l"/>
            <a:r>
              <a:rPr lang="en-GB" sz="2600" dirty="0">
                <a:solidFill>
                  <a:schemeClr val="tx1"/>
                </a:solidFill>
                <a:latin typeface="+mn-lt"/>
              </a:rPr>
              <a:t>                the rate at which work is done     </a:t>
            </a:r>
            <a:r>
              <a:rPr lang="en-GB" sz="1800" dirty="0">
                <a:solidFill>
                  <a:schemeClr val="tx1"/>
                </a:solidFill>
                <a:latin typeface="+mn-lt"/>
              </a:rPr>
              <a:t>(rate means “how quickly”)</a:t>
            </a:r>
          </a:p>
          <a:p>
            <a:pPr algn="l"/>
            <a:r>
              <a:rPr lang="en-GB" sz="2600" b="1" dirty="0">
                <a:solidFill>
                  <a:schemeClr val="tx1"/>
                </a:solidFill>
                <a:latin typeface="+mn-lt"/>
              </a:rPr>
              <a:t>Power</a:t>
            </a:r>
            <a:r>
              <a:rPr lang="en-GB" sz="2600" dirty="0">
                <a:solidFill>
                  <a:schemeClr val="tx1"/>
                </a:solidFill>
                <a:latin typeface="+mn-lt"/>
              </a:rPr>
              <a:t> is measured in joules per second		1 J/s = 1 Watt</a:t>
            </a:r>
          </a:p>
          <a:p>
            <a:pPr algn="l"/>
            <a:endParaRPr lang="en-GB" sz="1800" dirty="0">
              <a:solidFill>
                <a:schemeClr val="tx1"/>
              </a:solidFill>
              <a:latin typeface="+mn-lt"/>
            </a:endParaRPr>
          </a:p>
          <a:p>
            <a:pPr algn="l"/>
            <a:endParaRPr lang="en-GB" sz="1800" dirty="0">
              <a:solidFill>
                <a:schemeClr val="tx1"/>
              </a:solidFill>
              <a:latin typeface="+mn-lt"/>
            </a:endParaRPr>
          </a:p>
        </p:txBody>
      </p:sp>
      <p:sp>
        <p:nvSpPr>
          <p:cNvPr id="9" name="TextBox 8">
            <a:extLst>
              <a:ext uri="{FF2B5EF4-FFF2-40B4-BE49-F238E27FC236}">
                <a16:creationId xmlns:a16="http://schemas.microsoft.com/office/drawing/2014/main" id="{7D76D768-01C6-4EE7-882D-D32BB62500E8}"/>
              </a:ext>
            </a:extLst>
          </p:cNvPr>
          <p:cNvSpPr txBox="1"/>
          <p:nvPr/>
        </p:nvSpPr>
        <p:spPr>
          <a:xfrm>
            <a:off x="191886" y="2281753"/>
            <a:ext cx="8671391" cy="1938992"/>
          </a:xfrm>
          <a:prstGeom prst="rect">
            <a:avLst/>
          </a:prstGeom>
          <a:noFill/>
          <a:ln w="12700">
            <a:noFill/>
          </a:ln>
        </p:spPr>
        <p:txBody>
          <a:bodyPr wrap="square" rtlCol="0">
            <a:spAutoFit/>
          </a:bodyPr>
          <a:lstStyle/>
          <a:p>
            <a:r>
              <a:rPr lang="en-GB" sz="2400" dirty="0"/>
              <a:t>An object which transfers energy does so at a certain rate. </a:t>
            </a:r>
          </a:p>
          <a:p>
            <a:r>
              <a:rPr lang="en-GB" sz="2400" dirty="0"/>
              <a:t>The metal filament in this light bulb transfers the</a:t>
            </a:r>
          </a:p>
          <a:p>
            <a:r>
              <a:rPr lang="en-GB" sz="2400" dirty="0"/>
              <a:t>electrical energy store into heat and light.</a:t>
            </a:r>
          </a:p>
          <a:p>
            <a:r>
              <a:rPr lang="en-GB" sz="2400" dirty="0"/>
              <a:t>This bulb transfers 2400 joules of energy in 60 seconds.</a:t>
            </a:r>
          </a:p>
          <a:p>
            <a:endParaRPr lang="en-GB" sz="2400" dirty="0"/>
          </a:p>
        </p:txBody>
      </p:sp>
      <p:pic>
        <p:nvPicPr>
          <p:cNvPr id="1028" name="Picture 4" descr="Image result for light bulb">
            <a:extLst>
              <a:ext uri="{FF2B5EF4-FFF2-40B4-BE49-F238E27FC236}">
                <a16:creationId xmlns:a16="http://schemas.microsoft.com/office/drawing/2014/main" id="{BAF21EE5-D73B-435E-AD4A-1ADA59ED6B4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0911" y="1963264"/>
            <a:ext cx="1572930" cy="2059322"/>
          </a:xfrm>
          <a:prstGeom prst="rect">
            <a:avLst/>
          </a:prstGeom>
          <a:noFill/>
          <a:ln>
            <a:noFill/>
          </a:ln>
        </p:spPr>
      </p:pic>
      <p:sp>
        <p:nvSpPr>
          <p:cNvPr id="3" name="Title 2"/>
          <p:cNvSpPr>
            <a:spLocks noGrp="1"/>
          </p:cNvSpPr>
          <p:nvPr>
            <p:ph type="ctrTitle"/>
          </p:nvPr>
        </p:nvSpPr>
        <p:spPr>
          <a:xfrm>
            <a:off x="359024" y="5546"/>
            <a:ext cx="8784976" cy="642167"/>
          </a:xfrm>
        </p:spPr>
        <p:txBody>
          <a:bodyPr anchor="ctr"/>
          <a:lstStyle/>
          <a:p>
            <a:pPr algn="r"/>
            <a:r>
              <a:rPr lang="en-GB" b="1" dirty="0">
                <a:solidFill>
                  <a:schemeClr val="accent6">
                    <a:lumMod val="75000"/>
                  </a:schemeClr>
                </a:solidFill>
              </a:rPr>
              <a:t>Power</a:t>
            </a:r>
          </a:p>
        </p:txBody>
      </p:sp>
      <p:sp>
        <p:nvSpPr>
          <p:cNvPr id="7" name="Rectangle 6"/>
          <p:cNvSpPr/>
          <p:nvPr/>
        </p:nvSpPr>
        <p:spPr>
          <a:xfrm>
            <a:off x="179511" y="3903523"/>
            <a:ext cx="8892520" cy="2579333"/>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lstStyle/>
          <a:p>
            <a:r>
              <a:rPr lang="en-US" sz="2000" dirty="0"/>
              <a:t>Power can be calculated using the following equation:</a:t>
            </a:r>
          </a:p>
          <a:p>
            <a:endParaRPr lang="en-US" sz="800" dirty="0"/>
          </a:p>
          <a:p>
            <a:pPr algn="ctr"/>
            <a:r>
              <a:rPr lang="en-GB" sz="2000" dirty="0">
                <a:solidFill>
                  <a:schemeClr val="tx1"/>
                </a:solidFill>
              </a:rPr>
              <a:t> </a:t>
            </a:r>
            <a:r>
              <a:rPr lang="en-GB" sz="2400" b="1" dirty="0">
                <a:solidFill>
                  <a:schemeClr val="accent6">
                    <a:lumMod val="75000"/>
                  </a:schemeClr>
                </a:solidFill>
              </a:rPr>
              <a:t>power (W) = </a:t>
            </a:r>
            <a:r>
              <a:rPr lang="en-GB" sz="2400" b="1" u="sng" dirty="0">
                <a:solidFill>
                  <a:schemeClr val="accent6">
                    <a:lumMod val="75000"/>
                  </a:schemeClr>
                </a:solidFill>
              </a:rPr>
              <a:t>work done (J)</a:t>
            </a:r>
          </a:p>
          <a:p>
            <a:pPr algn="ctr"/>
            <a:endParaRPr lang="en-GB" sz="2000" b="1" i="1" u="sng" dirty="0">
              <a:solidFill>
                <a:schemeClr val="accent6">
                  <a:lumMod val="75000"/>
                </a:schemeClr>
              </a:solidFill>
            </a:endParaRPr>
          </a:p>
          <a:p>
            <a:r>
              <a:rPr lang="en-GB" sz="2000" b="1" i="1" dirty="0">
                <a:solidFill>
                  <a:schemeClr val="accent6">
                    <a:lumMod val="75000"/>
                  </a:schemeClr>
                </a:solidFill>
              </a:rPr>
              <a:t>		</a:t>
            </a:r>
          </a:p>
          <a:p>
            <a:r>
              <a:rPr lang="en-GB" sz="2000" b="1" i="1" dirty="0">
                <a:solidFill>
                  <a:schemeClr val="accent6">
                    <a:lumMod val="75000"/>
                  </a:schemeClr>
                </a:solidFill>
              </a:rPr>
              <a:t>		</a:t>
            </a:r>
            <a:r>
              <a:rPr lang="en-GB" sz="2400" b="1" i="1" dirty="0">
                <a:solidFill>
                  <a:schemeClr val="accent6">
                    <a:lumMod val="75000"/>
                  </a:schemeClr>
                </a:solidFill>
              </a:rPr>
              <a:t>P = </a:t>
            </a:r>
            <a:r>
              <a:rPr lang="en-GB" sz="2400" b="1" i="1" u="sng" dirty="0">
                <a:solidFill>
                  <a:schemeClr val="accent6">
                    <a:lumMod val="75000"/>
                  </a:schemeClr>
                </a:solidFill>
              </a:rPr>
              <a:t>E</a:t>
            </a:r>
          </a:p>
        </p:txBody>
      </p:sp>
      <p:sp>
        <p:nvSpPr>
          <p:cNvPr id="4" name="Rectangle 3"/>
          <p:cNvSpPr/>
          <p:nvPr/>
        </p:nvSpPr>
        <p:spPr>
          <a:xfrm>
            <a:off x="4427984" y="4796980"/>
            <a:ext cx="2160240" cy="2880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accent6">
                    <a:lumMod val="75000"/>
                  </a:schemeClr>
                </a:solidFill>
              </a:rPr>
              <a:t>time taken (s)</a:t>
            </a:r>
          </a:p>
        </p:txBody>
      </p:sp>
      <p:sp>
        <p:nvSpPr>
          <p:cNvPr id="10" name="Rectangle 9"/>
          <p:cNvSpPr/>
          <p:nvPr/>
        </p:nvSpPr>
        <p:spPr>
          <a:xfrm>
            <a:off x="2297868" y="5661248"/>
            <a:ext cx="631439" cy="313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i="1" dirty="0">
                <a:solidFill>
                  <a:schemeClr val="accent6">
                    <a:lumMod val="75000"/>
                  </a:schemeClr>
                </a:solidFill>
              </a:rPr>
              <a:t>t</a:t>
            </a:r>
          </a:p>
        </p:txBody>
      </p:sp>
      <p:sp>
        <p:nvSpPr>
          <p:cNvPr id="5" name="Rectangle 4"/>
          <p:cNvSpPr/>
          <p:nvPr/>
        </p:nvSpPr>
        <p:spPr>
          <a:xfrm>
            <a:off x="2613587" y="5467193"/>
            <a:ext cx="4572000" cy="1015663"/>
          </a:xfrm>
          <a:prstGeom prst="rect">
            <a:avLst/>
          </a:prstGeom>
        </p:spPr>
        <p:txBody>
          <a:bodyPr>
            <a:spAutoFit/>
          </a:bodyPr>
          <a:lstStyle/>
          <a:p>
            <a:pPr algn="ctr"/>
            <a:r>
              <a:rPr lang="en-GB" sz="2000" b="1" dirty="0">
                <a:solidFill>
                  <a:schemeClr val="accent6">
                    <a:lumMod val="75000"/>
                  </a:schemeClr>
                </a:solidFill>
              </a:rPr>
              <a:t>P= 2400 / 60  = 40 J/s</a:t>
            </a:r>
          </a:p>
          <a:p>
            <a:pPr algn="ctr"/>
            <a:endParaRPr lang="en-GB" sz="2000" dirty="0"/>
          </a:p>
          <a:p>
            <a:pPr algn="ctr"/>
            <a:r>
              <a:rPr lang="en-GB" sz="2000" dirty="0"/>
              <a:t>So this is a </a:t>
            </a:r>
            <a:r>
              <a:rPr lang="en-GB" sz="2000" b="1" dirty="0">
                <a:solidFill>
                  <a:srgbClr val="00B050"/>
                </a:solidFill>
              </a:rPr>
              <a:t>40 Watt </a:t>
            </a:r>
            <a:r>
              <a:rPr lang="en-GB" sz="2000" dirty="0"/>
              <a:t>light bulb.</a:t>
            </a:r>
          </a:p>
        </p:txBody>
      </p:sp>
      <p:sp>
        <p:nvSpPr>
          <p:cNvPr id="11" name="Rectangle 10">
            <a:extLst>
              <a:ext uri="{FF2B5EF4-FFF2-40B4-BE49-F238E27FC236}">
                <a16:creationId xmlns:a16="http://schemas.microsoft.com/office/drawing/2014/main" id="{7BBD2450-F4E3-AB4E-A7EE-065E96BBC03C}"/>
              </a:ext>
            </a:extLst>
          </p:cNvPr>
          <p:cNvSpPr/>
          <p:nvPr/>
        </p:nvSpPr>
        <p:spPr>
          <a:xfrm>
            <a:off x="3131840" y="5926467"/>
            <a:ext cx="3456384" cy="4983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t>Click to reveal answer</a:t>
            </a:r>
          </a:p>
        </p:txBody>
      </p:sp>
      <p:sp>
        <p:nvSpPr>
          <p:cNvPr id="12" name="Rectangle 11">
            <a:extLst>
              <a:ext uri="{FF2B5EF4-FFF2-40B4-BE49-F238E27FC236}">
                <a16:creationId xmlns:a16="http://schemas.microsoft.com/office/drawing/2014/main" id="{AB27B07C-4028-D74B-8F6E-49370B71B76E}"/>
              </a:ext>
            </a:extLst>
          </p:cNvPr>
          <p:cNvSpPr/>
          <p:nvPr/>
        </p:nvSpPr>
        <p:spPr>
          <a:xfrm>
            <a:off x="8028384" y="5301209"/>
            <a:ext cx="936104"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From topic 3</a:t>
            </a:r>
          </a:p>
        </p:txBody>
      </p:sp>
    </p:spTree>
    <p:extLst>
      <p:ext uri="{BB962C8B-B14F-4D97-AF65-F5344CB8AC3E}">
        <p14:creationId xmlns:p14="http://schemas.microsoft.com/office/powerpoint/2010/main" val="22491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DF22081-C0BF-464A-9790-F9DE8ECBC7B1}"/>
              </a:ext>
            </a:extLst>
          </p:cNvPr>
          <p:cNvSpPr>
            <a:spLocks noGrp="1"/>
          </p:cNvSpPr>
          <p:nvPr>
            <p:ph type="subTitle" idx="1"/>
          </p:nvPr>
        </p:nvSpPr>
        <p:spPr>
          <a:xfrm>
            <a:off x="117632" y="836711"/>
            <a:ext cx="8702840" cy="936105"/>
          </a:xfr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12700">
            <a:solidFill>
              <a:schemeClr val="accent6"/>
            </a:solidFill>
          </a:ln>
        </p:spPr>
        <p:txBody>
          <a:bodyPr>
            <a:normAutofit lnSpcReduction="10000"/>
          </a:bodyPr>
          <a:lstStyle/>
          <a:p>
            <a:pPr algn="l"/>
            <a:r>
              <a:rPr lang="en-GB" sz="2600" b="1" dirty="0">
                <a:solidFill>
                  <a:schemeClr val="tx1"/>
                </a:solidFill>
                <a:latin typeface="+mn-lt"/>
              </a:rPr>
              <a:t>Power</a:t>
            </a:r>
            <a:r>
              <a:rPr lang="en-GB" sz="2600" dirty="0">
                <a:solidFill>
                  <a:schemeClr val="tx1"/>
                </a:solidFill>
                <a:latin typeface="+mn-lt"/>
              </a:rPr>
              <a:t>  - the rate at which energy is transferred</a:t>
            </a:r>
          </a:p>
          <a:p>
            <a:pPr algn="l"/>
            <a:r>
              <a:rPr lang="en-GB" sz="2600" dirty="0">
                <a:solidFill>
                  <a:schemeClr val="tx1"/>
                </a:solidFill>
                <a:latin typeface="+mn-lt"/>
              </a:rPr>
              <a:t>                the rate at which work is done     </a:t>
            </a:r>
            <a:r>
              <a:rPr lang="en-GB" sz="1800" dirty="0">
                <a:solidFill>
                  <a:schemeClr val="tx1"/>
                </a:solidFill>
                <a:latin typeface="+mn-lt"/>
              </a:rPr>
              <a:t>(rate means “how quickly”)</a:t>
            </a:r>
          </a:p>
          <a:p>
            <a:pPr algn="l"/>
            <a:endParaRPr lang="en-GB" sz="1800" dirty="0">
              <a:solidFill>
                <a:schemeClr val="tx1"/>
              </a:solidFill>
              <a:latin typeface="+mn-lt"/>
            </a:endParaRPr>
          </a:p>
          <a:p>
            <a:pPr algn="l"/>
            <a:endParaRPr lang="en-GB" sz="1800" dirty="0">
              <a:solidFill>
                <a:schemeClr val="tx1"/>
              </a:solidFill>
              <a:latin typeface="+mn-lt"/>
            </a:endParaRPr>
          </a:p>
        </p:txBody>
      </p:sp>
      <p:sp>
        <p:nvSpPr>
          <p:cNvPr id="9" name="TextBox 8">
            <a:extLst>
              <a:ext uri="{FF2B5EF4-FFF2-40B4-BE49-F238E27FC236}">
                <a16:creationId xmlns:a16="http://schemas.microsoft.com/office/drawing/2014/main" id="{7D76D768-01C6-4EE7-882D-D32BB62500E8}"/>
              </a:ext>
            </a:extLst>
          </p:cNvPr>
          <p:cNvSpPr txBox="1"/>
          <p:nvPr/>
        </p:nvSpPr>
        <p:spPr>
          <a:xfrm>
            <a:off x="149081" y="1940798"/>
            <a:ext cx="8671391" cy="4493538"/>
          </a:xfrm>
          <a:prstGeom prst="rect">
            <a:avLst/>
          </a:prstGeom>
          <a:noFill/>
          <a:ln w="12700">
            <a:solidFill>
              <a:schemeClr val="accent6"/>
            </a:solidFill>
          </a:ln>
        </p:spPr>
        <p:txBody>
          <a:bodyPr wrap="square" rtlCol="0">
            <a:spAutoFit/>
          </a:bodyPr>
          <a:lstStyle/>
          <a:p>
            <a:r>
              <a:rPr lang="en-GB" sz="2400" b="1" dirty="0"/>
              <a:t>Mechanical power</a:t>
            </a:r>
          </a:p>
          <a:p>
            <a:endParaRPr lang="en-GB" b="1" dirty="0"/>
          </a:p>
          <a:p>
            <a:endParaRPr lang="en-GB" b="1" dirty="0"/>
          </a:p>
          <a:p>
            <a:endParaRPr lang="en-GB" b="1" dirty="0"/>
          </a:p>
          <a:p>
            <a:r>
              <a:rPr lang="en-GB" dirty="0"/>
              <a:t>    </a:t>
            </a:r>
            <a:r>
              <a:rPr lang="en-GB" sz="2400" b="1" dirty="0">
                <a:solidFill>
                  <a:schemeClr val="accent6">
                    <a:lumMod val="75000"/>
                  </a:schemeClr>
                </a:solidFill>
              </a:rPr>
              <a:t>Power = work done / time</a:t>
            </a:r>
          </a:p>
          <a:p>
            <a:endParaRPr lang="en-GB" sz="1200" b="1" dirty="0">
              <a:solidFill>
                <a:schemeClr val="accent6">
                  <a:lumMod val="75000"/>
                </a:schemeClr>
              </a:solidFill>
            </a:endParaRPr>
          </a:p>
          <a:p>
            <a:endParaRPr lang="en-GB" sz="1200" b="1" dirty="0">
              <a:solidFill>
                <a:schemeClr val="accent6">
                  <a:lumMod val="75000"/>
                </a:schemeClr>
              </a:solidFill>
            </a:endParaRPr>
          </a:p>
          <a:p>
            <a:r>
              <a:rPr lang="en-GB" b="1" dirty="0">
                <a:solidFill>
                  <a:schemeClr val="accent6">
                    <a:lumMod val="75000"/>
                  </a:schemeClr>
                </a:solidFill>
              </a:rPr>
              <a:t>    </a:t>
            </a:r>
            <a:endParaRPr lang="en-GB" sz="900" b="1" dirty="0">
              <a:solidFill>
                <a:schemeClr val="accent6">
                  <a:lumMod val="75000"/>
                </a:schemeClr>
              </a:solidFill>
            </a:endParaRPr>
          </a:p>
          <a:p>
            <a:endParaRPr lang="en-GB" sz="1000" b="1" dirty="0">
              <a:solidFill>
                <a:schemeClr val="accent6">
                  <a:lumMod val="75000"/>
                </a:schemeClr>
              </a:solidFill>
            </a:endParaRPr>
          </a:p>
          <a:p>
            <a:r>
              <a:rPr lang="en-GB" sz="2000" dirty="0"/>
              <a:t>The crane lifts the 2000 kg container through a height of 5.4m in 30s.</a:t>
            </a:r>
          </a:p>
          <a:p>
            <a:r>
              <a:rPr lang="en-GB" sz="2000" dirty="0"/>
              <a:t>The power of the crane is:</a:t>
            </a:r>
          </a:p>
          <a:p>
            <a:r>
              <a:rPr lang="en-GB" sz="2000" b="1" dirty="0">
                <a:solidFill>
                  <a:schemeClr val="accent6">
                    <a:lumMod val="75000"/>
                  </a:schemeClr>
                </a:solidFill>
              </a:rPr>
              <a:t>Power = work done / time                                But: Work done  = force x distance   </a:t>
            </a:r>
          </a:p>
          <a:p>
            <a:r>
              <a:rPr lang="en-GB" sz="2000" dirty="0"/>
              <a:t>                                                                                           =  20 000 N x 5.4 m  = 108 000 J</a:t>
            </a:r>
          </a:p>
          <a:p>
            <a:r>
              <a:rPr lang="en-GB" sz="2000" dirty="0"/>
              <a:t>Power = 108 000 J / 30 s</a:t>
            </a:r>
          </a:p>
          <a:p>
            <a:endParaRPr lang="en-GB" sz="1200" dirty="0"/>
          </a:p>
          <a:p>
            <a:r>
              <a:rPr lang="en-GB" sz="2000" dirty="0"/>
              <a:t>The Power of the crane is 3600 J/s       or 3600 Watts</a:t>
            </a:r>
            <a:endParaRPr lang="en-GB" dirty="0"/>
          </a:p>
        </p:txBody>
      </p:sp>
      <p:pic>
        <p:nvPicPr>
          <p:cNvPr id="4" name="Picture 3">
            <a:extLst>
              <a:ext uri="{FF2B5EF4-FFF2-40B4-BE49-F238E27FC236}">
                <a16:creationId xmlns:a16="http://schemas.microsoft.com/office/drawing/2014/main" id="{9BC92D32-D512-454C-B3F9-8D0D9CD2B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916830"/>
            <a:ext cx="3802072" cy="1901038"/>
          </a:xfrm>
          <a:prstGeom prst="rect">
            <a:avLst/>
          </a:prstGeom>
        </p:spPr>
      </p:pic>
      <p:sp>
        <p:nvSpPr>
          <p:cNvPr id="7" name="Title 2"/>
          <p:cNvSpPr>
            <a:spLocks noGrp="1"/>
          </p:cNvSpPr>
          <p:nvPr>
            <p:ph type="ctrTitle"/>
          </p:nvPr>
        </p:nvSpPr>
        <p:spPr>
          <a:xfrm>
            <a:off x="359024" y="5546"/>
            <a:ext cx="8784976" cy="642167"/>
          </a:xfrm>
        </p:spPr>
        <p:txBody>
          <a:bodyPr anchor="ctr"/>
          <a:lstStyle/>
          <a:p>
            <a:pPr algn="r"/>
            <a:r>
              <a:rPr lang="en-GB" b="1" dirty="0">
                <a:solidFill>
                  <a:schemeClr val="accent6">
                    <a:lumMod val="75000"/>
                  </a:schemeClr>
                </a:solidFill>
              </a:rPr>
              <a:t>Power</a:t>
            </a:r>
          </a:p>
        </p:txBody>
      </p:sp>
      <p:sp>
        <p:nvSpPr>
          <p:cNvPr id="8" name="Rectangle 7">
            <a:extLst>
              <a:ext uri="{FF2B5EF4-FFF2-40B4-BE49-F238E27FC236}">
                <a16:creationId xmlns:a16="http://schemas.microsoft.com/office/drawing/2014/main" id="{E2F831D3-F990-1041-8EFE-7CF45AC70F98}"/>
              </a:ext>
            </a:extLst>
          </p:cNvPr>
          <p:cNvSpPr/>
          <p:nvPr/>
        </p:nvSpPr>
        <p:spPr>
          <a:xfrm>
            <a:off x="7740352" y="5733256"/>
            <a:ext cx="936104"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From topic 3</a:t>
            </a:r>
          </a:p>
        </p:txBody>
      </p:sp>
    </p:spTree>
    <p:extLst>
      <p:ext uri="{BB962C8B-B14F-4D97-AF65-F5344CB8AC3E}">
        <p14:creationId xmlns:p14="http://schemas.microsoft.com/office/powerpoint/2010/main" val="1884949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8544" y="685634"/>
            <a:ext cx="8835944"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400" dirty="0">
                <a:solidFill>
                  <a:schemeClr val="tx1"/>
                </a:solidFill>
              </a:rPr>
              <a:t>The amount of useful energy you get from an energy transfer, compared to the energy put in, is called the </a:t>
            </a:r>
            <a:r>
              <a:rPr lang="en-GB" sz="2400" b="1" dirty="0">
                <a:solidFill>
                  <a:schemeClr val="accent6">
                    <a:lumMod val="75000"/>
                  </a:schemeClr>
                </a:solidFill>
              </a:rPr>
              <a:t>EFFICIENCY</a:t>
            </a:r>
            <a:endParaRPr lang="en-GB" sz="2400" dirty="0"/>
          </a:p>
        </p:txBody>
      </p:sp>
      <p:sp>
        <p:nvSpPr>
          <p:cNvPr id="3" name="Right Brace 2">
            <a:extLst>
              <a:ext uri="{FF2B5EF4-FFF2-40B4-BE49-F238E27FC236}">
                <a16:creationId xmlns:a16="http://schemas.microsoft.com/office/drawing/2014/main" id="{C13C4110-EDBF-4382-B171-F6467EC6E7CE}"/>
              </a:ext>
            </a:extLst>
          </p:cNvPr>
          <p:cNvSpPr/>
          <p:nvPr/>
        </p:nvSpPr>
        <p:spPr>
          <a:xfrm>
            <a:off x="5668531" y="1552412"/>
            <a:ext cx="78055" cy="835631"/>
          </a:xfrm>
          <a:prstGeom prst="rightBrac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4" name="TextBox 3">
            <a:extLst>
              <a:ext uri="{FF2B5EF4-FFF2-40B4-BE49-F238E27FC236}">
                <a16:creationId xmlns:a16="http://schemas.microsoft.com/office/drawing/2014/main" id="{35C3FD87-2264-4C8C-8E5E-6FD7133A6CCD}"/>
              </a:ext>
            </a:extLst>
          </p:cNvPr>
          <p:cNvSpPr txBox="1"/>
          <p:nvPr/>
        </p:nvSpPr>
        <p:spPr>
          <a:xfrm>
            <a:off x="5806800" y="1440977"/>
            <a:ext cx="3661743" cy="1200329"/>
          </a:xfrm>
          <a:prstGeom prst="rect">
            <a:avLst/>
          </a:prstGeom>
          <a:noFill/>
        </p:spPr>
        <p:txBody>
          <a:bodyPr wrap="square" rtlCol="0">
            <a:spAutoFit/>
          </a:bodyPr>
          <a:lstStyle/>
          <a:p>
            <a:r>
              <a:rPr lang="en-GB" b="1" dirty="0"/>
              <a:t>This calculation will result in a decimal value which can be multiplied by 100 to give a percentage efficiency.</a:t>
            </a:r>
          </a:p>
        </p:txBody>
      </p:sp>
      <p:pic>
        <p:nvPicPr>
          <p:cNvPr id="6" name="Picture 5">
            <a:extLst>
              <a:ext uri="{FF2B5EF4-FFF2-40B4-BE49-F238E27FC236}">
                <a16:creationId xmlns:a16="http://schemas.microsoft.com/office/drawing/2014/main" id="{67B3D546-23AF-4829-A020-D1A509663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 y="5156362"/>
            <a:ext cx="5113804" cy="1247768"/>
          </a:xfrm>
          <a:prstGeom prst="rect">
            <a:avLst/>
          </a:prstGeom>
        </p:spPr>
      </p:pic>
      <p:pic>
        <p:nvPicPr>
          <p:cNvPr id="9" name="Picture 8">
            <a:extLst>
              <a:ext uri="{FF2B5EF4-FFF2-40B4-BE49-F238E27FC236}">
                <a16:creationId xmlns:a16="http://schemas.microsoft.com/office/drawing/2014/main" id="{89C4A155-8C1F-45D5-B2C8-0AAAE956A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3026" y="3147789"/>
            <a:ext cx="1440160" cy="1839062"/>
          </a:xfrm>
          <a:prstGeom prst="rect">
            <a:avLst/>
          </a:prstGeom>
        </p:spPr>
      </p:pic>
      <p:sp>
        <p:nvSpPr>
          <p:cNvPr id="11" name="TextBox 10">
            <a:extLst>
              <a:ext uri="{FF2B5EF4-FFF2-40B4-BE49-F238E27FC236}">
                <a16:creationId xmlns:a16="http://schemas.microsoft.com/office/drawing/2014/main" id="{F3DEE81E-5B0F-4E57-945F-B1891EF10DD3}"/>
              </a:ext>
            </a:extLst>
          </p:cNvPr>
          <p:cNvSpPr txBox="1"/>
          <p:nvPr/>
        </p:nvSpPr>
        <p:spPr>
          <a:xfrm>
            <a:off x="329037" y="2727432"/>
            <a:ext cx="3909125" cy="400110"/>
          </a:xfrm>
          <a:prstGeom prst="rect">
            <a:avLst/>
          </a:prstGeom>
          <a:noFill/>
        </p:spPr>
        <p:txBody>
          <a:bodyPr wrap="square" rtlCol="0">
            <a:spAutoFit/>
          </a:bodyPr>
          <a:lstStyle/>
          <a:p>
            <a:r>
              <a:rPr lang="en-GB" sz="2000" b="1" dirty="0"/>
              <a:t>A wind turbine energy transfer</a:t>
            </a:r>
          </a:p>
        </p:txBody>
      </p:sp>
      <p:sp>
        <p:nvSpPr>
          <p:cNvPr id="13" name="TextBox 12">
            <a:extLst>
              <a:ext uri="{FF2B5EF4-FFF2-40B4-BE49-F238E27FC236}">
                <a16:creationId xmlns:a16="http://schemas.microsoft.com/office/drawing/2014/main" id="{BF0037AD-0A10-4A00-A75D-3971A5A5B9BC}"/>
              </a:ext>
            </a:extLst>
          </p:cNvPr>
          <p:cNvSpPr txBox="1"/>
          <p:nvPr/>
        </p:nvSpPr>
        <p:spPr>
          <a:xfrm>
            <a:off x="3995936" y="2739078"/>
            <a:ext cx="5148064" cy="3262432"/>
          </a:xfrm>
          <a:prstGeom prst="rect">
            <a:avLst/>
          </a:prstGeom>
          <a:noFill/>
          <a:ln w="22225">
            <a:noFill/>
          </a:ln>
        </p:spPr>
        <p:txBody>
          <a:bodyPr wrap="square" rtlCol="0">
            <a:spAutoFit/>
          </a:bodyPr>
          <a:lstStyle/>
          <a:p>
            <a:r>
              <a:rPr lang="en-GB" b="1" dirty="0"/>
              <a:t>The wind turbine produces 120 MW of electrical energy for every 500 MW of kinetic energy provided by the wind.</a:t>
            </a:r>
          </a:p>
          <a:p>
            <a:endParaRPr lang="en-GB" b="1" dirty="0"/>
          </a:p>
          <a:p>
            <a:pPr lvl="0"/>
            <a:r>
              <a:rPr lang="en-GB" b="1" dirty="0">
                <a:solidFill>
                  <a:srgbClr val="F79646">
                    <a:lumMod val="75000"/>
                  </a:srgbClr>
                </a:solidFill>
              </a:rPr>
              <a:t>Efficiency = </a:t>
            </a:r>
            <a:r>
              <a:rPr lang="en-GB" b="1" u="sng" dirty="0">
                <a:solidFill>
                  <a:srgbClr val="F79646">
                    <a:lumMod val="75000"/>
                  </a:srgbClr>
                </a:solidFill>
              </a:rPr>
              <a:t>(useful energy transferred by the device)</a:t>
            </a:r>
          </a:p>
          <a:p>
            <a:pPr lvl="0"/>
            <a:r>
              <a:rPr lang="en-GB" b="1" dirty="0">
                <a:solidFill>
                  <a:srgbClr val="F79646">
                    <a:lumMod val="75000"/>
                  </a:srgbClr>
                </a:solidFill>
              </a:rPr>
              <a:t>                           (total energy supplied to the device)</a:t>
            </a:r>
          </a:p>
          <a:p>
            <a:endParaRPr lang="en-GB" b="1" dirty="0"/>
          </a:p>
          <a:p>
            <a:r>
              <a:rPr lang="en-GB" b="1" dirty="0"/>
              <a:t>                            </a:t>
            </a:r>
            <a:r>
              <a:rPr lang="en-GB" sz="2000" b="1" dirty="0"/>
              <a:t>= </a:t>
            </a:r>
            <a:r>
              <a:rPr lang="en-GB" sz="2000" b="1" u="sng" dirty="0"/>
              <a:t>120 </a:t>
            </a:r>
            <a:r>
              <a:rPr lang="en-GB" sz="2000" b="1" dirty="0"/>
              <a:t>     </a:t>
            </a:r>
            <a:r>
              <a:rPr lang="en-GB" sz="2000" b="1" dirty="0">
                <a:solidFill>
                  <a:srgbClr val="00B050"/>
                </a:solidFill>
              </a:rPr>
              <a:t>= 0.24 efficient</a:t>
            </a:r>
          </a:p>
          <a:p>
            <a:r>
              <a:rPr lang="en-GB" sz="2000" b="1" dirty="0"/>
              <a:t>	             500</a:t>
            </a:r>
          </a:p>
          <a:p>
            <a:endParaRPr lang="en-GB" sz="2000" b="1" dirty="0"/>
          </a:p>
          <a:p>
            <a:r>
              <a:rPr lang="en-GB" sz="2000" b="1" dirty="0"/>
              <a:t>                        </a:t>
            </a:r>
            <a:r>
              <a:rPr lang="en-GB" sz="2000" b="1" dirty="0">
                <a:solidFill>
                  <a:schemeClr val="accent6">
                    <a:lumMod val="75000"/>
                  </a:schemeClr>
                </a:solidFill>
              </a:rPr>
              <a:t>or 0.24 x 100 = </a:t>
            </a:r>
            <a:r>
              <a:rPr lang="en-GB" sz="2000" b="1" dirty="0">
                <a:solidFill>
                  <a:srgbClr val="00B050"/>
                </a:solidFill>
              </a:rPr>
              <a:t>24 % efficient</a:t>
            </a:r>
          </a:p>
        </p:txBody>
      </p:sp>
      <p:sp>
        <p:nvSpPr>
          <p:cNvPr id="14" name="Title 1"/>
          <p:cNvSpPr>
            <a:spLocks noGrp="1"/>
          </p:cNvSpPr>
          <p:nvPr>
            <p:ph type="ctrTitle"/>
          </p:nvPr>
        </p:nvSpPr>
        <p:spPr>
          <a:xfrm>
            <a:off x="894202" y="60442"/>
            <a:ext cx="8070286" cy="657041"/>
          </a:xfrm>
        </p:spPr>
        <p:txBody>
          <a:bodyPr>
            <a:noAutofit/>
          </a:bodyPr>
          <a:lstStyle/>
          <a:p>
            <a:pPr marL="342900" lvl="1" algn="r" defTabSz="342900" rtl="0">
              <a:spcBef>
                <a:spcPct val="20000"/>
              </a:spcBef>
            </a:pPr>
            <a:r>
              <a:rPr lang="en-US" sz="2400" b="1" dirty="0">
                <a:solidFill>
                  <a:schemeClr val="accent6"/>
                </a:solidFill>
              </a:rPr>
              <a:t>                              </a:t>
            </a:r>
            <a:r>
              <a:rPr lang="en-US" sz="2800" b="1" dirty="0">
                <a:solidFill>
                  <a:schemeClr val="accent6"/>
                </a:solidFill>
              </a:rPr>
              <a:t>Efficiency</a:t>
            </a:r>
            <a:endParaRPr kumimoji="0" lang="en-US" sz="2800" b="1" i="0" u="none" strike="noStrike" kern="1200" cap="none" spc="0" normalizeH="0" baseline="0" noProof="0" dirty="0">
              <a:ln>
                <a:noFill/>
              </a:ln>
              <a:solidFill>
                <a:schemeClr val="accent6"/>
              </a:solidFill>
              <a:effectLst/>
              <a:uLnTx/>
              <a:uFillTx/>
              <a:latin typeface="Calibri"/>
              <a:ea typeface=""/>
              <a:cs typeface="News Gothic MT"/>
            </a:endParaRPr>
          </a:p>
        </p:txBody>
      </p:sp>
      <p:sp>
        <p:nvSpPr>
          <p:cNvPr id="15" name="Rectangle 14">
            <a:extLst>
              <a:ext uri="{FF2B5EF4-FFF2-40B4-BE49-F238E27FC236}">
                <a16:creationId xmlns:a16="http://schemas.microsoft.com/office/drawing/2014/main" id="{700909A2-B33B-D84B-97EA-1D50C9A339C5}"/>
              </a:ext>
            </a:extLst>
          </p:cNvPr>
          <p:cNvSpPr/>
          <p:nvPr/>
        </p:nvSpPr>
        <p:spPr>
          <a:xfrm>
            <a:off x="190431" y="1601376"/>
            <a:ext cx="5457942" cy="677108"/>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GB" sz="1900" dirty="0"/>
              <a:t>Efficiency = (</a:t>
            </a:r>
            <a:r>
              <a:rPr lang="en-GB" sz="1900" u="sng" dirty="0"/>
              <a:t>useful energy transferred by the device)</a:t>
            </a:r>
          </a:p>
          <a:p>
            <a:r>
              <a:rPr lang="en-GB" sz="1900" dirty="0"/>
              <a:t>                         (total energy supplied to the device)</a:t>
            </a:r>
          </a:p>
        </p:txBody>
      </p:sp>
      <p:sp>
        <p:nvSpPr>
          <p:cNvPr id="16" name="Rectangle 15">
            <a:extLst>
              <a:ext uri="{FF2B5EF4-FFF2-40B4-BE49-F238E27FC236}">
                <a16:creationId xmlns:a16="http://schemas.microsoft.com/office/drawing/2014/main" id="{F42CBC2A-2A58-1047-8E48-49B6D760FF00}"/>
              </a:ext>
            </a:extLst>
          </p:cNvPr>
          <p:cNvSpPr/>
          <p:nvPr/>
        </p:nvSpPr>
        <p:spPr>
          <a:xfrm>
            <a:off x="6410366" y="4658042"/>
            <a:ext cx="2194082" cy="71517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t>Click to reveal answer</a:t>
            </a:r>
          </a:p>
        </p:txBody>
      </p:sp>
      <p:sp>
        <p:nvSpPr>
          <p:cNvPr id="17" name="Rectangle 16">
            <a:extLst>
              <a:ext uri="{FF2B5EF4-FFF2-40B4-BE49-F238E27FC236}">
                <a16:creationId xmlns:a16="http://schemas.microsoft.com/office/drawing/2014/main" id="{1EFF0306-80E5-CD47-87BF-8C6485BA7277}"/>
              </a:ext>
            </a:extLst>
          </p:cNvPr>
          <p:cNvSpPr/>
          <p:nvPr/>
        </p:nvSpPr>
        <p:spPr>
          <a:xfrm>
            <a:off x="5422804" y="5600962"/>
            <a:ext cx="3456384" cy="4983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t>Click to reveal answer</a:t>
            </a:r>
          </a:p>
        </p:txBody>
      </p:sp>
    </p:spTree>
    <p:extLst>
      <p:ext uri="{BB962C8B-B14F-4D97-AF65-F5344CB8AC3E}">
        <p14:creationId xmlns:p14="http://schemas.microsoft.com/office/powerpoint/2010/main" val="185993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ppt_x"/>
                                          </p:val>
                                        </p:tav>
                                      </p:tavLst>
                                    </p:anim>
                                    <p:anim calcmode="lin" valueType="num">
                                      <p:cBhvr additive="base">
                                        <p:cTn id="7" dur="500"/>
                                        <p:tgtEl>
                                          <p:spTgt spid="16"/>
                                        </p:tgtEl>
                                        <p:attrNameLst>
                                          <p:attrName>ppt_y</p:attrName>
                                        </p:attrNameLst>
                                      </p:cBhvr>
                                      <p:tavLst>
                                        <p:tav tm="0">
                                          <p:val>
                                            <p:strVal val="ppt_y"/>
                                          </p:val>
                                        </p:tav>
                                        <p:tav tm="100000">
                                          <p:val>
                                            <p:strVal val="1+ppt_h/2"/>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7"/>
                                        </p:tgtEl>
                                        <p:attrNameLst>
                                          <p:attrName>ppt_x</p:attrName>
                                        </p:attrNameLst>
                                      </p:cBhvr>
                                      <p:tavLst>
                                        <p:tav tm="0">
                                          <p:val>
                                            <p:strVal val="ppt_x"/>
                                          </p:val>
                                        </p:tav>
                                        <p:tav tm="100000">
                                          <p:val>
                                            <p:strVal val="ppt_x"/>
                                          </p:val>
                                        </p:tav>
                                      </p:tavLst>
                                    </p:anim>
                                    <p:anim calcmode="lin" valueType="num">
                                      <p:cBhvr additive="base">
                                        <p:cTn id="13" dur="500"/>
                                        <p:tgtEl>
                                          <p:spTgt spid="17"/>
                                        </p:tgtEl>
                                        <p:attrNameLst>
                                          <p:attrName>ppt_y</p:attrName>
                                        </p:attrNameLst>
                                      </p:cBhvr>
                                      <p:tavLst>
                                        <p:tav tm="0">
                                          <p:val>
                                            <p:strVal val="ppt_y"/>
                                          </p:val>
                                        </p:tav>
                                        <p:tav tm="100000">
                                          <p:val>
                                            <p:strVal val="1+ppt_h/2"/>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5" name="TextBox 4">
            <a:extLst>
              <a:ext uri="{FF2B5EF4-FFF2-40B4-BE49-F238E27FC236}">
                <a16:creationId xmlns:a16="http://schemas.microsoft.com/office/drawing/2014/main" id="{C15E985B-AD00-0C4D-8C8C-AFC94711FB22}"/>
              </a:ext>
            </a:extLst>
          </p:cNvPr>
          <p:cNvSpPr txBox="1"/>
          <p:nvPr/>
        </p:nvSpPr>
        <p:spPr>
          <a:xfrm>
            <a:off x="0" y="980728"/>
            <a:ext cx="4716016" cy="5139869"/>
          </a:xfrm>
          <a:prstGeom prst="rect">
            <a:avLst/>
          </a:prstGeom>
          <a:noFill/>
        </p:spPr>
        <p:txBody>
          <a:bodyPr wrap="square" rtlCol="0">
            <a:spAutoFit/>
          </a:bodyPr>
          <a:lstStyle/>
          <a:p>
            <a:r>
              <a:rPr lang="en-GB" sz="7200" b="1" dirty="0">
                <a:latin typeface="+mj-lt"/>
                <a:ea typeface="Beirut" charset="-78"/>
                <a:cs typeface="Beirut" charset="-78"/>
              </a:rPr>
              <a:t>QuestionIT!</a:t>
            </a:r>
          </a:p>
          <a:p>
            <a:endParaRPr lang="en-GB" dirty="0"/>
          </a:p>
          <a:p>
            <a:endParaRPr lang="en-GB" dirty="0"/>
          </a:p>
          <a:p>
            <a:endParaRPr lang="en-GB" dirty="0"/>
          </a:p>
          <a:p>
            <a:pPr lvl="0"/>
            <a:r>
              <a:rPr lang="en-GB" sz="3200" b="1" dirty="0">
                <a:solidFill>
                  <a:prstClr val="black">
                    <a:lumMod val="50000"/>
                    <a:lumOff val="50000"/>
                  </a:prstClr>
                </a:solidFill>
              </a:rPr>
              <a:t>Part 2</a:t>
            </a:r>
          </a:p>
          <a:p>
            <a:pPr lvl="0"/>
            <a:endParaRPr lang="en-GB" sz="3200" b="1" dirty="0">
              <a:solidFill>
                <a:prstClr val="black">
                  <a:lumMod val="50000"/>
                  <a:lumOff val="50000"/>
                </a:prstClr>
              </a:solidFill>
            </a:endParaRPr>
          </a:p>
          <a:p>
            <a:pPr marL="342900" lvl="0" indent="-342900">
              <a:buFont typeface="Arial" panose="020B0604020202020204" pitchFamily="34" charset="0"/>
              <a:buChar char="•"/>
            </a:pPr>
            <a:r>
              <a:rPr lang="en-GB" sz="2000" b="1" dirty="0">
                <a:solidFill>
                  <a:prstClr val="black">
                    <a:lumMod val="50000"/>
                    <a:lumOff val="50000"/>
                  </a:prstClr>
                </a:solidFill>
              </a:rPr>
              <a:t>Power </a:t>
            </a:r>
          </a:p>
          <a:p>
            <a:pPr marL="342900" lvl="0" indent="-342900">
              <a:buFont typeface="Arial" panose="020B0604020202020204" pitchFamily="34" charset="0"/>
              <a:buChar char="•"/>
            </a:pPr>
            <a:r>
              <a:rPr lang="en-GB" sz="2000" b="1" dirty="0">
                <a:solidFill>
                  <a:prstClr val="black">
                    <a:lumMod val="50000"/>
                    <a:lumOff val="50000"/>
                  </a:prstClr>
                </a:solidFill>
              </a:rPr>
              <a:t>Efficiency</a:t>
            </a:r>
          </a:p>
          <a:p>
            <a:pPr marL="342900" lvl="1" indent="-342900">
              <a:buFont typeface="Arial" panose="020B0604020202020204" pitchFamily="34" charset="0"/>
              <a:buChar char="•"/>
            </a:pPr>
            <a:endParaRPr lang="en-US" sz="2000" b="1" dirty="0">
              <a:solidFill>
                <a:schemeClr val="tx1">
                  <a:lumMod val="50000"/>
                  <a:lumOff val="50000"/>
                </a:schemeClr>
              </a:solidFill>
            </a:endParaRPr>
          </a:p>
          <a:p>
            <a:pPr marL="457200" lvl="0" indent="-457200">
              <a:buFont typeface="Arial" panose="020B0604020202020204" pitchFamily="34" charset="0"/>
              <a:buChar char="•"/>
            </a:pPr>
            <a:endParaRPr lang="en-GB" sz="3200" b="1" dirty="0">
              <a:solidFill>
                <a:prstClr val="black">
                  <a:lumMod val="50000"/>
                  <a:lumOff val="50000"/>
                </a:prstClr>
              </a:solidFill>
            </a:endParaRPr>
          </a:p>
          <a:p>
            <a:endParaRPr lang="en-GB" sz="2800" dirty="0">
              <a:solidFill>
                <a:schemeClr val="tx1">
                  <a:lumMod val="50000"/>
                  <a:lumOff val="50000"/>
                </a:schemeClr>
              </a:solidFill>
            </a:endParaRPr>
          </a:p>
          <a:p>
            <a:endParaRPr lang="en-GB" dirty="0"/>
          </a:p>
        </p:txBody>
      </p:sp>
      <p:pic>
        <p:nvPicPr>
          <p:cNvPr id="7" name="Picture 6">
            <a:extLst>
              <a:ext uri="{FF2B5EF4-FFF2-40B4-BE49-F238E27FC236}">
                <a16:creationId xmlns:a16="http://schemas.microsoft.com/office/drawing/2014/main" id="{77B06173-6924-A848-BBB9-ACFA8BD8CED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11960" y="886544"/>
            <a:ext cx="4914900" cy="5638800"/>
          </a:xfrm>
          <a:prstGeom prst="rect">
            <a:avLst/>
          </a:prstGeom>
        </p:spPr>
      </p:pic>
    </p:spTree>
    <p:extLst>
      <p:ext uri="{BB962C8B-B14F-4D97-AF65-F5344CB8AC3E}">
        <p14:creationId xmlns:p14="http://schemas.microsoft.com/office/powerpoint/2010/main" val="893166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3832"/>
            <a:ext cx="8316415" cy="657041"/>
          </a:xfrm>
        </p:spPr>
        <p:txBody>
          <a:bodyPr>
            <a:noAutofit/>
          </a:bodyPr>
          <a:lstStyle/>
          <a:p>
            <a:pPr marL="342900" lvl="1" algn="r" defTabSz="342900" rtl="0">
              <a:spcBef>
                <a:spcPct val="20000"/>
              </a:spcBef>
            </a:pPr>
            <a:r>
              <a:rPr lang="en-US" sz="2400" b="1" dirty="0">
                <a:solidFill>
                  <a:schemeClr val="accent6"/>
                </a:solidFill>
                <a:latin typeface="+mn-lt"/>
              </a:rPr>
              <a:t>           Part 2 </a:t>
            </a:r>
            <a:r>
              <a:rPr lang="en-US" sz="2400" b="1" dirty="0">
                <a:solidFill>
                  <a:schemeClr val="accent6"/>
                </a:solidFill>
              </a:rPr>
              <a:t>– </a:t>
            </a:r>
            <a:r>
              <a:rPr kumimoji="0" lang="en-US" sz="2400" b="1" i="0" u="none" strike="noStrike" kern="1200" cap="none" spc="0" normalizeH="0" baseline="0" noProof="0" dirty="0">
                <a:ln>
                  <a:noFill/>
                </a:ln>
                <a:solidFill>
                  <a:schemeClr val="tx1"/>
                </a:solidFill>
                <a:effectLst/>
                <a:uLnTx/>
                <a:uFillTx/>
                <a:latin typeface="Calibri"/>
                <a:ea typeface=""/>
                <a:cs typeface="News Gothic MT"/>
              </a:rPr>
              <a:t>QuestionIT</a:t>
            </a: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548680"/>
            <a:ext cx="8994912" cy="6507935"/>
          </a:xfrm>
          <a:prstGeom prst="rect">
            <a:avLst/>
          </a:prstGeom>
          <a:noFill/>
        </p:spPr>
        <p:txBody>
          <a:bodyPr wrap="square" rtlCol="0">
            <a:spAutoFit/>
          </a:bodyPr>
          <a:lstStyle/>
          <a:p>
            <a:pPr>
              <a:lnSpc>
                <a:spcPct val="150000"/>
              </a:lnSpc>
            </a:pPr>
            <a:r>
              <a:rPr lang="en-GB" sz="2000" dirty="0"/>
              <a:t>1. Give two alternative units of power?</a:t>
            </a:r>
          </a:p>
          <a:p>
            <a:pPr>
              <a:lnSpc>
                <a:spcPct val="150000"/>
              </a:lnSpc>
            </a:pPr>
            <a:endParaRPr lang="en-GB" sz="2000" b="1" dirty="0">
              <a:solidFill>
                <a:srgbClr val="00B050"/>
              </a:solidFill>
            </a:endParaRPr>
          </a:p>
          <a:p>
            <a:pPr>
              <a:lnSpc>
                <a:spcPct val="150000"/>
              </a:lnSpc>
            </a:pPr>
            <a:endParaRPr lang="en-GB" sz="2000" b="1" dirty="0">
              <a:solidFill>
                <a:srgbClr val="00B050"/>
              </a:solidFill>
            </a:endParaRPr>
          </a:p>
          <a:p>
            <a:pPr lvl="0"/>
            <a:r>
              <a:rPr lang="en-GB" sz="2000" dirty="0">
                <a:solidFill>
                  <a:prstClr val="black"/>
                </a:solidFill>
              </a:rPr>
              <a:t>2.  A blowtorch burns butane gas to heat metal pipes.</a:t>
            </a:r>
          </a:p>
          <a:p>
            <a:pPr lvl="0"/>
            <a:r>
              <a:rPr lang="en-GB" sz="2000" dirty="0">
                <a:solidFill>
                  <a:prstClr val="black"/>
                </a:solidFill>
              </a:rPr>
              <a:t>   a. Describe the energy transfers which occur as it is used. </a:t>
            </a:r>
          </a:p>
          <a:p>
            <a:pPr lvl="0">
              <a:lnSpc>
                <a:spcPct val="150000"/>
              </a:lnSpc>
            </a:pPr>
            <a:r>
              <a:rPr lang="en-GB" sz="2000" b="1" dirty="0">
                <a:solidFill>
                  <a:srgbClr val="00B050"/>
                </a:solidFill>
              </a:rPr>
              <a:t>           </a:t>
            </a:r>
            <a:r>
              <a:rPr lang="en-GB" sz="2000" b="1" dirty="0"/>
              <a:t>…………..    </a:t>
            </a:r>
            <a:r>
              <a:rPr lang="en-GB" sz="2000" dirty="0"/>
              <a:t>energy is transferred into</a:t>
            </a:r>
          </a:p>
          <a:p>
            <a:pPr lvl="0"/>
            <a:r>
              <a:rPr lang="en-GB" sz="2000" dirty="0"/>
              <a:t>           .</a:t>
            </a:r>
            <a:r>
              <a:rPr lang="en-GB" sz="2000" b="1" dirty="0"/>
              <a:t>………….</a:t>
            </a:r>
            <a:r>
              <a:rPr lang="en-GB" sz="2000" dirty="0"/>
              <a:t>    energy usefully and     </a:t>
            </a:r>
          </a:p>
          <a:p>
            <a:pPr lvl="0"/>
            <a:r>
              <a:rPr lang="en-GB" sz="2000" b="1" dirty="0"/>
              <a:t>           …………..</a:t>
            </a:r>
            <a:r>
              <a:rPr lang="en-GB" sz="2000" dirty="0"/>
              <a:t>    energy is wasted. </a:t>
            </a:r>
          </a:p>
          <a:p>
            <a:pPr lvl="0"/>
            <a:endParaRPr lang="en-GB" sz="2000" dirty="0">
              <a:solidFill>
                <a:prstClr val="black"/>
              </a:solidFill>
            </a:endParaRPr>
          </a:p>
          <a:p>
            <a:pPr lvl="0"/>
            <a:r>
              <a:rPr lang="en-GB" sz="2000" dirty="0">
                <a:solidFill>
                  <a:prstClr val="black"/>
                </a:solidFill>
              </a:rPr>
              <a:t>    b. Explain how some of the transferred energy</a:t>
            </a:r>
          </a:p>
          <a:p>
            <a:pPr lvl="0"/>
            <a:r>
              <a:rPr lang="en-GB" sz="2000" dirty="0">
                <a:solidFill>
                  <a:prstClr val="black"/>
                </a:solidFill>
              </a:rPr>
              <a:t>         is wasted.</a:t>
            </a:r>
          </a:p>
          <a:p>
            <a:pPr lvl="0"/>
            <a:endParaRPr lang="en-GB" sz="2000" dirty="0">
              <a:solidFill>
                <a:prstClr val="black"/>
              </a:solidFill>
            </a:endParaRPr>
          </a:p>
          <a:p>
            <a:pPr lvl="0"/>
            <a:endParaRPr lang="en-GB" sz="2000" dirty="0">
              <a:solidFill>
                <a:prstClr val="black"/>
              </a:solidFill>
            </a:endParaRPr>
          </a:p>
          <a:p>
            <a:pPr lvl="0"/>
            <a:r>
              <a:rPr lang="en-GB" sz="2000" dirty="0">
                <a:solidFill>
                  <a:prstClr val="black"/>
                </a:solidFill>
              </a:rPr>
              <a:t>    c. The blowtorch transfers 2 kJ of energy in 4 mins. Work out the</a:t>
            </a:r>
          </a:p>
          <a:p>
            <a:pPr lvl="0"/>
            <a:r>
              <a:rPr lang="en-GB" sz="2000" dirty="0">
                <a:solidFill>
                  <a:prstClr val="black"/>
                </a:solidFill>
              </a:rPr>
              <a:t>        power of the blowtorch?</a:t>
            </a:r>
          </a:p>
          <a:p>
            <a:pPr lvl="0"/>
            <a:r>
              <a:rPr lang="en-GB" sz="2000" dirty="0">
                <a:solidFill>
                  <a:prstClr val="black"/>
                </a:solidFill>
              </a:rPr>
              <a:t>        </a:t>
            </a:r>
            <a:r>
              <a:rPr lang="en-GB" sz="2000" b="1" dirty="0">
                <a:solidFill>
                  <a:srgbClr val="00B050"/>
                </a:solidFill>
              </a:rPr>
              <a:t> </a:t>
            </a:r>
          </a:p>
          <a:p>
            <a:pPr>
              <a:lnSpc>
                <a:spcPct val="150000"/>
              </a:lnSpc>
            </a:pPr>
            <a:endParaRPr lang="en-GB" sz="2000" b="1" dirty="0">
              <a:solidFill>
                <a:srgbClr val="00B050"/>
              </a:solidFill>
            </a:endParaRPr>
          </a:p>
          <a:p>
            <a:pPr marL="457200" indent="-457200">
              <a:lnSpc>
                <a:spcPct val="150000"/>
              </a:lnSpc>
              <a:buAutoNum type="arabicPeriod" startAt="2"/>
            </a:pPr>
            <a:endParaRPr lang="en-GB" sz="2000" dirty="0"/>
          </a:p>
        </p:txBody>
      </p:sp>
      <p:pic>
        <p:nvPicPr>
          <p:cNvPr id="9" name="Picture 8">
            <a:extLst>
              <a:ext uri="{FF2B5EF4-FFF2-40B4-BE49-F238E27FC236}">
                <a16:creationId xmlns:a16="http://schemas.microsoft.com/office/drawing/2014/main" id="{001FFD59-F2FC-8D47-AB68-A8B51EAC8CD0}"/>
              </a:ext>
            </a:extLst>
          </p:cNvPr>
          <p:cNvPicPr>
            <a:picLocks noChangeAspect="1"/>
          </p:cNvPicPr>
          <p:nvPr/>
        </p:nvPicPr>
        <p:blipFill>
          <a:blip r:embed="rId2"/>
          <a:stretch>
            <a:fillRect/>
          </a:stretch>
        </p:blipFill>
        <p:spPr>
          <a:xfrm>
            <a:off x="6300192" y="2564904"/>
            <a:ext cx="1728192" cy="2052228"/>
          </a:xfrm>
          <a:prstGeom prst="rect">
            <a:avLst/>
          </a:prstGeom>
        </p:spPr>
      </p:pic>
    </p:spTree>
    <p:extLst>
      <p:ext uri="{BB962C8B-B14F-4D97-AF65-F5344CB8AC3E}">
        <p14:creationId xmlns:p14="http://schemas.microsoft.com/office/powerpoint/2010/main" val="305533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22696" y="675435"/>
            <a:ext cx="3730600" cy="5693866"/>
          </a:xfrm>
          <a:prstGeom prst="rect">
            <a:avLst/>
          </a:prstGeom>
          <a:noFill/>
        </p:spPr>
        <p:txBody>
          <a:bodyPr wrap="square" rtlCol="0">
            <a:spAutoFit/>
          </a:bodyPr>
          <a:lstStyle/>
          <a:p>
            <a:r>
              <a:rPr lang="en-GB" sz="7200" b="1" dirty="0">
                <a:latin typeface="+mj-lt"/>
                <a:ea typeface="Beirut" charset="-78"/>
                <a:cs typeface="Beirut" charset="-78"/>
              </a:rPr>
              <a:t>LearnIT!</a:t>
            </a:r>
          </a:p>
          <a:p>
            <a:r>
              <a:rPr lang="en-GB" sz="7200" b="1" dirty="0">
                <a:latin typeface="+mj-lt"/>
                <a:ea typeface="Beirut" charset="-78"/>
                <a:cs typeface="Beirut" charset="-78"/>
              </a:rPr>
              <a:t>KnowIT!</a:t>
            </a:r>
          </a:p>
          <a:p>
            <a:endParaRPr lang="en-GB" dirty="0"/>
          </a:p>
          <a:p>
            <a:r>
              <a:rPr lang="en-GB" sz="3200" b="1" dirty="0">
                <a:solidFill>
                  <a:schemeClr val="tx1">
                    <a:lumMod val="50000"/>
                    <a:lumOff val="50000"/>
                  </a:schemeClr>
                </a:solidFill>
              </a:rPr>
              <a:t>Part 1</a:t>
            </a:r>
          </a:p>
          <a:p>
            <a:endParaRPr lang="en-GB" sz="3200" b="1" dirty="0">
              <a:solidFill>
                <a:schemeClr val="tx1">
                  <a:lumMod val="50000"/>
                  <a:lumOff val="50000"/>
                </a:schemeClr>
              </a:solidFill>
            </a:endParaRPr>
          </a:p>
          <a:p>
            <a:pPr marL="457200" indent="-457200">
              <a:buFont typeface="Arial" panose="020B0604020202020204" pitchFamily="34" charset="0"/>
              <a:buChar char="•"/>
            </a:pPr>
            <a:r>
              <a:rPr lang="en-GB" sz="2000" b="1" dirty="0">
                <a:solidFill>
                  <a:schemeClr val="tx1">
                    <a:lumMod val="50000"/>
                    <a:lumOff val="50000"/>
                  </a:schemeClr>
                </a:solidFill>
              </a:rPr>
              <a:t>Work done</a:t>
            </a:r>
          </a:p>
          <a:p>
            <a:pPr marL="457200" indent="-457200">
              <a:buFont typeface="Arial" panose="020B0604020202020204" pitchFamily="34" charset="0"/>
              <a:buChar char="•"/>
            </a:pPr>
            <a:r>
              <a:rPr lang="en-GB" sz="2000" b="1" dirty="0">
                <a:solidFill>
                  <a:schemeClr val="tx1">
                    <a:lumMod val="50000"/>
                    <a:lumOff val="50000"/>
                  </a:schemeClr>
                </a:solidFill>
              </a:rPr>
              <a:t>GPE and KE</a:t>
            </a:r>
          </a:p>
          <a:p>
            <a:pPr marL="457200" indent="-457200">
              <a:buFont typeface="Arial" panose="020B0604020202020204" pitchFamily="34" charset="0"/>
              <a:buChar char="•"/>
            </a:pPr>
            <a:endParaRPr lang="en-GB" sz="2000" b="1" dirty="0">
              <a:solidFill>
                <a:schemeClr val="tx1">
                  <a:lumMod val="50000"/>
                  <a:lumOff val="50000"/>
                </a:schemeClr>
              </a:solidFill>
            </a:endParaRPr>
          </a:p>
          <a:p>
            <a:endParaRPr lang="en-GB" sz="3200" b="1" dirty="0">
              <a:solidFill>
                <a:schemeClr val="tx1">
                  <a:lumMod val="50000"/>
                  <a:lumOff val="50000"/>
                </a:schemeClr>
              </a:solidFill>
            </a:endParaRPr>
          </a:p>
          <a:p>
            <a:pPr marL="342900" lvl="1" indent="-342900">
              <a:buFont typeface="Arial" panose="020B0604020202020204" pitchFamily="34" charset="0"/>
              <a:buChar char="•"/>
            </a:pPr>
            <a:endParaRPr lang="en-US" sz="2000" b="1" dirty="0">
              <a:solidFill>
                <a:schemeClr val="tx1">
                  <a:lumMod val="50000"/>
                  <a:lumOff val="50000"/>
                </a:schemeClr>
              </a:solidFill>
            </a:endParaRPr>
          </a:p>
          <a:p>
            <a:endParaRPr lang="en-GB" dirty="0"/>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3059832" y="0"/>
            <a:ext cx="6120680" cy="6525344"/>
          </a:xfrm>
          <a:prstGeom prst="rect">
            <a:avLst/>
          </a:prstGeom>
        </p:spPr>
      </p:pic>
    </p:spTree>
    <p:extLst>
      <p:ext uri="{BB962C8B-B14F-4D97-AF65-F5344CB8AC3E}">
        <p14:creationId xmlns:p14="http://schemas.microsoft.com/office/powerpoint/2010/main" val="632385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400" b="1" dirty="0">
                <a:solidFill>
                  <a:schemeClr val="accent6"/>
                </a:solidFill>
                <a:latin typeface="+mn-lt"/>
              </a:rPr>
              <a:t>Part 2 </a:t>
            </a:r>
            <a:r>
              <a:rPr lang="en-US" sz="2400" b="1" dirty="0">
                <a:solidFill>
                  <a:schemeClr val="accent6"/>
                </a:solidFill>
              </a:rPr>
              <a:t>– </a:t>
            </a:r>
            <a:r>
              <a:rPr kumimoji="0" lang="en-US" sz="2400" b="1" i="0" u="none" strike="noStrike" kern="1200" cap="none" spc="0" normalizeH="0" baseline="0" noProof="0" dirty="0">
                <a:ln>
                  <a:noFill/>
                </a:ln>
                <a:solidFill>
                  <a:schemeClr val="tx1"/>
                </a:solidFill>
                <a:effectLst/>
                <a:uLnTx/>
                <a:uFillTx/>
                <a:latin typeface="Calibri"/>
                <a:ea typeface=""/>
                <a:cs typeface="News Gothic MT"/>
              </a:rPr>
              <a:t>QuestionIT</a:t>
            </a: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4001095"/>
          </a:xfrm>
          <a:prstGeom prst="rect">
            <a:avLst/>
          </a:prstGeom>
          <a:noFill/>
        </p:spPr>
        <p:txBody>
          <a:bodyPr wrap="square" rtlCol="0">
            <a:spAutoFit/>
          </a:bodyPr>
          <a:lstStyle/>
          <a:p>
            <a:pPr>
              <a:lnSpc>
                <a:spcPct val="150000"/>
              </a:lnSpc>
            </a:pPr>
            <a:r>
              <a:rPr lang="en-GB" sz="2000" dirty="0"/>
              <a:t>3. </a:t>
            </a:r>
            <a:r>
              <a:rPr lang="en-US" sz="2000" dirty="0"/>
              <a:t>Two cranes are lifting the same load of 120 kg to a height of 15 m.</a:t>
            </a:r>
          </a:p>
          <a:p>
            <a:pPr>
              <a:lnSpc>
                <a:spcPct val="150000"/>
              </a:lnSpc>
            </a:pPr>
            <a:endParaRPr lang="en-US" sz="1600" dirty="0"/>
          </a:p>
          <a:p>
            <a:pPr>
              <a:lnSpc>
                <a:spcPct val="150000"/>
              </a:lnSpc>
            </a:pPr>
            <a:r>
              <a:rPr lang="en-US" sz="1600" dirty="0"/>
              <a:t>                   Crane A</a:t>
            </a:r>
          </a:p>
          <a:p>
            <a:pPr>
              <a:lnSpc>
                <a:spcPct val="150000"/>
              </a:lnSpc>
            </a:pPr>
            <a:r>
              <a:rPr lang="en-US" sz="1600" dirty="0"/>
              <a:t>							Crane B</a:t>
            </a:r>
          </a:p>
          <a:p>
            <a:pPr>
              <a:lnSpc>
                <a:spcPct val="150000"/>
              </a:lnSpc>
            </a:pPr>
            <a:endParaRPr lang="en-US" sz="1600" dirty="0"/>
          </a:p>
          <a:p>
            <a:r>
              <a:rPr lang="en-GB" sz="2000" dirty="0"/>
              <a:t>     </a:t>
            </a:r>
          </a:p>
          <a:p>
            <a:endParaRPr lang="en-GB" sz="2000" dirty="0"/>
          </a:p>
          <a:p>
            <a:r>
              <a:rPr lang="en-US" sz="2000" dirty="0"/>
              <a:t>Crane A takes 30 s</a:t>
            </a:r>
            <a:r>
              <a:rPr lang="en-GB" sz="2000" dirty="0"/>
              <a:t> </a:t>
            </a:r>
            <a:r>
              <a:rPr lang="en-US" sz="2000" dirty="0"/>
              <a:t>to lift the load. Crane B lifts the same load in 9 s. </a:t>
            </a:r>
            <a:endParaRPr lang="en-GB" sz="2000" dirty="0"/>
          </a:p>
          <a:p>
            <a:r>
              <a:rPr lang="en-US" sz="2000" dirty="0"/>
              <a:t>     </a:t>
            </a:r>
            <a:endParaRPr lang="en-US" sz="1400" dirty="0"/>
          </a:p>
          <a:p>
            <a:r>
              <a:rPr lang="en-US" sz="2000" dirty="0"/>
              <a:t>     Calculate the </a:t>
            </a:r>
            <a:r>
              <a:rPr lang="en-US" sz="2000" b="1" dirty="0">
                <a:solidFill>
                  <a:schemeClr val="accent6">
                    <a:lumMod val="75000"/>
                  </a:schemeClr>
                </a:solidFill>
              </a:rPr>
              <a:t>difference in power </a:t>
            </a:r>
            <a:r>
              <a:rPr lang="en-US" sz="2000" dirty="0"/>
              <a:t>of the two cranes.</a:t>
            </a:r>
            <a:endParaRPr lang="en-GB" sz="2000" dirty="0"/>
          </a:p>
          <a:p>
            <a:endParaRPr lang="en-US" sz="1400" dirty="0"/>
          </a:p>
          <a:p>
            <a:endParaRPr lang="en-US" sz="1400" dirty="0"/>
          </a:p>
        </p:txBody>
      </p:sp>
      <p:pic>
        <p:nvPicPr>
          <p:cNvPr id="7" name="Picture 6" descr="Image result for Crane Clip Art">
            <a:extLst>
              <a:ext uri="{FF2B5EF4-FFF2-40B4-BE49-F238E27FC236}">
                <a16:creationId xmlns:a16="http://schemas.microsoft.com/office/drawing/2014/main" id="{3695C8D9-624A-4BB0-AEC9-2B2FD2CBF182}"/>
              </a:ext>
            </a:extLst>
          </p:cNvPr>
          <p:cNvPicPr/>
          <p:nvPr/>
        </p:nvPicPr>
        <p:blipFill>
          <a:blip r:embed="rId3" cstate="print"/>
          <a:srcRect/>
          <a:stretch>
            <a:fillRect/>
          </a:stretch>
        </p:blipFill>
        <p:spPr bwMode="auto">
          <a:xfrm>
            <a:off x="2114043" y="1340768"/>
            <a:ext cx="1152128" cy="1296144"/>
          </a:xfrm>
          <a:prstGeom prst="rect">
            <a:avLst/>
          </a:prstGeom>
          <a:noFill/>
          <a:ln w="9525">
            <a:noFill/>
            <a:miter lim="800000"/>
            <a:headEnd/>
            <a:tailEnd/>
          </a:ln>
        </p:spPr>
      </p:pic>
      <p:pic>
        <p:nvPicPr>
          <p:cNvPr id="8" name="Picture 7" descr="Image result for Crane Clip Art">
            <a:extLst>
              <a:ext uri="{FF2B5EF4-FFF2-40B4-BE49-F238E27FC236}">
                <a16:creationId xmlns:a16="http://schemas.microsoft.com/office/drawing/2014/main" id="{08E3668B-D390-4963-A678-8F4584E0EF79}"/>
              </a:ext>
            </a:extLst>
          </p:cNvPr>
          <p:cNvPicPr/>
          <p:nvPr/>
        </p:nvPicPr>
        <p:blipFill>
          <a:blip r:embed="rId4" cstate="print"/>
          <a:srcRect/>
          <a:stretch>
            <a:fillRect/>
          </a:stretch>
        </p:blipFill>
        <p:spPr bwMode="auto">
          <a:xfrm>
            <a:off x="5220072" y="1556792"/>
            <a:ext cx="1314450" cy="1323975"/>
          </a:xfrm>
          <a:prstGeom prst="rect">
            <a:avLst/>
          </a:prstGeom>
          <a:noFill/>
          <a:ln w="9525">
            <a:noFill/>
            <a:miter lim="800000"/>
            <a:headEnd/>
            <a:tailEnd/>
          </a:ln>
          <a:scene3d>
            <a:camera prst="orthographicFront">
              <a:rot lat="0" lon="8700000" rev="0"/>
            </a:camera>
            <a:lightRig rig="threePt" dir="t"/>
          </a:scene3d>
        </p:spPr>
      </p:pic>
    </p:spTree>
    <p:extLst>
      <p:ext uri="{BB962C8B-B14F-4D97-AF65-F5344CB8AC3E}">
        <p14:creationId xmlns:p14="http://schemas.microsoft.com/office/powerpoint/2010/main" val="3527919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p:cNvSpPr/>
          <p:nvPr/>
        </p:nvSpPr>
        <p:spPr>
          <a:xfrm>
            <a:off x="107504" y="741508"/>
            <a:ext cx="8928992" cy="32781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eaLnBrk="0" fontAlgn="base" hangingPunct="0">
              <a:spcBef>
                <a:spcPct val="0"/>
              </a:spcBef>
              <a:spcAft>
                <a:spcPct val="0"/>
              </a:spcAft>
            </a:pPr>
            <a:r>
              <a:rPr lang="en-US" altLang="en-US" sz="2000" dirty="0">
                <a:solidFill>
                  <a:schemeClr val="tx1"/>
                </a:solidFill>
                <a:ea typeface="Times New Roman" panose="02020603050405020304" pitchFamily="18" charset="0"/>
                <a:cs typeface="Times New Roman" panose="02020603050405020304" pitchFamily="18" charset="0"/>
              </a:rPr>
              <a:t>4. The diagram represents the energy store transfers when a motor is lifting a weight.</a:t>
            </a:r>
          </a:p>
          <a:p>
            <a:pPr lvl="0" eaLnBrk="0" fontAlgn="base" hangingPunct="0">
              <a:spcBef>
                <a:spcPct val="0"/>
              </a:spcBef>
              <a:spcAft>
                <a:spcPct val="0"/>
              </a:spcAft>
            </a:pPr>
            <a:endParaRPr lang="en-US" sz="2000" dirty="0">
              <a:solidFill>
                <a:schemeClr val="tx1"/>
              </a:solidFill>
              <a:cs typeface="Times New Roman" panose="02020603050405020304" pitchFamily="18" charset="0"/>
            </a:endParaRPr>
          </a:p>
          <a:p>
            <a:pPr lvl="0" eaLnBrk="0" fontAlgn="base" hangingPunct="0">
              <a:spcBef>
                <a:spcPct val="0"/>
              </a:spcBef>
              <a:spcAft>
                <a:spcPct val="0"/>
              </a:spcAft>
            </a:pPr>
            <a:endParaRPr lang="en-US" sz="2000" dirty="0">
              <a:solidFill>
                <a:schemeClr val="tx1"/>
              </a:solidFill>
              <a:cs typeface="Times New Roman" panose="02020603050405020304" pitchFamily="18" charset="0"/>
            </a:endParaRPr>
          </a:p>
          <a:p>
            <a:pPr lvl="0" eaLnBrk="0" fontAlgn="base" hangingPunct="0">
              <a:spcBef>
                <a:spcPct val="0"/>
              </a:spcBef>
              <a:spcAft>
                <a:spcPct val="0"/>
              </a:spcAft>
            </a:pPr>
            <a:endParaRPr lang="en-US" sz="2000" dirty="0">
              <a:solidFill>
                <a:schemeClr val="tx1"/>
              </a:solidFill>
              <a:cs typeface="Times New Roman" panose="02020603050405020304" pitchFamily="18" charset="0"/>
            </a:endParaRPr>
          </a:p>
          <a:p>
            <a:pPr lvl="0" eaLnBrk="0" fontAlgn="base" hangingPunct="0">
              <a:spcBef>
                <a:spcPct val="0"/>
              </a:spcBef>
              <a:spcAft>
                <a:spcPct val="0"/>
              </a:spcAft>
            </a:pPr>
            <a:endParaRPr lang="en-US" sz="2000" dirty="0">
              <a:solidFill>
                <a:schemeClr val="tx1"/>
              </a:solidFill>
              <a:cs typeface="Times New Roman" panose="02020603050405020304" pitchFamily="18" charset="0"/>
            </a:endParaRPr>
          </a:p>
          <a:p>
            <a:pPr lvl="0" eaLnBrk="0" fontAlgn="base" hangingPunct="0">
              <a:spcBef>
                <a:spcPct val="0"/>
              </a:spcBef>
              <a:spcAft>
                <a:spcPct val="0"/>
              </a:spcAft>
            </a:pPr>
            <a:endParaRPr lang="en-US" sz="2000" dirty="0">
              <a:solidFill>
                <a:schemeClr val="tx1"/>
              </a:solidFill>
              <a:cs typeface="Times New Roman" panose="02020603050405020304" pitchFamily="18" charset="0"/>
            </a:endParaRPr>
          </a:p>
          <a:p>
            <a:pPr lvl="0" eaLnBrk="0" fontAlgn="base" hangingPunct="0">
              <a:spcBef>
                <a:spcPct val="0"/>
              </a:spcBef>
              <a:spcAft>
                <a:spcPct val="0"/>
              </a:spcAft>
            </a:pPr>
            <a:endParaRPr lang="en-US" sz="2000" dirty="0">
              <a:solidFill>
                <a:schemeClr val="tx1"/>
              </a:solidFill>
              <a:cs typeface="Times New Roman" panose="02020603050405020304" pitchFamily="18" charset="0"/>
            </a:endParaRPr>
          </a:p>
          <a:p>
            <a:pPr marL="457200" indent="-457200">
              <a:buAutoNum type="alphaLcPeriod"/>
            </a:pPr>
            <a:r>
              <a:rPr lang="en-US" sz="2000" dirty="0">
                <a:solidFill>
                  <a:schemeClr val="tx1"/>
                </a:solidFill>
              </a:rPr>
              <a:t>How much electrical energy is transferred to a thermal energy store?</a:t>
            </a:r>
          </a:p>
          <a:p>
            <a:pPr lvl="0" algn="ctr"/>
            <a:r>
              <a:rPr lang="en-US" sz="2000" dirty="0">
                <a:solidFill>
                  <a:schemeClr val="tx1"/>
                </a:solidFill>
              </a:rPr>
              <a:t> </a:t>
            </a:r>
          </a:p>
          <a:p>
            <a:pPr lvl="0" algn="ctr"/>
            <a:endParaRPr lang="en-US" sz="2000" b="1" dirty="0">
              <a:solidFill>
                <a:srgbClr val="00B050"/>
              </a:solidFill>
            </a:endParaRPr>
          </a:p>
          <a:p>
            <a:pPr marL="457200" indent="-457200">
              <a:buAutoNum type="alphaLcPeriod" startAt="2"/>
            </a:pPr>
            <a:r>
              <a:rPr lang="en-US" sz="2000" dirty="0">
                <a:solidFill>
                  <a:schemeClr val="tx1"/>
                </a:solidFill>
              </a:rPr>
              <a:t>What is the total amount of dissipated energy? </a:t>
            </a:r>
          </a:p>
          <a:p>
            <a:pPr algn="ctr"/>
            <a:endParaRPr lang="en-US" sz="2000" b="1" dirty="0">
              <a:solidFill>
                <a:srgbClr val="00B050"/>
              </a:solidFill>
            </a:endParaRPr>
          </a:p>
          <a:p>
            <a:pPr algn="ctr"/>
            <a:endParaRPr lang="en-US" sz="2000" dirty="0">
              <a:solidFill>
                <a:schemeClr val="tx1"/>
              </a:solidFill>
            </a:endParaRPr>
          </a:p>
          <a:p>
            <a:r>
              <a:rPr lang="en-US" sz="2000" dirty="0">
                <a:solidFill>
                  <a:schemeClr val="tx1"/>
                </a:solidFill>
              </a:rPr>
              <a:t>c.    Calculate the efficiency the of the useful energy transfer </a:t>
            </a:r>
          </a:p>
          <a:p>
            <a:endParaRPr lang="en-GB" sz="2000" b="1" dirty="0">
              <a:solidFill>
                <a:srgbClr val="00B050"/>
              </a:solidFill>
            </a:endParaRPr>
          </a:p>
          <a:p>
            <a:pPr lvl="0"/>
            <a:endParaRPr lang="en-GB" b="1" dirty="0">
              <a:solidFill>
                <a:prstClr val="black"/>
              </a:solidFill>
            </a:endParaRPr>
          </a:p>
          <a:p>
            <a:endParaRPr lang="en-US" sz="2000" dirty="0">
              <a:solidFill>
                <a:schemeClr val="tx1"/>
              </a:solidFill>
            </a:endParaRPr>
          </a:p>
        </p:txBody>
      </p:sp>
      <p:sp>
        <p:nvSpPr>
          <p:cNvPr id="143" name="Title 1"/>
          <p:cNvSpPr>
            <a:spLocks noGrp="1"/>
          </p:cNvSpPr>
          <p:nvPr>
            <p:ph type="ctrTitle"/>
          </p:nvPr>
        </p:nvSpPr>
        <p:spPr>
          <a:xfrm>
            <a:off x="251521" y="52786"/>
            <a:ext cx="8784976" cy="657041"/>
          </a:xfrm>
        </p:spPr>
        <p:txBody>
          <a:bodyPr>
            <a:noAutofit/>
          </a:bodyPr>
          <a:lstStyle/>
          <a:p>
            <a:pPr marL="342900" lvl="1" algn="r" defTabSz="342900" rtl="0">
              <a:spcBef>
                <a:spcPct val="20000"/>
              </a:spcBef>
            </a:pPr>
            <a:r>
              <a:rPr lang="en-US" sz="2400" b="1" dirty="0">
                <a:solidFill>
                  <a:schemeClr val="accent6"/>
                </a:solidFill>
                <a:latin typeface="+mn-lt"/>
              </a:rPr>
              <a:t>    Part 2 - </a:t>
            </a:r>
            <a:r>
              <a:rPr kumimoji="0" lang="en-US" sz="2400" b="1" i="0" u="none" strike="noStrike" kern="1200" cap="none" spc="0" normalizeH="0" baseline="0" noProof="0" dirty="0">
                <a:ln>
                  <a:noFill/>
                </a:ln>
                <a:solidFill>
                  <a:schemeClr val="tx1"/>
                </a:solidFill>
                <a:effectLst/>
                <a:uLnTx/>
                <a:uFillTx/>
                <a:latin typeface="Calibri"/>
                <a:ea typeface=""/>
                <a:cs typeface="News Gothic MT"/>
              </a:rPr>
              <a:t>QuestionIT</a:t>
            </a:r>
            <a:endParaRPr kumimoji="0" lang="en-US" sz="2400" b="1" i="0" u="none" strike="noStrike" kern="1200" cap="none" spc="0" normalizeH="0" baseline="0" noProof="0" dirty="0">
              <a:ln>
                <a:noFill/>
              </a:ln>
              <a:solidFill>
                <a:schemeClr val="tx1"/>
              </a:solidFill>
              <a:effectLst/>
              <a:uLnTx/>
              <a:uFillTx/>
              <a:latin typeface="+mn-lt"/>
              <a:ea typeface=""/>
              <a:cs typeface="News Gothic MT"/>
            </a:endParaRPr>
          </a:p>
        </p:txBody>
      </p:sp>
      <p:pic>
        <p:nvPicPr>
          <p:cNvPr id="2" name="Picture 1"/>
          <p:cNvPicPr>
            <a:picLocks noChangeAspect="1"/>
          </p:cNvPicPr>
          <p:nvPr/>
        </p:nvPicPr>
        <p:blipFill>
          <a:blip r:embed="rId3"/>
          <a:stretch>
            <a:fillRect/>
          </a:stretch>
        </p:blipFill>
        <p:spPr>
          <a:xfrm>
            <a:off x="2071824" y="1445226"/>
            <a:ext cx="5000352" cy="1870761"/>
          </a:xfrm>
          <a:prstGeom prst="rect">
            <a:avLst/>
          </a:prstGeom>
        </p:spPr>
      </p:pic>
    </p:spTree>
    <p:extLst>
      <p:ext uri="{BB962C8B-B14F-4D97-AF65-F5344CB8AC3E}">
        <p14:creationId xmlns:p14="http://schemas.microsoft.com/office/powerpoint/2010/main" val="3359118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704918"/>
            <a:ext cx="4680520" cy="5257800"/>
          </a:xfrm>
          <a:prstGeom prst="rect">
            <a:avLst/>
          </a:prstGeom>
        </p:spPr>
      </p:pic>
      <p:sp>
        <p:nvSpPr>
          <p:cNvPr id="5" name="TextBox 4">
            <a:extLst>
              <a:ext uri="{FF2B5EF4-FFF2-40B4-BE49-F238E27FC236}">
                <a16:creationId xmlns:a16="http://schemas.microsoft.com/office/drawing/2014/main" id="{C15E985B-AD00-0C4D-8C8C-AFC94711FB22}"/>
              </a:ext>
            </a:extLst>
          </p:cNvPr>
          <p:cNvSpPr txBox="1"/>
          <p:nvPr/>
        </p:nvSpPr>
        <p:spPr>
          <a:xfrm>
            <a:off x="0" y="980728"/>
            <a:ext cx="4716016" cy="5447645"/>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pPr lvl="0"/>
            <a:r>
              <a:rPr lang="en-GB" sz="3200" b="1" dirty="0">
                <a:solidFill>
                  <a:prstClr val="black">
                    <a:lumMod val="50000"/>
                    <a:lumOff val="50000"/>
                  </a:prstClr>
                </a:solidFill>
              </a:rPr>
              <a:t>Part 2</a:t>
            </a:r>
          </a:p>
          <a:p>
            <a:pPr lvl="0"/>
            <a:endParaRPr lang="en-GB" sz="3200" b="1" dirty="0">
              <a:solidFill>
                <a:prstClr val="black">
                  <a:lumMod val="50000"/>
                  <a:lumOff val="50000"/>
                </a:prstClr>
              </a:solidFill>
            </a:endParaRPr>
          </a:p>
          <a:p>
            <a:pPr marL="342900" lvl="0" indent="-342900">
              <a:buFont typeface="Arial" panose="020B0604020202020204" pitchFamily="34" charset="0"/>
              <a:buChar char="•"/>
            </a:pPr>
            <a:r>
              <a:rPr lang="en-GB" sz="2000" b="1" dirty="0">
                <a:solidFill>
                  <a:prstClr val="black">
                    <a:lumMod val="50000"/>
                    <a:lumOff val="50000"/>
                  </a:prstClr>
                </a:solidFill>
              </a:rPr>
              <a:t>Power </a:t>
            </a:r>
          </a:p>
          <a:p>
            <a:pPr marL="342900" lvl="0" indent="-342900">
              <a:buFont typeface="Arial" panose="020B0604020202020204" pitchFamily="34" charset="0"/>
              <a:buChar char="•"/>
            </a:pPr>
            <a:r>
              <a:rPr lang="en-GB" sz="2000" b="1" dirty="0">
                <a:solidFill>
                  <a:prstClr val="black">
                    <a:lumMod val="50000"/>
                    <a:lumOff val="50000"/>
                  </a:prstClr>
                </a:solidFill>
              </a:rPr>
              <a:t>Efficiency</a:t>
            </a:r>
          </a:p>
          <a:p>
            <a:pPr marL="342900" lvl="1" indent="-342900">
              <a:buFont typeface="Arial" panose="020B0604020202020204" pitchFamily="34" charset="0"/>
              <a:buChar char="•"/>
            </a:pPr>
            <a:endParaRPr lang="en-US" sz="2000" b="1" dirty="0">
              <a:solidFill>
                <a:schemeClr val="tx1">
                  <a:lumMod val="50000"/>
                  <a:lumOff val="50000"/>
                </a:schemeClr>
              </a:solidFill>
            </a:endParaRPr>
          </a:p>
          <a:p>
            <a:pPr marL="457200" lvl="0" indent="-457200">
              <a:buFont typeface="Arial" panose="020B0604020202020204" pitchFamily="34" charset="0"/>
              <a:buChar char="•"/>
            </a:pPr>
            <a:endParaRPr lang="en-GB" sz="3200" b="1" dirty="0">
              <a:solidFill>
                <a:prstClr val="black">
                  <a:lumMod val="50000"/>
                  <a:lumOff val="50000"/>
                </a:prstClr>
              </a:solidFill>
            </a:endParaRPr>
          </a:p>
          <a:p>
            <a:pPr marL="342900" lvl="1" indent="-342900">
              <a:buFont typeface="Arial" panose="020B0604020202020204" pitchFamily="34" charset="0"/>
              <a:buChar char="•"/>
            </a:pPr>
            <a:endParaRPr lang="en-US" sz="2000" b="1" dirty="0">
              <a:solidFill>
                <a:schemeClr val="tx1">
                  <a:lumMod val="50000"/>
                  <a:lumOff val="50000"/>
                </a:schemeClr>
              </a:solidFill>
            </a:endParaRPr>
          </a:p>
          <a:p>
            <a:endParaRPr lang="en-GB" sz="2800" dirty="0">
              <a:solidFill>
                <a:schemeClr val="tx1">
                  <a:lumMod val="50000"/>
                  <a:lumOff val="50000"/>
                </a:schemeClr>
              </a:solidFill>
            </a:endParaRPr>
          </a:p>
          <a:p>
            <a:endParaRPr lang="en-GB" dirty="0"/>
          </a:p>
        </p:txBody>
      </p:sp>
    </p:spTree>
    <p:extLst>
      <p:ext uri="{BB962C8B-B14F-4D97-AF65-F5344CB8AC3E}">
        <p14:creationId xmlns:p14="http://schemas.microsoft.com/office/powerpoint/2010/main" val="1076364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3832"/>
            <a:ext cx="8316415" cy="657041"/>
          </a:xfrm>
        </p:spPr>
        <p:txBody>
          <a:bodyPr>
            <a:noAutofit/>
          </a:bodyPr>
          <a:lstStyle/>
          <a:p>
            <a:pPr marL="342900" lvl="1" algn="r" defTabSz="342900" rtl="0">
              <a:spcBef>
                <a:spcPct val="20000"/>
              </a:spcBef>
            </a:pPr>
            <a:r>
              <a:rPr lang="en-US" sz="2400" b="1" dirty="0">
                <a:solidFill>
                  <a:schemeClr val="accent6"/>
                </a:solidFill>
                <a:latin typeface="+mn-lt"/>
              </a:rPr>
              <a:t>           Part 2 </a:t>
            </a:r>
            <a:r>
              <a:rPr lang="en-US" sz="2400" b="1" dirty="0">
                <a:solidFill>
                  <a:schemeClr val="accent6"/>
                </a:solidFill>
              </a:rPr>
              <a:t>– </a:t>
            </a:r>
            <a:r>
              <a:rPr kumimoji="0" lang="en-US" sz="2400" b="1" i="0" u="none" strike="noStrike" kern="1200" cap="none" spc="0" normalizeH="0" baseline="0" noProof="0" dirty="0">
                <a:ln>
                  <a:noFill/>
                </a:ln>
                <a:solidFill>
                  <a:schemeClr val="tx1"/>
                </a:solidFill>
                <a:effectLst/>
                <a:uLnTx/>
                <a:uFillTx/>
                <a:latin typeface="Calibri"/>
                <a:ea typeface=""/>
                <a:cs typeface="News Gothic MT"/>
              </a:rPr>
              <a:t>AnswerIT</a:t>
            </a: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548680"/>
            <a:ext cx="8994912" cy="6815712"/>
          </a:xfrm>
          <a:prstGeom prst="rect">
            <a:avLst/>
          </a:prstGeom>
          <a:noFill/>
        </p:spPr>
        <p:txBody>
          <a:bodyPr wrap="square" rtlCol="0">
            <a:spAutoFit/>
          </a:bodyPr>
          <a:lstStyle/>
          <a:p>
            <a:pPr>
              <a:lnSpc>
                <a:spcPct val="150000"/>
              </a:lnSpc>
            </a:pPr>
            <a:r>
              <a:rPr lang="en-GB" sz="2000" dirty="0"/>
              <a:t>1. Give two alternative units of power?</a:t>
            </a:r>
          </a:p>
          <a:p>
            <a:pPr>
              <a:lnSpc>
                <a:spcPct val="150000"/>
              </a:lnSpc>
            </a:pPr>
            <a:r>
              <a:rPr lang="en-GB" sz="2000" b="1" dirty="0">
                <a:solidFill>
                  <a:srgbClr val="00B050"/>
                </a:solidFill>
              </a:rPr>
              <a:t>         Joules/second or Watts</a:t>
            </a:r>
          </a:p>
          <a:p>
            <a:pPr>
              <a:lnSpc>
                <a:spcPct val="150000"/>
              </a:lnSpc>
            </a:pPr>
            <a:endParaRPr lang="en-GB" sz="2000" b="1" dirty="0">
              <a:solidFill>
                <a:srgbClr val="00B050"/>
              </a:solidFill>
            </a:endParaRPr>
          </a:p>
          <a:p>
            <a:pPr lvl="0"/>
            <a:r>
              <a:rPr lang="en-GB" sz="2000" dirty="0">
                <a:solidFill>
                  <a:prstClr val="black"/>
                </a:solidFill>
              </a:rPr>
              <a:t>2.  A blowtorch burns butane gas to heat metal pipes.</a:t>
            </a:r>
          </a:p>
          <a:p>
            <a:pPr lvl="0"/>
            <a:r>
              <a:rPr lang="en-GB" sz="2000" dirty="0">
                <a:solidFill>
                  <a:prstClr val="black"/>
                </a:solidFill>
              </a:rPr>
              <a:t>   a. Describe the energy transfers which occur as it is used. </a:t>
            </a:r>
          </a:p>
          <a:p>
            <a:pPr lvl="0">
              <a:lnSpc>
                <a:spcPct val="150000"/>
              </a:lnSpc>
            </a:pPr>
            <a:r>
              <a:rPr lang="en-GB" sz="2000" b="1" dirty="0">
                <a:solidFill>
                  <a:srgbClr val="00B050"/>
                </a:solidFill>
              </a:rPr>
              <a:t>           Chemical    </a:t>
            </a:r>
            <a:r>
              <a:rPr lang="en-GB" sz="2000" dirty="0">
                <a:solidFill>
                  <a:prstClr val="black"/>
                </a:solidFill>
              </a:rPr>
              <a:t>energy is transferred into</a:t>
            </a:r>
          </a:p>
          <a:p>
            <a:pPr lvl="0"/>
            <a:r>
              <a:rPr lang="en-GB" sz="2000" dirty="0">
                <a:solidFill>
                  <a:prstClr val="black"/>
                </a:solidFill>
              </a:rPr>
              <a:t>            </a:t>
            </a:r>
            <a:r>
              <a:rPr lang="en-GB" sz="2000" b="1" dirty="0">
                <a:solidFill>
                  <a:srgbClr val="00B050"/>
                </a:solidFill>
              </a:rPr>
              <a:t>thermal</a:t>
            </a:r>
            <a:r>
              <a:rPr lang="en-GB" sz="2000" dirty="0">
                <a:solidFill>
                  <a:prstClr val="black"/>
                </a:solidFill>
              </a:rPr>
              <a:t>     energy usefully and     </a:t>
            </a:r>
          </a:p>
          <a:p>
            <a:pPr lvl="0"/>
            <a:r>
              <a:rPr lang="en-GB" sz="2000" b="1" dirty="0">
                <a:solidFill>
                  <a:srgbClr val="00B050"/>
                </a:solidFill>
              </a:rPr>
              <a:t>            light</a:t>
            </a:r>
            <a:r>
              <a:rPr lang="en-GB" sz="2000" dirty="0">
                <a:solidFill>
                  <a:prstClr val="black"/>
                </a:solidFill>
              </a:rPr>
              <a:t>            energy is wasted. </a:t>
            </a:r>
          </a:p>
          <a:p>
            <a:pPr lvl="0"/>
            <a:endParaRPr lang="en-GB" sz="2000" dirty="0">
              <a:solidFill>
                <a:prstClr val="black"/>
              </a:solidFill>
            </a:endParaRPr>
          </a:p>
          <a:p>
            <a:pPr lvl="0"/>
            <a:r>
              <a:rPr lang="en-GB" sz="2000" dirty="0">
                <a:solidFill>
                  <a:prstClr val="black"/>
                </a:solidFill>
              </a:rPr>
              <a:t>    b. Explain how some of the transferred energy</a:t>
            </a:r>
          </a:p>
          <a:p>
            <a:pPr lvl="0"/>
            <a:r>
              <a:rPr lang="en-GB" sz="2000" dirty="0">
                <a:solidFill>
                  <a:prstClr val="black"/>
                </a:solidFill>
              </a:rPr>
              <a:t>         is wasted.</a:t>
            </a:r>
          </a:p>
          <a:p>
            <a:pPr lvl="0"/>
            <a:r>
              <a:rPr lang="en-GB" sz="2000" dirty="0">
                <a:solidFill>
                  <a:prstClr val="black"/>
                </a:solidFill>
              </a:rPr>
              <a:t>         </a:t>
            </a:r>
            <a:r>
              <a:rPr lang="en-GB" sz="2000" b="1" dirty="0">
                <a:solidFill>
                  <a:srgbClr val="00B050"/>
                </a:solidFill>
              </a:rPr>
              <a:t>As thermal energy to the environment</a:t>
            </a:r>
          </a:p>
          <a:p>
            <a:pPr lvl="0"/>
            <a:endParaRPr lang="en-GB" sz="2000" dirty="0">
              <a:solidFill>
                <a:prstClr val="black"/>
              </a:solidFill>
            </a:endParaRPr>
          </a:p>
          <a:p>
            <a:pPr lvl="0"/>
            <a:r>
              <a:rPr lang="en-GB" sz="2000" dirty="0">
                <a:solidFill>
                  <a:prstClr val="black"/>
                </a:solidFill>
              </a:rPr>
              <a:t>    c. The blowtorch transfers 2 kJ of energy in 4 mins. Work out the</a:t>
            </a:r>
          </a:p>
          <a:p>
            <a:pPr lvl="0"/>
            <a:r>
              <a:rPr lang="en-GB" sz="2000" dirty="0">
                <a:solidFill>
                  <a:prstClr val="black"/>
                </a:solidFill>
              </a:rPr>
              <a:t>        power of the blowtorch?</a:t>
            </a:r>
          </a:p>
          <a:p>
            <a:pPr lvl="0"/>
            <a:r>
              <a:rPr lang="en-GB" sz="2000" dirty="0">
                <a:solidFill>
                  <a:prstClr val="black"/>
                </a:solidFill>
              </a:rPr>
              <a:t>        </a:t>
            </a:r>
            <a:r>
              <a:rPr lang="en-GB" sz="2000" b="1" dirty="0">
                <a:solidFill>
                  <a:srgbClr val="00B050"/>
                </a:solidFill>
              </a:rPr>
              <a:t> Power = work done / time taken   = 2000 / 240</a:t>
            </a:r>
          </a:p>
          <a:p>
            <a:pPr lvl="0"/>
            <a:r>
              <a:rPr lang="en-GB" sz="2000" b="1" dirty="0">
                <a:solidFill>
                  <a:srgbClr val="00B050"/>
                </a:solidFill>
              </a:rPr>
              <a:t>         Power of the blowtorch = 8.33Watts	</a:t>
            </a:r>
          </a:p>
          <a:p>
            <a:pPr>
              <a:lnSpc>
                <a:spcPct val="150000"/>
              </a:lnSpc>
            </a:pPr>
            <a:endParaRPr lang="en-GB" sz="2000" b="1" dirty="0">
              <a:solidFill>
                <a:srgbClr val="00B050"/>
              </a:solidFill>
            </a:endParaRPr>
          </a:p>
          <a:p>
            <a:pPr marL="457200" indent="-457200">
              <a:lnSpc>
                <a:spcPct val="150000"/>
              </a:lnSpc>
              <a:buAutoNum type="arabicPeriod" startAt="2"/>
            </a:pPr>
            <a:endParaRPr lang="en-GB" sz="2000" dirty="0"/>
          </a:p>
        </p:txBody>
      </p:sp>
      <p:pic>
        <p:nvPicPr>
          <p:cNvPr id="9" name="Picture 8">
            <a:extLst>
              <a:ext uri="{FF2B5EF4-FFF2-40B4-BE49-F238E27FC236}">
                <a16:creationId xmlns:a16="http://schemas.microsoft.com/office/drawing/2014/main" id="{001FFD59-F2FC-8D47-AB68-A8B51EAC8CD0}"/>
              </a:ext>
            </a:extLst>
          </p:cNvPr>
          <p:cNvPicPr>
            <a:picLocks noChangeAspect="1"/>
          </p:cNvPicPr>
          <p:nvPr/>
        </p:nvPicPr>
        <p:blipFill>
          <a:blip r:embed="rId2"/>
          <a:stretch>
            <a:fillRect/>
          </a:stretch>
        </p:blipFill>
        <p:spPr>
          <a:xfrm>
            <a:off x="6300192" y="2564904"/>
            <a:ext cx="1728192" cy="2052228"/>
          </a:xfrm>
          <a:prstGeom prst="rect">
            <a:avLst/>
          </a:prstGeom>
        </p:spPr>
      </p:pic>
    </p:spTree>
    <p:extLst>
      <p:ext uri="{BB962C8B-B14F-4D97-AF65-F5344CB8AC3E}">
        <p14:creationId xmlns:p14="http://schemas.microsoft.com/office/powerpoint/2010/main" val="1678964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400" b="1" dirty="0">
                <a:solidFill>
                  <a:schemeClr val="accent6"/>
                </a:solidFill>
                <a:latin typeface="+mn-lt"/>
              </a:rPr>
              <a:t>Part 2 </a:t>
            </a:r>
            <a:r>
              <a:rPr lang="en-US" sz="2400" b="1" dirty="0">
                <a:solidFill>
                  <a:schemeClr val="accent6"/>
                </a:solidFill>
              </a:rPr>
              <a:t>– </a:t>
            </a:r>
            <a:r>
              <a:rPr kumimoji="0" lang="en-US" sz="2400" b="1" i="0" u="none" strike="noStrike" kern="1200" cap="none" spc="0" normalizeH="0" baseline="0" noProof="0" dirty="0">
                <a:ln>
                  <a:noFill/>
                </a:ln>
                <a:solidFill>
                  <a:schemeClr val="tx1"/>
                </a:solidFill>
                <a:effectLst/>
                <a:uLnTx/>
                <a:uFillTx/>
                <a:latin typeface="Calibri"/>
                <a:ea typeface=""/>
                <a:cs typeface="News Gothic MT"/>
              </a:rPr>
              <a:t>AnswerIT</a:t>
            </a: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5324535"/>
          </a:xfrm>
          <a:prstGeom prst="rect">
            <a:avLst/>
          </a:prstGeom>
          <a:noFill/>
        </p:spPr>
        <p:txBody>
          <a:bodyPr wrap="square" rtlCol="0">
            <a:spAutoFit/>
          </a:bodyPr>
          <a:lstStyle/>
          <a:p>
            <a:pPr>
              <a:lnSpc>
                <a:spcPct val="150000"/>
              </a:lnSpc>
            </a:pPr>
            <a:r>
              <a:rPr lang="en-GB" sz="2000" dirty="0"/>
              <a:t>3. </a:t>
            </a:r>
            <a:r>
              <a:rPr lang="en-US" sz="2000" dirty="0"/>
              <a:t>Two cranes are lifting the same load of 120 kg to a height of 15 m.</a:t>
            </a:r>
          </a:p>
          <a:p>
            <a:pPr>
              <a:lnSpc>
                <a:spcPct val="150000"/>
              </a:lnSpc>
            </a:pPr>
            <a:endParaRPr lang="en-US" sz="1600" dirty="0"/>
          </a:p>
          <a:p>
            <a:pPr>
              <a:lnSpc>
                <a:spcPct val="150000"/>
              </a:lnSpc>
            </a:pPr>
            <a:r>
              <a:rPr lang="en-US" sz="1600" dirty="0"/>
              <a:t>                   Crane A</a:t>
            </a:r>
          </a:p>
          <a:p>
            <a:pPr>
              <a:lnSpc>
                <a:spcPct val="150000"/>
              </a:lnSpc>
            </a:pPr>
            <a:r>
              <a:rPr lang="en-US" sz="1600" dirty="0"/>
              <a:t>							Crane B</a:t>
            </a:r>
          </a:p>
          <a:p>
            <a:pPr>
              <a:lnSpc>
                <a:spcPct val="150000"/>
              </a:lnSpc>
            </a:pPr>
            <a:endParaRPr lang="en-US" sz="1600" dirty="0"/>
          </a:p>
          <a:p>
            <a:r>
              <a:rPr lang="en-GB" sz="2000" dirty="0"/>
              <a:t>     </a:t>
            </a:r>
          </a:p>
          <a:p>
            <a:endParaRPr lang="en-GB" sz="2000" dirty="0"/>
          </a:p>
          <a:p>
            <a:r>
              <a:rPr lang="en-US" sz="2000" dirty="0"/>
              <a:t>Crane A takes 30 s</a:t>
            </a:r>
            <a:r>
              <a:rPr lang="en-GB" sz="2000" dirty="0"/>
              <a:t> </a:t>
            </a:r>
            <a:r>
              <a:rPr lang="en-US" sz="2000" dirty="0"/>
              <a:t>to lift the load. Crane B lifts the same load in 9 s. </a:t>
            </a:r>
            <a:endParaRPr lang="en-GB" sz="2000" dirty="0"/>
          </a:p>
          <a:p>
            <a:r>
              <a:rPr lang="en-US" sz="2000" dirty="0"/>
              <a:t>     </a:t>
            </a:r>
            <a:endParaRPr lang="en-US" sz="1400" dirty="0"/>
          </a:p>
          <a:p>
            <a:r>
              <a:rPr lang="en-US" sz="2000" dirty="0"/>
              <a:t>     Calculate the </a:t>
            </a:r>
            <a:r>
              <a:rPr lang="en-US" sz="2000" b="1" dirty="0">
                <a:solidFill>
                  <a:schemeClr val="accent6">
                    <a:lumMod val="75000"/>
                  </a:schemeClr>
                </a:solidFill>
              </a:rPr>
              <a:t>difference in power </a:t>
            </a:r>
            <a:r>
              <a:rPr lang="en-US" sz="2000" dirty="0"/>
              <a:t>of the two cranes.</a:t>
            </a:r>
            <a:endParaRPr lang="en-GB" sz="2000" dirty="0"/>
          </a:p>
          <a:p>
            <a:endParaRPr lang="en-US" sz="1400" dirty="0"/>
          </a:p>
          <a:p>
            <a:r>
              <a:rPr lang="en-US" sz="1400" dirty="0"/>
              <a:t>             </a:t>
            </a:r>
            <a:r>
              <a:rPr lang="en-US" sz="2000" b="1" dirty="0">
                <a:solidFill>
                  <a:srgbClr val="00B050"/>
                </a:solidFill>
              </a:rPr>
              <a:t>Crane A power = 1200 x 15 / 30 = 600 W</a:t>
            </a:r>
          </a:p>
          <a:p>
            <a:endParaRPr lang="en-US" sz="2000" b="1" dirty="0">
              <a:solidFill>
                <a:srgbClr val="00B050"/>
              </a:solidFill>
            </a:endParaRPr>
          </a:p>
          <a:p>
            <a:r>
              <a:rPr lang="en-US" sz="2000" b="1" dirty="0">
                <a:solidFill>
                  <a:srgbClr val="00B050"/>
                </a:solidFill>
              </a:rPr>
              <a:t>         Crane B power = 1200 x 15 / 9 = 2000W</a:t>
            </a:r>
          </a:p>
          <a:p>
            <a:endParaRPr lang="en-US" sz="2000" b="1" dirty="0">
              <a:solidFill>
                <a:srgbClr val="00B050"/>
              </a:solidFill>
            </a:endParaRPr>
          </a:p>
          <a:p>
            <a:r>
              <a:rPr lang="en-US" sz="2000" b="1" dirty="0">
                <a:solidFill>
                  <a:srgbClr val="00B050"/>
                </a:solidFill>
              </a:rPr>
              <a:t>         Difference in power = 2000 – 600 = 1400 Watts	</a:t>
            </a:r>
            <a:endParaRPr lang="en-GB" sz="2000" b="1" dirty="0">
              <a:solidFill>
                <a:srgbClr val="00B050"/>
              </a:solidFill>
            </a:endParaRPr>
          </a:p>
        </p:txBody>
      </p:sp>
      <p:pic>
        <p:nvPicPr>
          <p:cNvPr id="7" name="Picture 6" descr="Image result for Crane Clip Art">
            <a:extLst>
              <a:ext uri="{FF2B5EF4-FFF2-40B4-BE49-F238E27FC236}">
                <a16:creationId xmlns:a16="http://schemas.microsoft.com/office/drawing/2014/main" id="{3695C8D9-624A-4BB0-AEC9-2B2FD2CBF182}"/>
              </a:ext>
            </a:extLst>
          </p:cNvPr>
          <p:cNvPicPr/>
          <p:nvPr/>
        </p:nvPicPr>
        <p:blipFill>
          <a:blip r:embed="rId3" cstate="print"/>
          <a:srcRect/>
          <a:stretch>
            <a:fillRect/>
          </a:stretch>
        </p:blipFill>
        <p:spPr bwMode="auto">
          <a:xfrm>
            <a:off x="2114043" y="1340768"/>
            <a:ext cx="1152128" cy="1296144"/>
          </a:xfrm>
          <a:prstGeom prst="rect">
            <a:avLst/>
          </a:prstGeom>
          <a:noFill/>
          <a:ln w="9525">
            <a:noFill/>
            <a:miter lim="800000"/>
            <a:headEnd/>
            <a:tailEnd/>
          </a:ln>
        </p:spPr>
      </p:pic>
      <p:pic>
        <p:nvPicPr>
          <p:cNvPr id="8" name="Picture 7" descr="Image result for Crane Clip Art">
            <a:extLst>
              <a:ext uri="{FF2B5EF4-FFF2-40B4-BE49-F238E27FC236}">
                <a16:creationId xmlns:a16="http://schemas.microsoft.com/office/drawing/2014/main" id="{08E3668B-D390-4963-A678-8F4584E0EF79}"/>
              </a:ext>
            </a:extLst>
          </p:cNvPr>
          <p:cNvPicPr/>
          <p:nvPr/>
        </p:nvPicPr>
        <p:blipFill>
          <a:blip r:embed="rId4" cstate="print"/>
          <a:srcRect/>
          <a:stretch>
            <a:fillRect/>
          </a:stretch>
        </p:blipFill>
        <p:spPr bwMode="auto">
          <a:xfrm>
            <a:off x="5220072" y="1556792"/>
            <a:ext cx="1314450" cy="1323975"/>
          </a:xfrm>
          <a:prstGeom prst="rect">
            <a:avLst/>
          </a:prstGeom>
          <a:noFill/>
          <a:ln w="9525">
            <a:noFill/>
            <a:miter lim="800000"/>
            <a:headEnd/>
            <a:tailEnd/>
          </a:ln>
          <a:scene3d>
            <a:camera prst="orthographicFront">
              <a:rot lat="0" lon="8700000" rev="0"/>
            </a:camera>
            <a:lightRig rig="threePt" dir="t"/>
          </a:scene3d>
        </p:spPr>
      </p:pic>
    </p:spTree>
    <p:extLst>
      <p:ext uri="{BB962C8B-B14F-4D97-AF65-F5344CB8AC3E}">
        <p14:creationId xmlns:p14="http://schemas.microsoft.com/office/powerpoint/2010/main" val="3541377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p:cNvSpPr/>
          <p:nvPr/>
        </p:nvSpPr>
        <p:spPr>
          <a:xfrm>
            <a:off x="107504" y="741508"/>
            <a:ext cx="8928992" cy="32781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eaLnBrk="0" fontAlgn="base" hangingPunct="0">
              <a:spcBef>
                <a:spcPct val="0"/>
              </a:spcBef>
              <a:spcAft>
                <a:spcPct val="0"/>
              </a:spcAft>
            </a:pPr>
            <a:r>
              <a:rPr lang="en-US" altLang="en-US" sz="2000" dirty="0">
                <a:solidFill>
                  <a:schemeClr val="tx1"/>
                </a:solidFill>
                <a:ea typeface="Times New Roman" panose="02020603050405020304" pitchFamily="18" charset="0"/>
                <a:cs typeface="Times New Roman" panose="02020603050405020304" pitchFamily="18" charset="0"/>
              </a:rPr>
              <a:t>4. The diagram represents the energy store transfers when a motor is lifting a weight.</a:t>
            </a:r>
          </a:p>
          <a:p>
            <a:pPr lvl="0" eaLnBrk="0" fontAlgn="base" hangingPunct="0">
              <a:spcBef>
                <a:spcPct val="0"/>
              </a:spcBef>
              <a:spcAft>
                <a:spcPct val="0"/>
              </a:spcAft>
            </a:pPr>
            <a:endParaRPr lang="en-US" sz="2000" dirty="0">
              <a:solidFill>
                <a:schemeClr val="tx1"/>
              </a:solidFill>
              <a:cs typeface="Times New Roman" panose="02020603050405020304" pitchFamily="18" charset="0"/>
            </a:endParaRPr>
          </a:p>
          <a:p>
            <a:pPr lvl="0" eaLnBrk="0" fontAlgn="base" hangingPunct="0">
              <a:spcBef>
                <a:spcPct val="0"/>
              </a:spcBef>
              <a:spcAft>
                <a:spcPct val="0"/>
              </a:spcAft>
            </a:pPr>
            <a:endParaRPr lang="en-US" sz="2000" dirty="0">
              <a:solidFill>
                <a:schemeClr val="tx1"/>
              </a:solidFill>
              <a:cs typeface="Times New Roman" panose="02020603050405020304" pitchFamily="18" charset="0"/>
            </a:endParaRPr>
          </a:p>
          <a:p>
            <a:pPr lvl="0" eaLnBrk="0" fontAlgn="base" hangingPunct="0">
              <a:spcBef>
                <a:spcPct val="0"/>
              </a:spcBef>
              <a:spcAft>
                <a:spcPct val="0"/>
              </a:spcAft>
            </a:pPr>
            <a:endParaRPr lang="en-US" sz="2000" dirty="0">
              <a:solidFill>
                <a:schemeClr val="tx1"/>
              </a:solidFill>
              <a:cs typeface="Times New Roman" panose="02020603050405020304" pitchFamily="18" charset="0"/>
            </a:endParaRPr>
          </a:p>
          <a:p>
            <a:pPr lvl="0" eaLnBrk="0" fontAlgn="base" hangingPunct="0">
              <a:spcBef>
                <a:spcPct val="0"/>
              </a:spcBef>
              <a:spcAft>
                <a:spcPct val="0"/>
              </a:spcAft>
            </a:pPr>
            <a:endParaRPr lang="en-US" sz="2000" dirty="0">
              <a:solidFill>
                <a:schemeClr val="tx1"/>
              </a:solidFill>
              <a:cs typeface="Times New Roman" panose="02020603050405020304" pitchFamily="18" charset="0"/>
            </a:endParaRPr>
          </a:p>
          <a:p>
            <a:pPr lvl="0" eaLnBrk="0" fontAlgn="base" hangingPunct="0">
              <a:spcBef>
                <a:spcPct val="0"/>
              </a:spcBef>
              <a:spcAft>
                <a:spcPct val="0"/>
              </a:spcAft>
            </a:pPr>
            <a:endParaRPr lang="en-US" sz="2000" dirty="0">
              <a:solidFill>
                <a:schemeClr val="tx1"/>
              </a:solidFill>
              <a:cs typeface="Times New Roman" panose="02020603050405020304" pitchFamily="18" charset="0"/>
            </a:endParaRPr>
          </a:p>
          <a:p>
            <a:pPr lvl="0" eaLnBrk="0" fontAlgn="base" hangingPunct="0">
              <a:spcBef>
                <a:spcPct val="0"/>
              </a:spcBef>
              <a:spcAft>
                <a:spcPct val="0"/>
              </a:spcAft>
            </a:pPr>
            <a:endParaRPr lang="en-US" sz="2000" dirty="0">
              <a:solidFill>
                <a:schemeClr val="tx1"/>
              </a:solidFill>
              <a:cs typeface="Times New Roman" panose="02020603050405020304" pitchFamily="18" charset="0"/>
            </a:endParaRPr>
          </a:p>
          <a:p>
            <a:pPr marL="457200" indent="-457200">
              <a:buAutoNum type="alphaLcPeriod"/>
            </a:pPr>
            <a:r>
              <a:rPr lang="en-US" sz="2000" dirty="0">
                <a:solidFill>
                  <a:schemeClr val="tx1"/>
                </a:solidFill>
              </a:rPr>
              <a:t>How much electrical energy is transferred to a thermal energy store?</a:t>
            </a:r>
          </a:p>
          <a:p>
            <a:pPr lvl="0" algn="ctr"/>
            <a:r>
              <a:rPr lang="en-US" sz="2000" dirty="0">
                <a:solidFill>
                  <a:schemeClr val="tx1"/>
                </a:solidFill>
              </a:rPr>
              <a:t>  </a:t>
            </a:r>
            <a:r>
              <a:rPr lang="en-US" sz="2000" dirty="0"/>
              <a:t> </a:t>
            </a:r>
            <a:r>
              <a:rPr lang="en-US" sz="2000" b="1" dirty="0">
                <a:solidFill>
                  <a:srgbClr val="00B050"/>
                </a:solidFill>
              </a:rPr>
              <a:t>340 – (100 + 80)   = 160 J</a:t>
            </a:r>
          </a:p>
          <a:p>
            <a:pPr lvl="0" algn="ctr"/>
            <a:endParaRPr lang="en-US" sz="2000" b="1" dirty="0">
              <a:solidFill>
                <a:srgbClr val="00B050"/>
              </a:solidFill>
            </a:endParaRPr>
          </a:p>
          <a:p>
            <a:pPr marL="457200" indent="-457200">
              <a:buAutoNum type="alphaLcPeriod" startAt="2"/>
            </a:pPr>
            <a:r>
              <a:rPr lang="en-US" sz="2000" dirty="0">
                <a:solidFill>
                  <a:schemeClr val="tx1"/>
                </a:solidFill>
              </a:rPr>
              <a:t>What is the total amount of dissipated energy? </a:t>
            </a:r>
          </a:p>
          <a:p>
            <a:pPr algn="ctr"/>
            <a:r>
              <a:rPr lang="en-US" sz="2000" b="1" dirty="0">
                <a:solidFill>
                  <a:srgbClr val="00B050"/>
                </a:solidFill>
              </a:rPr>
              <a:t>160 + 80 = 240 J</a:t>
            </a:r>
          </a:p>
          <a:p>
            <a:pPr algn="ctr"/>
            <a:endParaRPr lang="en-US" sz="2000" dirty="0">
              <a:solidFill>
                <a:schemeClr val="tx1"/>
              </a:solidFill>
            </a:endParaRPr>
          </a:p>
          <a:p>
            <a:r>
              <a:rPr lang="en-US" sz="2000" dirty="0">
                <a:solidFill>
                  <a:schemeClr val="tx1"/>
                </a:solidFill>
              </a:rPr>
              <a:t>c.    Calculate the efficiency the of the useful energy transfer </a:t>
            </a:r>
          </a:p>
          <a:p>
            <a:r>
              <a:rPr lang="en-GB" sz="2000" b="1" dirty="0">
                <a:solidFill>
                  <a:srgbClr val="00B050"/>
                </a:solidFill>
              </a:rPr>
              <a:t>Efficiency = </a:t>
            </a:r>
            <a:r>
              <a:rPr lang="en-GB" sz="2000" b="1" u="sng" dirty="0">
                <a:solidFill>
                  <a:srgbClr val="00B050"/>
                </a:solidFill>
              </a:rPr>
              <a:t>(useful energy transferred by the device)  </a:t>
            </a:r>
            <a:r>
              <a:rPr lang="en-GB" sz="2000" b="1" dirty="0">
                <a:solidFill>
                  <a:srgbClr val="00B050"/>
                </a:solidFill>
              </a:rPr>
              <a:t>=  </a:t>
            </a:r>
            <a:r>
              <a:rPr lang="en-GB" sz="2000" b="1" u="sng" dirty="0">
                <a:solidFill>
                  <a:srgbClr val="00B050"/>
                </a:solidFill>
              </a:rPr>
              <a:t>100</a:t>
            </a:r>
            <a:r>
              <a:rPr lang="en-GB" sz="2000" b="1" dirty="0">
                <a:solidFill>
                  <a:srgbClr val="00B050"/>
                </a:solidFill>
              </a:rPr>
              <a:t>   =   0.294</a:t>
            </a:r>
          </a:p>
          <a:p>
            <a:r>
              <a:rPr lang="en-GB" sz="2000" b="1" dirty="0">
                <a:solidFill>
                  <a:srgbClr val="00B050"/>
                </a:solidFill>
              </a:rPr>
              <a:t>                       (total energy supplied to the device)             340</a:t>
            </a:r>
            <a:endParaRPr lang="en-GB" sz="2000" b="1" u="sng" dirty="0">
              <a:solidFill>
                <a:srgbClr val="00B050"/>
              </a:solidFill>
            </a:endParaRPr>
          </a:p>
          <a:p>
            <a:endParaRPr lang="en-US" sz="2000" dirty="0">
              <a:solidFill>
                <a:schemeClr val="tx1"/>
              </a:solidFill>
            </a:endParaRPr>
          </a:p>
          <a:p>
            <a:pPr lvl="0"/>
            <a:endParaRPr lang="en-GB" b="1" dirty="0">
              <a:solidFill>
                <a:prstClr val="black"/>
              </a:solidFill>
            </a:endParaRPr>
          </a:p>
          <a:p>
            <a:endParaRPr lang="en-US" sz="2000" dirty="0">
              <a:solidFill>
                <a:schemeClr val="tx1"/>
              </a:solidFill>
            </a:endParaRPr>
          </a:p>
        </p:txBody>
      </p:sp>
      <p:sp>
        <p:nvSpPr>
          <p:cNvPr id="143" name="Title 1"/>
          <p:cNvSpPr>
            <a:spLocks noGrp="1"/>
          </p:cNvSpPr>
          <p:nvPr>
            <p:ph type="ctrTitle"/>
          </p:nvPr>
        </p:nvSpPr>
        <p:spPr>
          <a:xfrm>
            <a:off x="251521" y="52786"/>
            <a:ext cx="8784976" cy="657041"/>
          </a:xfrm>
        </p:spPr>
        <p:txBody>
          <a:bodyPr>
            <a:noAutofit/>
          </a:bodyPr>
          <a:lstStyle/>
          <a:p>
            <a:pPr marL="342900" lvl="1" algn="r" defTabSz="342900" rtl="0">
              <a:spcBef>
                <a:spcPct val="20000"/>
              </a:spcBef>
            </a:pPr>
            <a:r>
              <a:rPr lang="en-US" sz="2400" b="1" dirty="0">
                <a:solidFill>
                  <a:schemeClr val="accent6"/>
                </a:solidFill>
                <a:latin typeface="+mn-lt"/>
              </a:rPr>
              <a:t>    Part 2 - </a:t>
            </a:r>
            <a:r>
              <a:rPr lang="en-US" sz="2400" b="1" dirty="0">
                <a:solidFill>
                  <a:schemeClr val="tx1"/>
                </a:solidFill>
                <a:latin typeface="+mn-lt"/>
              </a:rPr>
              <a:t>AnswerIT</a:t>
            </a:r>
            <a:endParaRPr kumimoji="0" lang="en-US" sz="2400" b="1" i="0" u="none" strike="noStrike" kern="1200" cap="none" spc="0" normalizeH="0" baseline="0" noProof="0" dirty="0">
              <a:ln>
                <a:noFill/>
              </a:ln>
              <a:solidFill>
                <a:schemeClr val="tx1"/>
              </a:solidFill>
              <a:effectLst/>
              <a:uLnTx/>
              <a:uFillTx/>
              <a:latin typeface="+mn-lt"/>
              <a:ea typeface=""/>
              <a:cs typeface="News Gothic MT"/>
            </a:endParaRPr>
          </a:p>
        </p:txBody>
      </p:sp>
      <p:pic>
        <p:nvPicPr>
          <p:cNvPr id="2" name="Picture 1"/>
          <p:cNvPicPr>
            <a:picLocks noChangeAspect="1"/>
          </p:cNvPicPr>
          <p:nvPr/>
        </p:nvPicPr>
        <p:blipFill>
          <a:blip r:embed="rId3"/>
          <a:stretch>
            <a:fillRect/>
          </a:stretch>
        </p:blipFill>
        <p:spPr>
          <a:xfrm>
            <a:off x="2071824" y="1445226"/>
            <a:ext cx="5000352" cy="1870761"/>
          </a:xfrm>
          <a:prstGeom prst="rect">
            <a:avLst/>
          </a:prstGeom>
        </p:spPr>
      </p:pic>
    </p:spTree>
    <p:extLst>
      <p:ext uri="{BB962C8B-B14F-4D97-AF65-F5344CB8AC3E}">
        <p14:creationId xmlns:p14="http://schemas.microsoft.com/office/powerpoint/2010/main" val="248827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984" y="116632"/>
            <a:ext cx="4275411" cy="461665"/>
          </a:xfrm>
          <a:prstGeom prst="rect">
            <a:avLst/>
          </a:prstGeom>
          <a:noFill/>
        </p:spPr>
        <p:txBody>
          <a:bodyPr wrap="square" rtlCol="0">
            <a:spAutoFit/>
          </a:bodyPr>
          <a:lstStyle/>
          <a:p>
            <a:r>
              <a:rPr lang="en-US" sz="2400" b="1" dirty="0">
                <a:solidFill>
                  <a:srgbClr val="F79646"/>
                </a:solidFill>
              </a:rPr>
              <a:t>Work Done and Energy Transfer</a:t>
            </a:r>
          </a:p>
        </p:txBody>
      </p:sp>
      <p:sp>
        <p:nvSpPr>
          <p:cNvPr id="5" name="Title 1"/>
          <p:cNvSpPr txBox="1">
            <a:spLocks/>
          </p:cNvSpPr>
          <p:nvPr/>
        </p:nvSpPr>
        <p:spPr>
          <a:xfrm>
            <a:off x="222580" y="692696"/>
            <a:ext cx="8458200" cy="7493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b="1" dirty="0"/>
              <a:t>Work Done</a:t>
            </a:r>
          </a:p>
        </p:txBody>
      </p:sp>
      <p:sp>
        <p:nvSpPr>
          <p:cNvPr id="6" name="TextBox 5"/>
          <p:cNvSpPr txBox="1"/>
          <p:nvPr/>
        </p:nvSpPr>
        <p:spPr>
          <a:xfrm>
            <a:off x="222580" y="1340768"/>
            <a:ext cx="8480815"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t>When a force causes an </a:t>
            </a:r>
            <a:r>
              <a:rPr lang="en-US" sz="2400" b="1" dirty="0">
                <a:solidFill>
                  <a:schemeClr val="accent6">
                    <a:lumMod val="75000"/>
                  </a:schemeClr>
                </a:solidFill>
              </a:rPr>
              <a:t>object</a:t>
            </a:r>
            <a:r>
              <a:rPr lang="en-US" sz="2400" b="1" dirty="0"/>
              <a:t> to move through </a:t>
            </a:r>
            <a:r>
              <a:rPr lang="en-US" sz="2400" b="1" dirty="0">
                <a:solidFill>
                  <a:schemeClr val="accent6">
                    <a:lumMod val="75000"/>
                  </a:schemeClr>
                </a:solidFill>
              </a:rPr>
              <a:t>a distance</a:t>
            </a:r>
            <a:r>
              <a:rPr lang="en-US" sz="2400" b="1" dirty="0"/>
              <a:t>, </a:t>
            </a:r>
            <a:r>
              <a:rPr lang="en-US" sz="2400" b="1" dirty="0">
                <a:solidFill>
                  <a:schemeClr val="accent6">
                    <a:lumMod val="75000"/>
                  </a:schemeClr>
                </a:solidFill>
              </a:rPr>
              <a:t>WORK IS DONE</a:t>
            </a:r>
            <a:r>
              <a:rPr lang="en-US" sz="2400" b="1" dirty="0"/>
              <a:t> on the object. So a force does work on an object when the force causes a displacement of the object. </a:t>
            </a:r>
          </a:p>
        </p:txBody>
      </p:sp>
      <p:sp>
        <p:nvSpPr>
          <p:cNvPr id="7" name="TextBox 6"/>
          <p:cNvSpPr txBox="1"/>
          <p:nvPr/>
        </p:nvSpPr>
        <p:spPr>
          <a:xfrm>
            <a:off x="0" y="2708920"/>
            <a:ext cx="9144000" cy="3847207"/>
          </a:xfrm>
          <a:prstGeom prst="rect">
            <a:avLst/>
          </a:prstGeom>
          <a:noFill/>
          <a:ln w="25400">
            <a:noFill/>
          </a:ln>
        </p:spPr>
        <p:txBody>
          <a:bodyPr wrap="square" rtlCol="0">
            <a:spAutoFit/>
          </a:bodyPr>
          <a:lstStyle/>
          <a:p>
            <a:r>
              <a:rPr lang="en-US" sz="2400" b="1" dirty="0"/>
              <a:t>Work done can be calculated using the equation:</a:t>
            </a:r>
          </a:p>
          <a:p>
            <a:endParaRPr lang="en-US" sz="2400" b="1" dirty="0"/>
          </a:p>
          <a:p>
            <a:pPr algn="ctr"/>
            <a:r>
              <a:rPr lang="en-US" sz="2200" b="1" dirty="0">
                <a:solidFill>
                  <a:schemeClr val="accent6">
                    <a:lumMod val="75000"/>
                  </a:schemeClr>
                </a:solidFill>
              </a:rPr>
              <a:t>work done (J) = force (N) x distance moved in the direction of the force (m)</a:t>
            </a:r>
          </a:p>
          <a:p>
            <a:pPr algn="ctr"/>
            <a:endParaRPr lang="en-US" sz="2200" b="1" i="1" dirty="0">
              <a:solidFill>
                <a:schemeClr val="accent6">
                  <a:lumMod val="75000"/>
                </a:schemeClr>
              </a:solidFill>
            </a:endParaRPr>
          </a:p>
          <a:p>
            <a:pPr algn="ctr"/>
            <a:r>
              <a:rPr lang="en-US" sz="3200" b="1" i="1" dirty="0">
                <a:solidFill>
                  <a:schemeClr val="accent6">
                    <a:lumMod val="75000"/>
                  </a:schemeClr>
                </a:solidFill>
              </a:rPr>
              <a:t>E= F x d</a:t>
            </a:r>
          </a:p>
          <a:p>
            <a:pPr algn="ctr"/>
            <a:endParaRPr lang="en-US" sz="2400" b="1" dirty="0"/>
          </a:p>
          <a:p>
            <a:pPr algn="ctr"/>
            <a:endParaRPr lang="en-US" sz="2400" b="1" dirty="0"/>
          </a:p>
          <a:p>
            <a:endParaRPr lang="en-US" sz="2400" b="1" dirty="0"/>
          </a:p>
          <a:p>
            <a:pPr algn="ctr"/>
            <a:r>
              <a:rPr lang="en-US" sz="2400" b="1" dirty="0"/>
              <a:t>Note: </a:t>
            </a:r>
            <a:r>
              <a:rPr lang="en-GB" sz="2400" b="1" dirty="0"/>
              <a:t>Energy transferred (joule, J) is equal to work done (joule, J)</a:t>
            </a:r>
          </a:p>
          <a:p>
            <a:endParaRPr lang="en-US" sz="2400" b="1" dirty="0"/>
          </a:p>
        </p:txBody>
      </p:sp>
    </p:spTree>
    <p:extLst>
      <p:ext uri="{BB962C8B-B14F-4D97-AF65-F5344CB8AC3E}">
        <p14:creationId xmlns:p14="http://schemas.microsoft.com/office/powerpoint/2010/main" val="2120080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984" y="116632"/>
            <a:ext cx="4275411" cy="461665"/>
          </a:xfrm>
          <a:prstGeom prst="rect">
            <a:avLst/>
          </a:prstGeom>
          <a:noFill/>
        </p:spPr>
        <p:txBody>
          <a:bodyPr wrap="square" rtlCol="0">
            <a:spAutoFit/>
          </a:bodyPr>
          <a:lstStyle/>
          <a:p>
            <a:r>
              <a:rPr lang="en-US" sz="2400" b="1" dirty="0">
                <a:solidFill>
                  <a:srgbClr val="F79646"/>
                </a:solidFill>
              </a:rPr>
              <a:t>Work Done and Energy Transfer</a:t>
            </a:r>
          </a:p>
        </p:txBody>
      </p:sp>
      <p:sp>
        <p:nvSpPr>
          <p:cNvPr id="5" name="Title 1"/>
          <p:cNvSpPr txBox="1">
            <a:spLocks/>
          </p:cNvSpPr>
          <p:nvPr/>
        </p:nvSpPr>
        <p:spPr>
          <a:xfrm>
            <a:off x="222580" y="721621"/>
            <a:ext cx="8458200" cy="7493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b="1" dirty="0"/>
              <a:t>Work Done Calculations</a:t>
            </a:r>
          </a:p>
        </p:txBody>
      </p:sp>
      <p:sp>
        <p:nvSpPr>
          <p:cNvPr id="6" name="TextBox 5"/>
          <p:cNvSpPr txBox="1"/>
          <p:nvPr/>
        </p:nvSpPr>
        <p:spPr>
          <a:xfrm>
            <a:off x="222580" y="1470921"/>
            <a:ext cx="8186075" cy="4154984"/>
          </a:xfrm>
          <a:prstGeom prst="rect">
            <a:avLst/>
          </a:prstGeom>
          <a:noFill/>
        </p:spPr>
        <p:txBody>
          <a:bodyPr wrap="square" rtlCol="0">
            <a:spAutoFit/>
          </a:bodyPr>
          <a:lstStyle/>
          <a:p>
            <a:r>
              <a:rPr lang="en-US" sz="2400" b="1" dirty="0"/>
              <a:t>A box is pushed 3 m across the floor with a force of 120 N.</a:t>
            </a:r>
          </a:p>
          <a:p>
            <a:endParaRPr lang="en-US" sz="2400" b="1" dirty="0"/>
          </a:p>
          <a:p>
            <a:r>
              <a:rPr lang="en-US" sz="2400" b="1" dirty="0"/>
              <a:t>Work out the work done in moving the box.</a:t>
            </a:r>
          </a:p>
          <a:p>
            <a:endParaRPr lang="en-US" sz="2400" b="1" dirty="0"/>
          </a:p>
          <a:p>
            <a:r>
              <a:rPr lang="en-US" sz="2400" b="1" dirty="0">
                <a:solidFill>
                  <a:schemeClr val="accent6">
                    <a:lumMod val="75000"/>
                  </a:schemeClr>
                </a:solidFill>
              </a:rPr>
              <a:t>Solution</a:t>
            </a:r>
          </a:p>
          <a:p>
            <a:endParaRPr lang="en-US" sz="2400" b="1" dirty="0">
              <a:solidFill>
                <a:schemeClr val="accent6">
                  <a:lumMod val="75000"/>
                </a:schemeClr>
              </a:solidFill>
            </a:endParaRPr>
          </a:p>
          <a:p>
            <a:r>
              <a:rPr lang="en-US" sz="2400" b="1" dirty="0">
                <a:solidFill>
                  <a:schemeClr val="accent6">
                    <a:lumMod val="75000"/>
                  </a:schemeClr>
                </a:solidFill>
              </a:rPr>
              <a:t>Equation:  work done = force x distance travelled</a:t>
            </a:r>
          </a:p>
          <a:p>
            <a:endParaRPr lang="en-US" sz="2400" b="1" dirty="0">
              <a:solidFill>
                <a:schemeClr val="accent6">
                  <a:lumMod val="75000"/>
                </a:schemeClr>
              </a:solidFill>
            </a:endParaRPr>
          </a:p>
          <a:p>
            <a:r>
              <a:rPr lang="en-US" sz="2400" b="1" dirty="0">
                <a:solidFill>
                  <a:schemeClr val="accent6">
                    <a:lumMod val="75000"/>
                  </a:schemeClr>
                </a:solidFill>
              </a:rPr>
              <a:t>Substitution:  work done = 120 x 3</a:t>
            </a:r>
          </a:p>
          <a:p>
            <a:endParaRPr lang="en-US" sz="2400" b="1" dirty="0">
              <a:solidFill>
                <a:schemeClr val="accent6">
                  <a:lumMod val="75000"/>
                </a:schemeClr>
              </a:solidFill>
            </a:endParaRPr>
          </a:p>
          <a:p>
            <a:r>
              <a:rPr lang="en-US" sz="2400" b="1" dirty="0">
                <a:solidFill>
                  <a:schemeClr val="accent6">
                    <a:lumMod val="75000"/>
                  </a:schemeClr>
                </a:solidFill>
              </a:rPr>
              <a:t>Work done = </a:t>
            </a:r>
            <a:r>
              <a:rPr lang="en-US" sz="2400" b="1" dirty="0">
                <a:solidFill>
                  <a:srgbClr val="00B050"/>
                </a:solidFill>
              </a:rPr>
              <a:t>360 J</a:t>
            </a:r>
          </a:p>
        </p:txBody>
      </p:sp>
      <p:pic>
        <p:nvPicPr>
          <p:cNvPr id="7" name="Picture 6"/>
          <p:cNvPicPr>
            <a:picLocks noChangeAspect="1"/>
          </p:cNvPicPr>
          <p:nvPr/>
        </p:nvPicPr>
        <p:blipFill>
          <a:blip r:embed="rId2"/>
          <a:stretch>
            <a:fillRect/>
          </a:stretch>
        </p:blipFill>
        <p:spPr>
          <a:xfrm>
            <a:off x="2974582" y="4509120"/>
            <a:ext cx="5728814" cy="1728192"/>
          </a:xfrm>
          <a:prstGeom prst="rect">
            <a:avLst/>
          </a:prstGeom>
        </p:spPr>
      </p:pic>
      <p:sp>
        <p:nvSpPr>
          <p:cNvPr id="8" name="Rectangle 7">
            <a:extLst>
              <a:ext uri="{FF2B5EF4-FFF2-40B4-BE49-F238E27FC236}">
                <a16:creationId xmlns:a16="http://schemas.microsoft.com/office/drawing/2014/main" id="{57E0C70E-79A2-F548-A56A-E7197CDC0FE7}"/>
              </a:ext>
            </a:extLst>
          </p:cNvPr>
          <p:cNvSpPr/>
          <p:nvPr/>
        </p:nvSpPr>
        <p:spPr>
          <a:xfrm>
            <a:off x="222580" y="5091701"/>
            <a:ext cx="3456384" cy="4983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t>Click to reveal answer</a:t>
            </a:r>
          </a:p>
        </p:txBody>
      </p:sp>
    </p:spTree>
    <p:extLst>
      <p:ext uri="{BB962C8B-B14F-4D97-AF65-F5344CB8AC3E}">
        <p14:creationId xmlns:p14="http://schemas.microsoft.com/office/powerpoint/2010/main" val="156876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984" y="116632"/>
            <a:ext cx="4275411" cy="461665"/>
          </a:xfrm>
          <a:prstGeom prst="rect">
            <a:avLst/>
          </a:prstGeom>
          <a:noFill/>
        </p:spPr>
        <p:txBody>
          <a:bodyPr wrap="square" rtlCol="0">
            <a:spAutoFit/>
          </a:bodyPr>
          <a:lstStyle/>
          <a:p>
            <a:r>
              <a:rPr lang="en-US" sz="2400" b="1" dirty="0">
                <a:solidFill>
                  <a:srgbClr val="F79646"/>
                </a:solidFill>
              </a:rPr>
              <a:t>Work Done and Energy Transfer</a:t>
            </a:r>
          </a:p>
        </p:txBody>
      </p:sp>
      <p:sp>
        <p:nvSpPr>
          <p:cNvPr id="5" name="Title 1"/>
          <p:cNvSpPr txBox="1">
            <a:spLocks/>
          </p:cNvSpPr>
          <p:nvPr/>
        </p:nvSpPr>
        <p:spPr>
          <a:xfrm>
            <a:off x="222580" y="721621"/>
            <a:ext cx="8458200" cy="475131"/>
          </a:xfrm>
          <a:prstGeom prst="rect">
            <a:avLst/>
          </a:prstGeom>
        </p:spPr>
        <p:txBody>
          <a:bodyPr vert="horz" lIns="91440" tIns="45720" rIns="91440" bIns="45720" rtlCol="0" anchor="ctr">
            <a:normAutofit fontScale="92500" lnSpcReduction="10000"/>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sz="2800" b="1" dirty="0"/>
              <a:t>Work Done Calculations</a:t>
            </a:r>
          </a:p>
        </p:txBody>
      </p:sp>
      <p:sp>
        <p:nvSpPr>
          <p:cNvPr id="6" name="TextBox 5"/>
          <p:cNvSpPr txBox="1"/>
          <p:nvPr/>
        </p:nvSpPr>
        <p:spPr>
          <a:xfrm>
            <a:off x="222580" y="1182688"/>
            <a:ext cx="9144000" cy="4893647"/>
          </a:xfrm>
          <a:prstGeom prst="rect">
            <a:avLst/>
          </a:prstGeom>
          <a:noFill/>
        </p:spPr>
        <p:txBody>
          <a:bodyPr wrap="square" rtlCol="0">
            <a:spAutoFit/>
          </a:bodyPr>
          <a:lstStyle/>
          <a:p>
            <a:r>
              <a:rPr lang="en-US" sz="2400" b="1" dirty="0"/>
              <a:t>A man with a mass of 70 kg gets onto a moving escalator.  </a:t>
            </a:r>
          </a:p>
          <a:p>
            <a:r>
              <a:rPr lang="en-US" sz="2400" b="1" dirty="0"/>
              <a:t>The escalator moves 15 m horizontally and 8 m vertically.</a:t>
            </a:r>
          </a:p>
          <a:p>
            <a:r>
              <a:rPr lang="en-US" sz="2400" b="1" dirty="0"/>
              <a:t>Calculate the work done by the motor against gravity.</a:t>
            </a:r>
          </a:p>
          <a:p>
            <a:endParaRPr lang="en-US" sz="2400" b="1" dirty="0"/>
          </a:p>
          <a:p>
            <a:r>
              <a:rPr lang="en-US" sz="2400" b="1" dirty="0"/>
              <a:t>Take g = 10 N/kg.</a:t>
            </a:r>
          </a:p>
          <a:p>
            <a:endParaRPr lang="en-US" sz="2400" b="1" dirty="0"/>
          </a:p>
          <a:p>
            <a:r>
              <a:rPr lang="en-US" sz="2400" b="1" dirty="0">
                <a:solidFill>
                  <a:schemeClr val="accent6">
                    <a:lumMod val="75000"/>
                  </a:schemeClr>
                </a:solidFill>
              </a:rPr>
              <a:t>Solution</a:t>
            </a:r>
          </a:p>
          <a:p>
            <a:r>
              <a:rPr lang="en-US" sz="2200" b="1" dirty="0">
                <a:solidFill>
                  <a:schemeClr val="accent6">
                    <a:lumMod val="75000"/>
                  </a:schemeClr>
                </a:solidFill>
              </a:rPr>
              <a:t>Gravity acts downwards, so the distance moved against gravity is 8 m.</a:t>
            </a:r>
          </a:p>
          <a:p>
            <a:r>
              <a:rPr lang="en-US" sz="2400" b="1" dirty="0">
                <a:solidFill>
                  <a:schemeClr val="accent6">
                    <a:lumMod val="75000"/>
                  </a:schemeClr>
                </a:solidFill>
              </a:rPr>
              <a:t>Since W = mg; the weight of the man is 700 N.</a:t>
            </a:r>
          </a:p>
          <a:p>
            <a:endParaRPr lang="en-US" sz="2400" b="1" dirty="0">
              <a:solidFill>
                <a:schemeClr val="accent6">
                  <a:lumMod val="75000"/>
                </a:schemeClr>
              </a:solidFill>
            </a:endParaRPr>
          </a:p>
          <a:p>
            <a:r>
              <a:rPr lang="en-US" sz="2400" b="1" dirty="0">
                <a:solidFill>
                  <a:schemeClr val="accent6">
                    <a:lumMod val="75000"/>
                  </a:schemeClr>
                </a:solidFill>
              </a:rPr>
              <a:t>Using:		work done = force x distance travelled</a:t>
            </a:r>
          </a:p>
          <a:p>
            <a:r>
              <a:rPr lang="en-US" sz="2400" b="1" dirty="0">
                <a:solidFill>
                  <a:schemeClr val="accent6">
                    <a:lumMod val="75000"/>
                  </a:schemeClr>
                </a:solidFill>
              </a:rPr>
              <a:t>		work done = 700 x 8</a:t>
            </a:r>
          </a:p>
          <a:p>
            <a:r>
              <a:rPr lang="en-US" sz="2400" b="1" dirty="0">
                <a:solidFill>
                  <a:schemeClr val="accent6">
                    <a:lumMod val="75000"/>
                  </a:schemeClr>
                </a:solidFill>
              </a:rPr>
              <a:t>		work done </a:t>
            </a:r>
            <a:r>
              <a:rPr lang="en-US" sz="2400" b="1" dirty="0">
                <a:solidFill>
                  <a:srgbClr val="00B050"/>
                </a:solidFill>
              </a:rPr>
              <a:t>= 5600 J</a:t>
            </a:r>
          </a:p>
        </p:txBody>
      </p:sp>
      <p:sp>
        <p:nvSpPr>
          <p:cNvPr id="7" name="Rectangle 6">
            <a:extLst>
              <a:ext uri="{FF2B5EF4-FFF2-40B4-BE49-F238E27FC236}">
                <a16:creationId xmlns:a16="http://schemas.microsoft.com/office/drawing/2014/main" id="{4037F84F-145D-504D-8689-60A9F77F736A}"/>
              </a:ext>
            </a:extLst>
          </p:cNvPr>
          <p:cNvSpPr/>
          <p:nvPr/>
        </p:nvSpPr>
        <p:spPr>
          <a:xfrm>
            <a:off x="1835696" y="5608582"/>
            <a:ext cx="3456384" cy="4983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t>Click to reveal answer</a:t>
            </a:r>
          </a:p>
        </p:txBody>
      </p:sp>
    </p:spTree>
    <p:extLst>
      <p:ext uri="{BB962C8B-B14F-4D97-AF65-F5344CB8AC3E}">
        <p14:creationId xmlns:p14="http://schemas.microsoft.com/office/powerpoint/2010/main" val="122278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7EB6-5057-4682-85F2-622D08223BF9}"/>
              </a:ext>
            </a:extLst>
          </p:cNvPr>
          <p:cNvSpPr>
            <a:spLocks noGrp="1"/>
          </p:cNvSpPr>
          <p:nvPr>
            <p:ph type="title"/>
          </p:nvPr>
        </p:nvSpPr>
        <p:spPr>
          <a:xfrm>
            <a:off x="703529" y="2230"/>
            <a:ext cx="8229600" cy="618457"/>
          </a:xfrm>
        </p:spPr>
        <p:txBody>
          <a:bodyPr anchor="ctr"/>
          <a:lstStyle/>
          <a:p>
            <a:pPr algn="r"/>
            <a:r>
              <a:rPr lang="en-GB" sz="2400" b="1" dirty="0">
                <a:solidFill>
                  <a:schemeClr val="accent6">
                    <a:lumMod val="75000"/>
                  </a:schemeClr>
                </a:solidFill>
                <a:latin typeface="+mn-lt"/>
              </a:rPr>
              <a:t>Gravitational potential energy</a:t>
            </a:r>
          </a:p>
        </p:txBody>
      </p:sp>
      <p:sp>
        <p:nvSpPr>
          <p:cNvPr id="3" name="Text Placeholder 2">
            <a:extLst>
              <a:ext uri="{FF2B5EF4-FFF2-40B4-BE49-F238E27FC236}">
                <a16:creationId xmlns:a16="http://schemas.microsoft.com/office/drawing/2014/main" id="{26050DFD-E555-4EE4-B12C-D2AE5FAFF2A2}"/>
              </a:ext>
            </a:extLst>
          </p:cNvPr>
          <p:cNvSpPr>
            <a:spLocks noGrp="1"/>
          </p:cNvSpPr>
          <p:nvPr>
            <p:ph type="body" idx="1"/>
          </p:nvPr>
        </p:nvSpPr>
        <p:spPr>
          <a:xfrm>
            <a:off x="131189" y="729130"/>
            <a:ext cx="6601052" cy="2304256"/>
          </a:xfrm>
        </p:spPr>
        <p:txBody>
          <a:bodyPr/>
          <a:lstStyle/>
          <a:p>
            <a:pPr algn="l">
              <a:spcBef>
                <a:spcPts val="0"/>
              </a:spcBef>
            </a:pPr>
            <a:r>
              <a:rPr lang="en-GB" sz="2000" dirty="0">
                <a:latin typeface="+mn-lt"/>
              </a:rPr>
              <a:t>When an object is raised above ground level it gains </a:t>
            </a:r>
            <a:r>
              <a:rPr lang="en-GB" sz="2000" b="1" dirty="0">
                <a:solidFill>
                  <a:schemeClr val="accent6">
                    <a:lumMod val="75000"/>
                  </a:schemeClr>
                </a:solidFill>
                <a:latin typeface="+mn-lt"/>
              </a:rPr>
              <a:t>gravitational potential energy </a:t>
            </a:r>
            <a:r>
              <a:rPr lang="en-GB" sz="2000" dirty="0">
                <a:latin typeface="+mn-lt"/>
              </a:rPr>
              <a:t>(GPE). This </a:t>
            </a:r>
            <a:r>
              <a:rPr lang="en-GB" sz="2000" b="1" dirty="0">
                <a:solidFill>
                  <a:schemeClr val="accent6">
                    <a:lumMod val="75000"/>
                  </a:schemeClr>
                </a:solidFill>
                <a:latin typeface="+mn-lt"/>
              </a:rPr>
              <a:t>stored energy </a:t>
            </a:r>
            <a:r>
              <a:rPr lang="en-GB" sz="2000" dirty="0">
                <a:latin typeface="+mn-lt"/>
              </a:rPr>
              <a:t>can be released if the object is allowed to </a:t>
            </a:r>
            <a:r>
              <a:rPr lang="en-GB" sz="2000" b="1" dirty="0">
                <a:solidFill>
                  <a:schemeClr val="accent6">
                    <a:lumMod val="75000"/>
                  </a:schemeClr>
                </a:solidFill>
                <a:latin typeface="+mn-lt"/>
              </a:rPr>
              <a:t>fall</a:t>
            </a:r>
            <a:r>
              <a:rPr lang="en-GB" sz="2000" dirty="0">
                <a:latin typeface="+mn-lt"/>
              </a:rPr>
              <a:t>.</a:t>
            </a:r>
          </a:p>
          <a:p>
            <a:pPr algn="l">
              <a:spcBef>
                <a:spcPts val="0"/>
              </a:spcBef>
            </a:pPr>
            <a:endParaRPr lang="en-GB" sz="2000" dirty="0">
              <a:latin typeface="+mn-lt"/>
            </a:endParaRPr>
          </a:p>
          <a:p>
            <a:pPr algn="l">
              <a:spcBef>
                <a:spcPts val="0"/>
              </a:spcBef>
            </a:pPr>
            <a:r>
              <a:rPr lang="en-GB" sz="2000" dirty="0">
                <a:latin typeface="+mn-lt"/>
              </a:rPr>
              <a:t>A pile driver is a machine that lifts a heavy  weight then drops it on a post to drive it into  the ground. </a:t>
            </a:r>
          </a:p>
          <a:p>
            <a:pPr algn="l">
              <a:spcBef>
                <a:spcPts val="0"/>
              </a:spcBef>
            </a:pPr>
            <a:endParaRPr lang="en-GB" sz="2000" dirty="0">
              <a:latin typeface="+mn-lt"/>
            </a:endParaRPr>
          </a:p>
          <a:p>
            <a:pPr algn="l">
              <a:spcBef>
                <a:spcPts val="0"/>
              </a:spcBef>
            </a:pPr>
            <a:endParaRPr lang="en-GB" sz="2000" dirty="0">
              <a:latin typeface="+mn-lt"/>
            </a:endParaRPr>
          </a:p>
          <a:p>
            <a:pPr algn="l">
              <a:spcBef>
                <a:spcPts val="0"/>
              </a:spcBef>
            </a:pPr>
            <a:endParaRPr lang="en-GB" sz="2000" dirty="0">
              <a:latin typeface="+mn-lt"/>
            </a:endParaRPr>
          </a:p>
          <a:p>
            <a:pPr algn="l">
              <a:spcBef>
                <a:spcPts val="0"/>
              </a:spcBef>
            </a:pPr>
            <a:r>
              <a:rPr lang="en-GB" sz="2000" dirty="0">
                <a:latin typeface="+mn-lt"/>
              </a:rPr>
              <a:t>   </a:t>
            </a:r>
          </a:p>
        </p:txBody>
      </p:sp>
      <p:pic>
        <p:nvPicPr>
          <p:cNvPr id="8" name="Picture 7">
            <a:extLst>
              <a:ext uri="{FF2B5EF4-FFF2-40B4-BE49-F238E27FC236}">
                <a16:creationId xmlns:a16="http://schemas.microsoft.com/office/drawing/2014/main" id="{8F139F6A-8069-49F9-B9CF-604B26893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6393" y="620688"/>
            <a:ext cx="1832072" cy="2059700"/>
          </a:xfrm>
          <a:prstGeom prst="rect">
            <a:avLst/>
          </a:prstGeom>
        </p:spPr>
      </p:pic>
      <p:sp>
        <p:nvSpPr>
          <p:cNvPr id="7" name="Rectangle 6"/>
          <p:cNvSpPr/>
          <p:nvPr/>
        </p:nvSpPr>
        <p:spPr>
          <a:xfrm>
            <a:off x="0" y="2919208"/>
            <a:ext cx="9143999" cy="35283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Recall and use the equation to calculate the change in</a:t>
            </a:r>
          </a:p>
          <a:p>
            <a:r>
              <a:rPr lang="en-US" sz="2000" dirty="0"/>
              <a:t>gravitational PE when an object is raised above the ground:</a:t>
            </a:r>
          </a:p>
          <a:p>
            <a:endParaRPr lang="en-US" sz="800" dirty="0"/>
          </a:p>
          <a:p>
            <a:pPr algn="ctr"/>
            <a:r>
              <a:rPr lang="en-GB" b="1" dirty="0">
                <a:solidFill>
                  <a:schemeClr val="accent6">
                    <a:lumMod val="75000"/>
                  </a:schemeClr>
                </a:solidFill>
              </a:rPr>
              <a:t>change in G.P.E (J) =  mass  (kg) × gravitational field strength (N/kg) × change in height (m)</a:t>
            </a:r>
          </a:p>
          <a:p>
            <a:pPr algn="ctr"/>
            <a:endParaRPr lang="en-GB" sz="800" b="1" dirty="0">
              <a:solidFill>
                <a:schemeClr val="accent6">
                  <a:lumMod val="75000"/>
                </a:schemeClr>
              </a:solidFill>
            </a:endParaRPr>
          </a:p>
          <a:p>
            <a:pPr algn="ctr"/>
            <a:r>
              <a:rPr lang="el-GR" sz="2400" b="1" i="1" dirty="0">
                <a:solidFill>
                  <a:schemeClr val="accent6">
                    <a:lumMod val="75000"/>
                  </a:schemeClr>
                </a:solidFill>
              </a:rPr>
              <a:t>Δ</a:t>
            </a:r>
            <a:r>
              <a:rPr lang="en-GB" sz="2400" b="1" i="1" dirty="0">
                <a:solidFill>
                  <a:schemeClr val="accent6">
                    <a:lumMod val="75000"/>
                  </a:schemeClr>
                </a:solidFill>
              </a:rPr>
              <a:t>GPE = m× g ×</a:t>
            </a:r>
            <a:r>
              <a:rPr lang="el-GR" sz="2400" b="1" i="1" dirty="0">
                <a:solidFill>
                  <a:schemeClr val="accent6">
                    <a:lumMod val="75000"/>
                  </a:schemeClr>
                </a:solidFill>
              </a:rPr>
              <a:t>Δ</a:t>
            </a:r>
            <a:r>
              <a:rPr lang="en-GB" sz="2400" b="1" i="1" dirty="0">
                <a:solidFill>
                  <a:schemeClr val="accent6">
                    <a:lumMod val="75000"/>
                  </a:schemeClr>
                </a:solidFill>
              </a:rPr>
              <a:t>h</a:t>
            </a:r>
          </a:p>
          <a:p>
            <a:pPr algn="ctr"/>
            <a:endParaRPr lang="en-GB" sz="800" dirty="0"/>
          </a:p>
          <a:p>
            <a:r>
              <a:rPr lang="en-GB" sz="2000" dirty="0"/>
              <a:t>The pile driver hammer has a mass of 120 kg and it is raised to a height of 4 m above the ground. How much G.P.E will it have?</a:t>
            </a:r>
          </a:p>
          <a:p>
            <a:pPr algn="ctr"/>
            <a:r>
              <a:rPr lang="el-GR" sz="2000" b="1" i="1" dirty="0">
                <a:solidFill>
                  <a:schemeClr val="accent6">
                    <a:lumMod val="75000"/>
                  </a:schemeClr>
                </a:solidFill>
              </a:rPr>
              <a:t>Δ</a:t>
            </a:r>
            <a:r>
              <a:rPr lang="en-GB" sz="2000" b="1" i="1" dirty="0">
                <a:solidFill>
                  <a:schemeClr val="accent6">
                    <a:lumMod val="75000"/>
                  </a:schemeClr>
                </a:solidFill>
              </a:rPr>
              <a:t>GPE = m× g ×</a:t>
            </a:r>
            <a:r>
              <a:rPr lang="el-GR" sz="2000" b="1" i="1" dirty="0">
                <a:solidFill>
                  <a:schemeClr val="accent6">
                    <a:lumMod val="75000"/>
                  </a:schemeClr>
                </a:solidFill>
              </a:rPr>
              <a:t>Δ</a:t>
            </a:r>
            <a:r>
              <a:rPr lang="en-GB" sz="2000" b="1" i="1" dirty="0">
                <a:solidFill>
                  <a:schemeClr val="accent6">
                    <a:lumMod val="75000"/>
                  </a:schemeClr>
                </a:solidFill>
              </a:rPr>
              <a:t>h</a:t>
            </a:r>
          </a:p>
          <a:p>
            <a:pPr algn="ctr"/>
            <a:endParaRPr lang="en-GB" sz="800" b="1" i="1" dirty="0">
              <a:solidFill>
                <a:schemeClr val="accent6">
                  <a:lumMod val="75000"/>
                </a:schemeClr>
              </a:solidFill>
            </a:endParaRPr>
          </a:p>
          <a:p>
            <a:pPr algn="ctr"/>
            <a:r>
              <a:rPr lang="el-GR" sz="2000" b="1" i="1" dirty="0">
                <a:solidFill>
                  <a:schemeClr val="accent6">
                    <a:lumMod val="75000"/>
                  </a:schemeClr>
                </a:solidFill>
              </a:rPr>
              <a:t>Δ</a:t>
            </a:r>
            <a:r>
              <a:rPr lang="en-GB" sz="2000" b="1" i="1" dirty="0">
                <a:solidFill>
                  <a:schemeClr val="accent6">
                    <a:lumMod val="75000"/>
                  </a:schemeClr>
                </a:solidFill>
              </a:rPr>
              <a:t>GPE </a:t>
            </a:r>
            <a:r>
              <a:rPr lang="en-GB" sz="2000" b="1" dirty="0">
                <a:solidFill>
                  <a:schemeClr val="accent6">
                    <a:lumMod val="75000"/>
                  </a:schemeClr>
                </a:solidFill>
              </a:rPr>
              <a:t>= 120 x 10 x 4</a:t>
            </a:r>
            <a:endParaRPr lang="en-GB" sz="2000" b="1" baseline="30000" dirty="0">
              <a:solidFill>
                <a:schemeClr val="accent6">
                  <a:lumMod val="75000"/>
                </a:schemeClr>
              </a:solidFill>
            </a:endParaRPr>
          </a:p>
          <a:p>
            <a:pPr algn="ctr"/>
            <a:endParaRPr lang="en-GB" sz="1050" b="1" baseline="30000" dirty="0">
              <a:solidFill>
                <a:schemeClr val="accent6">
                  <a:lumMod val="75000"/>
                </a:schemeClr>
              </a:solidFill>
            </a:endParaRPr>
          </a:p>
          <a:p>
            <a:r>
              <a:rPr lang="en-GB" sz="2000" b="1" baseline="30000" dirty="0">
                <a:solidFill>
                  <a:schemeClr val="accent6">
                    <a:lumMod val="75000"/>
                  </a:schemeClr>
                </a:solidFill>
              </a:rPr>
              <a:t> </a:t>
            </a:r>
            <a:r>
              <a:rPr lang="en-GB" sz="2000" b="1" dirty="0">
                <a:solidFill>
                  <a:schemeClr val="accent6">
                    <a:lumMod val="75000"/>
                  </a:schemeClr>
                </a:solidFill>
              </a:rPr>
              <a:t>                          </a:t>
            </a:r>
            <a:r>
              <a:rPr lang="en-GB" sz="2000" b="1" dirty="0">
                <a:solidFill>
                  <a:schemeClr val="tx1"/>
                </a:solidFill>
              </a:rPr>
              <a:t>The G.P.E gained is: </a:t>
            </a:r>
            <a:r>
              <a:rPr lang="el-GR" sz="2000" b="1" i="1" dirty="0">
                <a:solidFill>
                  <a:schemeClr val="accent6">
                    <a:lumMod val="75000"/>
                  </a:schemeClr>
                </a:solidFill>
              </a:rPr>
              <a:t>Δ</a:t>
            </a:r>
            <a:r>
              <a:rPr lang="en-GB" sz="2000" b="1" i="1" dirty="0">
                <a:solidFill>
                  <a:schemeClr val="accent6">
                    <a:lumMod val="75000"/>
                  </a:schemeClr>
                </a:solidFill>
              </a:rPr>
              <a:t>GPE</a:t>
            </a:r>
            <a:r>
              <a:rPr lang="en-GB" sz="2000" b="1" dirty="0">
                <a:solidFill>
                  <a:schemeClr val="accent6">
                    <a:lumMod val="75000"/>
                  </a:schemeClr>
                </a:solidFill>
              </a:rPr>
              <a:t> = </a:t>
            </a:r>
            <a:r>
              <a:rPr lang="en-GB" sz="2000" b="1" dirty="0">
                <a:solidFill>
                  <a:srgbClr val="00B050"/>
                </a:solidFill>
              </a:rPr>
              <a:t>4800 J</a:t>
            </a:r>
          </a:p>
        </p:txBody>
      </p:sp>
      <p:sp>
        <p:nvSpPr>
          <p:cNvPr id="6" name="Rectangle 5">
            <a:extLst>
              <a:ext uri="{FF2B5EF4-FFF2-40B4-BE49-F238E27FC236}">
                <a16:creationId xmlns:a16="http://schemas.microsoft.com/office/drawing/2014/main" id="{8C7F9A51-C1CC-B040-A026-CF9337DD4D6C}"/>
              </a:ext>
            </a:extLst>
          </p:cNvPr>
          <p:cNvSpPr/>
          <p:nvPr/>
        </p:nvSpPr>
        <p:spPr>
          <a:xfrm>
            <a:off x="3635896" y="5973180"/>
            <a:ext cx="3456384" cy="4983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t>Click to reveal answer</a:t>
            </a:r>
          </a:p>
        </p:txBody>
      </p:sp>
      <p:sp>
        <p:nvSpPr>
          <p:cNvPr id="9" name="Rectangle 8">
            <a:extLst>
              <a:ext uri="{FF2B5EF4-FFF2-40B4-BE49-F238E27FC236}">
                <a16:creationId xmlns:a16="http://schemas.microsoft.com/office/drawing/2014/main" id="{31D869E9-3518-DF46-8FAE-639BFB7751E6}"/>
              </a:ext>
            </a:extLst>
          </p:cNvPr>
          <p:cNvSpPr/>
          <p:nvPr/>
        </p:nvSpPr>
        <p:spPr>
          <a:xfrm>
            <a:off x="251520" y="5440085"/>
            <a:ext cx="1008112" cy="7831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t>From topic 3</a:t>
            </a:r>
          </a:p>
        </p:txBody>
      </p:sp>
    </p:spTree>
    <p:extLst>
      <p:ext uri="{BB962C8B-B14F-4D97-AF65-F5344CB8AC3E}">
        <p14:creationId xmlns:p14="http://schemas.microsoft.com/office/powerpoint/2010/main" val="22595578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7EB6-5057-4682-85F2-622D08223BF9}"/>
              </a:ext>
            </a:extLst>
          </p:cNvPr>
          <p:cNvSpPr>
            <a:spLocks noGrp="1"/>
          </p:cNvSpPr>
          <p:nvPr>
            <p:ph type="title"/>
          </p:nvPr>
        </p:nvSpPr>
        <p:spPr>
          <a:xfrm>
            <a:off x="755576" y="0"/>
            <a:ext cx="8229600" cy="692696"/>
          </a:xfrm>
        </p:spPr>
        <p:txBody>
          <a:bodyPr anchor="ctr"/>
          <a:lstStyle/>
          <a:p>
            <a:pPr algn="r"/>
            <a:r>
              <a:rPr lang="en-GB" sz="2400" b="1" dirty="0">
                <a:solidFill>
                  <a:schemeClr val="accent6">
                    <a:lumMod val="75000"/>
                  </a:schemeClr>
                </a:solidFill>
                <a:latin typeface="+mn-lt"/>
              </a:rPr>
              <a:t>Kinetic Energy</a:t>
            </a:r>
          </a:p>
        </p:txBody>
      </p:sp>
      <p:sp>
        <p:nvSpPr>
          <p:cNvPr id="3" name="Text Placeholder 2">
            <a:extLst>
              <a:ext uri="{FF2B5EF4-FFF2-40B4-BE49-F238E27FC236}">
                <a16:creationId xmlns:a16="http://schemas.microsoft.com/office/drawing/2014/main" id="{26050DFD-E555-4EE4-B12C-D2AE5FAFF2A2}"/>
              </a:ext>
            </a:extLst>
          </p:cNvPr>
          <p:cNvSpPr>
            <a:spLocks noGrp="1"/>
          </p:cNvSpPr>
          <p:nvPr>
            <p:ph type="body" idx="1"/>
          </p:nvPr>
        </p:nvSpPr>
        <p:spPr>
          <a:xfrm>
            <a:off x="179512" y="724338"/>
            <a:ext cx="8964488" cy="5949280"/>
          </a:xfrm>
        </p:spPr>
        <p:txBody>
          <a:bodyPr/>
          <a:lstStyle/>
          <a:p>
            <a:pPr algn="l">
              <a:spcBef>
                <a:spcPts val="0"/>
              </a:spcBef>
            </a:pPr>
            <a:r>
              <a:rPr lang="en-GB" sz="2000" dirty="0">
                <a:latin typeface="+mn-lt"/>
              </a:rPr>
              <a:t>Moving objects have kinetic energy.</a:t>
            </a:r>
          </a:p>
          <a:p>
            <a:pPr algn="l">
              <a:spcBef>
                <a:spcPts val="0"/>
              </a:spcBef>
            </a:pPr>
            <a:endParaRPr lang="en-GB" sz="800" dirty="0">
              <a:latin typeface="+mn-lt"/>
            </a:endParaRPr>
          </a:p>
          <a:p>
            <a:pPr algn="l">
              <a:spcBef>
                <a:spcPts val="0"/>
              </a:spcBef>
            </a:pPr>
            <a:r>
              <a:rPr lang="en-GB" sz="2000" dirty="0">
                <a:latin typeface="+mn-lt"/>
              </a:rPr>
              <a:t>The long-jumper is using her </a:t>
            </a:r>
            <a:r>
              <a:rPr lang="en-GB" sz="2000" b="1" dirty="0">
                <a:solidFill>
                  <a:schemeClr val="accent6">
                    <a:lumMod val="75000"/>
                  </a:schemeClr>
                </a:solidFill>
                <a:latin typeface="+mn-lt"/>
              </a:rPr>
              <a:t>kinetic energy </a:t>
            </a:r>
            <a:r>
              <a:rPr lang="en-GB" sz="2000" dirty="0">
                <a:latin typeface="+mn-lt"/>
              </a:rPr>
              <a:t>to</a:t>
            </a:r>
          </a:p>
          <a:p>
            <a:pPr algn="l">
              <a:spcBef>
                <a:spcPts val="0"/>
              </a:spcBef>
            </a:pPr>
            <a:r>
              <a:rPr lang="en-GB" sz="2000" dirty="0">
                <a:latin typeface="+mn-lt"/>
              </a:rPr>
              <a:t>carry her body as far as possible. The more</a:t>
            </a:r>
          </a:p>
          <a:p>
            <a:pPr algn="l">
              <a:spcBef>
                <a:spcPts val="0"/>
              </a:spcBef>
            </a:pPr>
            <a:r>
              <a:rPr lang="en-GB" sz="2000" dirty="0">
                <a:latin typeface="+mn-lt"/>
              </a:rPr>
              <a:t>kinetic energy she has, the longer her jump will</a:t>
            </a:r>
          </a:p>
          <a:p>
            <a:pPr algn="l">
              <a:spcBef>
                <a:spcPts val="0"/>
              </a:spcBef>
            </a:pPr>
            <a:r>
              <a:rPr lang="en-GB" sz="2000" dirty="0">
                <a:latin typeface="+mn-lt"/>
              </a:rPr>
              <a:t>be. Her kinetic energy depends on her mass</a:t>
            </a:r>
          </a:p>
          <a:p>
            <a:pPr algn="l">
              <a:spcBef>
                <a:spcPts val="0"/>
              </a:spcBef>
            </a:pPr>
            <a:r>
              <a:rPr lang="en-GB" sz="2000" dirty="0">
                <a:latin typeface="+mn-lt"/>
              </a:rPr>
              <a:t>(which she can not change) and her velocity (she can run faster!).</a:t>
            </a:r>
          </a:p>
          <a:p>
            <a:pPr algn="l">
              <a:spcBef>
                <a:spcPts val="0"/>
              </a:spcBef>
            </a:pPr>
            <a:endParaRPr lang="en-GB" sz="2000" dirty="0">
              <a:latin typeface="+mn-lt"/>
            </a:endParaRPr>
          </a:p>
          <a:p>
            <a:pPr algn="l">
              <a:spcBef>
                <a:spcPts val="0"/>
              </a:spcBef>
            </a:pPr>
            <a:r>
              <a:rPr lang="en-GB" sz="2000" baseline="30000" dirty="0">
                <a:latin typeface="+mn-lt"/>
              </a:rPr>
              <a:t>	</a:t>
            </a:r>
          </a:p>
        </p:txBody>
      </p:sp>
      <p:pic>
        <p:nvPicPr>
          <p:cNvPr id="7" name="Picture 6">
            <a:extLst>
              <a:ext uri="{FF2B5EF4-FFF2-40B4-BE49-F238E27FC236}">
                <a16:creationId xmlns:a16="http://schemas.microsoft.com/office/drawing/2014/main" id="{665BD5D9-528D-419F-9197-B3ACB2991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724338"/>
            <a:ext cx="3200400" cy="1624542"/>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79512" y="2924944"/>
                <a:ext cx="8805664" cy="36311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a:t>Recall and use the equation to calculate the amounts of energy associated with a moving object:</a:t>
                </a:r>
              </a:p>
              <a:p>
                <a:endParaRPr lang="en-GB" sz="1000" dirty="0"/>
              </a:p>
              <a:p>
                <a:pPr algn="ctr"/>
                <a:r>
                  <a:rPr lang="en-GB" sz="2400" b="1" dirty="0">
                    <a:solidFill>
                      <a:schemeClr val="accent6">
                        <a:lumMod val="75000"/>
                      </a:schemeClr>
                    </a:solidFill>
                  </a:rPr>
                  <a:t>kinetic energy (J) = </a:t>
                </a:r>
                <a14:m>
                  <m:oMath xmlns:m="http://schemas.openxmlformats.org/officeDocument/2006/math">
                    <m:r>
                      <a:rPr lang="en-GB" sz="2800" b="1" i="1">
                        <a:solidFill>
                          <a:schemeClr val="accent6">
                            <a:lumMod val="75000"/>
                          </a:schemeClr>
                        </a:solidFill>
                        <a:latin typeface="Cambria Math" charset="0"/>
                      </a:rPr>
                      <m:t>½</m:t>
                    </m:r>
                  </m:oMath>
                </a14:m>
                <a:r>
                  <a:rPr lang="en-GB" sz="2400" b="1" dirty="0">
                    <a:solidFill>
                      <a:schemeClr val="accent6">
                        <a:lumMod val="75000"/>
                      </a:schemeClr>
                    </a:solidFill>
                  </a:rPr>
                  <a:t> × mass (kg) × speed</a:t>
                </a:r>
                <a:r>
                  <a:rPr lang="en-GB" sz="2400" b="1" baseline="30000" dirty="0">
                    <a:solidFill>
                      <a:schemeClr val="accent6">
                        <a:lumMod val="75000"/>
                      </a:schemeClr>
                    </a:solidFill>
                  </a:rPr>
                  <a:t>2 </a:t>
                </a:r>
                <a:r>
                  <a:rPr lang="en-GB" sz="2400" b="1" dirty="0">
                    <a:solidFill>
                      <a:schemeClr val="accent6">
                        <a:lumMod val="75000"/>
                      </a:schemeClr>
                    </a:solidFill>
                  </a:rPr>
                  <a:t>(m/s)</a:t>
                </a:r>
              </a:p>
              <a:p>
                <a:pPr algn="ctr"/>
                <a:r>
                  <a:rPr lang="en-GB" sz="2400" b="1" i="1" dirty="0">
                    <a:solidFill>
                      <a:schemeClr val="accent6">
                        <a:lumMod val="75000"/>
                      </a:schemeClr>
                    </a:solidFill>
                  </a:rPr>
                  <a:t>KE</a:t>
                </a:r>
                <a:r>
                  <a:rPr lang="en-GB" sz="2400" b="1" i="1" baseline="-25000" dirty="0">
                    <a:solidFill>
                      <a:schemeClr val="accent6">
                        <a:lumMod val="75000"/>
                      </a:schemeClr>
                    </a:solidFill>
                  </a:rPr>
                  <a:t> </a:t>
                </a:r>
                <a:r>
                  <a:rPr lang="en-GB" sz="2400" b="1" i="1" dirty="0">
                    <a:solidFill>
                      <a:schemeClr val="accent6">
                        <a:lumMod val="75000"/>
                      </a:schemeClr>
                    </a:solidFill>
                  </a:rPr>
                  <a:t>= </a:t>
                </a:r>
                <a14:m>
                  <m:oMath xmlns:m="http://schemas.openxmlformats.org/officeDocument/2006/math">
                    <m:r>
                      <a:rPr lang="en-GB" sz="2800" b="1" i="1">
                        <a:solidFill>
                          <a:schemeClr val="accent6">
                            <a:lumMod val="75000"/>
                          </a:schemeClr>
                        </a:solidFill>
                        <a:latin typeface="Cambria Math" charset="0"/>
                      </a:rPr>
                      <m:t>½</m:t>
                    </m:r>
                  </m:oMath>
                </a14:m>
                <a:r>
                  <a:rPr lang="en-GB" sz="2400" b="1" i="1" dirty="0">
                    <a:solidFill>
                      <a:schemeClr val="accent6">
                        <a:lumMod val="75000"/>
                      </a:schemeClr>
                    </a:solidFill>
                  </a:rPr>
                  <a:t> m v</a:t>
                </a:r>
                <a:r>
                  <a:rPr lang="en-GB" sz="2400" b="1" i="1" baseline="30000" dirty="0">
                    <a:solidFill>
                      <a:schemeClr val="accent6">
                        <a:lumMod val="75000"/>
                      </a:schemeClr>
                    </a:solidFill>
                  </a:rPr>
                  <a:t>2</a:t>
                </a:r>
              </a:p>
              <a:p>
                <a:pPr algn="ctr"/>
                <a:endParaRPr lang="en-GB" sz="1000" dirty="0"/>
              </a:p>
              <a:p>
                <a:r>
                  <a:rPr lang="en-GB" sz="2000" dirty="0"/>
                  <a:t>If her mass is 46 kg and she is travelling at 8 m/s, her kinetic energy during her jump will be:</a:t>
                </a:r>
              </a:p>
              <a:p>
                <a:pPr algn="ctr"/>
                <a:r>
                  <a:rPr lang="en-GB" sz="2000" b="1" i="1" dirty="0">
                    <a:solidFill>
                      <a:schemeClr val="accent6">
                        <a:lumMod val="75000"/>
                      </a:schemeClr>
                    </a:solidFill>
                  </a:rPr>
                  <a:t>KE = ½ m v</a:t>
                </a:r>
                <a:r>
                  <a:rPr lang="en-GB" sz="2000" b="1" i="1" baseline="30000" dirty="0">
                    <a:solidFill>
                      <a:schemeClr val="accent6">
                        <a:lumMod val="75000"/>
                      </a:schemeClr>
                    </a:solidFill>
                  </a:rPr>
                  <a:t>2</a:t>
                </a:r>
                <a:r>
                  <a:rPr lang="en-GB" sz="2000" b="1" i="1" dirty="0">
                    <a:solidFill>
                      <a:schemeClr val="accent6">
                        <a:lumMod val="75000"/>
                      </a:schemeClr>
                    </a:solidFill>
                  </a:rPr>
                  <a:t>  </a:t>
                </a:r>
              </a:p>
              <a:p>
                <a:pPr algn="ctr"/>
                <a:endParaRPr lang="en-GB" sz="800" b="1" i="1" dirty="0">
                  <a:solidFill>
                    <a:schemeClr val="accent6">
                      <a:lumMod val="75000"/>
                    </a:schemeClr>
                  </a:solidFill>
                </a:endParaRPr>
              </a:p>
              <a:p>
                <a:pPr algn="ctr"/>
                <a:r>
                  <a:rPr lang="en-GB" sz="2000" b="1" i="1" dirty="0">
                    <a:solidFill>
                      <a:schemeClr val="accent6">
                        <a:lumMod val="75000"/>
                      </a:schemeClr>
                    </a:solidFill>
                  </a:rPr>
                  <a:t>KE </a:t>
                </a:r>
                <a:r>
                  <a:rPr lang="en-GB" sz="2000" b="1" dirty="0">
                    <a:solidFill>
                      <a:schemeClr val="accent6">
                        <a:lumMod val="75000"/>
                      </a:schemeClr>
                    </a:solidFill>
                  </a:rPr>
                  <a:t>= ½ x 46 x 8</a:t>
                </a:r>
                <a:r>
                  <a:rPr lang="en-GB" sz="2000" b="1" baseline="30000" dirty="0">
                    <a:solidFill>
                      <a:schemeClr val="accent6">
                        <a:lumMod val="75000"/>
                      </a:schemeClr>
                    </a:solidFill>
                  </a:rPr>
                  <a:t>2  </a:t>
                </a:r>
              </a:p>
              <a:p>
                <a:pPr algn="ctr"/>
                <a:endParaRPr lang="en-GB" sz="2000" b="1" baseline="30000" dirty="0">
                  <a:solidFill>
                    <a:schemeClr val="accent6">
                      <a:lumMod val="75000"/>
                    </a:schemeClr>
                  </a:solidFill>
                </a:endParaRPr>
              </a:p>
              <a:p>
                <a:r>
                  <a:rPr lang="en-GB" sz="2000" b="1" baseline="30000" dirty="0">
                    <a:solidFill>
                      <a:schemeClr val="accent6">
                        <a:lumMod val="75000"/>
                      </a:schemeClr>
                    </a:solidFill>
                  </a:rPr>
                  <a:t> </a:t>
                </a:r>
                <a:r>
                  <a:rPr lang="en-GB" sz="2000" b="1" dirty="0">
                    <a:solidFill>
                      <a:schemeClr val="accent6">
                        <a:lumMod val="75000"/>
                      </a:schemeClr>
                    </a:solidFill>
                  </a:rPr>
                  <a:t>    </a:t>
                </a:r>
                <a:r>
                  <a:rPr lang="en-GB" sz="2000" b="1" dirty="0">
                    <a:solidFill>
                      <a:schemeClr val="tx1"/>
                    </a:solidFill>
                  </a:rPr>
                  <a:t>The energy transferred in the jump is: </a:t>
                </a:r>
                <a:r>
                  <a:rPr lang="en-GB" sz="2000" b="1" i="1" dirty="0">
                    <a:solidFill>
                      <a:schemeClr val="accent6">
                        <a:lumMod val="75000"/>
                      </a:schemeClr>
                    </a:solidFill>
                  </a:rPr>
                  <a:t>KE </a:t>
                </a:r>
                <a:r>
                  <a:rPr lang="en-GB" sz="2000" b="1" dirty="0">
                    <a:solidFill>
                      <a:schemeClr val="accent6">
                        <a:lumMod val="75000"/>
                      </a:schemeClr>
                    </a:solidFill>
                  </a:rPr>
                  <a:t>= </a:t>
                </a:r>
                <a:r>
                  <a:rPr lang="en-GB" sz="2000" b="1" u="sng" dirty="0">
                    <a:solidFill>
                      <a:srgbClr val="00B050"/>
                    </a:solidFill>
                  </a:rPr>
                  <a:t>1472 J</a:t>
                </a:r>
                <a:endParaRPr lang="en-GB" sz="2000" u="sng" dirty="0">
                  <a:solidFill>
                    <a:srgbClr val="00B05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79512" y="2924944"/>
                <a:ext cx="8805664" cy="3631169"/>
              </a:xfrm>
              <a:prstGeom prst="rect">
                <a:avLst/>
              </a:prstGeom>
              <a:blipFill>
                <a:blip r:embed="rId3"/>
                <a:stretch>
                  <a:fillRect l="-431" t="-1038" b="-3460"/>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20F55242-E613-C64F-84B5-77681B81FDA9}"/>
              </a:ext>
            </a:extLst>
          </p:cNvPr>
          <p:cNvSpPr/>
          <p:nvPr/>
        </p:nvSpPr>
        <p:spPr>
          <a:xfrm>
            <a:off x="4554615" y="6057793"/>
            <a:ext cx="3456384" cy="4983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t>Click to reveal answer</a:t>
            </a:r>
          </a:p>
        </p:txBody>
      </p:sp>
      <p:sp>
        <p:nvSpPr>
          <p:cNvPr id="9" name="Rectangle 8">
            <a:extLst>
              <a:ext uri="{FF2B5EF4-FFF2-40B4-BE49-F238E27FC236}">
                <a16:creationId xmlns:a16="http://schemas.microsoft.com/office/drawing/2014/main" id="{D177EA02-0556-C94C-BD22-99A9D2B99532}"/>
              </a:ext>
            </a:extLst>
          </p:cNvPr>
          <p:cNvSpPr/>
          <p:nvPr/>
        </p:nvSpPr>
        <p:spPr>
          <a:xfrm>
            <a:off x="251520" y="5440085"/>
            <a:ext cx="1008112" cy="7831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t>From topic 3</a:t>
            </a:r>
          </a:p>
        </p:txBody>
      </p:sp>
    </p:spTree>
    <p:extLst>
      <p:ext uri="{BB962C8B-B14F-4D97-AF65-F5344CB8AC3E}">
        <p14:creationId xmlns:p14="http://schemas.microsoft.com/office/powerpoint/2010/main" val="6059539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984" y="116632"/>
            <a:ext cx="4275411" cy="461665"/>
          </a:xfrm>
          <a:prstGeom prst="rect">
            <a:avLst/>
          </a:prstGeom>
          <a:noFill/>
        </p:spPr>
        <p:txBody>
          <a:bodyPr wrap="square" rtlCol="0">
            <a:spAutoFit/>
          </a:bodyPr>
          <a:lstStyle/>
          <a:p>
            <a:r>
              <a:rPr lang="en-US" sz="2400" b="1" dirty="0">
                <a:solidFill>
                  <a:srgbClr val="F79646"/>
                </a:solidFill>
              </a:rPr>
              <a:t>Work Done and Energy Transfer</a:t>
            </a:r>
          </a:p>
        </p:txBody>
      </p:sp>
      <p:sp>
        <p:nvSpPr>
          <p:cNvPr id="5" name="Title 1"/>
          <p:cNvSpPr txBox="1">
            <a:spLocks/>
          </p:cNvSpPr>
          <p:nvPr/>
        </p:nvSpPr>
        <p:spPr>
          <a:xfrm>
            <a:off x="222580" y="721621"/>
            <a:ext cx="8458200" cy="475131"/>
          </a:xfrm>
          <a:prstGeom prst="rect">
            <a:avLst/>
          </a:prstGeom>
        </p:spPr>
        <p:txBody>
          <a:bodyPr vert="horz" lIns="91440" tIns="45720" rIns="91440" bIns="45720" rtlCol="0" anchor="ctr">
            <a:normAutofit fontScale="92500" lnSpcReduction="10000"/>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sz="2800" b="1" dirty="0"/>
              <a:t>Work Done Against Frictional Forces</a:t>
            </a:r>
          </a:p>
        </p:txBody>
      </p:sp>
      <p:sp>
        <p:nvSpPr>
          <p:cNvPr id="6" name="TextBox 5"/>
          <p:cNvSpPr txBox="1"/>
          <p:nvPr/>
        </p:nvSpPr>
        <p:spPr>
          <a:xfrm>
            <a:off x="222580" y="1340076"/>
            <a:ext cx="4565444" cy="4154984"/>
          </a:xfrm>
          <a:prstGeom prst="rect">
            <a:avLst/>
          </a:prstGeom>
          <a:noFill/>
        </p:spPr>
        <p:txBody>
          <a:bodyPr wrap="square" rtlCol="0">
            <a:spAutoFit/>
          </a:bodyPr>
          <a:lstStyle/>
          <a:p>
            <a:r>
              <a:rPr lang="en-US" sz="2400" b="1" dirty="0"/>
              <a:t>When </a:t>
            </a:r>
            <a:r>
              <a:rPr lang="en-US" sz="2400" b="1" dirty="0">
                <a:solidFill>
                  <a:srgbClr val="F79646"/>
                </a:solidFill>
              </a:rPr>
              <a:t>work</a:t>
            </a:r>
            <a:r>
              <a:rPr lang="en-US" sz="2400" b="1" dirty="0"/>
              <a:t> is done against </a:t>
            </a:r>
            <a:r>
              <a:rPr lang="en-US" sz="2400" b="1" dirty="0">
                <a:solidFill>
                  <a:srgbClr val="F79646"/>
                </a:solidFill>
              </a:rPr>
              <a:t>frictional forces </a:t>
            </a:r>
            <a:r>
              <a:rPr lang="en-US" sz="2400" b="1" dirty="0"/>
              <a:t>on an object there is a </a:t>
            </a:r>
            <a:r>
              <a:rPr lang="en-US" sz="2400" b="1" dirty="0">
                <a:solidFill>
                  <a:srgbClr val="F79646"/>
                </a:solidFill>
              </a:rPr>
              <a:t>temperature increase </a:t>
            </a:r>
            <a:r>
              <a:rPr lang="en-US" sz="2400" b="1" dirty="0"/>
              <a:t>of the object.</a:t>
            </a:r>
          </a:p>
          <a:p>
            <a:endParaRPr lang="en-US" sz="2400" b="1" dirty="0">
              <a:solidFill>
                <a:srgbClr val="F79646"/>
              </a:solidFill>
            </a:endParaRPr>
          </a:p>
          <a:p>
            <a:r>
              <a:rPr lang="en-US" sz="2400" b="1" dirty="0"/>
              <a:t>A bicycle pump gets hot in use as work is done in compressing the gas, causing the pump to get hotter.</a:t>
            </a:r>
          </a:p>
          <a:p>
            <a:endParaRPr lang="en-US" sz="2400" b="1" dirty="0"/>
          </a:p>
          <a:p>
            <a:endParaRPr lang="en-US" sz="2400" b="1" dirty="0"/>
          </a:p>
        </p:txBody>
      </p:sp>
      <p:pic>
        <p:nvPicPr>
          <p:cNvPr id="7" name="Picture 6">
            <a:extLst>
              <a:ext uri="{FF2B5EF4-FFF2-40B4-BE49-F238E27FC236}">
                <a16:creationId xmlns:a16="http://schemas.microsoft.com/office/drawing/2014/main" id="{C56DA964-3FB9-4CBA-B346-18A746DA2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597" y="1354496"/>
            <a:ext cx="2973931" cy="4248472"/>
          </a:xfrm>
          <a:prstGeom prst="rect">
            <a:avLst/>
          </a:prstGeom>
        </p:spPr>
      </p:pic>
    </p:spTree>
    <p:extLst>
      <p:ext uri="{BB962C8B-B14F-4D97-AF65-F5344CB8AC3E}">
        <p14:creationId xmlns:p14="http://schemas.microsoft.com/office/powerpoint/2010/main" val="36657045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4489A17B-A778-43E8-8CAD-39AF0ABD1C3C}" vid="{5B90DF28-B678-4AF8-820C-D210C98786D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1CB82242DB234F99AC68EA2D00A2C0" ma:contentTypeVersion="13" ma:contentTypeDescription="Create a new document." ma:contentTypeScope="" ma:versionID="9ce34b6a7971d622464f927ce8bd2ada">
  <xsd:schema xmlns:xsd="http://www.w3.org/2001/XMLSchema" xmlns:xs="http://www.w3.org/2001/XMLSchema" xmlns:p="http://schemas.microsoft.com/office/2006/metadata/properties" xmlns:ns2="9f6bb6b4-1e89-4830-86e6-f515253dc81c" xmlns:ns3="5edab1e1-a49c-4ad1-82da-d5d2c0009e7c" targetNamespace="http://schemas.microsoft.com/office/2006/metadata/properties" ma:root="true" ma:fieldsID="5ef9ed965d96a55c1b9d6fdf3499228f" ns2:_="" ns3:_="">
    <xsd:import namespace="9f6bb6b4-1e89-4830-86e6-f515253dc81c"/>
    <xsd:import namespace="5edab1e1-a49c-4ad1-82da-d5d2c0009e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bb6b4-1e89-4830-86e6-f515253dc8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dab1e1-a49c-4ad1-82da-d5d2c0009e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C40853-BBA4-4095-8262-5B5D5C775638}"/>
</file>

<file path=customXml/itemProps2.xml><?xml version="1.0" encoding="utf-8"?>
<ds:datastoreItem xmlns:ds="http://schemas.openxmlformats.org/officeDocument/2006/customXml" ds:itemID="{72059515-0CA1-45C4-A016-F9A3460B2DF5}">
  <ds:schemaRefs>
    <ds:schemaRef ds:uri="http://schemas.microsoft.com/sharepoint/v3/contenttype/forms"/>
  </ds:schemaRefs>
</ds:datastoreItem>
</file>

<file path=customXml/itemProps3.xml><?xml version="1.0" encoding="utf-8"?>
<ds:datastoreItem xmlns:ds="http://schemas.openxmlformats.org/officeDocument/2006/customXml" ds:itemID="{9D36A4AA-063C-4850-9610-B0FF1D366ED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48283</TotalTime>
  <Words>5417</Words>
  <Application>Microsoft Office PowerPoint</Application>
  <PresentationFormat>On-screen Show (4:3)</PresentationFormat>
  <Paragraphs>520</Paragraphs>
  <Slides>35</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Cambria Math</vt:lpstr>
      <vt:lpstr>Gill Sans</vt:lpstr>
      <vt:lpstr>News Gothic MT</vt:lpstr>
      <vt:lpstr>1_Office Theme</vt:lpstr>
      <vt:lpstr>Custom Design</vt:lpstr>
      <vt:lpstr>PowerPoint Presentation</vt:lpstr>
      <vt:lpstr>            Overview    Edexcel Topic 7 </vt:lpstr>
      <vt:lpstr>PowerPoint Presentation</vt:lpstr>
      <vt:lpstr>PowerPoint Presentation</vt:lpstr>
      <vt:lpstr>PowerPoint Presentation</vt:lpstr>
      <vt:lpstr>PowerPoint Presentation</vt:lpstr>
      <vt:lpstr>Gravitational potential energy</vt:lpstr>
      <vt:lpstr>Kinetic Energy</vt:lpstr>
      <vt:lpstr>PowerPoint Presentation</vt:lpstr>
      <vt:lpstr>                              Energy transfers in a system</vt:lpstr>
      <vt:lpstr>                              Energy transfers in a system</vt:lpstr>
      <vt:lpstr>PowerPoint Presentation</vt:lpstr>
      <vt:lpstr>PowerPoint Presentation</vt:lpstr>
      <vt:lpstr>PowerPoint Presentation</vt:lpstr>
      <vt:lpstr>PowerPoint Presentation</vt:lpstr>
      <vt:lpstr>Part 1– QuestionIT</vt:lpstr>
      <vt:lpstr>Part 1 - QuestionIT</vt:lpstr>
      <vt:lpstr>PowerPoint Presentation</vt:lpstr>
      <vt:lpstr>PowerPoint Presentation</vt:lpstr>
      <vt:lpstr>PowerPoint Presentation</vt:lpstr>
      <vt:lpstr>PowerPoint Presentation</vt:lpstr>
      <vt:lpstr>Part 1– AnswerIT</vt:lpstr>
      <vt:lpstr> Part 1 - AnswerIT</vt:lpstr>
      <vt:lpstr>PowerPoint Presentation</vt:lpstr>
      <vt:lpstr>Power</vt:lpstr>
      <vt:lpstr>Power</vt:lpstr>
      <vt:lpstr>                              Efficiency</vt:lpstr>
      <vt:lpstr>PowerPoint Presentation</vt:lpstr>
      <vt:lpstr>           Part 2 – QuestionIT</vt:lpstr>
      <vt:lpstr>Part 2 – QuestionIT</vt:lpstr>
      <vt:lpstr>    Part 2 - QuestionIT</vt:lpstr>
      <vt:lpstr>PowerPoint Presentation</vt:lpstr>
      <vt:lpstr>           Part 2 – AnswerIT</vt:lpstr>
      <vt:lpstr>Part 2 – AnswerIT</vt:lpstr>
      <vt:lpstr>    Part 2 - AnswerIT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zarina shaffi</dc:creator>
  <cp:lastModifiedBy>Mr A Mantell</cp:lastModifiedBy>
  <cp:revision>792</cp:revision>
  <cp:lastPrinted>2017-05-23T14:15:43Z</cp:lastPrinted>
  <dcterms:created xsi:type="dcterms:W3CDTF">2016-03-05T09:38:04Z</dcterms:created>
  <dcterms:modified xsi:type="dcterms:W3CDTF">2020-07-24T19:54:21Z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0x010100EC1CB82242DB234F99AC68EA2D00A2C0</vt:lpwstr>
  </property>
</Properties>
</file>