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diagrams/data1.xml" ContentType="application/vnd.openxmlformats-officedocument.drawingml.diagramData+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notesSlides/notesSlide18.xml" ContentType="application/vnd.openxmlformats-officedocument.presentationml.notesSlide+xml"/>
  <Override PartName="/ppt/notesSlides/notesSlide17.xml" ContentType="application/vnd.openxmlformats-officedocument.presentationml.notesSlide+xml"/>
  <Override PartName="/ppt/notesSlides/notesSlide29.xml" ContentType="application/vnd.openxmlformats-officedocument.presentationml.notesSlide+xml"/>
  <Override PartName="/ppt/notesSlides/notesSlide28.xml" ContentType="application/vnd.openxmlformats-officedocument.presentationml.notesSlide+xml"/>
  <Override PartName="/ppt/notesSlides/notesSlide16.xml" ContentType="application/vnd.openxmlformats-officedocument.presentationml.notesSlide+xml"/>
  <Override PartName="/ppt/notesSlides/notesSlide27.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notesSlides/notesSlide21.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notesSlides/notesSlide6.xml" ContentType="application/vnd.openxmlformats-officedocument.presentationml.notesSlide+xml"/>
  <Override PartName="/ppt/notesSlides/notesSlide20.xml" ContentType="application/vnd.openxmlformats-officedocument.presentationml.notesSlide+xml"/>
  <Override PartName="/ppt/notesSlides/notesSlide7.xml" ContentType="application/vnd.openxmlformats-officedocument.presentationml.notesSlide+xml"/>
  <Override PartName="/ppt/notesSlides/notesSlide12.xml" ContentType="application/vnd.openxmlformats-officedocument.presentationml.notesSlide+xml"/>
  <Override PartName="/ppt/notesSlides/notesSlide1.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3.xml" ContentType="application/vnd.openxmlformats-officedocument.presentationml.notesSlide+xml"/>
  <Override PartName="/ppt/notesSlides/notesSlide2.xml" ContentType="application/vnd.openxmlformats-officedocument.presentationml.notesSlide+xml"/>
  <Override PartName="/ppt/notesSlides/notesSlide10.xml" ContentType="application/vnd.openxmlformats-officedocument.presentationml.notesSlide+xml"/>
  <Override PartName="/ppt/notesSlides/notesSlide14.xml" ContentType="application/vnd.openxmlformats-officedocument.presentationml.notesSlide+xml"/>
  <Override PartName="/ppt/notesSlides/notesSlide11.xml" ContentType="application/vnd.openxmlformats-officedocument.presentationml.notesSlide+xml"/>
  <Override PartName="/ppt/notesSlides/notesSlide3.xml" ContentType="application/vnd.openxmlformats-officedocument.presentationml.notesSlide+xml"/>
  <Override PartName="/ppt/notesSlides/notesSlide15.xml" ContentType="application/vnd.openxmlformats-officedocument.presentationml.notesSlide+xml"/>
  <Override PartName="/ppt/notesSlides/notesSlide5.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19.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4.xml" ContentType="application/vnd.openxmlformats-officedocument.presentationml.notesSlide+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heme/theme2.xml" ContentType="application/vnd.openxmlformats-officedocument.theme+xml"/>
  <Override PartName="/ppt/notesMasters/notesMaster1.xml" ContentType="application/vnd.openxmlformats-officedocument.presentationml.notesMaster+xml"/>
  <Override PartName="/ppt/commentAuthors.xml" ContentType="application/vnd.openxmlformats-officedocument.presentationml.commentAuthors+xml"/>
  <Override PartName="/ppt/theme/theme1.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layout1.xml" ContentType="application/vnd.openxmlformats-officedocument.drawingml.diagramLayout+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675" r:id="rId3"/>
  </p:sldMasterIdLst>
  <p:notesMasterIdLst>
    <p:notesMasterId r:id="rId84"/>
  </p:notesMasterIdLst>
  <p:sldIdLst>
    <p:sldId id="256" r:id="rId4"/>
    <p:sldId id="281" r:id="rId5"/>
    <p:sldId id="314" r:id="rId6"/>
    <p:sldId id="446" r:id="rId7"/>
    <p:sldId id="516" r:id="rId8"/>
    <p:sldId id="517" r:id="rId9"/>
    <p:sldId id="558" r:id="rId10"/>
    <p:sldId id="522" r:id="rId11"/>
    <p:sldId id="559" r:id="rId12"/>
    <p:sldId id="315" r:id="rId13"/>
    <p:sldId id="490" r:id="rId14"/>
    <p:sldId id="330" r:id="rId15"/>
    <p:sldId id="493" r:id="rId16"/>
    <p:sldId id="573" r:id="rId17"/>
    <p:sldId id="407" r:id="rId18"/>
    <p:sldId id="462" r:id="rId19"/>
    <p:sldId id="464" r:id="rId20"/>
    <p:sldId id="419" r:id="rId21"/>
    <p:sldId id="467" r:id="rId22"/>
    <p:sldId id="466" r:id="rId23"/>
    <p:sldId id="469" r:id="rId24"/>
    <p:sldId id="563" r:id="rId25"/>
    <p:sldId id="470" r:id="rId26"/>
    <p:sldId id="468" r:id="rId27"/>
    <p:sldId id="471" r:id="rId28"/>
    <p:sldId id="409" r:id="rId29"/>
    <p:sldId id="410" r:id="rId30"/>
    <p:sldId id="505" r:id="rId31"/>
    <p:sldId id="506" r:id="rId32"/>
    <p:sldId id="411" r:id="rId33"/>
    <p:sldId id="571" r:id="rId34"/>
    <p:sldId id="507" r:id="rId35"/>
    <p:sldId id="572" r:id="rId36"/>
    <p:sldId id="510" r:id="rId37"/>
    <p:sldId id="550" r:id="rId38"/>
    <p:sldId id="282" r:id="rId39"/>
    <p:sldId id="551" r:id="rId40"/>
    <p:sldId id="564" r:id="rId41"/>
    <p:sldId id="552" r:id="rId42"/>
    <p:sldId id="553" r:id="rId43"/>
    <p:sldId id="560" r:id="rId44"/>
    <p:sldId id="574" r:id="rId45"/>
    <p:sldId id="561" r:id="rId46"/>
    <p:sldId id="557" r:id="rId47"/>
    <p:sldId id="575" r:id="rId48"/>
    <p:sldId id="547" r:id="rId49"/>
    <p:sldId id="548" r:id="rId50"/>
    <p:sldId id="549" r:id="rId51"/>
    <p:sldId id="567" r:id="rId52"/>
    <p:sldId id="568" r:id="rId53"/>
    <p:sldId id="578" r:id="rId54"/>
    <p:sldId id="569" r:id="rId55"/>
    <p:sldId id="577" r:id="rId56"/>
    <p:sldId id="579" r:id="rId57"/>
    <p:sldId id="576" r:id="rId58"/>
    <p:sldId id="570" r:id="rId59"/>
    <p:sldId id="523" r:id="rId60"/>
    <p:sldId id="524" r:id="rId61"/>
    <p:sldId id="525" r:id="rId62"/>
    <p:sldId id="527" r:id="rId63"/>
    <p:sldId id="528" r:id="rId64"/>
    <p:sldId id="526" r:id="rId65"/>
    <p:sldId id="529" r:id="rId66"/>
    <p:sldId id="530" r:id="rId67"/>
    <p:sldId id="531" r:id="rId68"/>
    <p:sldId id="532" r:id="rId69"/>
    <p:sldId id="533" r:id="rId70"/>
    <p:sldId id="534" r:id="rId71"/>
    <p:sldId id="535" r:id="rId72"/>
    <p:sldId id="536" r:id="rId73"/>
    <p:sldId id="537" r:id="rId74"/>
    <p:sldId id="538" r:id="rId75"/>
    <p:sldId id="539" r:id="rId76"/>
    <p:sldId id="540" r:id="rId77"/>
    <p:sldId id="541" r:id="rId78"/>
    <p:sldId id="542" r:id="rId79"/>
    <p:sldId id="543" r:id="rId80"/>
    <p:sldId id="544" r:id="rId81"/>
    <p:sldId id="545" r:id="rId82"/>
    <p:sldId id="546" r:id="rId8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cki Pugh" initials="VP" lastIdx="33" clrIdx="0">
    <p:extLst>
      <p:ext uri="{19B8F6BF-5375-455C-9EA6-DF929625EA0E}">
        <p15:presenceInfo xmlns:p15="http://schemas.microsoft.com/office/powerpoint/2012/main" userId="fb86ba5f6b825535" providerId="Windows Live"/>
      </p:ext>
    </p:extLst>
  </p:cmAuthor>
  <p:cmAuthor id="2" name="Amanda Fleck" initials="AF" lastIdx="1" clrIdx="1">
    <p:extLst>
      <p:ext uri="{19B8F6BF-5375-455C-9EA6-DF929625EA0E}">
        <p15:presenceInfo xmlns:p15="http://schemas.microsoft.com/office/powerpoint/2012/main" userId="3f910c4cc1f21af3" providerId="Windows Live"/>
      </p:ext>
    </p:extLst>
  </p:cmAuthor>
  <p:cmAuthor id="3" name="Amanda Clegg" initials="AKC" lastIdx="23"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316" autoAdjust="0"/>
    <p:restoredTop sz="83666" autoAdjust="0"/>
  </p:normalViewPr>
  <p:slideViewPr>
    <p:cSldViewPr>
      <p:cViewPr varScale="1">
        <p:scale>
          <a:sx n="115" d="100"/>
          <a:sy n="115" d="100"/>
        </p:scale>
        <p:origin x="1740"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p:cViewPr varScale="1">
        <p:scale>
          <a:sx n="85" d="100"/>
          <a:sy n="85" d="100"/>
        </p:scale>
        <p:origin x="1952" y="168"/>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notesMaster" Target="notesMasters/notesMaster1.xml"/><Relationship Id="rId89" Type="http://schemas.openxmlformats.org/officeDocument/2006/relationships/tableStyles" Target="tableStyle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5" Type="http://schemas.openxmlformats.org/officeDocument/2006/relationships/slide" Target="slides/slide2.xml"/><Relationship Id="rId90" Type="http://schemas.openxmlformats.org/officeDocument/2006/relationships/customXml" Target="../customXml/item1.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slide" Target="slides/slide74.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openxmlformats.org/officeDocument/2006/relationships/slide" Target="slides/slide77.xml"/><Relationship Id="rId85" Type="http://schemas.openxmlformats.org/officeDocument/2006/relationships/commentAuthors" Target="commentAuthor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theme" Target="theme/theme1.xml"/><Relationship Id="rId91"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customXml" Target="../customXml/item3.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viewProps" Target="viewProps.xml"/><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s>
</file>

<file path=ppt/diagrams/colors1.xml><?xml version="1.0" encoding="utf-8"?>
<dgm:colorsDef xmlns:dgm="http://schemas.openxmlformats.org/drawingml/2006/diagram" xmlns:a="http://schemas.openxmlformats.org/drawingml/2006/main" uniqueId="urn:microsoft.com/office/officeart/2005/8/colors/accent6_1">
  <dgm:title val=""/>
  <dgm:desc val=""/>
  <dgm:catLst>
    <dgm:cat type="accent6" pri="11100"/>
  </dgm:catLst>
  <dgm:styleLbl name="node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6">
        <a:shade val="80000"/>
      </a:schemeClr>
    </dgm:linClrLst>
    <dgm:effectClrLst/>
    <dgm:txLinClrLst/>
    <dgm:txFillClrLst/>
    <dgm:txEffectClrLst/>
  </dgm:styleLbl>
  <dgm:styleLbl name="node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f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align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bgImgPlace1">
    <dgm:fillClrLst meth="repeat">
      <a:schemeClr val="accent6">
        <a:tint val="40000"/>
      </a:schemeClr>
    </dgm:fillClrLst>
    <dgm:linClrLst meth="repeat">
      <a:schemeClr val="accent6">
        <a:shade val="80000"/>
      </a:schemeClr>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meth="repeat">
      <a:schemeClr val="dk1"/>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6">
        <a:shade val="80000"/>
      </a:schemeClr>
    </dgm:linClrLst>
    <dgm:effectClrLst/>
    <dgm:txLinClrLst/>
    <dgm:txFillClrLst meth="repeat">
      <a:schemeClr val="dk1"/>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dgm:txEffectClrLst/>
  </dgm:styleLbl>
  <dgm:styleLbl name="parChTrans2D2">
    <dgm:fillClrLst meth="repeat">
      <a:schemeClr val="accent6"/>
    </dgm:fillClrLst>
    <dgm:linClrLst meth="repeat">
      <a:schemeClr val="accent6"/>
    </dgm:linClrLst>
    <dgm:effectClrLst/>
    <dgm:txLinClrLst/>
    <dgm:txFillClrLst/>
    <dgm:txEffectClrLst/>
  </dgm:styleLbl>
  <dgm:styleLbl name="parChTrans2D3">
    <dgm:fillClrLst meth="repeat">
      <a:schemeClr val="accent6"/>
    </dgm:fillClrLst>
    <dgm:linClrLst meth="repeat">
      <a:schemeClr val="accent6"/>
    </dgm:linClrLst>
    <dgm:effectClrLst/>
    <dgm:txLinClrLst/>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conF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align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trAlignAcc1">
    <dgm:fillClrLst meth="repeat">
      <a:schemeClr val="accent6">
        <a:alpha val="40000"/>
        <a:tint val="40000"/>
      </a:schemeClr>
    </dgm:fillClrLst>
    <dgm:linClrLst meth="repeat">
      <a:schemeClr val="accent6"/>
    </dgm:linClrLst>
    <dgm:effectClrLst/>
    <dgm:txLinClrLst/>
    <dgm:txFillClrLst meth="repeat">
      <a:schemeClr val="dk1"/>
    </dgm:txFillClrLst>
    <dgm:txEffectClrLst/>
  </dgm:styleLbl>
  <dgm:styleLbl name="bgAcc1">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6">
        <a:alpha val="90000"/>
      </a:schemeClr>
    </dgm:linClrLst>
    <dgm:effectClrLst/>
    <dgm:txLinClrLst/>
    <dgm:txFillClrLst meth="repeat">
      <a:schemeClr val="dk1"/>
    </dgm:txFillClrLst>
    <dgm:txEffectClrLst/>
  </dgm:styleLbl>
  <dgm:styleLbl name="fgAcc0">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2">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3">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fgAcc4">
    <dgm:fillClrLst meth="repeat">
      <a:schemeClr val="accent6">
        <a:alpha val="90000"/>
        <a:tint val="4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E7DB20C-708A-4A4A-89A9-324A050DA786}" type="doc">
      <dgm:prSet loTypeId="urn:microsoft.com/office/officeart/2005/8/layout/process4" loCatId="list" qsTypeId="urn:microsoft.com/office/officeart/2005/8/quickstyle/simple2" qsCatId="simple" csTypeId="urn:microsoft.com/office/officeart/2005/8/colors/accent6_1" csCatId="accent6" phldr="1"/>
      <dgm:spPr/>
      <dgm:t>
        <a:bodyPr/>
        <a:lstStyle/>
        <a:p>
          <a:endParaRPr lang="en-GB"/>
        </a:p>
      </dgm:t>
    </dgm:pt>
    <dgm:pt modelId="{4E7E789B-A6CD-4215-83C1-A75B748B67F9}">
      <dgm:prSet phldrT="[Text]" custT="1"/>
      <dgm:spPr/>
      <dgm:t>
        <a:bodyPr/>
        <a:lstStyle/>
        <a:p>
          <a:r>
            <a:rPr lang="en-GB" sz="2000" dirty="0"/>
            <a:t>Low levels of thyroxine detected in the blood</a:t>
          </a:r>
        </a:p>
      </dgm:t>
    </dgm:pt>
    <dgm:pt modelId="{538FDF2F-077C-44D9-ABD8-2F3513D431A5}" type="parTrans" cxnId="{CE965343-D6BE-449E-89D6-6BD622D514D7}">
      <dgm:prSet/>
      <dgm:spPr/>
      <dgm:t>
        <a:bodyPr/>
        <a:lstStyle/>
        <a:p>
          <a:endParaRPr lang="en-GB"/>
        </a:p>
      </dgm:t>
    </dgm:pt>
    <dgm:pt modelId="{BF083002-AEC8-4E0A-B897-607D2E723204}" type="sibTrans" cxnId="{CE965343-D6BE-449E-89D6-6BD622D514D7}">
      <dgm:prSet/>
      <dgm:spPr/>
      <dgm:t>
        <a:bodyPr/>
        <a:lstStyle/>
        <a:p>
          <a:endParaRPr lang="en-GB"/>
        </a:p>
      </dgm:t>
    </dgm:pt>
    <dgm:pt modelId="{0529433D-A148-4F4B-BECC-6072E9F4C783}">
      <dgm:prSet phldrT="[Text]"/>
      <dgm:spPr/>
      <dgm:t>
        <a:bodyPr/>
        <a:lstStyle/>
        <a:p>
          <a:r>
            <a:rPr lang="en-GB" dirty="0"/>
            <a:t>The hypothalamus in the brain releases TRH into the blood</a:t>
          </a:r>
        </a:p>
      </dgm:t>
    </dgm:pt>
    <dgm:pt modelId="{8D36F186-B88E-4BB1-9CA7-A7E67D4EBDF8}" type="parTrans" cxnId="{426411F1-7D27-4E82-B2F1-EB72C9C1D138}">
      <dgm:prSet/>
      <dgm:spPr/>
      <dgm:t>
        <a:bodyPr/>
        <a:lstStyle/>
        <a:p>
          <a:endParaRPr lang="en-GB"/>
        </a:p>
      </dgm:t>
    </dgm:pt>
    <dgm:pt modelId="{4E029612-28A6-455A-8921-A03848E1C4FC}" type="sibTrans" cxnId="{426411F1-7D27-4E82-B2F1-EB72C9C1D138}">
      <dgm:prSet/>
      <dgm:spPr/>
      <dgm:t>
        <a:bodyPr/>
        <a:lstStyle/>
        <a:p>
          <a:endParaRPr lang="en-GB"/>
        </a:p>
      </dgm:t>
    </dgm:pt>
    <dgm:pt modelId="{26462431-2AB1-4517-BD23-D686D566471B}">
      <dgm:prSet phldrT="[Text]" custT="1"/>
      <dgm:spPr/>
      <dgm:t>
        <a:bodyPr/>
        <a:lstStyle/>
        <a:p>
          <a:r>
            <a:rPr lang="en-GB" sz="2000" dirty="0"/>
            <a:t>TRH acts upon the pituitary gland</a:t>
          </a:r>
        </a:p>
      </dgm:t>
    </dgm:pt>
    <dgm:pt modelId="{3E34D45E-212F-428D-91C5-FBE564859AB0}" type="parTrans" cxnId="{920771D2-787F-4163-896A-777429C450A7}">
      <dgm:prSet/>
      <dgm:spPr/>
      <dgm:t>
        <a:bodyPr/>
        <a:lstStyle/>
        <a:p>
          <a:endParaRPr lang="en-GB"/>
        </a:p>
      </dgm:t>
    </dgm:pt>
    <dgm:pt modelId="{04C31B5D-C3F5-4EED-8774-5665CE0A25A9}" type="sibTrans" cxnId="{920771D2-787F-4163-896A-777429C450A7}">
      <dgm:prSet/>
      <dgm:spPr/>
      <dgm:t>
        <a:bodyPr/>
        <a:lstStyle/>
        <a:p>
          <a:endParaRPr lang="en-GB"/>
        </a:p>
      </dgm:t>
    </dgm:pt>
    <dgm:pt modelId="{AC74FFCD-9E40-41B7-9E68-F0A860E3065B}">
      <dgm:prSet phldrT="[Text]"/>
      <dgm:spPr/>
      <dgm:t>
        <a:bodyPr/>
        <a:lstStyle/>
        <a:p>
          <a:r>
            <a:rPr lang="en-GB" dirty="0"/>
            <a:t>Pituitary gland releases TSH into the blood</a:t>
          </a:r>
        </a:p>
      </dgm:t>
    </dgm:pt>
    <dgm:pt modelId="{461A0192-4E47-4BF9-9F0C-61A1FEEE5DFC}" type="parTrans" cxnId="{D5009AB4-D915-4083-A4E9-7A93C9FC127B}">
      <dgm:prSet/>
      <dgm:spPr/>
      <dgm:t>
        <a:bodyPr/>
        <a:lstStyle/>
        <a:p>
          <a:endParaRPr lang="en-GB"/>
        </a:p>
      </dgm:t>
    </dgm:pt>
    <dgm:pt modelId="{27FAC873-E774-4E80-8746-5757F860AED8}" type="sibTrans" cxnId="{D5009AB4-D915-4083-A4E9-7A93C9FC127B}">
      <dgm:prSet/>
      <dgm:spPr/>
      <dgm:t>
        <a:bodyPr/>
        <a:lstStyle/>
        <a:p>
          <a:endParaRPr lang="en-GB"/>
        </a:p>
      </dgm:t>
    </dgm:pt>
    <dgm:pt modelId="{7BD2AC05-36CD-43DF-8BBD-79BF7411C2BA}">
      <dgm:prSet phldrT="[Text]" custT="1"/>
      <dgm:spPr/>
      <dgm:t>
        <a:bodyPr/>
        <a:lstStyle/>
        <a:p>
          <a:r>
            <a:rPr lang="en-GB" sz="2000" dirty="0"/>
            <a:t>TSH acts upon the thyroid gland</a:t>
          </a:r>
        </a:p>
      </dgm:t>
    </dgm:pt>
    <dgm:pt modelId="{95A828EE-F7E8-46F9-92B1-6B4E1A7F341E}" type="parTrans" cxnId="{C4EC8958-BCFE-459C-A0A0-563DE283A685}">
      <dgm:prSet/>
      <dgm:spPr/>
      <dgm:t>
        <a:bodyPr/>
        <a:lstStyle/>
        <a:p>
          <a:endParaRPr lang="en-GB"/>
        </a:p>
      </dgm:t>
    </dgm:pt>
    <dgm:pt modelId="{43EC1A4A-46F6-4F5F-B727-0D4158683C7D}" type="sibTrans" cxnId="{C4EC8958-BCFE-459C-A0A0-563DE283A685}">
      <dgm:prSet/>
      <dgm:spPr/>
      <dgm:t>
        <a:bodyPr/>
        <a:lstStyle/>
        <a:p>
          <a:endParaRPr lang="en-GB"/>
        </a:p>
      </dgm:t>
    </dgm:pt>
    <dgm:pt modelId="{ED87D1C6-B9ED-42C2-9DBD-77C84E94F843}">
      <dgm:prSet phldrT="[Text]"/>
      <dgm:spPr/>
      <dgm:t>
        <a:bodyPr/>
        <a:lstStyle/>
        <a:p>
          <a:r>
            <a:rPr lang="en-GB" dirty="0"/>
            <a:t>Thyroxine is released</a:t>
          </a:r>
        </a:p>
      </dgm:t>
    </dgm:pt>
    <dgm:pt modelId="{0BDBC40F-4F84-44E7-B5A4-C746AD43FDF9}" type="parTrans" cxnId="{D47C7FA7-0715-47DB-B933-A9D75C561F2A}">
      <dgm:prSet/>
      <dgm:spPr/>
      <dgm:t>
        <a:bodyPr/>
        <a:lstStyle/>
        <a:p>
          <a:endParaRPr lang="en-GB"/>
        </a:p>
      </dgm:t>
    </dgm:pt>
    <dgm:pt modelId="{BF15CDCF-BFD5-435C-92F9-EB1EFF1E079F}" type="sibTrans" cxnId="{D47C7FA7-0715-47DB-B933-A9D75C561F2A}">
      <dgm:prSet/>
      <dgm:spPr/>
      <dgm:t>
        <a:bodyPr/>
        <a:lstStyle/>
        <a:p>
          <a:endParaRPr lang="en-GB"/>
        </a:p>
      </dgm:t>
    </dgm:pt>
    <dgm:pt modelId="{5E54D02E-0B2D-4EED-ADC1-7233F015481D}">
      <dgm:prSet custT="1"/>
      <dgm:spPr/>
      <dgm:t>
        <a:bodyPr/>
        <a:lstStyle/>
        <a:p>
          <a:r>
            <a:rPr lang="en-GB" sz="2000" dirty="0"/>
            <a:t>Normal levels of thyroxine </a:t>
          </a:r>
          <a:r>
            <a:rPr lang="en-GB" sz="2000" b="1" dirty="0">
              <a:solidFill>
                <a:schemeClr val="accent6">
                  <a:lumMod val="75000"/>
                </a:schemeClr>
              </a:solidFill>
            </a:rPr>
            <a:t>inhibit</a:t>
          </a:r>
          <a:r>
            <a:rPr lang="en-GB" sz="2000" dirty="0"/>
            <a:t> the release of TRH and production of TSH. This is called </a:t>
          </a:r>
          <a:r>
            <a:rPr lang="en-GB" sz="2000" b="1" dirty="0">
              <a:solidFill>
                <a:schemeClr val="accent6">
                  <a:lumMod val="75000"/>
                </a:schemeClr>
              </a:solidFill>
            </a:rPr>
            <a:t>negative feedback.</a:t>
          </a:r>
        </a:p>
      </dgm:t>
    </dgm:pt>
    <dgm:pt modelId="{30AB025D-5637-4E8F-A6AE-E3A59352E261}" type="parTrans" cxnId="{1EA0CBD4-4831-4817-8CE0-AB4ECEA564EF}">
      <dgm:prSet/>
      <dgm:spPr/>
      <dgm:t>
        <a:bodyPr/>
        <a:lstStyle/>
        <a:p>
          <a:endParaRPr lang="en-GB"/>
        </a:p>
      </dgm:t>
    </dgm:pt>
    <dgm:pt modelId="{EE7526D3-2027-4572-B676-C5DD7B027ECC}" type="sibTrans" cxnId="{1EA0CBD4-4831-4817-8CE0-AB4ECEA564EF}">
      <dgm:prSet/>
      <dgm:spPr/>
      <dgm:t>
        <a:bodyPr/>
        <a:lstStyle/>
        <a:p>
          <a:endParaRPr lang="en-GB"/>
        </a:p>
      </dgm:t>
    </dgm:pt>
    <dgm:pt modelId="{0DB1E342-4774-4A08-96F4-A1E8BD358AF7}" type="pres">
      <dgm:prSet presAssocID="{9E7DB20C-708A-4A4A-89A9-324A050DA786}" presName="Name0" presStyleCnt="0">
        <dgm:presLayoutVars>
          <dgm:dir/>
          <dgm:animLvl val="lvl"/>
          <dgm:resizeHandles val="exact"/>
        </dgm:presLayoutVars>
      </dgm:prSet>
      <dgm:spPr/>
    </dgm:pt>
    <dgm:pt modelId="{F7654264-9E7C-44BB-B39D-9050DCC95216}" type="pres">
      <dgm:prSet presAssocID="{5E54D02E-0B2D-4EED-ADC1-7233F015481D}" presName="boxAndChildren" presStyleCnt="0"/>
      <dgm:spPr/>
    </dgm:pt>
    <dgm:pt modelId="{D42A5D57-92E9-4A2F-88E4-702571DE1719}" type="pres">
      <dgm:prSet presAssocID="{5E54D02E-0B2D-4EED-ADC1-7233F015481D}" presName="parentTextBox" presStyleLbl="node1" presStyleIdx="0" presStyleCnt="4"/>
      <dgm:spPr/>
    </dgm:pt>
    <dgm:pt modelId="{B4EC9288-A213-4338-AFCE-9B2D9BD56DB2}" type="pres">
      <dgm:prSet presAssocID="{43EC1A4A-46F6-4F5F-B727-0D4158683C7D}" presName="sp" presStyleCnt="0"/>
      <dgm:spPr/>
    </dgm:pt>
    <dgm:pt modelId="{529C8A6A-4853-4F7D-9CF5-C37A9617A52D}" type="pres">
      <dgm:prSet presAssocID="{7BD2AC05-36CD-43DF-8BBD-79BF7411C2BA}" presName="arrowAndChildren" presStyleCnt="0"/>
      <dgm:spPr/>
    </dgm:pt>
    <dgm:pt modelId="{402D79F7-6A0B-4B45-80DA-BA264A9AA635}" type="pres">
      <dgm:prSet presAssocID="{7BD2AC05-36CD-43DF-8BBD-79BF7411C2BA}" presName="parentTextArrow" presStyleLbl="node1" presStyleIdx="0" presStyleCnt="4"/>
      <dgm:spPr/>
    </dgm:pt>
    <dgm:pt modelId="{2574E249-A114-4574-A68A-954AA17D2525}" type="pres">
      <dgm:prSet presAssocID="{7BD2AC05-36CD-43DF-8BBD-79BF7411C2BA}" presName="arrow" presStyleLbl="node1" presStyleIdx="1" presStyleCnt="4"/>
      <dgm:spPr/>
    </dgm:pt>
    <dgm:pt modelId="{93EBC328-781D-4FA5-97FC-CED6FBE102DC}" type="pres">
      <dgm:prSet presAssocID="{7BD2AC05-36CD-43DF-8BBD-79BF7411C2BA}" presName="descendantArrow" presStyleCnt="0"/>
      <dgm:spPr/>
    </dgm:pt>
    <dgm:pt modelId="{0856BA6D-212F-4FC0-8119-5BAABFB1D1F9}" type="pres">
      <dgm:prSet presAssocID="{ED87D1C6-B9ED-42C2-9DBD-77C84E94F843}" presName="childTextArrow" presStyleLbl="fgAccFollowNode1" presStyleIdx="0" presStyleCnt="3">
        <dgm:presLayoutVars>
          <dgm:bulletEnabled val="1"/>
        </dgm:presLayoutVars>
      </dgm:prSet>
      <dgm:spPr/>
    </dgm:pt>
    <dgm:pt modelId="{E44729F2-D1AE-407B-9D0C-6059E2C05DB5}" type="pres">
      <dgm:prSet presAssocID="{04C31B5D-C3F5-4EED-8774-5665CE0A25A9}" presName="sp" presStyleCnt="0"/>
      <dgm:spPr/>
    </dgm:pt>
    <dgm:pt modelId="{0BBA6112-AB51-4CEF-ABF8-5C1A6D3F6E3B}" type="pres">
      <dgm:prSet presAssocID="{26462431-2AB1-4517-BD23-D686D566471B}" presName="arrowAndChildren" presStyleCnt="0"/>
      <dgm:spPr/>
    </dgm:pt>
    <dgm:pt modelId="{79E0C7A0-7110-414A-AFB8-6D0BE9EBBF78}" type="pres">
      <dgm:prSet presAssocID="{26462431-2AB1-4517-BD23-D686D566471B}" presName="parentTextArrow" presStyleLbl="node1" presStyleIdx="1" presStyleCnt="4"/>
      <dgm:spPr/>
    </dgm:pt>
    <dgm:pt modelId="{EF8CA628-3B4C-493A-B9F6-F086A7502A84}" type="pres">
      <dgm:prSet presAssocID="{26462431-2AB1-4517-BD23-D686D566471B}" presName="arrow" presStyleLbl="node1" presStyleIdx="2" presStyleCnt="4"/>
      <dgm:spPr/>
    </dgm:pt>
    <dgm:pt modelId="{1BFE1551-1B32-4B84-96F7-D3B64354EE52}" type="pres">
      <dgm:prSet presAssocID="{26462431-2AB1-4517-BD23-D686D566471B}" presName="descendantArrow" presStyleCnt="0"/>
      <dgm:spPr/>
    </dgm:pt>
    <dgm:pt modelId="{F2F241AF-6AF5-4A66-B46A-3DACB74F3FA8}" type="pres">
      <dgm:prSet presAssocID="{AC74FFCD-9E40-41B7-9E68-F0A860E3065B}" presName="childTextArrow" presStyleLbl="fgAccFollowNode1" presStyleIdx="1" presStyleCnt="3">
        <dgm:presLayoutVars>
          <dgm:bulletEnabled val="1"/>
        </dgm:presLayoutVars>
      </dgm:prSet>
      <dgm:spPr/>
    </dgm:pt>
    <dgm:pt modelId="{395C0406-B50B-4518-90AF-F457E732D2C8}" type="pres">
      <dgm:prSet presAssocID="{BF083002-AEC8-4E0A-B897-607D2E723204}" presName="sp" presStyleCnt="0"/>
      <dgm:spPr/>
    </dgm:pt>
    <dgm:pt modelId="{1105A6B0-1C4B-4D5D-B6D8-05B29C5320D2}" type="pres">
      <dgm:prSet presAssocID="{4E7E789B-A6CD-4215-83C1-A75B748B67F9}" presName="arrowAndChildren" presStyleCnt="0"/>
      <dgm:spPr/>
    </dgm:pt>
    <dgm:pt modelId="{BA247AE9-3869-46CE-9338-D627C959C17E}" type="pres">
      <dgm:prSet presAssocID="{4E7E789B-A6CD-4215-83C1-A75B748B67F9}" presName="parentTextArrow" presStyleLbl="node1" presStyleIdx="2" presStyleCnt="4"/>
      <dgm:spPr/>
    </dgm:pt>
    <dgm:pt modelId="{EF86C28E-92C5-4885-A00C-FC564724FF66}" type="pres">
      <dgm:prSet presAssocID="{4E7E789B-A6CD-4215-83C1-A75B748B67F9}" presName="arrow" presStyleLbl="node1" presStyleIdx="3" presStyleCnt="4" custLinFactNeighborX="388" custLinFactNeighborY="1283"/>
      <dgm:spPr/>
    </dgm:pt>
    <dgm:pt modelId="{B674D050-BD14-425E-BCB2-C363071D0018}" type="pres">
      <dgm:prSet presAssocID="{4E7E789B-A6CD-4215-83C1-A75B748B67F9}" presName="descendantArrow" presStyleCnt="0"/>
      <dgm:spPr/>
    </dgm:pt>
    <dgm:pt modelId="{834DC9AD-BA39-4F90-8A97-3ACD2A7DC085}" type="pres">
      <dgm:prSet presAssocID="{0529433D-A148-4F4B-BECC-6072E9F4C783}" presName="childTextArrow" presStyleLbl="fgAccFollowNode1" presStyleIdx="2" presStyleCnt="3">
        <dgm:presLayoutVars>
          <dgm:bulletEnabled val="1"/>
        </dgm:presLayoutVars>
      </dgm:prSet>
      <dgm:spPr/>
    </dgm:pt>
  </dgm:ptLst>
  <dgm:cxnLst>
    <dgm:cxn modelId="{C50F6D11-3F93-4309-9F82-99B538132107}" type="presOf" srcId="{26462431-2AB1-4517-BD23-D686D566471B}" destId="{EF8CA628-3B4C-493A-B9F6-F086A7502A84}" srcOrd="1" destOrd="0" presId="urn:microsoft.com/office/officeart/2005/8/layout/process4"/>
    <dgm:cxn modelId="{D976961A-77AB-440C-B865-8BB1D64B7A05}" type="presOf" srcId="{ED87D1C6-B9ED-42C2-9DBD-77C84E94F843}" destId="{0856BA6D-212F-4FC0-8119-5BAABFB1D1F9}" srcOrd="0" destOrd="0" presId="urn:microsoft.com/office/officeart/2005/8/layout/process4"/>
    <dgm:cxn modelId="{ACB32620-D814-4726-BAB4-F16B78295BBB}" type="presOf" srcId="{4E7E789B-A6CD-4215-83C1-A75B748B67F9}" destId="{EF86C28E-92C5-4885-A00C-FC564724FF66}" srcOrd="1" destOrd="0" presId="urn:microsoft.com/office/officeart/2005/8/layout/process4"/>
    <dgm:cxn modelId="{5DCD4A3B-7758-4D15-932F-4CCC29CB45EA}" type="presOf" srcId="{0529433D-A148-4F4B-BECC-6072E9F4C783}" destId="{834DC9AD-BA39-4F90-8A97-3ACD2A7DC085}" srcOrd="0" destOrd="0" presId="urn:microsoft.com/office/officeart/2005/8/layout/process4"/>
    <dgm:cxn modelId="{CE965343-D6BE-449E-89D6-6BD622D514D7}" srcId="{9E7DB20C-708A-4A4A-89A9-324A050DA786}" destId="{4E7E789B-A6CD-4215-83C1-A75B748B67F9}" srcOrd="0" destOrd="0" parTransId="{538FDF2F-077C-44D9-ABD8-2F3513D431A5}" sibTransId="{BF083002-AEC8-4E0A-B897-607D2E723204}"/>
    <dgm:cxn modelId="{C4EC8958-BCFE-459C-A0A0-563DE283A685}" srcId="{9E7DB20C-708A-4A4A-89A9-324A050DA786}" destId="{7BD2AC05-36CD-43DF-8BBD-79BF7411C2BA}" srcOrd="2" destOrd="0" parTransId="{95A828EE-F7E8-46F9-92B1-6B4E1A7F341E}" sibTransId="{43EC1A4A-46F6-4F5F-B727-0D4158683C7D}"/>
    <dgm:cxn modelId="{7DDF5C59-5724-4807-9B1A-59B88E0AF8D0}" type="presOf" srcId="{9E7DB20C-708A-4A4A-89A9-324A050DA786}" destId="{0DB1E342-4774-4A08-96F4-A1E8BD358AF7}" srcOrd="0" destOrd="0" presId="urn:microsoft.com/office/officeart/2005/8/layout/process4"/>
    <dgm:cxn modelId="{A4FB3888-A355-49A9-A2C4-247259467077}" type="presOf" srcId="{7BD2AC05-36CD-43DF-8BBD-79BF7411C2BA}" destId="{402D79F7-6A0B-4B45-80DA-BA264A9AA635}" srcOrd="0" destOrd="0" presId="urn:microsoft.com/office/officeart/2005/8/layout/process4"/>
    <dgm:cxn modelId="{A272F49C-77FD-4453-989E-3D504CC9860D}" type="presOf" srcId="{7BD2AC05-36CD-43DF-8BBD-79BF7411C2BA}" destId="{2574E249-A114-4574-A68A-954AA17D2525}" srcOrd="1" destOrd="0" presId="urn:microsoft.com/office/officeart/2005/8/layout/process4"/>
    <dgm:cxn modelId="{D47C7FA7-0715-47DB-B933-A9D75C561F2A}" srcId="{7BD2AC05-36CD-43DF-8BBD-79BF7411C2BA}" destId="{ED87D1C6-B9ED-42C2-9DBD-77C84E94F843}" srcOrd="0" destOrd="0" parTransId="{0BDBC40F-4F84-44E7-B5A4-C746AD43FDF9}" sibTransId="{BF15CDCF-BFD5-435C-92F9-EB1EFF1E079F}"/>
    <dgm:cxn modelId="{BA96A3AA-769B-498E-8F95-4FF58651EB7B}" type="presOf" srcId="{AC74FFCD-9E40-41B7-9E68-F0A860E3065B}" destId="{F2F241AF-6AF5-4A66-B46A-3DACB74F3FA8}" srcOrd="0" destOrd="0" presId="urn:microsoft.com/office/officeart/2005/8/layout/process4"/>
    <dgm:cxn modelId="{D5009AB4-D915-4083-A4E9-7A93C9FC127B}" srcId="{26462431-2AB1-4517-BD23-D686D566471B}" destId="{AC74FFCD-9E40-41B7-9E68-F0A860E3065B}" srcOrd="0" destOrd="0" parTransId="{461A0192-4E47-4BF9-9F0C-61A1FEEE5DFC}" sibTransId="{27FAC873-E774-4E80-8746-5757F860AED8}"/>
    <dgm:cxn modelId="{30F7F1C3-05DA-4A84-987C-D98FBB6F3686}" type="presOf" srcId="{4E7E789B-A6CD-4215-83C1-A75B748B67F9}" destId="{BA247AE9-3869-46CE-9338-D627C959C17E}" srcOrd="0" destOrd="0" presId="urn:microsoft.com/office/officeart/2005/8/layout/process4"/>
    <dgm:cxn modelId="{27F610CC-8B08-46D9-99A8-BB36B2026485}" type="presOf" srcId="{5E54D02E-0B2D-4EED-ADC1-7233F015481D}" destId="{D42A5D57-92E9-4A2F-88E4-702571DE1719}" srcOrd="0" destOrd="0" presId="urn:microsoft.com/office/officeart/2005/8/layout/process4"/>
    <dgm:cxn modelId="{920771D2-787F-4163-896A-777429C450A7}" srcId="{9E7DB20C-708A-4A4A-89A9-324A050DA786}" destId="{26462431-2AB1-4517-BD23-D686D566471B}" srcOrd="1" destOrd="0" parTransId="{3E34D45E-212F-428D-91C5-FBE564859AB0}" sibTransId="{04C31B5D-C3F5-4EED-8774-5665CE0A25A9}"/>
    <dgm:cxn modelId="{1EA0CBD4-4831-4817-8CE0-AB4ECEA564EF}" srcId="{9E7DB20C-708A-4A4A-89A9-324A050DA786}" destId="{5E54D02E-0B2D-4EED-ADC1-7233F015481D}" srcOrd="3" destOrd="0" parTransId="{30AB025D-5637-4E8F-A6AE-E3A59352E261}" sibTransId="{EE7526D3-2027-4572-B676-C5DD7B027ECC}"/>
    <dgm:cxn modelId="{DB47D5DC-E646-4463-9FC1-472B425E9B98}" type="presOf" srcId="{26462431-2AB1-4517-BD23-D686D566471B}" destId="{79E0C7A0-7110-414A-AFB8-6D0BE9EBBF78}" srcOrd="0" destOrd="0" presId="urn:microsoft.com/office/officeart/2005/8/layout/process4"/>
    <dgm:cxn modelId="{426411F1-7D27-4E82-B2F1-EB72C9C1D138}" srcId="{4E7E789B-A6CD-4215-83C1-A75B748B67F9}" destId="{0529433D-A148-4F4B-BECC-6072E9F4C783}" srcOrd="0" destOrd="0" parTransId="{8D36F186-B88E-4BB1-9CA7-A7E67D4EBDF8}" sibTransId="{4E029612-28A6-455A-8921-A03848E1C4FC}"/>
    <dgm:cxn modelId="{C3BC3651-A77E-4784-8742-E811C2DD6FE7}" type="presParOf" srcId="{0DB1E342-4774-4A08-96F4-A1E8BD358AF7}" destId="{F7654264-9E7C-44BB-B39D-9050DCC95216}" srcOrd="0" destOrd="0" presId="urn:microsoft.com/office/officeart/2005/8/layout/process4"/>
    <dgm:cxn modelId="{7D66A4B3-034B-43ED-B4AC-874A5A280FB3}" type="presParOf" srcId="{F7654264-9E7C-44BB-B39D-9050DCC95216}" destId="{D42A5D57-92E9-4A2F-88E4-702571DE1719}" srcOrd="0" destOrd="0" presId="urn:microsoft.com/office/officeart/2005/8/layout/process4"/>
    <dgm:cxn modelId="{7A2A85B3-5017-4D51-B841-49134C21C9CC}" type="presParOf" srcId="{0DB1E342-4774-4A08-96F4-A1E8BD358AF7}" destId="{B4EC9288-A213-4338-AFCE-9B2D9BD56DB2}" srcOrd="1" destOrd="0" presId="urn:microsoft.com/office/officeart/2005/8/layout/process4"/>
    <dgm:cxn modelId="{173F4D14-FE05-45FC-A5A3-A2255AB7BEFA}" type="presParOf" srcId="{0DB1E342-4774-4A08-96F4-A1E8BD358AF7}" destId="{529C8A6A-4853-4F7D-9CF5-C37A9617A52D}" srcOrd="2" destOrd="0" presId="urn:microsoft.com/office/officeart/2005/8/layout/process4"/>
    <dgm:cxn modelId="{8C2B4761-2A0F-44C5-AAB8-673275B65E56}" type="presParOf" srcId="{529C8A6A-4853-4F7D-9CF5-C37A9617A52D}" destId="{402D79F7-6A0B-4B45-80DA-BA264A9AA635}" srcOrd="0" destOrd="0" presId="urn:microsoft.com/office/officeart/2005/8/layout/process4"/>
    <dgm:cxn modelId="{FFB524AB-4F95-47F8-979D-65AADBCDB70A}" type="presParOf" srcId="{529C8A6A-4853-4F7D-9CF5-C37A9617A52D}" destId="{2574E249-A114-4574-A68A-954AA17D2525}" srcOrd="1" destOrd="0" presId="urn:microsoft.com/office/officeart/2005/8/layout/process4"/>
    <dgm:cxn modelId="{5814250B-1E32-4EC1-B5D0-9257A2FEB474}" type="presParOf" srcId="{529C8A6A-4853-4F7D-9CF5-C37A9617A52D}" destId="{93EBC328-781D-4FA5-97FC-CED6FBE102DC}" srcOrd="2" destOrd="0" presId="urn:microsoft.com/office/officeart/2005/8/layout/process4"/>
    <dgm:cxn modelId="{8E200886-3833-4E84-9DF6-7D50D66CBF67}" type="presParOf" srcId="{93EBC328-781D-4FA5-97FC-CED6FBE102DC}" destId="{0856BA6D-212F-4FC0-8119-5BAABFB1D1F9}" srcOrd="0" destOrd="0" presId="urn:microsoft.com/office/officeart/2005/8/layout/process4"/>
    <dgm:cxn modelId="{B1577132-87D1-4FA2-BACC-80958606120F}" type="presParOf" srcId="{0DB1E342-4774-4A08-96F4-A1E8BD358AF7}" destId="{E44729F2-D1AE-407B-9D0C-6059E2C05DB5}" srcOrd="3" destOrd="0" presId="urn:microsoft.com/office/officeart/2005/8/layout/process4"/>
    <dgm:cxn modelId="{B4CDEF20-F891-4D96-9A07-CB5216C133B3}" type="presParOf" srcId="{0DB1E342-4774-4A08-96F4-A1E8BD358AF7}" destId="{0BBA6112-AB51-4CEF-ABF8-5C1A6D3F6E3B}" srcOrd="4" destOrd="0" presId="urn:microsoft.com/office/officeart/2005/8/layout/process4"/>
    <dgm:cxn modelId="{1952BB7B-2F70-4E85-A619-749CFD00AACE}" type="presParOf" srcId="{0BBA6112-AB51-4CEF-ABF8-5C1A6D3F6E3B}" destId="{79E0C7A0-7110-414A-AFB8-6D0BE9EBBF78}" srcOrd="0" destOrd="0" presId="urn:microsoft.com/office/officeart/2005/8/layout/process4"/>
    <dgm:cxn modelId="{D28B4E8F-6F2E-4333-90F2-592E855EA222}" type="presParOf" srcId="{0BBA6112-AB51-4CEF-ABF8-5C1A6D3F6E3B}" destId="{EF8CA628-3B4C-493A-B9F6-F086A7502A84}" srcOrd="1" destOrd="0" presId="urn:microsoft.com/office/officeart/2005/8/layout/process4"/>
    <dgm:cxn modelId="{947A60DC-624D-4CE1-BEA0-71D69EA77D85}" type="presParOf" srcId="{0BBA6112-AB51-4CEF-ABF8-5C1A6D3F6E3B}" destId="{1BFE1551-1B32-4B84-96F7-D3B64354EE52}" srcOrd="2" destOrd="0" presId="urn:microsoft.com/office/officeart/2005/8/layout/process4"/>
    <dgm:cxn modelId="{18713217-EAA2-4797-B969-CFFE97C21133}" type="presParOf" srcId="{1BFE1551-1B32-4B84-96F7-D3B64354EE52}" destId="{F2F241AF-6AF5-4A66-B46A-3DACB74F3FA8}" srcOrd="0" destOrd="0" presId="urn:microsoft.com/office/officeart/2005/8/layout/process4"/>
    <dgm:cxn modelId="{5722B1FF-B62F-45F6-A997-0306A11F3E9F}" type="presParOf" srcId="{0DB1E342-4774-4A08-96F4-A1E8BD358AF7}" destId="{395C0406-B50B-4518-90AF-F457E732D2C8}" srcOrd="5" destOrd="0" presId="urn:microsoft.com/office/officeart/2005/8/layout/process4"/>
    <dgm:cxn modelId="{A4D701E6-678D-453C-BA25-0CA52673C382}" type="presParOf" srcId="{0DB1E342-4774-4A08-96F4-A1E8BD358AF7}" destId="{1105A6B0-1C4B-4D5D-B6D8-05B29C5320D2}" srcOrd="6" destOrd="0" presId="urn:microsoft.com/office/officeart/2005/8/layout/process4"/>
    <dgm:cxn modelId="{F934E603-49A6-493A-8717-C60B332DC49E}" type="presParOf" srcId="{1105A6B0-1C4B-4D5D-B6D8-05B29C5320D2}" destId="{BA247AE9-3869-46CE-9338-D627C959C17E}" srcOrd="0" destOrd="0" presId="urn:microsoft.com/office/officeart/2005/8/layout/process4"/>
    <dgm:cxn modelId="{3D6CD32D-DC56-4ABD-85D4-E569EDBA396F}" type="presParOf" srcId="{1105A6B0-1C4B-4D5D-B6D8-05B29C5320D2}" destId="{EF86C28E-92C5-4885-A00C-FC564724FF66}" srcOrd="1" destOrd="0" presId="urn:microsoft.com/office/officeart/2005/8/layout/process4"/>
    <dgm:cxn modelId="{6DFC0A5C-AFA7-4965-95BA-EF68F63FCE45}" type="presParOf" srcId="{1105A6B0-1C4B-4D5D-B6D8-05B29C5320D2}" destId="{B674D050-BD14-425E-BCB2-C363071D0018}" srcOrd="2" destOrd="0" presId="urn:microsoft.com/office/officeart/2005/8/layout/process4"/>
    <dgm:cxn modelId="{0615D720-A0EE-432D-BE78-9016D111A56B}" type="presParOf" srcId="{B674D050-BD14-425E-BCB2-C363071D0018}" destId="{834DC9AD-BA39-4F90-8A97-3ACD2A7DC085}"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A5D57-92E9-4A2F-88E4-702571DE1719}">
      <dsp:nvSpPr>
        <dsp:cNvPr id="0" name=""/>
        <dsp:cNvSpPr/>
      </dsp:nvSpPr>
      <dsp:spPr>
        <a:xfrm>
          <a:off x="0" y="3333360"/>
          <a:ext cx="6096000" cy="729257"/>
        </a:xfrm>
        <a:prstGeom prst="rect">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Normal levels of thyroxine </a:t>
          </a:r>
          <a:r>
            <a:rPr lang="en-GB" sz="2000" b="1" kern="1200" dirty="0">
              <a:solidFill>
                <a:schemeClr val="accent6">
                  <a:lumMod val="75000"/>
                </a:schemeClr>
              </a:solidFill>
            </a:rPr>
            <a:t>inhibit</a:t>
          </a:r>
          <a:r>
            <a:rPr lang="en-GB" sz="2000" kern="1200" dirty="0"/>
            <a:t> the release of TRH and production of TSH. This is called </a:t>
          </a:r>
          <a:r>
            <a:rPr lang="en-GB" sz="2000" b="1" kern="1200" dirty="0">
              <a:solidFill>
                <a:schemeClr val="accent6">
                  <a:lumMod val="75000"/>
                </a:schemeClr>
              </a:solidFill>
            </a:rPr>
            <a:t>negative feedback.</a:t>
          </a:r>
        </a:p>
      </dsp:txBody>
      <dsp:txXfrm>
        <a:off x="0" y="3333360"/>
        <a:ext cx="6096000" cy="729257"/>
      </dsp:txXfrm>
    </dsp:sp>
    <dsp:sp modelId="{2574E249-A114-4574-A68A-954AA17D2525}">
      <dsp:nvSpPr>
        <dsp:cNvPr id="0" name=""/>
        <dsp:cNvSpPr/>
      </dsp:nvSpPr>
      <dsp:spPr>
        <a:xfrm rot="10800000">
          <a:off x="0" y="2222700"/>
          <a:ext cx="6096000" cy="1121598"/>
        </a:xfrm>
        <a:prstGeom prst="upArrowCallout">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TSH acts upon the thyroid gland</a:t>
          </a:r>
        </a:p>
      </dsp:txBody>
      <dsp:txXfrm rot="-10800000">
        <a:off x="0" y="2222700"/>
        <a:ext cx="6096000" cy="393681"/>
      </dsp:txXfrm>
    </dsp:sp>
    <dsp:sp modelId="{0856BA6D-212F-4FC0-8119-5BAABFB1D1F9}">
      <dsp:nvSpPr>
        <dsp:cNvPr id="0" name=""/>
        <dsp:cNvSpPr/>
      </dsp:nvSpPr>
      <dsp:spPr>
        <a:xfrm>
          <a:off x="0" y="2616381"/>
          <a:ext cx="6096000" cy="335357"/>
        </a:xfrm>
        <a:prstGeom prst="rect">
          <a:avLst/>
        </a:prstGeom>
        <a:solidFill>
          <a:schemeClr val="lt1">
            <a:alpha val="90000"/>
            <a:tint val="40000"/>
            <a:hueOff val="0"/>
            <a:satOff val="0"/>
            <a:lumOff val="0"/>
            <a:alphaOff val="0"/>
          </a:schemeClr>
        </a:solid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GB" sz="1900" kern="1200" dirty="0"/>
            <a:t>Thyroxine is released</a:t>
          </a:r>
        </a:p>
      </dsp:txBody>
      <dsp:txXfrm>
        <a:off x="0" y="2616381"/>
        <a:ext cx="6096000" cy="335357"/>
      </dsp:txXfrm>
    </dsp:sp>
    <dsp:sp modelId="{EF8CA628-3B4C-493A-B9F6-F086A7502A84}">
      <dsp:nvSpPr>
        <dsp:cNvPr id="0" name=""/>
        <dsp:cNvSpPr/>
      </dsp:nvSpPr>
      <dsp:spPr>
        <a:xfrm rot="10800000">
          <a:off x="0" y="1112041"/>
          <a:ext cx="6096000" cy="1121598"/>
        </a:xfrm>
        <a:prstGeom prst="upArrowCallout">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TRH acts upon the pituitary gland</a:t>
          </a:r>
        </a:p>
      </dsp:txBody>
      <dsp:txXfrm rot="-10800000">
        <a:off x="0" y="1112041"/>
        <a:ext cx="6096000" cy="393681"/>
      </dsp:txXfrm>
    </dsp:sp>
    <dsp:sp modelId="{F2F241AF-6AF5-4A66-B46A-3DACB74F3FA8}">
      <dsp:nvSpPr>
        <dsp:cNvPr id="0" name=""/>
        <dsp:cNvSpPr/>
      </dsp:nvSpPr>
      <dsp:spPr>
        <a:xfrm>
          <a:off x="0" y="1505722"/>
          <a:ext cx="6096000" cy="335357"/>
        </a:xfrm>
        <a:prstGeom prst="rect">
          <a:avLst/>
        </a:prstGeom>
        <a:solidFill>
          <a:schemeClr val="lt1">
            <a:alpha val="90000"/>
            <a:tint val="40000"/>
            <a:hueOff val="0"/>
            <a:satOff val="0"/>
            <a:lumOff val="0"/>
            <a:alphaOff val="0"/>
          </a:schemeClr>
        </a:solid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GB" sz="1900" kern="1200" dirty="0"/>
            <a:t>Pituitary gland releases TSH into the blood</a:t>
          </a:r>
        </a:p>
      </dsp:txBody>
      <dsp:txXfrm>
        <a:off x="0" y="1505722"/>
        <a:ext cx="6096000" cy="335357"/>
      </dsp:txXfrm>
    </dsp:sp>
    <dsp:sp modelId="{EF86C28E-92C5-4885-A00C-FC564724FF66}">
      <dsp:nvSpPr>
        <dsp:cNvPr id="0" name=""/>
        <dsp:cNvSpPr/>
      </dsp:nvSpPr>
      <dsp:spPr>
        <a:xfrm rot="10800000">
          <a:off x="0" y="15771"/>
          <a:ext cx="6096000" cy="1121598"/>
        </a:xfrm>
        <a:prstGeom prst="upArrowCallout">
          <a:avLst/>
        </a:prstGeom>
        <a:solidFill>
          <a:schemeClr val="lt1">
            <a:hueOff val="0"/>
            <a:satOff val="0"/>
            <a:lumOff val="0"/>
            <a:alphaOff val="0"/>
          </a:schemeClr>
        </a:solidFill>
        <a:ln w="38100" cap="flat" cmpd="sng" algn="ctr">
          <a:solidFill>
            <a:schemeClr val="accent6">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GB" sz="2000" kern="1200" dirty="0"/>
            <a:t>Low levels of thyroxine detected in the blood</a:t>
          </a:r>
        </a:p>
      </dsp:txBody>
      <dsp:txXfrm rot="-10800000">
        <a:off x="0" y="15771"/>
        <a:ext cx="6096000" cy="393681"/>
      </dsp:txXfrm>
    </dsp:sp>
    <dsp:sp modelId="{834DC9AD-BA39-4F90-8A97-3ACD2A7DC085}">
      <dsp:nvSpPr>
        <dsp:cNvPr id="0" name=""/>
        <dsp:cNvSpPr/>
      </dsp:nvSpPr>
      <dsp:spPr>
        <a:xfrm>
          <a:off x="0" y="395062"/>
          <a:ext cx="6096000" cy="335357"/>
        </a:xfrm>
        <a:prstGeom prst="rect">
          <a:avLst/>
        </a:prstGeom>
        <a:solidFill>
          <a:schemeClr val="lt1">
            <a:alpha val="90000"/>
            <a:tint val="40000"/>
            <a:hueOff val="0"/>
            <a:satOff val="0"/>
            <a:lumOff val="0"/>
            <a:alphaOff val="0"/>
          </a:schemeClr>
        </a:solidFill>
        <a:ln w="25400" cap="flat" cmpd="sng" algn="ctr">
          <a:solidFill>
            <a:schemeClr val="accent6">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GB" sz="1900" kern="1200" dirty="0"/>
            <a:t>The hypothalamus in the brain releases TRH into the blood</a:t>
          </a:r>
        </a:p>
      </dsp:txBody>
      <dsp:txXfrm>
        <a:off x="0" y="395062"/>
        <a:ext cx="6096000" cy="335357"/>
      </dsp:txXfrm>
    </dsp:sp>
  </dsp:spTree>
</dsp:drawing>
</file>

<file path=ppt/diagrams/layout1.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42D2026-0859-4913-9377-3DA08F595AD2}" type="datetimeFigureOut">
              <a:rPr lang="en-US" smtClean="0"/>
              <a:pPr/>
              <a:t>7/17/2020</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9D32D9-63A9-423F-8B77-368638260D4D}" type="slidenum">
              <a:rPr lang="en-US" smtClean="0"/>
              <a:pPr/>
              <a:t>‹#›</a:t>
            </a:fld>
            <a:endParaRPr lang="en-US" dirty="0"/>
          </a:p>
        </p:txBody>
      </p:sp>
    </p:spTree>
    <p:extLst>
      <p:ext uri="{BB962C8B-B14F-4D97-AF65-F5344CB8AC3E}">
        <p14:creationId xmlns:p14="http://schemas.microsoft.com/office/powerpoint/2010/main" val="4547041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a:t>
            </a:fld>
            <a:endParaRPr lang="en-US" dirty="0"/>
          </a:p>
        </p:txBody>
      </p:sp>
    </p:spTree>
    <p:extLst>
      <p:ext uri="{BB962C8B-B14F-4D97-AF65-F5344CB8AC3E}">
        <p14:creationId xmlns:p14="http://schemas.microsoft.com/office/powerpoint/2010/main" val="2035797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17</a:t>
            </a:fld>
            <a:endParaRPr lang="en-US" dirty="0"/>
          </a:p>
        </p:txBody>
      </p:sp>
    </p:spTree>
    <p:extLst>
      <p:ext uri="{BB962C8B-B14F-4D97-AF65-F5344CB8AC3E}">
        <p14:creationId xmlns:p14="http://schemas.microsoft.com/office/powerpoint/2010/main" val="6484340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19</a:t>
            </a:fld>
            <a:endParaRPr lang="en-US" dirty="0"/>
          </a:p>
        </p:txBody>
      </p:sp>
    </p:spTree>
    <p:extLst>
      <p:ext uri="{BB962C8B-B14F-4D97-AF65-F5344CB8AC3E}">
        <p14:creationId xmlns:p14="http://schemas.microsoft.com/office/powerpoint/2010/main" val="10564072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26</a:t>
            </a:fld>
            <a:endParaRPr lang="en-US" dirty="0"/>
          </a:p>
        </p:txBody>
      </p:sp>
    </p:spTree>
    <p:extLst>
      <p:ext uri="{BB962C8B-B14F-4D97-AF65-F5344CB8AC3E}">
        <p14:creationId xmlns:p14="http://schemas.microsoft.com/office/powerpoint/2010/main" val="5925745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30</a:t>
            </a:fld>
            <a:endParaRPr lang="en-US" dirty="0"/>
          </a:p>
        </p:txBody>
      </p:sp>
    </p:spTree>
    <p:extLst>
      <p:ext uri="{BB962C8B-B14F-4D97-AF65-F5344CB8AC3E}">
        <p14:creationId xmlns:p14="http://schemas.microsoft.com/office/powerpoint/2010/main" val="16741059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35</a:t>
            </a:fld>
            <a:endParaRPr lang="en-US" dirty="0"/>
          </a:p>
        </p:txBody>
      </p:sp>
    </p:spTree>
    <p:extLst>
      <p:ext uri="{BB962C8B-B14F-4D97-AF65-F5344CB8AC3E}">
        <p14:creationId xmlns:p14="http://schemas.microsoft.com/office/powerpoint/2010/main" val="1146940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http://www.bbc.co.uk/education/clips/zs2r87h</a:t>
            </a:r>
          </a:p>
          <a:p>
            <a:endParaRPr lang="en-US"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36</a:t>
            </a:fld>
            <a:endParaRPr lang="en-US" dirty="0"/>
          </a:p>
        </p:txBody>
      </p:sp>
    </p:spTree>
    <p:extLst>
      <p:ext uri="{BB962C8B-B14F-4D97-AF65-F5344CB8AC3E}">
        <p14:creationId xmlns:p14="http://schemas.microsoft.com/office/powerpoint/2010/main" val="10224981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37</a:t>
            </a:fld>
            <a:endParaRPr lang="en-US" dirty="0"/>
          </a:p>
        </p:txBody>
      </p:sp>
    </p:spTree>
    <p:extLst>
      <p:ext uri="{BB962C8B-B14F-4D97-AF65-F5344CB8AC3E}">
        <p14:creationId xmlns:p14="http://schemas.microsoft.com/office/powerpoint/2010/main" val="17796367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38</a:t>
            </a:fld>
            <a:endParaRPr lang="en-US" dirty="0"/>
          </a:p>
        </p:txBody>
      </p:sp>
    </p:spTree>
    <p:extLst>
      <p:ext uri="{BB962C8B-B14F-4D97-AF65-F5344CB8AC3E}">
        <p14:creationId xmlns:p14="http://schemas.microsoft.com/office/powerpoint/2010/main" val="17796367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39</a:t>
            </a:fld>
            <a:endParaRPr lang="en-US" dirty="0"/>
          </a:p>
        </p:txBody>
      </p:sp>
    </p:spTree>
    <p:extLst>
      <p:ext uri="{BB962C8B-B14F-4D97-AF65-F5344CB8AC3E}">
        <p14:creationId xmlns:p14="http://schemas.microsoft.com/office/powerpoint/2010/main" val="1454446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40</a:t>
            </a:fld>
            <a:endParaRPr lang="en-US" dirty="0"/>
          </a:p>
        </p:txBody>
      </p:sp>
    </p:spTree>
    <p:extLst>
      <p:ext uri="{BB962C8B-B14F-4D97-AF65-F5344CB8AC3E}">
        <p14:creationId xmlns:p14="http://schemas.microsoft.com/office/powerpoint/2010/main" val="2011327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3</a:t>
            </a:fld>
            <a:endParaRPr lang="en-US" dirty="0"/>
          </a:p>
        </p:txBody>
      </p:sp>
    </p:spTree>
    <p:extLst>
      <p:ext uri="{BB962C8B-B14F-4D97-AF65-F5344CB8AC3E}">
        <p14:creationId xmlns:p14="http://schemas.microsoft.com/office/powerpoint/2010/main" val="5987478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41</a:t>
            </a:fld>
            <a:endParaRPr lang="en-US" dirty="0"/>
          </a:p>
        </p:txBody>
      </p:sp>
    </p:spTree>
    <p:extLst>
      <p:ext uri="{BB962C8B-B14F-4D97-AF65-F5344CB8AC3E}">
        <p14:creationId xmlns:p14="http://schemas.microsoft.com/office/powerpoint/2010/main" val="18625878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42</a:t>
            </a:fld>
            <a:endParaRPr lang="en-US" dirty="0"/>
          </a:p>
        </p:txBody>
      </p:sp>
    </p:spTree>
    <p:extLst>
      <p:ext uri="{BB962C8B-B14F-4D97-AF65-F5344CB8AC3E}">
        <p14:creationId xmlns:p14="http://schemas.microsoft.com/office/powerpoint/2010/main" val="167410593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43</a:t>
            </a:fld>
            <a:endParaRPr lang="en-US" dirty="0"/>
          </a:p>
        </p:txBody>
      </p:sp>
    </p:spTree>
    <p:extLst>
      <p:ext uri="{BB962C8B-B14F-4D97-AF65-F5344CB8AC3E}">
        <p14:creationId xmlns:p14="http://schemas.microsoft.com/office/powerpoint/2010/main" val="3826003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45</a:t>
            </a:fld>
            <a:endParaRPr lang="en-US" dirty="0"/>
          </a:p>
        </p:txBody>
      </p:sp>
    </p:spTree>
    <p:extLst>
      <p:ext uri="{BB962C8B-B14F-4D97-AF65-F5344CB8AC3E}">
        <p14:creationId xmlns:p14="http://schemas.microsoft.com/office/powerpoint/2010/main" val="11469403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46</a:t>
            </a:fld>
            <a:endParaRPr lang="en-US" dirty="0"/>
          </a:p>
        </p:txBody>
      </p:sp>
    </p:spTree>
    <p:extLst>
      <p:ext uri="{BB962C8B-B14F-4D97-AF65-F5344CB8AC3E}">
        <p14:creationId xmlns:p14="http://schemas.microsoft.com/office/powerpoint/2010/main" val="15706418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47</a:t>
            </a:fld>
            <a:endParaRPr lang="en-US" dirty="0"/>
          </a:p>
        </p:txBody>
      </p:sp>
    </p:spTree>
    <p:extLst>
      <p:ext uri="{BB962C8B-B14F-4D97-AF65-F5344CB8AC3E}">
        <p14:creationId xmlns:p14="http://schemas.microsoft.com/office/powerpoint/2010/main" val="197951045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48</a:t>
            </a:fld>
            <a:endParaRPr lang="en-US" dirty="0"/>
          </a:p>
        </p:txBody>
      </p:sp>
    </p:spTree>
    <p:extLst>
      <p:ext uri="{BB962C8B-B14F-4D97-AF65-F5344CB8AC3E}">
        <p14:creationId xmlns:p14="http://schemas.microsoft.com/office/powerpoint/2010/main" val="11072138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https://www.nhs.uk/Livewell/loseweight/Pages/BodyMassIndex.aspx</a:t>
            </a:r>
          </a:p>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49</a:t>
            </a:fld>
            <a:endParaRPr 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a:t>https://upload.wikimedia.org/wikipedia/commons/thumb/1/13/Body_mass_index_simplified.svg/2000px-Body_mass_index_simplified.svg.png</a:t>
            </a:r>
          </a:p>
          <a:p>
            <a:r>
              <a:rPr lang="en-GB" dirty="0"/>
              <a:t>https://www.nhs.uk/Tools/Pages/Healthyweightcalculator.aspx</a:t>
            </a:r>
          </a:p>
        </p:txBody>
      </p:sp>
      <p:sp>
        <p:nvSpPr>
          <p:cNvPr id="4" name="Slide Number Placeholder 3"/>
          <p:cNvSpPr>
            <a:spLocks noGrp="1"/>
          </p:cNvSpPr>
          <p:nvPr>
            <p:ph type="sldNum" sz="quarter" idx="10"/>
          </p:nvPr>
        </p:nvSpPr>
        <p:spPr/>
        <p:txBody>
          <a:bodyPr/>
          <a:lstStyle/>
          <a:p>
            <a:fld id="{2C9D32D9-63A9-423F-8B77-368638260D4D}" type="slidenum">
              <a:rPr lang="en-US" smtClean="0"/>
              <a:pPr/>
              <a:t>50</a:t>
            </a:fld>
            <a:endParaRPr 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51</a:t>
            </a:fld>
            <a:endParaRPr lang="en-US" dirty="0"/>
          </a:p>
        </p:txBody>
      </p:sp>
    </p:spTree>
    <p:extLst>
      <p:ext uri="{BB962C8B-B14F-4D97-AF65-F5344CB8AC3E}">
        <p14:creationId xmlns:p14="http://schemas.microsoft.com/office/powerpoint/2010/main" val="1672558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7</a:t>
            </a:fld>
            <a:endParaRPr lang="en-US" dirty="0"/>
          </a:p>
        </p:txBody>
      </p:sp>
    </p:spTree>
    <p:extLst>
      <p:ext uri="{BB962C8B-B14F-4D97-AF65-F5344CB8AC3E}">
        <p14:creationId xmlns:p14="http://schemas.microsoft.com/office/powerpoint/2010/main" val="266102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54</a:t>
            </a:fld>
            <a:endParaRPr lang="en-US" dirty="0"/>
          </a:p>
        </p:txBody>
      </p:sp>
    </p:spTree>
    <p:extLst>
      <p:ext uri="{BB962C8B-B14F-4D97-AF65-F5344CB8AC3E}">
        <p14:creationId xmlns:p14="http://schemas.microsoft.com/office/powerpoint/2010/main" val="10263666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57</a:t>
            </a:fld>
            <a:endParaRPr lang="en-US" dirty="0"/>
          </a:p>
        </p:txBody>
      </p:sp>
    </p:spTree>
    <p:extLst>
      <p:ext uri="{BB962C8B-B14F-4D97-AF65-F5344CB8AC3E}">
        <p14:creationId xmlns:p14="http://schemas.microsoft.com/office/powerpoint/2010/main" val="11377729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69</a:t>
            </a:fld>
            <a:endParaRPr lang="en-US" dirty="0"/>
          </a:p>
        </p:txBody>
      </p:sp>
    </p:spTree>
    <p:extLst>
      <p:ext uri="{BB962C8B-B14F-4D97-AF65-F5344CB8AC3E}">
        <p14:creationId xmlns:p14="http://schemas.microsoft.com/office/powerpoint/2010/main" val="16725581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74</a:t>
            </a:fld>
            <a:endParaRPr lang="en-US" dirty="0"/>
          </a:p>
        </p:txBody>
      </p:sp>
    </p:spTree>
    <p:extLst>
      <p:ext uri="{BB962C8B-B14F-4D97-AF65-F5344CB8AC3E}">
        <p14:creationId xmlns:p14="http://schemas.microsoft.com/office/powerpoint/2010/main" val="10263666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8</a:t>
            </a:fld>
            <a:endParaRPr lang="en-US" dirty="0"/>
          </a:p>
        </p:txBody>
      </p:sp>
    </p:spTree>
    <p:extLst>
      <p:ext uri="{BB962C8B-B14F-4D97-AF65-F5344CB8AC3E}">
        <p14:creationId xmlns:p14="http://schemas.microsoft.com/office/powerpoint/2010/main" val="972563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9</a:t>
            </a:fld>
            <a:endParaRPr lang="en-US" dirty="0"/>
          </a:p>
        </p:txBody>
      </p:sp>
    </p:spTree>
    <p:extLst>
      <p:ext uri="{BB962C8B-B14F-4D97-AF65-F5344CB8AC3E}">
        <p14:creationId xmlns:p14="http://schemas.microsoft.com/office/powerpoint/2010/main" val="972563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10</a:t>
            </a:fld>
            <a:endParaRPr lang="en-US" dirty="0"/>
          </a:p>
        </p:txBody>
      </p:sp>
    </p:spTree>
    <p:extLst>
      <p:ext uri="{BB962C8B-B14F-4D97-AF65-F5344CB8AC3E}">
        <p14:creationId xmlns:p14="http://schemas.microsoft.com/office/powerpoint/2010/main" val="1435805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12</a:t>
            </a:fld>
            <a:endParaRPr lang="en-US" dirty="0"/>
          </a:p>
        </p:txBody>
      </p:sp>
    </p:spTree>
    <p:extLst>
      <p:ext uri="{BB962C8B-B14F-4D97-AF65-F5344CB8AC3E}">
        <p14:creationId xmlns:p14="http://schemas.microsoft.com/office/powerpoint/2010/main" val="1559025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15</a:t>
            </a:fld>
            <a:endParaRPr lang="en-US" dirty="0"/>
          </a:p>
        </p:txBody>
      </p:sp>
    </p:spTree>
    <p:extLst>
      <p:ext uri="{BB962C8B-B14F-4D97-AF65-F5344CB8AC3E}">
        <p14:creationId xmlns:p14="http://schemas.microsoft.com/office/powerpoint/2010/main" val="335915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C9D32D9-63A9-423F-8B77-368638260D4D}" type="slidenum">
              <a:rPr lang="en-US" smtClean="0"/>
              <a:pPr/>
              <a:t>16</a:t>
            </a:fld>
            <a:endParaRPr lang="en-US" dirty="0"/>
          </a:p>
        </p:txBody>
      </p:sp>
    </p:spTree>
    <p:extLst>
      <p:ext uri="{BB962C8B-B14F-4D97-AF65-F5344CB8AC3E}">
        <p14:creationId xmlns:p14="http://schemas.microsoft.com/office/powerpoint/2010/main" val="1048315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3406" y="764704"/>
            <a:ext cx="8964488" cy="1470025"/>
          </a:xfrm>
        </p:spPr>
        <p:txBody>
          <a:bodyPr/>
          <a:lstStyle/>
          <a:p>
            <a:r>
              <a:rPr lang="en-US"/>
              <a:t>Click to edit Master title style</a:t>
            </a:r>
            <a:endParaRPr lang="en-US" dirty="0"/>
          </a:p>
        </p:txBody>
      </p:sp>
      <p:sp>
        <p:nvSpPr>
          <p:cNvPr id="3" name="Subtitle 2"/>
          <p:cNvSpPr>
            <a:spLocks noGrp="1"/>
          </p:cNvSpPr>
          <p:nvPr>
            <p:ph type="subTitle" idx="1"/>
          </p:nvPr>
        </p:nvSpPr>
        <p:spPr>
          <a:xfrm>
            <a:off x="83406" y="2420888"/>
            <a:ext cx="8964488" cy="1752600"/>
          </a:xfrm>
        </p:spPr>
        <p:txBody>
          <a:bodyPr/>
          <a:lstStyle>
            <a:lvl1pPr marL="0" indent="0" algn="ctr">
              <a:buNone/>
              <a:defRPr>
                <a:solidFill>
                  <a:schemeClr val="tx1">
                    <a:tint val="75000"/>
                  </a:schemeClr>
                </a:solidFill>
                <a:latin typeface="News Gothic MT"/>
                <a:cs typeface="News Gothic MT"/>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28817973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21446411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6176885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dirty="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3486064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4866821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694073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GB"/>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Drag picture to placeholder or click icon to add</a:t>
            </a:r>
            <a:endParaRPr lang="en-GB"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1257300"/>
            <a:ext cx="8458200" cy="749300"/>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355600" y="2133600"/>
            <a:ext cx="8458200" cy="416560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55600" y="1257300"/>
            <a:ext cx="8458200" cy="749300"/>
          </a:xfrm>
        </p:spPr>
        <p:txBody>
          <a:bodyPr/>
          <a:lstStyle>
            <a:lvl1pPr algn="l">
              <a:defRPr/>
            </a:lvl1pPr>
          </a:lstStyle>
          <a:p>
            <a:r>
              <a:rPr lang="en-US"/>
              <a:t>Click to edit Master title style</a:t>
            </a:r>
            <a:endParaRPr lang="en-US" dirty="0"/>
          </a:p>
        </p:txBody>
      </p:sp>
      <p:sp>
        <p:nvSpPr>
          <p:cNvPr id="3" name="Content Placeholder 2"/>
          <p:cNvSpPr>
            <a:spLocks noGrp="1"/>
          </p:cNvSpPr>
          <p:nvPr>
            <p:ph idx="1"/>
          </p:nvPr>
        </p:nvSpPr>
        <p:spPr>
          <a:xfrm>
            <a:off x="355600" y="2133600"/>
            <a:ext cx="8458200" cy="4165600"/>
          </a:xfrm>
        </p:spPr>
        <p:txBody>
          <a:bodyPr/>
          <a:lstStyle>
            <a:lvl1pPr>
              <a:defRPr>
                <a:latin typeface="News Gothic MT"/>
                <a:cs typeface="News Gothic MT"/>
              </a:defRPr>
            </a:lvl1pPr>
            <a:lvl2pPr>
              <a:defRPr>
                <a:latin typeface="News Gothic MT"/>
                <a:cs typeface="News Gothic MT"/>
              </a:defRPr>
            </a:lvl2pPr>
            <a:lvl3pPr>
              <a:defRPr>
                <a:latin typeface="News Gothic MT"/>
                <a:cs typeface="News Gothic MT"/>
              </a:defRPr>
            </a:lvl3pPr>
            <a:lvl4pPr>
              <a:defRPr>
                <a:latin typeface="News Gothic MT"/>
                <a:cs typeface="News Gothic MT"/>
              </a:defRPr>
            </a:lvl4pPr>
            <a:lvl5pPr>
              <a:defRPr>
                <a:latin typeface="News Gothic MT"/>
                <a:cs typeface="News Gothic M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652704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4"/>
            <a:ext cx="2133600" cy="365125"/>
          </a:xfrm>
          <a:prstGeom prst="rect">
            <a:avLst/>
          </a:prstGeom>
        </p:spPr>
        <p:txBody>
          <a:bodyPr/>
          <a:lstStyle/>
          <a:p>
            <a:fld id="{B595F713-2110-964B-A68E-481EBA276186}" type="datetimeFigureOut">
              <a:rPr lang="en-GB" smtClean="0"/>
              <a:pPr/>
              <a:t>17/07/2020</a:t>
            </a:fld>
            <a:endParaRPr lang="en-GB" dirty="0"/>
          </a:p>
        </p:txBody>
      </p:sp>
      <p:sp>
        <p:nvSpPr>
          <p:cNvPr id="3" name="Footer Placeholder 2"/>
          <p:cNvSpPr>
            <a:spLocks noGrp="1"/>
          </p:cNvSpPr>
          <p:nvPr>
            <p:ph type="ftr" sz="quarter" idx="11"/>
          </p:nvPr>
        </p:nvSpPr>
        <p:spPr>
          <a:xfrm>
            <a:off x="3124200" y="6356354"/>
            <a:ext cx="2895600" cy="365125"/>
          </a:xfrm>
          <a:prstGeom prst="rect">
            <a:avLst/>
          </a:prstGeom>
        </p:spPr>
        <p:txBody>
          <a:bodyPr/>
          <a:lstStyle/>
          <a:p>
            <a:endParaRPr lang="en-GB" dirty="0"/>
          </a:p>
        </p:txBody>
      </p:sp>
      <p:sp>
        <p:nvSpPr>
          <p:cNvPr id="4" name="Slide Number Placeholder 3"/>
          <p:cNvSpPr>
            <a:spLocks noGrp="1"/>
          </p:cNvSpPr>
          <p:nvPr>
            <p:ph type="sldNum" sz="quarter" idx="12"/>
          </p:nvPr>
        </p:nvSpPr>
        <p:spPr>
          <a:xfrm>
            <a:off x="6553200" y="6356354"/>
            <a:ext cx="2133600" cy="365125"/>
          </a:xfrm>
          <a:prstGeom prst="rect">
            <a:avLst/>
          </a:prstGeom>
        </p:spPr>
        <p:txBody>
          <a:bodyPr/>
          <a:lstStyle/>
          <a:p>
            <a:fld id="{402CBB9E-F5D3-6E40-A939-4B2058AA44B4}" type="slidenum">
              <a:rPr lang="en-GB" smtClean="0"/>
              <a:pPr/>
              <a:t>‹#›</a:t>
            </a:fld>
            <a:endParaRPr lang="en-GB" dirty="0"/>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Default">
    <p:spTree>
      <p:nvGrpSpPr>
        <p:cNvPr id="1" name=""/>
        <p:cNvGrpSpPr/>
        <p:nvPr/>
      </p:nvGrpSpPr>
      <p:grpSpPr>
        <a:xfrm>
          <a:off x="0" y="0"/>
          <a:ext cx="0" cy="0"/>
          <a:chOff x="0" y="0"/>
          <a:chExt cx="0" cy="0"/>
        </a:xfrm>
      </p:grpSpPr>
      <p:sp>
        <p:nvSpPr>
          <p:cNvPr id="6" name="Shape 6"/>
          <p:cNvSpPr>
            <a:spLocks noGrp="1"/>
          </p:cNvSpPr>
          <p:nvPr>
            <p:ph type="title"/>
          </p:nvPr>
        </p:nvSpPr>
        <p:spPr>
          <a:xfrm>
            <a:off x="457200" y="92079"/>
            <a:ext cx="8229600" cy="1508125"/>
          </a:xfrm>
          <a:prstGeom prst="rect">
            <a:avLst/>
          </a:prstGeom>
        </p:spPr>
        <p:txBody>
          <a:bodyPr lIns="0" tIns="0" rIns="0" bIns="0">
            <a:noAutofit/>
          </a:bodyPr>
          <a:lstStyle>
            <a:lvl1pPr>
              <a:defRPr sz="4425">
                <a:latin typeface="Gill Sans"/>
                <a:ea typeface="Gill Sans"/>
                <a:cs typeface="Gill Sans"/>
                <a:sym typeface="Gill Sans"/>
              </a:defRPr>
            </a:lvl1pPr>
          </a:lstStyle>
          <a:p>
            <a:pPr lvl="0">
              <a:defRPr sz="1800"/>
            </a:pPr>
            <a:r>
              <a:rPr lang="en-US" sz="4425"/>
              <a:t>Click to edit Master title style</a:t>
            </a:r>
            <a:endParaRPr sz="4425"/>
          </a:p>
        </p:txBody>
      </p:sp>
      <p:sp>
        <p:nvSpPr>
          <p:cNvPr id="7" name="Shape 7"/>
          <p:cNvSpPr>
            <a:spLocks noGrp="1"/>
          </p:cNvSpPr>
          <p:nvPr>
            <p:ph type="body" idx="1"/>
          </p:nvPr>
        </p:nvSpPr>
        <p:spPr>
          <a:xfrm>
            <a:off x="457200" y="1600200"/>
            <a:ext cx="8229600" cy="5257800"/>
          </a:xfrm>
          <a:prstGeom prst="rect">
            <a:avLst/>
          </a:prstGeom>
        </p:spPr>
        <p:txBody>
          <a:bodyPr>
            <a:noAutofit/>
          </a:bodyPr>
          <a:lstStyle>
            <a:lvl1pPr marL="0" indent="0" algn="ctr">
              <a:spcBef>
                <a:spcPts val="2475"/>
              </a:spcBef>
              <a:buSzTx/>
              <a:buFontTx/>
              <a:buNone/>
              <a:defRPr>
                <a:latin typeface="Gill Sans"/>
                <a:ea typeface="Gill Sans"/>
                <a:cs typeface="Gill Sans"/>
                <a:sym typeface="Gill Sans"/>
              </a:defRPr>
            </a:lvl1pPr>
            <a:lvl2pPr marL="0" indent="240506" algn="ctr">
              <a:spcBef>
                <a:spcPts val="2475"/>
              </a:spcBef>
              <a:buSzTx/>
              <a:buFontTx/>
              <a:buNone/>
              <a:defRPr>
                <a:latin typeface="Gill Sans"/>
                <a:ea typeface="Gill Sans"/>
                <a:cs typeface="Gill Sans"/>
                <a:sym typeface="Gill Sans"/>
              </a:defRPr>
            </a:lvl2pPr>
            <a:lvl3pPr marL="0" indent="481013" algn="ctr">
              <a:spcBef>
                <a:spcPts val="2475"/>
              </a:spcBef>
              <a:buSzTx/>
              <a:buFontTx/>
              <a:buNone/>
              <a:defRPr>
                <a:latin typeface="Gill Sans"/>
                <a:ea typeface="Gill Sans"/>
                <a:cs typeface="Gill Sans"/>
                <a:sym typeface="Gill Sans"/>
              </a:defRPr>
            </a:lvl3pPr>
            <a:lvl4pPr marL="0" indent="722709" algn="ctr">
              <a:spcBef>
                <a:spcPts val="2475"/>
              </a:spcBef>
              <a:buSzTx/>
              <a:buFontTx/>
              <a:buNone/>
              <a:defRPr>
                <a:latin typeface="Gill Sans"/>
                <a:ea typeface="Gill Sans"/>
                <a:cs typeface="Gill Sans"/>
                <a:sym typeface="Gill Sans"/>
              </a:defRPr>
            </a:lvl4pPr>
            <a:lvl5pPr marL="0" indent="963215" algn="ctr">
              <a:spcBef>
                <a:spcPts val="2475"/>
              </a:spcBef>
              <a:buSzTx/>
              <a:buFontTx/>
              <a:buNone/>
              <a:defRPr>
                <a:latin typeface="Gill Sans"/>
                <a:ea typeface="Gill Sans"/>
                <a:cs typeface="Gill Sans"/>
                <a:sym typeface="Gill Sans"/>
              </a:defRPr>
            </a:lvl5pPr>
          </a:lstStyle>
          <a:p>
            <a:pPr lvl="0">
              <a:defRPr sz="1800"/>
            </a:pPr>
            <a:r>
              <a:rPr lang="en-US" sz="2250"/>
              <a:t>Click to edit Master text styles</a:t>
            </a:r>
          </a:p>
          <a:p>
            <a:pPr lvl="1">
              <a:defRPr sz="1800"/>
            </a:pPr>
            <a:r>
              <a:rPr lang="en-US" sz="2250"/>
              <a:t>Second level</a:t>
            </a:r>
          </a:p>
          <a:p>
            <a:pPr lvl="2">
              <a:defRPr sz="1800"/>
            </a:pPr>
            <a:r>
              <a:rPr lang="en-US" sz="2250"/>
              <a:t>Third level</a:t>
            </a:r>
          </a:p>
          <a:p>
            <a:pPr lvl="3">
              <a:defRPr sz="1800"/>
            </a:pPr>
            <a:r>
              <a:rPr lang="en-US" sz="2250"/>
              <a:t>Fourth level</a:t>
            </a:r>
          </a:p>
          <a:p>
            <a:pPr lvl="4">
              <a:defRPr sz="1800"/>
            </a:pPr>
            <a:r>
              <a:rPr lang="en-US" sz="2250"/>
              <a:t>Fifth level</a:t>
            </a:r>
            <a:endParaRPr sz="2250"/>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9400" y="2130427"/>
            <a:ext cx="85725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279400" y="3886200"/>
            <a:ext cx="8572500" cy="1752600"/>
          </a:xfrm>
          <a:prstGeom prst="rect">
            <a:avLst/>
          </a:prstGeom>
        </p:spPr>
        <p:txBody>
          <a:bodyPr/>
          <a:lstStyle>
            <a:lvl1pPr marL="0" indent="0" algn="ctr">
              <a:buNone/>
              <a:defRPr>
                <a:solidFill>
                  <a:schemeClr val="tx1">
                    <a:tint val="75000"/>
                  </a:schemeClr>
                </a:solidFill>
                <a:latin typeface="News Gothic MT"/>
                <a:cs typeface="News Gothic M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cSld name="1_Default">
    <p:spTree>
      <p:nvGrpSpPr>
        <p:cNvPr id="1" name=""/>
        <p:cNvGrpSpPr/>
        <p:nvPr/>
      </p:nvGrpSpPr>
      <p:grpSpPr>
        <a:xfrm>
          <a:off x="0" y="0"/>
          <a:ext cx="0" cy="0"/>
          <a:chOff x="0" y="0"/>
          <a:chExt cx="0" cy="0"/>
        </a:xfrm>
      </p:grpSpPr>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p:cSld name="2_Default">
    <p:spTree>
      <p:nvGrpSpPr>
        <p:cNvPr id="1" name=""/>
        <p:cNvGrpSpPr/>
        <p:nvPr/>
      </p:nvGrpSpPr>
      <p:grpSpPr>
        <a:xfrm>
          <a:off x="0" y="0"/>
          <a:ext cx="0" cy="0"/>
          <a:chOff x="0" y="0"/>
          <a:chExt cx="0" cy="0"/>
        </a:xfrm>
      </p:grpSpPr>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p:cSld name="3_Default">
    <p:spTree>
      <p:nvGrpSpPr>
        <p:cNvPr id="1" name=""/>
        <p:cNvGrpSpPr/>
        <p:nvPr/>
      </p:nvGrpSpPr>
      <p:grpSpPr>
        <a:xfrm>
          <a:off x="0" y="0"/>
          <a:ext cx="0" cy="0"/>
          <a:chOff x="0" y="0"/>
          <a:chExt cx="0" cy="0"/>
        </a:xfrm>
      </p:grpSpPr>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p:cSld name="1_Picture with Caption">
    <p:spTree>
      <p:nvGrpSpPr>
        <p:cNvPr id="1" name=""/>
        <p:cNvGrpSpPr/>
        <p:nvPr/>
      </p:nvGrpSpPr>
      <p:grpSpPr>
        <a:xfrm>
          <a:off x="0" y="0"/>
          <a:ext cx="0" cy="0"/>
          <a:chOff x="0" y="0"/>
          <a:chExt cx="0" cy="0"/>
        </a:xfrm>
      </p:grpSpPr>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cSld name="2_Picture with Caption">
    <p:spTree>
      <p:nvGrpSpPr>
        <p:cNvPr id="1" name=""/>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cSld name="4_Picture with Caption">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cSld name="3_Picture with Caption">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79400" y="2130427"/>
            <a:ext cx="8572500" cy="1470025"/>
          </a:xfrm>
          <a:prstGeom prst="rect">
            <a:avLst/>
          </a:prstGeom>
        </p:spPr>
        <p:txBody>
          <a:bodyPr/>
          <a:lstStyle/>
          <a:p>
            <a:r>
              <a:rPr lang="en-US"/>
              <a:t>Click to edit Master title style</a:t>
            </a:r>
            <a:endParaRPr lang="en-US" dirty="0"/>
          </a:p>
        </p:txBody>
      </p:sp>
      <p:sp>
        <p:nvSpPr>
          <p:cNvPr id="3" name="Subtitle 2"/>
          <p:cNvSpPr>
            <a:spLocks noGrp="1"/>
          </p:cNvSpPr>
          <p:nvPr>
            <p:ph type="subTitle" idx="1"/>
          </p:nvPr>
        </p:nvSpPr>
        <p:spPr>
          <a:xfrm>
            <a:off x="279400" y="3886200"/>
            <a:ext cx="8572500" cy="1752600"/>
          </a:xfrm>
          <a:prstGeom prst="rect">
            <a:avLst/>
          </a:prstGeom>
        </p:spPr>
        <p:txBody>
          <a:bodyPr/>
          <a:lstStyle>
            <a:lvl1pPr marL="0" indent="0" algn="ctr">
              <a:buNone/>
              <a:defRPr>
                <a:solidFill>
                  <a:schemeClr val="tx1">
                    <a:tint val="75000"/>
                  </a:schemeClr>
                </a:solidFill>
                <a:latin typeface="News Gothic MT"/>
                <a:cs typeface="News Gothic MT"/>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95916652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628650" y="6356353"/>
            <a:ext cx="2057400" cy="365125"/>
          </a:xfrm>
          <a:prstGeom prst="rect">
            <a:avLst/>
          </a:prstGeom>
        </p:spPr>
        <p:txBody>
          <a:bodyPr/>
          <a:lstStyle/>
          <a:p>
            <a:fld id="{B595F713-2110-964B-A68E-481EBA276186}" type="datetimeFigureOut">
              <a:rPr lang="en-GB" smtClean="0"/>
              <a:pPr/>
              <a:t>17/07/2020</a:t>
            </a:fld>
            <a:endParaRPr lang="en-GB" dirty="0"/>
          </a:p>
        </p:txBody>
      </p:sp>
      <p:sp>
        <p:nvSpPr>
          <p:cNvPr id="4" name="Footer Placeholder 3"/>
          <p:cNvSpPr>
            <a:spLocks noGrp="1"/>
          </p:cNvSpPr>
          <p:nvPr>
            <p:ph type="ftr" sz="quarter" idx="11"/>
          </p:nvPr>
        </p:nvSpPr>
        <p:spPr>
          <a:xfrm>
            <a:off x="3028950" y="6356353"/>
            <a:ext cx="3086100" cy="365125"/>
          </a:xfrm>
          <a:prstGeom prst="rect">
            <a:avLst/>
          </a:prstGeom>
        </p:spPr>
        <p:txBody>
          <a:bodyPr/>
          <a:lstStyle/>
          <a:p>
            <a:endParaRPr lang="en-GB" dirty="0"/>
          </a:p>
        </p:txBody>
      </p:sp>
      <p:sp>
        <p:nvSpPr>
          <p:cNvPr id="5" name="Slide Number Placeholder 4"/>
          <p:cNvSpPr>
            <a:spLocks noGrp="1"/>
          </p:cNvSpPr>
          <p:nvPr>
            <p:ph type="sldNum" sz="quarter" idx="12"/>
          </p:nvPr>
        </p:nvSpPr>
        <p:spPr>
          <a:xfrm>
            <a:off x="6457950" y="6356353"/>
            <a:ext cx="2057400" cy="365125"/>
          </a:xfrm>
          <a:prstGeom prst="rect">
            <a:avLst/>
          </a:prstGeom>
        </p:spPr>
        <p:txBody>
          <a:bodyPr/>
          <a:lstStyle/>
          <a:p>
            <a:fld id="{402CBB9E-F5D3-6E40-A939-4B2058AA44B4}" type="slidenum">
              <a:rPr lang="en-GB" smtClean="0"/>
              <a:pPr/>
              <a:t>‹#›</a:t>
            </a:fld>
            <a:endParaRPr lang="en-GB"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939870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459971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947691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62865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825625"/>
            <a:ext cx="386715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7508679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1224364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595F713-2110-964B-A68E-481EBA276186}" type="datetimeFigureOut">
              <a:rPr lang="en-GB" smtClean="0"/>
              <a:pPr/>
              <a:t>17/07/2020</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7065854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5" Type="http://schemas.openxmlformats.org/officeDocument/2006/relationships/image" Target="../media/image1.jpe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theme" Target="../theme/theme2.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18" Type="http://schemas.openxmlformats.org/officeDocument/2006/relationships/image" Target="../media/image2.jpeg"/><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17" Type="http://schemas.openxmlformats.org/officeDocument/2006/relationships/theme" Target="../theme/theme3.xml"/><Relationship Id="rId2" Type="http://schemas.openxmlformats.org/officeDocument/2006/relationships/slideLayout" Target="../slideLayouts/slideLayout16.xml"/><Relationship Id="rId16" Type="http://schemas.openxmlformats.org/officeDocument/2006/relationships/slideLayout" Target="../slideLayouts/slideLayout30.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slideLayout" Target="../slideLayouts/slideLayout29.xml"/><Relationship Id="rId10" Type="http://schemas.openxmlformats.org/officeDocument/2006/relationships/slideLayout" Target="../slideLayouts/slideLayout24.xml"/><Relationship Id="rId19" Type="http://schemas.openxmlformats.org/officeDocument/2006/relationships/image" Target="../media/image3.jpeg"/><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99FF99"/>
        </a:solidFill>
        <a:effectLst/>
      </p:bgPr>
    </p:bg>
    <p:spTree>
      <p:nvGrpSpPr>
        <p:cNvPr id="1" name=""/>
        <p:cNvGrpSpPr/>
        <p:nvPr/>
      </p:nvGrpSpPr>
      <p:grpSpPr>
        <a:xfrm>
          <a:off x="0" y="0"/>
          <a:ext cx="0" cy="0"/>
          <a:chOff x="0" y="0"/>
          <a:chExt cx="0" cy="0"/>
        </a:xfrm>
      </p:grpSpPr>
      <p:pic>
        <p:nvPicPr>
          <p:cNvPr id="11" name="Picture 10" descr="pixl ppt back generic 2015.jp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Placeholder 1"/>
          <p:cNvSpPr>
            <a:spLocks noGrp="1"/>
          </p:cNvSpPr>
          <p:nvPr>
            <p:ph type="title"/>
          </p:nvPr>
        </p:nvSpPr>
        <p:spPr>
          <a:xfrm>
            <a:off x="27938" y="774701"/>
            <a:ext cx="9116061" cy="20828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7429" y="2996952"/>
            <a:ext cx="9126570" cy="345638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a:t>
            </a:r>
            <a:r>
              <a:rPr lang="en-US" dirty="0" err="1"/>
              <a:t>hkhkjh</a:t>
            </a:r>
            <a:endParaRPr lang="en-US" dirty="0"/>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117910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92" r:id="rId3"/>
  </p:sldLayoutIdLst>
  <p:txStyles>
    <p:titleStyle>
      <a:lvl1pPr algn="l" defTabSz="342900" rtl="0" eaLnBrk="1" latinLnBrk="0" hangingPunct="1">
        <a:spcBef>
          <a:spcPct val="0"/>
        </a:spcBef>
        <a:buNone/>
        <a:defRPr sz="3300" kern="1200">
          <a:solidFill>
            <a:schemeClr val="tx1"/>
          </a:solidFill>
          <a:latin typeface="+mj-lt"/>
          <a:ea typeface="+mj-ea"/>
          <a:cs typeface="Lato Medium"/>
        </a:defRPr>
      </a:lvl1pPr>
    </p:titleStyle>
    <p:bodyStyle>
      <a:lvl1pPr marL="257175" indent="-257175" algn="l" defTabSz="342900" rtl="0" eaLnBrk="1" latinLnBrk="0" hangingPunct="1">
        <a:spcBef>
          <a:spcPct val="20000"/>
        </a:spcBef>
        <a:buFont typeface="Arial"/>
        <a:buChar char="•"/>
        <a:defRPr sz="2400" kern="1200">
          <a:solidFill>
            <a:schemeClr val="tx1"/>
          </a:solidFill>
          <a:latin typeface="+mn-lt"/>
          <a:ea typeface="+mn-ea"/>
          <a:cs typeface="News Gothic MT"/>
        </a:defRPr>
      </a:lvl1pPr>
      <a:lvl2pPr marL="557213" indent="-214313" algn="l" defTabSz="342900" rtl="0" eaLnBrk="1" latinLnBrk="0" hangingPunct="1">
        <a:spcBef>
          <a:spcPct val="20000"/>
        </a:spcBef>
        <a:buFont typeface="Arial"/>
        <a:buChar char="–"/>
        <a:defRPr sz="2100" kern="1200">
          <a:solidFill>
            <a:schemeClr val="tx1"/>
          </a:solidFill>
          <a:latin typeface="+mn-lt"/>
          <a:ea typeface="+mn-ea"/>
          <a:cs typeface="News Gothic MT"/>
        </a:defRPr>
      </a:lvl2pPr>
      <a:lvl3pPr marL="857250" indent="-171450" algn="l" defTabSz="342900" rtl="0" eaLnBrk="1" latinLnBrk="0" hangingPunct="1">
        <a:spcBef>
          <a:spcPct val="20000"/>
        </a:spcBef>
        <a:buFont typeface="Arial"/>
        <a:buChar char="•"/>
        <a:defRPr sz="1800" kern="1200">
          <a:solidFill>
            <a:schemeClr val="tx1"/>
          </a:solidFill>
          <a:latin typeface="+mn-lt"/>
          <a:ea typeface="+mn-ea"/>
          <a:cs typeface="News Gothic MT"/>
        </a:defRPr>
      </a:lvl3pPr>
      <a:lvl4pPr marL="1200150" indent="-171450" algn="l" defTabSz="342900" rtl="0" eaLnBrk="1" latinLnBrk="0" hangingPunct="1">
        <a:spcBef>
          <a:spcPct val="20000"/>
        </a:spcBef>
        <a:buFont typeface="Arial"/>
        <a:buChar char="–"/>
        <a:defRPr sz="1500" kern="1200">
          <a:solidFill>
            <a:schemeClr val="tx1"/>
          </a:solidFill>
          <a:latin typeface="+mn-lt"/>
          <a:ea typeface="+mn-ea"/>
          <a:cs typeface="News Gothic MT"/>
        </a:defRPr>
      </a:lvl4pPr>
      <a:lvl5pPr marL="1543050" indent="-171450" algn="l" defTabSz="342900" rtl="0" eaLnBrk="1" latinLnBrk="0" hangingPunct="1">
        <a:spcBef>
          <a:spcPct val="20000"/>
        </a:spcBef>
        <a:buFont typeface="Arial"/>
        <a:buChar char="»"/>
        <a:defRPr sz="1500" kern="1200">
          <a:solidFill>
            <a:schemeClr val="tx1"/>
          </a:solidFill>
          <a:latin typeface="+mn-lt"/>
          <a:ea typeface="+mn-ea"/>
          <a:cs typeface="News Gothic MT"/>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02CBB9E-F5D3-6E40-A939-4B2058AA44B4}" type="slidenum">
              <a:rPr lang="en-GB" smtClean="0"/>
              <a:pPr/>
              <a:t>‹#›</a:t>
            </a:fld>
            <a:endParaRPr lang="en-GB" dirty="0"/>
          </a:p>
        </p:txBody>
      </p:sp>
    </p:spTree>
    <p:extLst>
      <p:ext uri="{BB962C8B-B14F-4D97-AF65-F5344CB8AC3E}">
        <p14:creationId xmlns:p14="http://schemas.microsoft.com/office/powerpoint/2010/main" val="305900508"/>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B595F713-2110-964B-A68E-481EBA276186}" type="datetimeFigureOut">
              <a:rPr lang="en-GB" smtClean="0"/>
              <a:pPr/>
              <a:t>17/07/2020</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402CBB9E-F5D3-6E40-A939-4B2058AA44B4}" type="slidenum">
              <a:rPr lang="en-GB" smtClean="0"/>
              <a:pPr/>
              <a:t>‹#›</a:t>
            </a:fld>
            <a:endParaRPr lang="en-GB" dirty="0"/>
          </a:p>
        </p:txBody>
      </p:sp>
      <p:pic>
        <p:nvPicPr>
          <p:cNvPr id="7" name="Picture 6"/>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091113" y="16872"/>
            <a:ext cx="1029761" cy="1020648"/>
          </a:xfrm>
          <a:prstGeom prst="rect">
            <a:avLst/>
          </a:prstGeom>
        </p:spPr>
      </p:pic>
      <p:pic>
        <p:nvPicPr>
          <p:cNvPr id="8" name="Picture 7"/>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23126" y="16872"/>
            <a:ext cx="2530113" cy="831540"/>
          </a:xfrm>
          <a:prstGeom prst="rect">
            <a:avLst/>
          </a:prstGeom>
        </p:spPr>
      </p:pic>
      <p:sp>
        <p:nvSpPr>
          <p:cNvPr id="9" name="Rectangle 8"/>
          <p:cNvSpPr/>
          <p:nvPr/>
        </p:nvSpPr>
        <p:spPr>
          <a:xfrm>
            <a:off x="0" y="6561058"/>
            <a:ext cx="9144000" cy="226407"/>
          </a:xfrm>
          <a:prstGeom prst="rect">
            <a:avLst/>
          </a:prstGeom>
        </p:spPr>
        <p:style>
          <a:lnRef idx="3">
            <a:schemeClr val="lt1"/>
          </a:lnRef>
          <a:fillRef idx="1">
            <a:schemeClr val="accent2"/>
          </a:fillRef>
          <a:effectRef idx="1">
            <a:schemeClr val="accent2"/>
          </a:effectRef>
          <a:fontRef idx="minor">
            <a:schemeClr val="lt1"/>
          </a:fontRef>
        </p:style>
        <p:txBody>
          <a:bodyPr rtlCol="0" anchor="ctr"/>
          <a:lstStyle/>
          <a:p>
            <a:pPr algn="ctr"/>
            <a:r>
              <a:rPr lang="en-GB" sz="900" dirty="0">
                <a:latin typeface="Arial" panose="020B0604020202020204" pitchFamily="34" charset="0"/>
                <a:cs typeface="Arial" panose="020B0604020202020204" pitchFamily="34" charset="0"/>
              </a:rPr>
              <a:t>better hope – brighter</a:t>
            </a:r>
            <a:r>
              <a:rPr lang="en-GB" sz="900" baseline="0" dirty="0">
                <a:latin typeface="Arial" panose="020B0604020202020204" pitchFamily="34" charset="0"/>
                <a:cs typeface="Arial" panose="020B0604020202020204" pitchFamily="34" charset="0"/>
              </a:rPr>
              <a:t> future</a:t>
            </a:r>
            <a:endParaRPr lang="en-GB"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7745701"/>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0.xml"/><Relationship Id="rId5" Type="http://schemas.openxmlformats.org/officeDocument/2006/relationships/image" Target="../media/image5.jpeg"/><Relationship Id="rId4" Type="http://schemas.openxmlformats.org/officeDocument/2006/relationships/hyperlink" Target="http://www.pixl.org.uk/"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5.tiff"/><Relationship Id="rId1" Type="http://schemas.openxmlformats.org/officeDocument/2006/relationships/slideLayout" Target="../slideLayouts/slideLayout1.xml"/><Relationship Id="rId4" Type="http://schemas.openxmlformats.org/officeDocument/2006/relationships/image" Target="../media/image17.tiff"/></Relationships>
</file>

<file path=ppt/slides/_rels/slide21.xml.rels><?xml version="1.0" encoding="UTF-8" standalone="yes"?>
<Relationships xmlns="http://schemas.openxmlformats.org/package/2006/relationships"><Relationship Id="rId3" Type="http://schemas.openxmlformats.org/officeDocument/2006/relationships/image" Target="../media/image19.tiff"/><Relationship Id="rId2" Type="http://schemas.openxmlformats.org/officeDocument/2006/relationships/image" Target="../media/image18.tiff"/><Relationship Id="rId1" Type="http://schemas.openxmlformats.org/officeDocument/2006/relationships/slideLayout" Target="../slideLayouts/slideLayout1.xml"/><Relationship Id="rId5" Type="http://schemas.openxmlformats.org/officeDocument/2006/relationships/image" Target="../media/image21.tiff"/><Relationship Id="rId4" Type="http://schemas.openxmlformats.org/officeDocument/2006/relationships/image" Target="../media/image20.tif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image" Target="../media/image22.tiff"/><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26.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hyperlink" Target="http://www.bbc.co.uk/schools/gcsebitesize/science/edexcel/responses_to_environment/homeostasisact.shtml" TargetMode="External"/><Relationship Id="rId4" Type="http://schemas.openxmlformats.org/officeDocument/2006/relationships/image" Target="../media/image30.jpeg"/></Relationships>
</file>

<file path=ppt/slides/_rels/slide3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32.tiff"/></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hyperlink" Target="https://www.youtube.com/watch?v=vJhsyS4lTW0"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8.tiff"/><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https://www.youtube.com/watch?v=eDm9hEOn8zc"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37.jpeg"/></Relationships>
</file>

<file path=ppt/slides/_rels/slide49.xml.rels><?xml version="1.0" encoding="UTF-8" standalone="yes"?>
<Relationships xmlns="http://schemas.openxmlformats.org/package/2006/relationships"><Relationship Id="rId3" Type="http://schemas.openxmlformats.org/officeDocument/2006/relationships/hyperlink" Target="https://www.nhs.uk/Livewell/loseweight/Pages/BodyMassIndex.aspx"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1.png"/><Relationship Id="rId4" Type="http://schemas.openxmlformats.org/officeDocument/2006/relationships/image" Target="../media/image40.png"/></Relationships>
</file>

<file path=ppt/slides/_rels/slide5.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29.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0.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48.tiff"/><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49.tiff"/><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image" Target="../media/image50.tiff"/><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11.tiff"/><Relationship Id="rId2" Type="http://schemas.openxmlformats.org/officeDocument/2006/relationships/notesSlide" Target="../notesSlides/notesSlide3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8520" y="0"/>
            <a:ext cx="9252520" cy="7571303"/>
          </a:xfrm>
          <a:prstGeom prst="rect">
            <a:avLst/>
          </a:prstGeom>
          <a:noFill/>
        </p:spPr>
        <p:txBody>
          <a:bodyPr wrap="square" rtlCol="0">
            <a:spAutoFit/>
          </a:bodyPr>
          <a:lstStyle/>
          <a:p>
            <a:r>
              <a:rPr lang="en-GB" sz="900" dirty="0">
                <a:solidFill>
                  <a:schemeClr val="bg1">
                    <a:lumMod val="85000"/>
                  </a:schemeClr>
                </a:solidFill>
              </a:rPr>
              <a:t>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 The PiXL Club</a:t>
            </a:r>
          </a:p>
        </p:txBody>
      </p:sp>
      <p:pic>
        <p:nvPicPr>
          <p:cNvPr id="1026" name="Picture 2" descr="pixl-logo"/>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44624"/>
            <a:ext cx="1639040" cy="792088"/>
          </a:xfrm>
          <a:prstGeom prst="rect">
            <a:avLst/>
          </a:prstGeom>
          <a:noFill/>
          <a:ln w="9525">
            <a:solidFill>
              <a:srgbClr val="000000"/>
            </a:solidFill>
            <a:miter lim="800000"/>
            <a:headEnd/>
            <a:tailEnd/>
          </a:ln>
          <a:effectLst>
            <a:outerShdw dist="107763" dir="2700000" algn="ctr" rotWithShape="0">
              <a:srgbClr val="808080">
                <a:alpha val="50000"/>
              </a:srgbClr>
            </a:outerShdw>
          </a:effectLst>
          <a:extLst>
            <a:ext uri="{909E8E84-426E-40dd-AFC4-6F175D3DCCD1}">
              <a14:hiddenFill xmlns="" xmlns:a14="http://schemas.microsoft.com/office/drawing/2010/main">
                <a:solidFill>
                  <a:srgbClr val="FFFFFF"/>
                </a:solidFill>
              </a14:hiddenFill>
            </a:ext>
          </a:extLst>
        </p:spPr>
      </p:pic>
      <p:sp>
        <p:nvSpPr>
          <p:cNvPr id="5" name="Text Box 3"/>
          <p:cNvSpPr txBox="1">
            <a:spLocks noChangeArrowheads="1"/>
          </p:cNvSpPr>
          <p:nvPr/>
        </p:nvSpPr>
        <p:spPr bwMode="auto">
          <a:xfrm>
            <a:off x="215516" y="5217942"/>
            <a:ext cx="8820979" cy="887304"/>
          </a:xfrm>
          <a:prstGeom prst="rect">
            <a:avLst/>
          </a:prstGeom>
          <a:solidFill>
            <a:srgbClr val="FFFFFF"/>
          </a:solidFill>
          <a:ln w="38100" cmpd="dbl">
            <a:solidFill>
              <a:srgbClr val="000000"/>
            </a:solidFill>
            <a:miter lim="800000"/>
            <a:headEnd/>
            <a:tailEnd/>
          </a:ln>
          <a:effectLst/>
          <a:extLst>
            <a:ext uri="{AF507438-7753-43e0-B8FC-AC1667EBCBE1}">
              <a14:hiddenEffects xmlns="" xmlns:a14="http://schemas.microsoft.com/office/drawing/2010/main">
                <a:effectLst>
                  <a:outerShdw dist="35921" dir="2700000" algn="ctr" rotWithShape="0">
                    <a:srgbClr val="868686"/>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itchFamily="34" charset="0"/>
                <a:cs typeface="Arial" pitchFamily="34" charset="0"/>
              </a:rPr>
              <a:t>This resource is strictly for the use of member schools for as long as they remain members of The PiXL Club. It may not be copied, sold nor transferred to a third party or used by the school after membership ceases. Until such time it may be freely used within the member school.</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en-GB" altLang="en-US" sz="1000" b="0" i="0" u="none" strike="noStrike" cap="none" normalizeH="0" baseline="0" dirty="0">
              <a:ln>
                <a:noFill/>
              </a:ln>
              <a:solidFill>
                <a:schemeClr val="tx1"/>
              </a:solidFill>
              <a:effectLst/>
              <a:latin typeface="Arial" pitchFamily="34" charset="0"/>
              <a:cs typeface="Arial" pitchFamily="34" charset="0"/>
            </a:endParaRPr>
          </a:p>
          <a:p>
            <a:pPr marL="0" marR="0" lvl="0" indent="0" algn="just" defTabSz="914400" rtl="0" eaLnBrk="1" fontAlgn="base" latinLnBrk="0" hangingPunct="1">
              <a:lnSpc>
                <a:spcPct val="100000"/>
              </a:lnSpc>
              <a:spcBef>
                <a:spcPct val="0"/>
              </a:spcBef>
              <a:spcAft>
                <a:spcPct val="0"/>
              </a:spcAft>
              <a:buClrTx/>
              <a:buSzTx/>
              <a:buFontTx/>
              <a:buNone/>
              <a:tabLst/>
            </a:pPr>
            <a:r>
              <a:rPr kumimoji="0" lang="en-GB" altLang="en-US" sz="1000" b="0" i="0" u="none" strike="noStrike" cap="none" normalizeH="0" baseline="0" dirty="0">
                <a:ln>
                  <a:noFill/>
                </a:ln>
                <a:solidFill>
                  <a:schemeClr val="tx1"/>
                </a:solidFill>
                <a:effectLst/>
                <a:latin typeface="Arial" pitchFamily="34" charset="0"/>
                <a:cs typeface="Arial" pitchFamily="34" charset="0"/>
              </a:rPr>
              <a:t>All opinions and contributions are those of the authors. The contents of this resource are not connected with nor endorsed by any other company, organisation or institution.</a:t>
            </a:r>
            <a:endParaRPr kumimoji="0" lang="en-US" altLang="en-US" sz="1800" b="0" i="0" u="none" strike="noStrike" cap="none" normalizeH="0" baseline="0" dirty="0">
              <a:ln>
                <a:noFill/>
              </a:ln>
              <a:solidFill>
                <a:schemeClr val="tx1"/>
              </a:solidFill>
              <a:effectLst/>
              <a:latin typeface="Arial" pitchFamily="34" charset="0"/>
              <a:cs typeface="Arial" pitchFamily="34" charset="0"/>
            </a:endParaRPr>
          </a:p>
        </p:txBody>
      </p:sp>
      <p:sp>
        <p:nvSpPr>
          <p:cNvPr id="6" name="TextBox 5"/>
          <p:cNvSpPr txBox="1"/>
          <p:nvPr/>
        </p:nvSpPr>
        <p:spPr>
          <a:xfrm>
            <a:off x="827584" y="6237312"/>
            <a:ext cx="7272808" cy="400110"/>
          </a:xfrm>
          <a:prstGeom prst="rect">
            <a:avLst/>
          </a:prstGeom>
          <a:noFill/>
        </p:spPr>
        <p:txBody>
          <a:bodyPr wrap="square" rtlCol="0">
            <a:spAutoFit/>
          </a:bodyPr>
          <a:lstStyle/>
          <a:p>
            <a:r>
              <a:rPr lang="en-US" sz="1000" u="sng" dirty="0">
                <a:hlinkClick r:id="rId4"/>
              </a:rPr>
              <a:t>www.pixl.org.uk</a:t>
            </a:r>
            <a:r>
              <a:rPr lang="en-US" sz="1000" dirty="0"/>
              <a:t>					The PiXL Club Ltd, Company number 07321607</a:t>
            </a:r>
            <a:endParaRPr lang="en-GB" sz="1000" dirty="0"/>
          </a:p>
          <a:p>
            <a:endParaRPr lang="en-GB" sz="1000" dirty="0"/>
          </a:p>
        </p:txBody>
      </p:sp>
      <p:sp>
        <p:nvSpPr>
          <p:cNvPr id="7" name="TextBox 6"/>
          <p:cNvSpPr txBox="1"/>
          <p:nvPr/>
        </p:nvSpPr>
        <p:spPr>
          <a:xfrm>
            <a:off x="2555775" y="4747322"/>
            <a:ext cx="3816424" cy="338554"/>
          </a:xfrm>
          <a:prstGeom prst="rect">
            <a:avLst/>
          </a:prstGeom>
          <a:noFill/>
        </p:spPr>
        <p:txBody>
          <a:bodyPr wrap="square" rtlCol="0">
            <a:spAutoFit/>
          </a:bodyPr>
          <a:lstStyle/>
          <a:p>
            <a:pPr algn="ctr"/>
            <a:r>
              <a:rPr lang="en-GB" sz="1600" dirty="0"/>
              <a:t>© Copyright The PiXL Club Ltd, 2017</a:t>
            </a:r>
          </a:p>
        </p:txBody>
      </p:sp>
      <p:sp>
        <p:nvSpPr>
          <p:cNvPr id="8" name="TextBox 7"/>
          <p:cNvSpPr txBox="1"/>
          <p:nvPr/>
        </p:nvSpPr>
        <p:spPr>
          <a:xfrm>
            <a:off x="233952" y="881336"/>
            <a:ext cx="8496943" cy="4034951"/>
          </a:xfrm>
          <a:prstGeom prst="rect">
            <a:avLst/>
          </a:prstGeom>
          <a:noFill/>
        </p:spPr>
        <p:txBody>
          <a:bodyPr wrap="square" rtlCol="0">
            <a:spAutoFit/>
          </a:bodyPr>
          <a:lstStyle/>
          <a:p>
            <a:pPr algn="ctr">
              <a:lnSpc>
                <a:spcPct val="115000"/>
              </a:lnSpc>
              <a:spcAft>
                <a:spcPts val="0"/>
              </a:spcAft>
            </a:pPr>
            <a:r>
              <a:rPr lang="en-GB" sz="7200" b="1" dirty="0"/>
              <a:t>PiXL KnowIT!</a:t>
            </a:r>
          </a:p>
          <a:p>
            <a:pPr algn="ctr">
              <a:lnSpc>
                <a:spcPct val="115000"/>
              </a:lnSpc>
              <a:spcAft>
                <a:spcPts val="0"/>
              </a:spcAft>
            </a:pPr>
            <a:r>
              <a:rPr lang="en-GB" sz="3600" b="1" dirty="0">
                <a:latin typeface="Arial" panose="020B0604020202020204" pitchFamily="34" charset="0"/>
                <a:ea typeface="Calibri" panose="020F0502020204030204" pitchFamily="34" charset="0"/>
                <a:cs typeface="Times New Roman" panose="02020603050405020304" pitchFamily="18" charset="0"/>
              </a:rPr>
              <a:t>GCSE Biology</a:t>
            </a:r>
            <a:endParaRPr lang="en-US" sz="1400" dirty="0">
              <a:latin typeface="Calibri" panose="020F0502020204030204" pitchFamily="34" charset="0"/>
              <a:ea typeface="Calibri" panose="020F0502020204030204" pitchFamily="34" charset="0"/>
              <a:cs typeface="Times New Roman" panose="02020603050405020304" pitchFamily="18" charset="0"/>
            </a:endParaRPr>
          </a:p>
          <a:p>
            <a:pPr algn="ctr"/>
            <a:r>
              <a:rPr lang="en-GB" dirty="0"/>
              <a:t> </a:t>
            </a:r>
            <a:r>
              <a:rPr lang="en-GB" sz="4400" b="1" dirty="0">
                <a:solidFill>
                  <a:schemeClr val="accent2"/>
                </a:solidFill>
              </a:rPr>
              <a:t>Edexcel Topic – Animal coordination, control and Homeostasis</a:t>
            </a:r>
            <a:endParaRPr lang="en-GB" dirty="0"/>
          </a:p>
        </p:txBody>
      </p:sp>
      <p:pic>
        <p:nvPicPr>
          <p:cNvPr id="9" name="374f7cfc-9279-43ad-9851-155d90395642" descr="image001"/>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65552" y="58096"/>
            <a:ext cx="1484057" cy="110472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937437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2862322"/>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dirty="0"/>
          </a:p>
          <a:p>
            <a:endParaRPr lang="en-GB" dirty="0"/>
          </a:p>
          <a:p>
            <a:endParaRPr lang="en-GB" dirty="0"/>
          </a:p>
          <a:p>
            <a:endParaRPr lang="en-GB" dirty="0"/>
          </a:p>
          <a:p>
            <a:endParaRPr lang="en-GB" dirty="0"/>
          </a:p>
          <a:p>
            <a:endParaRPr lang="en-GB" dirty="0"/>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4211960" y="886544"/>
            <a:ext cx="4914900" cy="5638800"/>
          </a:xfrm>
          <a:prstGeom prst="rect">
            <a:avLst/>
          </a:prstGeom>
        </p:spPr>
      </p:pic>
      <p:sp>
        <p:nvSpPr>
          <p:cNvPr id="6" name="Rectangle 5"/>
          <p:cNvSpPr/>
          <p:nvPr/>
        </p:nvSpPr>
        <p:spPr>
          <a:xfrm>
            <a:off x="179512" y="3068960"/>
            <a:ext cx="4572000" cy="1754326"/>
          </a:xfrm>
          <a:prstGeom prst="rect">
            <a:avLst/>
          </a:prstGeom>
        </p:spPr>
        <p:txBody>
          <a:bodyPr>
            <a:spAutoFit/>
          </a:bodyPr>
          <a:lstStyle/>
          <a:p>
            <a:r>
              <a:rPr lang="en-GB" sz="3600" dirty="0">
                <a:solidFill>
                  <a:schemeClr val="tx1">
                    <a:lumMod val="50000"/>
                    <a:lumOff val="50000"/>
                  </a:schemeClr>
                </a:solidFill>
              </a:rPr>
              <a:t>Hormonal coordination in humans</a:t>
            </a:r>
          </a:p>
          <a:p>
            <a:r>
              <a:rPr lang="en-GB" sz="3600" dirty="0">
                <a:solidFill>
                  <a:schemeClr val="tx1">
                    <a:lumMod val="50000"/>
                    <a:lumOff val="50000"/>
                  </a:schemeClr>
                </a:solidFill>
              </a:rPr>
              <a:t>Part 1</a:t>
            </a:r>
          </a:p>
        </p:txBody>
      </p:sp>
    </p:spTree>
    <p:extLst>
      <p:ext uri="{BB962C8B-B14F-4D97-AF65-F5344CB8AC3E}">
        <p14:creationId xmlns:p14="http://schemas.microsoft.com/office/powerpoint/2010/main" val="9942884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25279" y="620688"/>
            <a:ext cx="9155233" cy="7101944"/>
          </a:xfrm>
          <a:prstGeom prst="rect">
            <a:avLst/>
          </a:prstGeom>
          <a:noFill/>
        </p:spPr>
        <p:txBody>
          <a:bodyPr wrap="square" rtlCol="0">
            <a:spAutoFit/>
          </a:bodyPr>
          <a:lstStyle/>
          <a:p>
            <a:pPr marL="457200" indent="-457200">
              <a:buAutoNum type="arabicPeriod"/>
            </a:pPr>
            <a:r>
              <a:rPr lang="en-GB" sz="2200" dirty="0"/>
              <a:t>What is the endocrine system composed of?</a:t>
            </a:r>
          </a:p>
          <a:p>
            <a:pPr marL="457200" indent="-457200">
              <a:buAutoNum type="arabicPeriod"/>
            </a:pPr>
            <a:r>
              <a:rPr lang="en-GB" sz="2200" dirty="0"/>
              <a:t>What is a hormone?</a:t>
            </a:r>
          </a:p>
          <a:p>
            <a:pPr marL="457200" indent="-457200">
              <a:buAutoNum type="arabicPeriod"/>
            </a:pPr>
            <a:r>
              <a:rPr lang="en-GB" sz="2200" dirty="0"/>
              <a:t>How are hormones carried around the body?</a:t>
            </a:r>
          </a:p>
          <a:p>
            <a:pPr marL="457200" indent="-457200">
              <a:buAutoNum type="arabicPeriod"/>
            </a:pPr>
            <a:r>
              <a:rPr lang="en-GB" sz="2200" dirty="0"/>
              <a:t>Which acts faster, the nervous system or the endocrine system?</a:t>
            </a:r>
          </a:p>
          <a:p>
            <a:pPr marL="457200" indent="-457200">
              <a:buAutoNum type="arabicPeriod"/>
            </a:pPr>
            <a:r>
              <a:rPr lang="en-GB" sz="2200" dirty="0"/>
              <a:t>Where is the pituitary gland?</a:t>
            </a:r>
          </a:p>
          <a:p>
            <a:pPr marL="457200" indent="-457200">
              <a:buAutoNum type="arabicPeriod"/>
            </a:pPr>
            <a:r>
              <a:rPr lang="en-GB" sz="2200" dirty="0"/>
              <a:t>What is the role of the pituitary gland?</a:t>
            </a:r>
          </a:p>
          <a:p>
            <a:pPr marL="457200" indent="-457200">
              <a:buAutoNum type="arabicPeriod"/>
            </a:pPr>
            <a:r>
              <a:rPr lang="en-GB" sz="2200" dirty="0"/>
              <a:t>Name the hormones that the pancreas releases.</a:t>
            </a:r>
          </a:p>
          <a:p>
            <a:pPr marL="457200" indent="-457200">
              <a:buAutoNum type="arabicPeriod"/>
            </a:pPr>
            <a:r>
              <a:rPr lang="en-GB" sz="2200" dirty="0"/>
              <a:t>Where is thyroxine produced?</a:t>
            </a:r>
          </a:p>
          <a:p>
            <a:pPr marL="457200" indent="-457200">
              <a:buAutoNum type="arabicPeriod"/>
            </a:pPr>
            <a:r>
              <a:rPr lang="en-GB" sz="2200" dirty="0"/>
              <a:t>What is the role of thyroxine?</a:t>
            </a:r>
          </a:p>
          <a:p>
            <a:pPr marL="457200" indent="-457200"/>
            <a:endParaRPr lang="en-GB" sz="2200" dirty="0"/>
          </a:p>
          <a:p>
            <a:pPr marL="457200" indent="-457200"/>
            <a:r>
              <a:rPr lang="en-GB" sz="2200" b="1" dirty="0"/>
              <a:t>Higher tier</a:t>
            </a:r>
          </a:p>
          <a:p>
            <a:pPr marL="457200" indent="-457200"/>
            <a:endParaRPr lang="en-GB" sz="2200" b="1" dirty="0"/>
          </a:p>
          <a:p>
            <a:pPr marL="457200" indent="-457200"/>
            <a:r>
              <a:rPr lang="en-GB" sz="2200" dirty="0"/>
              <a:t>10. Name the hormones released by the pituitary gland.</a:t>
            </a:r>
          </a:p>
          <a:p>
            <a:pPr marL="457200" indent="-457200"/>
            <a:r>
              <a:rPr lang="en-GB" sz="2200" dirty="0"/>
              <a:t>11. Where is adrenaline produced?</a:t>
            </a:r>
          </a:p>
          <a:p>
            <a:pPr marL="457200" indent="-457200"/>
            <a:r>
              <a:rPr lang="en-GB" sz="2200" dirty="0"/>
              <a:t>12. What does adrenaline prepare the body to do?</a:t>
            </a:r>
          </a:p>
          <a:p>
            <a:pPr marL="457200" indent="-457200"/>
            <a:r>
              <a:rPr lang="en-GB" sz="2200" dirty="0"/>
              <a:t>13. What effect does adrenaline have on the heart?</a:t>
            </a:r>
          </a:p>
          <a:p>
            <a:pPr marL="457200" indent="-457200">
              <a:lnSpc>
                <a:spcPct val="150000"/>
              </a:lnSpc>
              <a:buAutoNum type="arabicPeriod"/>
            </a:pPr>
            <a:endParaRPr lang="en-GB" sz="2300" dirty="0"/>
          </a:p>
          <a:p>
            <a:pPr marL="457200" indent="-457200">
              <a:lnSpc>
                <a:spcPct val="150000"/>
              </a:lnSpc>
              <a:buAutoNum type="arabicPeriod"/>
            </a:pPr>
            <a:endParaRPr lang="en-GB" sz="2300" dirty="0"/>
          </a:p>
          <a:p>
            <a:pPr>
              <a:lnSpc>
                <a:spcPct val="150000"/>
              </a:lnSpc>
            </a:pPr>
            <a:r>
              <a:rPr lang="en-GB" sz="2300" dirty="0"/>
              <a:t>  </a:t>
            </a:r>
          </a:p>
        </p:txBody>
      </p:sp>
      <p:sp>
        <p:nvSpPr>
          <p:cNvPr id="7"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1</a:t>
            </a:r>
          </a:p>
          <a:p>
            <a:pPr marL="0" lvl="1" algn="r" defTabSz="342900" rtl="0">
              <a:spcBef>
                <a:spcPct val="0"/>
              </a:spcBef>
            </a:pPr>
            <a:r>
              <a:rPr lang="en-US" sz="2400" b="1" kern="0" dirty="0">
                <a:solidFill>
                  <a:schemeClr val="accent6"/>
                </a:solidFill>
                <a:latin typeface="+mn-lt"/>
              </a:rPr>
              <a:t>- </a:t>
            </a:r>
            <a:r>
              <a:rPr lang="en-US" sz="2400" b="1" kern="0" dirty="0">
                <a:latin typeface="+mn-lt"/>
              </a:rPr>
              <a:t>Question IT</a:t>
            </a:r>
          </a:p>
        </p:txBody>
      </p:sp>
    </p:spTree>
    <p:extLst>
      <p:ext uri="{BB962C8B-B14F-4D97-AF65-F5344CB8AC3E}">
        <p14:creationId xmlns:p14="http://schemas.microsoft.com/office/powerpoint/2010/main" val="2029507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716016" cy="3139321"/>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dirty="0"/>
          </a:p>
          <a:p>
            <a:endParaRPr lang="en-GB" dirty="0"/>
          </a:p>
          <a:p>
            <a:endParaRPr lang="en-GB" dirty="0"/>
          </a:p>
          <a:p>
            <a:endParaRPr lang="en-GB" dirty="0"/>
          </a:p>
          <a:p>
            <a:pPr lvl="0"/>
            <a:r>
              <a:rPr lang="en-GB" sz="3600" b="1" dirty="0">
                <a:solidFill>
                  <a:prstClr val="black">
                    <a:lumMod val="50000"/>
                    <a:lumOff val="50000"/>
                  </a:prstClr>
                </a:solidFill>
              </a:rPr>
              <a:t>Homeostasis</a:t>
            </a:r>
          </a:p>
          <a:p>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39952" y="704918"/>
            <a:ext cx="4824536" cy="5257800"/>
          </a:xfrm>
          <a:prstGeom prst="rect">
            <a:avLst/>
          </a:prstGeom>
        </p:spPr>
      </p:pic>
    </p:spTree>
    <p:extLst>
      <p:ext uri="{BB962C8B-B14F-4D97-AF65-F5344CB8AC3E}">
        <p14:creationId xmlns:p14="http://schemas.microsoft.com/office/powerpoint/2010/main" val="19215456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1 </a:t>
            </a:r>
            <a:r>
              <a:rPr lang="en-US" sz="2400" b="1" kern="0" dirty="0">
                <a:latin typeface="+mn-lt"/>
              </a:rPr>
              <a:t>AnswerIT</a:t>
            </a:r>
          </a:p>
        </p:txBody>
      </p:sp>
      <p:sp>
        <p:nvSpPr>
          <p:cNvPr id="4" name="TextBox 3"/>
          <p:cNvSpPr txBox="1"/>
          <p:nvPr/>
        </p:nvSpPr>
        <p:spPr>
          <a:xfrm>
            <a:off x="-11233" y="764704"/>
            <a:ext cx="9155233" cy="8633133"/>
          </a:xfrm>
          <a:prstGeom prst="rect">
            <a:avLst/>
          </a:prstGeom>
          <a:noFill/>
        </p:spPr>
        <p:txBody>
          <a:bodyPr wrap="square" rtlCol="0">
            <a:spAutoFit/>
          </a:bodyPr>
          <a:lstStyle/>
          <a:p>
            <a:pPr marL="457200" indent="-457200">
              <a:buAutoNum type="arabicPeriod"/>
            </a:pPr>
            <a:r>
              <a:rPr lang="en-GB" sz="2200" dirty="0"/>
              <a:t>What is the endocrine system composed of? </a:t>
            </a:r>
            <a:r>
              <a:rPr lang="en-GB" sz="2200" b="1" dirty="0">
                <a:solidFill>
                  <a:srgbClr val="00B050"/>
                </a:solidFill>
              </a:rPr>
              <a:t>Glands</a:t>
            </a:r>
          </a:p>
          <a:p>
            <a:pPr marL="457200" indent="-457200">
              <a:buAutoNum type="arabicPeriod"/>
            </a:pPr>
            <a:r>
              <a:rPr lang="en-GB" sz="2200" dirty="0"/>
              <a:t>What is a hormone? </a:t>
            </a:r>
            <a:r>
              <a:rPr lang="en-GB" sz="2200" b="1" dirty="0">
                <a:solidFill>
                  <a:srgbClr val="00B050"/>
                </a:solidFill>
              </a:rPr>
              <a:t>A chemical that is released from a gland in response to a change</a:t>
            </a:r>
          </a:p>
          <a:p>
            <a:pPr marL="457200" indent="-457200">
              <a:buAutoNum type="arabicPeriod"/>
            </a:pPr>
            <a:r>
              <a:rPr lang="en-GB" sz="2200" dirty="0"/>
              <a:t>How are hormones carried around the body? </a:t>
            </a:r>
            <a:r>
              <a:rPr lang="en-GB" sz="2200" b="1" dirty="0">
                <a:solidFill>
                  <a:srgbClr val="00B050"/>
                </a:solidFill>
              </a:rPr>
              <a:t>In the bloodstream</a:t>
            </a:r>
          </a:p>
          <a:p>
            <a:pPr marL="457200" indent="-457200">
              <a:buAutoNum type="arabicPeriod"/>
            </a:pPr>
            <a:r>
              <a:rPr lang="en-GB" sz="2200" dirty="0"/>
              <a:t>Which acts faster, the nervous system or the endocrine system? </a:t>
            </a:r>
            <a:r>
              <a:rPr lang="en-GB" sz="2200" b="1" dirty="0">
                <a:solidFill>
                  <a:srgbClr val="00B050"/>
                </a:solidFill>
              </a:rPr>
              <a:t>The nervous system</a:t>
            </a:r>
          </a:p>
          <a:p>
            <a:pPr marL="457200" indent="-457200">
              <a:buAutoNum type="arabicPeriod"/>
            </a:pPr>
            <a:r>
              <a:rPr lang="en-GB" sz="2200" dirty="0"/>
              <a:t>Where is the pituitary gland? </a:t>
            </a:r>
            <a:r>
              <a:rPr lang="en-GB" sz="2200" b="1" dirty="0">
                <a:solidFill>
                  <a:srgbClr val="00B050"/>
                </a:solidFill>
              </a:rPr>
              <a:t>In the brain</a:t>
            </a:r>
          </a:p>
          <a:p>
            <a:pPr marL="457200" indent="-457200">
              <a:buAutoNum type="arabicPeriod"/>
            </a:pPr>
            <a:r>
              <a:rPr lang="en-GB" sz="2200" dirty="0"/>
              <a:t>What is the role of the pituitary gland? </a:t>
            </a:r>
            <a:r>
              <a:rPr lang="en-GB" sz="2200" b="1" dirty="0">
                <a:solidFill>
                  <a:srgbClr val="00B050"/>
                </a:solidFill>
              </a:rPr>
              <a:t>It secretes many hormones in response to changes in body conditions</a:t>
            </a:r>
          </a:p>
          <a:p>
            <a:pPr marL="457200" indent="-457200">
              <a:buAutoNum type="arabicPeriod"/>
            </a:pPr>
            <a:r>
              <a:rPr lang="en-GB" sz="2200" dirty="0"/>
              <a:t>Name the hormones that the pancreas releases. </a:t>
            </a:r>
            <a:r>
              <a:rPr lang="en-GB" sz="2200" b="1" dirty="0">
                <a:solidFill>
                  <a:srgbClr val="00B050"/>
                </a:solidFill>
              </a:rPr>
              <a:t>Insulin and glucagon</a:t>
            </a:r>
          </a:p>
          <a:p>
            <a:pPr marL="457200" indent="-457200">
              <a:buAutoNum type="arabicPeriod"/>
            </a:pPr>
            <a:r>
              <a:rPr lang="en-GB" sz="2200" dirty="0"/>
              <a:t>Where is thyroxine produced? </a:t>
            </a:r>
            <a:r>
              <a:rPr lang="en-GB" sz="2200" b="1" dirty="0">
                <a:solidFill>
                  <a:srgbClr val="00B050"/>
                </a:solidFill>
              </a:rPr>
              <a:t>Thyroid gland in neck</a:t>
            </a:r>
          </a:p>
          <a:p>
            <a:pPr marL="457200" indent="-457200">
              <a:buFontTx/>
              <a:buAutoNum type="arabicPeriod"/>
            </a:pPr>
            <a:r>
              <a:rPr lang="en-GB" sz="2200" dirty="0"/>
              <a:t>What is the role of thyroxine?</a:t>
            </a:r>
            <a:r>
              <a:rPr lang="en-GB" sz="2000" dirty="0"/>
              <a:t> </a:t>
            </a:r>
            <a:r>
              <a:rPr lang="en-GB" sz="2200" b="1" dirty="0">
                <a:solidFill>
                  <a:srgbClr val="00B050"/>
                </a:solidFill>
              </a:rPr>
              <a:t>It regulates the metabolic rate, this is the rate at which energy is released in the body. </a:t>
            </a:r>
          </a:p>
          <a:p>
            <a:pPr marL="457200" indent="-457200">
              <a:buAutoNum type="arabicPeriod"/>
            </a:pPr>
            <a:endParaRPr lang="en-GB" sz="2200" dirty="0"/>
          </a:p>
          <a:p>
            <a:pPr marL="457200" indent="-457200">
              <a:buAutoNum type="arabicPeriod"/>
            </a:pPr>
            <a:endParaRPr lang="en-GB" sz="2200" b="1" dirty="0">
              <a:solidFill>
                <a:srgbClr val="00B050"/>
              </a:solidFill>
            </a:endParaRPr>
          </a:p>
          <a:p>
            <a:pPr marL="457200" indent="-457200">
              <a:buAutoNum type="arabicPeriod"/>
            </a:pPr>
            <a:endParaRPr lang="en-GB" sz="2200" b="1" dirty="0">
              <a:solidFill>
                <a:srgbClr val="00B050"/>
              </a:solidFill>
            </a:endParaRPr>
          </a:p>
          <a:p>
            <a:pPr marL="457200" indent="-457200">
              <a:buAutoNum type="arabicPeriod"/>
            </a:pPr>
            <a:endParaRPr lang="en-GB" sz="2200" b="1" dirty="0">
              <a:solidFill>
                <a:srgbClr val="00B050"/>
              </a:solidFill>
            </a:endParaRPr>
          </a:p>
          <a:p>
            <a:pPr marL="457200" indent="-457200">
              <a:buAutoNum type="arabicPeriod"/>
            </a:pPr>
            <a:endParaRPr lang="en-GB" sz="2200" b="1" dirty="0">
              <a:solidFill>
                <a:srgbClr val="00B050"/>
              </a:solidFill>
            </a:endParaRPr>
          </a:p>
          <a:p>
            <a:pPr marL="457200" indent="-457200">
              <a:buAutoNum type="arabicPeriod"/>
            </a:pPr>
            <a:endParaRPr lang="en-GB" sz="2200" b="1" dirty="0">
              <a:solidFill>
                <a:srgbClr val="00B050"/>
              </a:solidFill>
            </a:endParaRPr>
          </a:p>
          <a:p>
            <a:pPr marL="457200" indent="-457200">
              <a:buAutoNum type="arabicPeriod"/>
            </a:pPr>
            <a:endParaRPr lang="en-GB" sz="2200" b="1" dirty="0">
              <a:solidFill>
                <a:srgbClr val="00B050"/>
              </a:solidFill>
            </a:endParaRPr>
          </a:p>
          <a:p>
            <a:pPr marL="457200" indent="-457200">
              <a:buFontTx/>
              <a:buAutoNum type="arabicPeriod"/>
            </a:pPr>
            <a:endParaRPr lang="en-GB" sz="2300" b="1" dirty="0">
              <a:solidFill>
                <a:srgbClr val="00B050"/>
              </a:solidFill>
            </a:endParaRPr>
          </a:p>
          <a:p>
            <a:pPr marL="457200" indent="-457200">
              <a:buAutoNum type="arabicPeriod"/>
            </a:pPr>
            <a:endParaRPr lang="en-GB" sz="2300" b="1" dirty="0">
              <a:solidFill>
                <a:srgbClr val="00B050"/>
              </a:solidFill>
            </a:endParaRPr>
          </a:p>
          <a:p>
            <a:pPr marL="457200" indent="-457200">
              <a:buAutoNum type="arabicPeriod"/>
            </a:pPr>
            <a:endParaRPr lang="en-GB" sz="2300" dirty="0"/>
          </a:p>
          <a:p>
            <a:pPr marL="457200" indent="-457200">
              <a:buAutoNum type="arabicPeriod"/>
            </a:pPr>
            <a:endParaRPr lang="en-GB" sz="2300" dirty="0"/>
          </a:p>
          <a:p>
            <a:r>
              <a:rPr lang="en-GB" sz="2300" dirty="0"/>
              <a:t>  </a:t>
            </a:r>
          </a:p>
        </p:txBody>
      </p:sp>
    </p:spTree>
    <p:extLst>
      <p:ext uri="{BB962C8B-B14F-4D97-AF65-F5344CB8AC3E}">
        <p14:creationId xmlns:p14="http://schemas.microsoft.com/office/powerpoint/2010/main" val="4829168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EA8EF26E-27C6-264A-829F-DB19FE736967}"/>
              </a:ext>
            </a:extLst>
          </p:cNvPr>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3</a:t>
            </a:r>
          </a:p>
          <a:p>
            <a:pPr marL="0" lvl="1" algn="r" defTabSz="342900" rtl="0">
              <a:spcBef>
                <a:spcPct val="0"/>
              </a:spcBef>
            </a:pPr>
            <a:r>
              <a:rPr lang="en-US" sz="2400" b="1" kern="0" dirty="0">
                <a:solidFill>
                  <a:schemeClr val="accent6"/>
                </a:solidFill>
                <a:latin typeface="+mn-lt"/>
              </a:rPr>
              <a:t>- </a:t>
            </a:r>
            <a:r>
              <a:rPr lang="en-US" sz="2400" b="1" kern="0" dirty="0">
                <a:latin typeface="+mn-lt"/>
              </a:rPr>
              <a:t>Answer IT</a:t>
            </a:r>
          </a:p>
        </p:txBody>
      </p:sp>
      <p:sp>
        <p:nvSpPr>
          <p:cNvPr id="5" name="Rectangle 4"/>
          <p:cNvSpPr/>
          <p:nvPr/>
        </p:nvSpPr>
        <p:spPr>
          <a:xfrm>
            <a:off x="179512" y="692697"/>
            <a:ext cx="8568952" cy="3354765"/>
          </a:xfrm>
          <a:prstGeom prst="rect">
            <a:avLst/>
          </a:prstGeom>
        </p:spPr>
        <p:txBody>
          <a:bodyPr wrap="square">
            <a:spAutoFit/>
          </a:bodyPr>
          <a:lstStyle/>
          <a:p>
            <a:pPr marL="457200" indent="-457200"/>
            <a:r>
              <a:rPr lang="en-GB" sz="2200" b="1" dirty="0"/>
              <a:t>Higher tier</a:t>
            </a:r>
          </a:p>
          <a:p>
            <a:pPr marL="457200" indent="-457200"/>
            <a:r>
              <a:rPr lang="en-GB" sz="2200" dirty="0"/>
              <a:t>10. Name the hormones released by the pituitary gland. </a:t>
            </a:r>
            <a:r>
              <a:rPr lang="en-GB" sz="2400" b="1" dirty="0">
                <a:solidFill>
                  <a:srgbClr val="00B050"/>
                </a:solidFill>
              </a:rPr>
              <a:t>Anti diuretic, thyroid, luteinising, follicle stimulating, prolactin and growth hormone</a:t>
            </a:r>
            <a:endParaRPr lang="en-GB" sz="2200" dirty="0"/>
          </a:p>
          <a:p>
            <a:pPr marL="457200" indent="-457200"/>
            <a:r>
              <a:rPr lang="en-GB" sz="2200" dirty="0"/>
              <a:t>11. Where is adrenaline produced? </a:t>
            </a:r>
            <a:r>
              <a:rPr lang="en-GB" sz="2400" b="1" dirty="0">
                <a:solidFill>
                  <a:srgbClr val="00B050"/>
                </a:solidFill>
              </a:rPr>
              <a:t>Adrenal glands</a:t>
            </a:r>
          </a:p>
          <a:p>
            <a:pPr marL="457200" indent="-457200"/>
            <a:r>
              <a:rPr lang="en-GB" sz="2200" dirty="0"/>
              <a:t>12. What does adrenaline prepare the body to do? </a:t>
            </a:r>
            <a:r>
              <a:rPr lang="en-GB" sz="2400" b="1" dirty="0">
                <a:solidFill>
                  <a:srgbClr val="00B050"/>
                </a:solidFill>
              </a:rPr>
              <a:t>To prepare the body for rapid activity.</a:t>
            </a:r>
            <a:endParaRPr lang="en-GB" sz="2400" dirty="0"/>
          </a:p>
          <a:p>
            <a:pPr marL="457200" indent="-457200"/>
            <a:r>
              <a:rPr lang="en-GB" sz="2200" dirty="0"/>
              <a:t>13. What effect does adrenaline have on the heart? </a:t>
            </a:r>
            <a:r>
              <a:rPr lang="en-GB" sz="2400" b="1" dirty="0">
                <a:solidFill>
                  <a:srgbClr val="00B050"/>
                </a:solidFill>
              </a:rPr>
              <a:t>Increases frequency of contraction and force of contraction.</a:t>
            </a:r>
            <a:endParaRPr lang="en-GB" sz="2200" dirty="0"/>
          </a:p>
        </p:txBody>
      </p:sp>
    </p:spTree>
    <p:extLst>
      <p:ext uri="{BB962C8B-B14F-4D97-AF65-F5344CB8AC3E}">
        <p14:creationId xmlns:p14="http://schemas.microsoft.com/office/powerpoint/2010/main" val="39596869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2627784" y="-14585"/>
            <a:ext cx="6552728" cy="6539929"/>
          </a:xfrm>
          <a:prstGeom prst="rect">
            <a:avLst/>
          </a:prstGeom>
        </p:spPr>
      </p:pic>
      <p:sp>
        <p:nvSpPr>
          <p:cNvPr id="7" name="TextBox 6"/>
          <p:cNvSpPr txBox="1"/>
          <p:nvPr/>
        </p:nvSpPr>
        <p:spPr>
          <a:xfrm>
            <a:off x="0" y="829509"/>
            <a:ext cx="4355976" cy="5632311"/>
          </a:xfrm>
          <a:prstGeom prst="rect">
            <a:avLst/>
          </a:prstGeom>
          <a:noFill/>
        </p:spPr>
        <p:txBody>
          <a:bodyPr wrap="square" rtlCol="0">
            <a:spAutoFit/>
          </a:bodyPr>
          <a:lstStyle/>
          <a:p>
            <a:r>
              <a:rPr lang="en-GB" sz="6600" b="1" dirty="0">
                <a:latin typeface="+mj-lt"/>
                <a:ea typeface="Beirut" charset="-78"/>
                <a:cs typeface="Beirut" charset="-78"/>
              </a:rPr>
              <a:t>LearnIT!</a:t>
            </a:r>
          </a:p>
          <a:p>
            <a:r>
              <a:rPr lang="en-GB" sz="6600" b="1" dirty="0">
                <a:latin typeface="+mj-lt"/>
                <a:ea typeface="Beirut" charset="-78"/>
                <a:cs typeface="Beirut" charset="-78"/>
              </a:rPr>
              <a:t>KnowIT!</a:t>
            </a:r>
          </a:p>
          <a:p>
            <a:endParaRPr lang="en-GB" sz="1600" dirty="0"/>
          </a:p>
          <a:p>
            <a:r>
              <a:rPr lang="en-GB" sz="2600" b="1" dirty="0">
                <a:solidFill>
                  <a:schemeClr val="bg1">
                    <a:lumMod val="65000"/>
                  </a:schemeClr>
                </a:solidFill>
              </a:rPr>
              <a:t>Hormonal coordination </a:t>
            </a:r>
          </a:p>
          <a:p>
            <a:r>
              <a:rPr lang="en-GB" sz="2600" b="1" dirty="0">
                <a:solidFill>
                  <a:schemeClr val="bg1">
                    <a:lumMod val="65000"/>
                  </a:schemeClr>
                </a:solidFill>
              </a:rPr>
              <a:t>in humans </a:t>
            </a:r>
          </a:p>
          <a:p>
            <a:r>
              <a:rPr lang="en-US" sz="2600" b="1" dirty="0">
                <a:solidFill>
                  <a:schemeClr val="bg1">
                    <a:lumMod val="65000"/>
                  </a:schemeClr>
                </a:solidFill>
              </a:rPr>
              <a:t>Part 2</a:t>
            </a:r>
          </a:p>
          <a:p>
            <a:pPr marL="228600" indent="-342900">
              <a:buFont typeface="Arial" charset="0"/>
              <a:buChar char="•"/>
            </a:pPr>
            <a:endParaRPr lang="en-US" sz="800" b="1" dirty="0">
              <a:solidFill>
                <a:schemeClr val="bg1">
                  <a:lumMod val="65000"/>
                </a:schemeClr>
              </a:solidFill>
            </a:endParaRPr>
          </a:p>
          <a:p>
            <a:pPr marL="342900" indent="-342900">
              <a:buFont typeface="Arial" charset="0"/>
              <a:buChar char="•"/>
            </a:pPr>
            <a:r>
              <a:rPr lang="en-US" sz="2200" b="1" dirty="0">
                <a:solidFill>
                  <a:schemeClr val="bg1">
                    <a:lumMod val="65000"/>
                  </a:schemeClr>
                </a:solidFill>
              </a:rPr>
              <a:t>Hormones in human    reproduction</a:t>
            </a:r>
          </a:p>
          <a:p>
            <a:pPr marL="342900" indent="-342900">
              <a:buFont typeface="Arial" charset="0"/>
              <a:buChar char="•"/>
            </a:pPr>
            <a:r>
              <a:rPr lang="en-US" sz="2200" b="1" dirty="0">
                <a:solidFill>
                  <a:schemeClr val="bg1">
                    <a:lumMod val="65000"/>
                  </a:schemeClr>
                </a:solidFill>
              </a:rPr>
              <a:t>Contraception</a:t>
            </a:r>
          </a:p>
          <a:p>
            <a:pPr marL="342900" indent="-342900">
              <a:buFont typeface="Arial" charset="0"/>
              <a:buChar char="•"/>
            </a:pPr>
            <a:r>
              <a:rPr lang="en-US" sz="2200" b="1" dirty="0">
                <a:solidFill>
                  <a:schemeClr val="bg1">
                    <a:lumMod val="65000"/>
                  </a:schemeClr>
                </a:solidFill>
              </a:rPr>
              <a:t>The use of hormones to treat infertility (HT only)</a:t>
            </a:r>
          </a:p>
          <a:p>
            <a:pPr marL="285750" indent="-285750"/>
            <a:endParaRPr lang="en-GB" sz="1600" dirty="0"/>
          </a:p>
        </p:txBody>
      </p:sp>
    </p:spTree>
    <p:extLst>
      <p:ext uri="{BB962C8B-B14F-4D97-AF65-F5344CB8AC3E}">
        <p14:creationId xmlns:p14="http://schemas.microsoft.com/office/powerpoint/2010/main" val="2463666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444208" y="2780928"/>
            <a:ext cx="1368152" cy="432048"/>
          </a:xfrm>
          <a:prstGeom prst="roundRect">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6" name="Rounded Rectangle 5"/>
          <p:cNvSpPr/>
          <p:nvPr/>
        </p:nvSpPr>
        <p:spPr>
          <a:xfrm>
            <a:off x="6444208" y="1628800"/>
            <a:ext cx="1728192" cy="432048"/>
          </a:xfrm>
          <a:prstGeom prst="roundRect">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3" name="Picture 2"/>
          <p:cNvPicPr>
            <a:picLocks noChangeAspect="1"/>
          </p:cNvPicPr>
          <p:nvPr/>
        </p:nvPicPr>
        <p:blipFill rotWithShape="1">
          <a:blip r:embed="rId3" cstate="print">
            <a:clrChange>
              <a:clrFrom>
                <a:srgbClr val="FFFFFF"/>
              </a:clrFrom>
              <a:clrTo>
                <a:srgbClr val="FFFFFF">
                  <a:alpha val="0"/>
                </a:srgbClr>
              </a:clrTo>
            </a:clrChange>
          </a:blip>
          <a:srcRect t="72820" b="2689"/>
          <a:stretch/>
        </p:blipFill>
        <p:spPr>
          <a:xfrm>
            <a:off x="0" y="980728"/>
            <a:ext cx="10400079" cy="2280815"/>
          </a:xfrm>
          <a:prstGeom prst="rect">
            <a:avLst/>
          </a:prstGeom>
        </p:spPr>
      </p:pic>
      <p:sp>
        <p:nvSpPr>
          <p:cNvPr id="9" name="Rectangle 8"/>
          <p:cNvSpPr/>
          <p:nvPr/>
        </p:nvSpPr>
        <p:spPr>
          <a:xfrm>
            <a:off x="467544" y="3383285"/>
            <a:ext cx="8208911" cy="3046988"/>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400" b="1" dirty="0">
                <a:solidFill>
                  <a:schemeClr val="accent6">
                    <a:lumMod val="75000"/>
                  </a:schemeClr>
                </a:solidFill>
              </a:rPr>
              <a:t>FEMALE:  </a:t>
            </a:r>
            <a:r>
              <a:rPr lang="en-GB" sz="2400" dirty="0">
                <a:solidFill>
                  <a:schemeClr val="tx1"/>
                </a:solidFill>
              </a:rPr>
              <a:t>The</a:t>
            </a:r>
            <a:r>
              <a:rPr lang="en-GB" sz="2400" b="1" dirty="0">
                <a:solidFill>
                  <a:schemeClr val="accent6">
                    <a:lumMod val="75000"/>
                  </a:schemeClr>
                </a:solidFill>
              </a:rPr>
              <a:t> ovaries </a:t>
            </a:r>
            <a:r>
              <a:rPr lang="en-GB" sz="2400" dirty="0">
                <a:solidFill>
                  <a:schemeClr val="tx1"/>
                </a:solidFill>
              </a:rPr>
              <a:t>produce and secrete the hormones</a:t>
            </a:r>
            <a:r>
              <a:rPr lang="en-GB" sz="2400" b="1" dirty="0">
                <a:solidFill>
                  <a:schemeClr val="accent6">
                    <a:lumMod val="75000"/>
                  </a:schemeClr>
                </a:solidFill>
              </a:rPr>
              <a:t> oestrogen </a:t>
            </a:r>
            <a:r>
              <a:rPr lang="en-GB" sz="2400" dirty="0">
                <a:solidFill>
                  <a:schemeClr val="tx1"/>
                </a:solidFill>
              </a:rPr>
              <a:t>and</a:t>
            </a:r>
            <a:r>
              <a:rPr lang="en-GB" sz="2400" b="1" dirty="0">
                <a:solidFill>
                  <a:schemeClr val="accent6">
                    <a:lumMod val="75000"/>
                  </a:schemeClr>
                </a:solidFill>
              </a:rPr>
              <a:t> progesterone. </a:t>
            </a:r>
          </a:p>
          <a:p>
            <a:r>
              <a:rPr lang="en-GB" sz="2400" b="1" dirty="0">
                <a:solidFill>
                  <a:schemeClr val="accent6">
                    <a:lumMod val="75000"/>
                  </a:schemeClr>
                </a:solidFill>
              </a:rPr>
              <a:t>Oestrogen</a:t>
            </a:r>
            <a:r>
              <a:rPr lang="en-GB" sz="2400" dirty="0">
                <a:solidFill>
                  <a:schemeClr val="tx1"/>
                </a:solidFill>
              </a:rPr>
              <a:t> is released by the ovaries and causes the </a:t>
            </a:r>
            <a:r>
              <a:rPr lang="en-GB" sz="2400" b="1" dirty="0">
                <a:solidFill>
                  <a:schemeClr val="accent6">
                    <a:lumMod val="75000"/>
                  </a:schemeClr>
                </a:solidFill>
              </a:rPr>
              <a:t>lining </a:t>
            </a:r>
            <a:r>
              <a:rPr lang="en-GB" sz="2400" dirty="0">
                <a:solidFill>
                  <a:schemeClr val="tx1"/>
                </a:solidFill>
              </a:rPr>
              <a:t>of the </a:t>
            </a:r>
            <a:r>
              <a:rPr lang="en-GB" sz="2400" b="1" dirty="0">
                <a:solidFill>
                  <a:schemeClr val="accent6">
                    <a:lumMod val="75000"/>
                  </a:schemeClr>
                </a:solidFill>
              </a:rPr>
              <a:t>uterus</a:t>
            </a:r>
            <a:r>
              <a:rPr lang="en-GB" sz="2400" dirty="0">
                <a:solidFill>
                  <a:schemeClr val="tx1"/>
                </a:solidFill>
              </a:rPr>
              <a:t> to </a:t>
            </a:r>
            <a:r>
              <a:rPr lang="en-GB" sz="2400" b="1" dirty="0">
                <a:solidFill>
                  <a:schemeClr val="accent6">
                    <a:lumMod val="75000"/>
                  </a:schemeClr>
                </a:solidFill>
              </a:rPr>
              <a:t>thicken</a:t>
            </a:r>
            <a:r>
              <a:rPr lang="en-GB" sz="2400" dirty="0">
                <a:solidFill>
                  <a:schemeClr val="tx1"/>
                </a:solidFill>
              </a:rPr>
              <a:t> and a high level causes the release of another hormone from the pituitary gland which causes the</a:t>
            </a:r>
            <a:r>
              <a:rPr lang="en-GB" sz="2400" b="1" dirty="0">
                <a:solidFill>
                  <a:schemeClr val="accent6">
                    <a:lumMod val="75000"/>
                  </a:schemeClr>
                </a:solidFill>
              </a:rPr>
              <a:t> egg </a:t>
            </a:r>
            <a:r>
              <a:rPr lang="en-GB" sz="2400" dirty="0">
                <a:solidFill>
                  <a:schemeClr val="tx1"/>
                </a:solidFill>
              </a:rPr>
              <a:t>to be released.</a:t>
            </a:r>
          </a:p>
          <a:p>
            <a:r>
              <a:rPr lang="en-GB" sz="2400" b="1" dirty="0">
                <a:solidFill>
                  <a:schemeClr val="accent6">
                    <a:lumMod val="75000"/>
                  </a:schemeClr>
                </a:solidFill>
              </a:rPr>
              <a:t>Progesterone</a:t>
            </a:r>
            <a:r>
              <a:rPr lang="en-GB" sz="2400" dirty="0">
                <a:solidFill>
                  <a:schemeClr val="accent6">
                    <a:lumMod val="75000"/>
                  </a:schemeClr>
                </a:solidFill>
              </a:rPr>
              <a:t> </a:t>
            </a:r>
            <a:r>
              <a:rPr lang="en-GB" sz="2400" u="sng" dirty="0">
                <a:solidFill>
                  <a:schemeClr val="tx1"/>
                </a:solidFill>
              </a:rPr>
              <a:t>maintains</a:t>
            </a:r>
            <a:r>
              <a:rPr lang="en-GB" sz="2400" dirty="0">
                <a:solidFill>
                  <a:schemeClr val="tx1"/>
                </a:solidFill>
              </a:rPr>
              <a:t> the lining of the uterus during the menstrual cycle.</a:t>
            </a:r>
          </a:p>
        </p:txBody>
      </p:sp>
      <p:pic>
        <p:nvPicPr>
          <p:cNvPr id="1026" name="Picture 2"/>
          <p:cNvPicPr>
            <a:picLocks noChangeAspect="1" noChangeArrowheads="1"/>
          </p:cNvPicPr>
          <p:nvPr/>
        </p:nvPicPr>
        <p:blipFill>
          <a:blip r:embed="rId4" cstate="print"/>
          <a:srcRect/>
          <a:stretch>
            <a:fillRect/>
          </a:stretch>
        </p:blipFill>
        <p:spPr bwMode="auto">
          <a:xfrm>
            <a:off x="3059832" y="2060848"/>
            <a:ext cx="790575" cy="864095"/>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3707904" y="2708920"/>
            <a:ext cx="1008111" cy="474737"/>
          </a:xfrm>
          <a:prstGeom prst="rect">
            <a:avLst/>
          </a:prstGeom>
          <a:noFill/>
          <a:ln w="9525">
            <a:noFill/>
            <a:miter lim="800000"/>
            <a:headEnd/>
            <a:tailEnd/>
          </a:ln>
        </p:spPr>
      </p:pic>
      <p:pic>
        <p:nvPicPr>
          <p:cNvPr id="10" name="Picture 3"/>
          <p:cNvPicPr>
            <a:picLocks noChangeAspect="1" noChangeArrowheads="1"/>
          </p:cNvPicPr>
          <p:nvPr/>
        </p:nvPicPr>
        <p:blipFill>
          <a:blip r:embed="rId4" cstate="print"/>
          <a:srcRect/>
          <a:stretch>
            <a:fillRect/>
          </a:stretch>
        </p:blipFill>
        <p:spPr bwMode="auto">
          <a:xfrm rot="4815959">
            <a:off x="2887071" y="2080083"/>
            <a:ext cx="549381" cy="258713"/>
          </a:xfrm>
          <a:prstGeom prst="rect">
            <a:avLst/>
          </a:prstGeom>
          <a:noFill/>
          <a:ln w="9525">
            <a:noFill/>
            <a:miter lim="800000"/>
            <a:headEnd/>
            <a:tailEnd/>
          </a:ln>
        </p:spPr>
      </p:pic>
      <p:pic>
        <p:nvPicPr>
          <p:cNvPr id="12" name="Picture 3"/>
          <p:cNvPicPr>
            <a:picLocks noChangeAspect="1" noChangeArrowheads="1"/>
          </p:cNvPicPr>
          <p:nvPr/>
        </p:nvPicPr>
        <p:blipFill>
          <a:blip r:embed="rId4" cstate="print"/>
          <a:srcRect/>
          <a:stretch>
            <a:fillRect/>
          </a:stretch>
        </p:blipFill>
        <p:spPr bwMode="auto">
          <a:xfrm>
            <a:off x="3203849" y="2442232"/>
            <a:ext cx="504056" cy="237369"/>
          </a:xfrm>
          <a:prstGeom prst="rect">
            <a:avLst/>
          </a:prstGeom>
          <a:noFill/>
          <a:ln w="9525">
            <a:noFill/>
            <a:miter lim="800000"/>
            <a:headEnd/>
            <a:tailEnd/>
          </a:ln>
        </p:spPr>
      </p:pic>
      <p:pic>
        <p:nvPicPr>
          <p:cNvPr id="13" name="Picture 3"/>
          <p:cNvPicPr>
            <a:picLocks noChangeAspect="1" noChangeArrowheads="1"/>
          </p:cNvPicPr>
          <p:nvPr/>
        </p:nvPicPr>
        <p:blipFill>
          <a:blip r:embed="rId4" cstate="print"/>
          <a:srcRect/>
          <a:stretch>
            <a:fillRect/>
          </a:stretch>
        </p:blipFill>
        <p:spPr bwMode="auto">
          <a:xfrm rot="5039397">
            <a:off x="3331976" y="2079232"/>
            <a:ext cx="569519" cy="268196"/>
          </a:xfrm>
          <a:prstGeom prst="rect">
            <a:avLst/>
          </a:prstGeom>
          <a:noFill/>
          <a:ln w="9525">
            <a:noFill/>
            <a:miter lim="800000"/>
            <a:headEnd/>
            <a:tailEnd/>
          </a:ln>
        </p:spPr>
      </p:pic>
      <p:sp>
        <p:nvSpPr>
          <p:cNvPr id="14" name="Rectangle 13"/>
          <p:cNvSpPr/>
          <p:nvPr/>
        </p:nvSpPr>
        <p:spPr>
          <a:xfrm>
            <a:off x="6372200" y="2564904"/>
            <a:ext cx="1656184" cy="72008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5" name="Rectangle 14"/>
          <p:cNvSpPr/>
          <p:nvPr/>
        </p:nvSpPr>
        <p:spPr>
          <a:xfrm>
            <a:off x="5796136" y="2924944"/>
            <a:ext cx="1008112" cy="720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6" name="Rectangle 15"/>
          <p:cNvSpPr/>
          <p:nvPr/>
        </p:nvSpPr>
        <p:spPr>
          <a:xfrm>
            <a:off x="4788024" y="2924944"/>
            <a:ext cx="720080" cy="7200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8"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2 – Menstrual</a:t>
            </a:r>
            <a:r>
              <a:rPr kumimoji="0" lang="en-US" sz="2400" b="1" i="0" u="none" strike="noStrike" kern="0" cap="none" spc="0" normalizeH="0" noProof="0" dirty="0">
                <a:ln>
                  <a:noFill/>
                </a:ln>
                <a:solidFill>
                  <a:schemeClr val="accent6"/>
                </a:solidFill>
                <a:effectLst/>
                <a:uLnTx/>
                <a:uFillTx/>
                <a:latin typeface="+mn-lt"/>
              </a:rPr>
              <a:t> cycle</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479773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836712"/>
            <a:ext cx="8884967" cy="1938992"/>
          </a:xfrm>
          <a:prstGeom prst="rect">
            <a:avLst/>
          </a:prstGeom>
        </p:spPr>
        <p:txBody>
          <a:bodyPr wrap="square">
            <a:spAutoFit/>
          </a:bodyPr>
          <a:lstStyle/>
          <a:p>
            <a:r>
              <a:rPr lang="en-US" altLang="en-US" sz="2400" b="1" u="sng" dirty="0">
                <a:solidFill>
                  <a:schemeClr val="accent6">
                    <a:lumMod val="75000"/>
                  </a:schemeClr>
                </a:solidFill>
              </a:rPr>
              <a:t>The menstrual cycle lasts 28 days</a:t>
            </a:r>
            <a:r>
              <a:rPr lang="en-US" altLang="en-US" sz="2400" b="1" dirty="0">
                <a:solidFill>
                  <a:schemeClr val="accent6">
                    <a:lumMod val="75000"/>
                  </a:schemeClr>
                </a:solidFill>
              </a:rPr>
              <a:t>:  </a:t>
            </a:r>
            <a:r>
              <a:rPr lang="en-US" altLang="en-US" sz="2400" dirty="0"/>
              <a:t>It is the reproductive cycle in women and is brought about by </a:t>
            </a:r>
            <a:r>
              <a:rPr lang="en-US" altLang="en-US" sz="2400" b="1" i="1" dirty="0">
                <a:solidFill>
                  <a:schemeClr val="accent6">
                    <a:lumMod val="75000"/>
                  </a:schemeClr>
                </a:solidFill>
              </a:rPr>
              <a:t>hormones</a:t>
            </a:r>
            <a:r>
              <a:rPr lang="en-US" altLang="en-US" sz="2400" b="1" i="1" dirty="0"/>
              <a:t>. </a:t>
            </a:r>
            <a:r>
              <a:rPr lang="en-US" sz="2400" b="1" dirty="0">
                <a:solidFill>
                  <a:schemeClr val="accent6">
                    <a:lumMod val="75000"/>
                  </a:schemeClr>
                </a:solidFill>
              </a:rPr>
              <a:t>Oestrogen</a:t>
            </a:r>
            <a:r>
              <a:rPr lang="en-US" sz="2400" dirty="0">
                <a:solidFill>
                  <a:schemeClr val="accent6">
                    <a:lumMod val="75000"/>
                  </a:schemeClr>
                </a:solidFill>
              </a:rPr>
              <a:t> </a:t>
            </a:r>
            <a:r>
              <a:rPr lang="en-US" sz="2400" dirty="0"/>
              <a:t>is the </a:t>
            </a:r>
            <a:r>
              <a:rPr lang="en-US" sz="2400" b="1" dirty="0">
                <a:solidFill>
                  <a:schemeClr val="accent6">
                    <a:lumMod val="75000"/>
                  </a:schemeClr>
                </a:solidFill>
              </a:rPr>
              <a:t>main female reproductive hormone.</a:t>
            </a:r>
            <a:r>
              <a:rPr lang="en-US" sz="2400" dirty="0"/>
              <a:t> At puberty, eggs begin to mature and one is released approximately every 28 days. This is called </a:t>
            </a:r>
            <a:r>
              <a:rPr lang="en-US" sz="2400" b="1" dirty="0"/>
              <a:t>ovulation </a:t>
            </a:r>
            <a:r>
              <a:rPr lang="en-US" sz="2400" dirty="0"/>
              <a:t>and it occurs half way through the cycle. </a:t>
            </a:r>
            <a:endParaRPr lang="en-US" sz="2400" dirty="0">
              <a:effectLst/>
            </a:endParaRPr>
          </a:p>
        </p:txBody>
      </p:sp>
      <p:graphicFrame>
        <p:nvGraphicFramePr>
          <p:cNvPr id="10" name="Table 9"/>
          <p:cNvGraphicFramePr>
            <a:graphicFrameLocks noGrp="1"/>
          </p:cNvGraphicFramePr>
          <p:nvPr>
            <p:extLst>
              <p:ext uri="{D42A27DB-BD31-4B8C-83A1-F6EECF244321}">
                <p14:modId xmlns:p14="http://schemas.microsoft.com/office/powerpoint/2010/main" val="1539000295"/>
              </p:ext>
            </p:extLst>
          </p:nvPr>
        </p:nvGraphicFramePr>
        <p:xfrm>
          <a:off x="149951" y="2909813"/>
          <a:ext cx="8856985" cy="3383280"/>
        </p:xfrm>
        <a:graphic>
          <a:graphicData uri="http://schemas.openxmlformats.org/drawingml/2006/table">
            <a:tbl>
              <a:tblPr firstRow="1" bandRow="1">
                <a:tableStyleId>{10A1B5D5-9B99-4C35-A422-299274C87663}</a:tableStyleId>
              </a:tblPr>
              <a:tblGrid>
                <a:gridCol w="2471133">
                  <a:extLst>
                    <a:ext uri="{9D8B030D-6E8A-4147-A177-3AD203B41FA5}">
                      <a16:colId xmlns:a16="http://schemas.microsoft.com/office/drawing/2014/main" val="20000"/>
                    </a:ext>
                  </a:extLst>
                </a:gridCol>
                <a:gridCol w="1705331">
                  <a:extLst>
                    <a:ext uri="{9D8B030D-6E8A-4147-A177-3AD203B41FA5}">
                      <a16:colId xmlns:a16="http://schemas.microsoft.com/office/drawing/2014/main" val="20001"/>
                    </a:ext>
                  </a:extLst>
                </a:gridCol>
                <a:gridCol w="4680521">
                  <a:extLst>
                    <a:ext uri="{9D8B030D-6E8A-4147-A177-3AD203B41FA5}">
                      <a16:colId xmlns:a16="http://schemas.microsoft.com/office/drawing/2014/main" val="20002"/>
                    </a:ext>
                  </a:extLst>
                </a:gridCol>
              </a:tblGrid>
              <a:tr h="286185">
                <a:tc>
                  <a:txBody>
                    <a:bodyPr/>
                    <a:lstStyle/>
                    <a:p>
                      <a:pPr algn="ctr"/>
                      <a:r>
                        <a:rPr lang="en-GB" sz="2000" dirty="0"/>
                        <a:t>Hormone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t>Produced in...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t>Causes...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18160">
                <a:tc>
                  <a:txBody>
                    <a:bodyPr/>
                    <a:lstStyle/>
                    <a:p>
                      <a:pPr algn="ctr"/>
                      <a:r>
                        <a:rPr lang="en-GB" sz="2400" b="1" dirty="0"/>
                        <a:t>FSH</a:t>
                      </a:r>
                    </a:p>
                    <a:p>
                      <a:pPr algn="ctr"/>
                      <a:r>
                        <a:rPr lang="en-GB" sz="1600" b="1" dirty="0"/>
                        <a:t>Follicle stimulating hormone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b="1" dirty="0"/>
                        <a:t>Pituitary Gland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t>Stimulates egg ripening and oestrogen production (in ovaries)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18160">
                <a:tc>
                  <a:txBody>
                    <a:bodyPr/>
                    <a:lstStyle/>
                    <a:p>
                      <a:pPr algn="ctr"/>
                      <a:r>
                        <a:rPr lang="en-GB" sz="2400" b="1" dirty="0"/>
                        <a:t>Oestrogen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b="1" dirty="0"/>
                        <a:t>Ovaries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t>Lining of the womb to develop. Stimulates pituitary gland to make LH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518160">
                <a:tc>
                  <a:txBody>
                    <a:bodyPr/>
                    <a:lstStyle/>
                    <a:p>
                      <a:pPr algn="ctr"/>
                      <a:r>
                        <a:rPr lang="en-GB" sz="2400" b="1" dirty="0"/>
                        <a:t>LH</a:t>
                      </a:r>
                    </a:p>
                    <a:p>
                      <a:pPr algn="ctr"/>
                      <a:r>
                        <a:rPr lang="en-GB" sz="1600" b="1" dirty="0"/>
                        <a:t>Luteinising</a:t>
                      </a:r>
                      <a:r>
                        <a:rPr lang="en-GB" sz="1600" b="1" baseline="0" dirty="0"/>
                        <a:t> hormone</a:t>
                      </a:r>
                      <a:endParaRPr lang="en-GB" sz="1600" b="1" dirty="0"/>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b="1" dirty="0"/>
                        <a:t>Pituitary Gland</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t>Stimulates egg release and progesterone production in the ovaries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18160">
                <a:tc>
                  <a:txBody>
                    <a:bodyPr/>
                    <a:lstStyle/>
                    <a:p>
                      <a:pPr algn="ctr"/>
                      <a:r>
                        <a:rPr lang="en-GB" sz="2400" b="1" dirty="0"/>
                        <a:t>Progesterone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b="1" dirty="0"/>
                        <a:t>Ovaries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b="1" dirty="0"/>
                        <a:t>Maintains the lining of the womb</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
        <p:nvSpPr>
          <p:cNvPr id="6"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2 – Menstrual</a:t>
            </a:r>
            <a:r>
              <a:rPr kumimoji="0" lang="en-US" sz="2400" b="1" i="0" u="none" strike="noStrike" kern="0" cap="none" spc="0" normalizeH="0" noProof="0" dirty="0">
                <a:ln>
                  <a:noFill/>
                </a:ln>
                <a:solidFill>
                  <a:schemeClr val="accent6"/>
                </a:solidFill>
                <a:effectLst/>
                <a:uLnTx/>
                <a:uFillTx/>
                <a:latin typeface="+mn-lt"/>
              </a:rPr>
              <a:t> cycle </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6049167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B82F065-7CF0-8540-994C-80E39694DCF6}"/>
              </a:ext>
            </a:extLst>
          </p:cNvPr>
          <p:cNvGrpSpPr/>
          <p:nvPr/>
        </p:nvGrpSpPr>
        <p:grpSpPr>
          <a:xfrm>
            <a:off x="899592" y="836712"/>
            <a:ext cx="7081861" cy="5670233"/>
            <a:chOff x="899592" y="836712"/>
            <a:chExt cx="7081861" cy="5670233"/>
          </a:xfrm>
        </p:grpSpPr>
        <p:grpSp>
          <p:nvGrpSpPr>
            <p:cNvPr id="4" name="Group 3"/>
            <p:cNvGrpSpPr/>
            <p:nvPr/>
          </p:nvGrpSpPr>
          <p:grpSpPr>
            <a:xfrm>
              <a:off x="899592" y="836712"/>
              <a:ext cx="7081861" cy="5670233"/>
              <a:chOff x="899592" y="771823"/>
              <a:chExt cx="7081861" cy="5670233"/>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7899"/>
              <a:stretch/>
            </p:blipFill>
            <p:spPr>
              <a:xfrm>
                <a:off x="899592" y="1268760"/>
                <a:ext cx="7073502" cy="5173296"/>
              </a:xfrm>
              <a:prstGeom prst="rect">
                <a:avLst/>
              </a:prstGeom>
            </p:spPr>
          </p:pic>
          <p:sp>
            <p:nvSpPr>
              <p:cNvPr id="3" name="Rectangle 2"/>
              <p:cNvSpPr/>
              <p:nvPr/>
            </p:nvSpPr>
            <p:spPr>
              <a:xfrm>
                <a:off x="1259632" y="3351352"/>
                <a:ext cx="1584176" cy="504056"/>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tx1"/>
                    </a:solidFill>
                  </a:rPr>
                  <a:t>Menstruation</a:t>
                </a:r>
              </a:p>
              <a:p>
                <a:pPr algn="ctr"/>
                <a:r>
                  <a:rPr lang="en-GB" b="1" dirty="0">
                    <a:solidFill>
                      <a:schemeClr val="tx1"/>
                    </a:solidFill>
                  </a:rPr>
                  <a:t> </a:t>
                </a:r>
              </a:p>
            </p:txBody>
          </p:sp>
          <p:sp>
            <p:nvSpPr>
              <p:cNvPr id="6" name="Rectangle 5"/>
              <p:cNvSpPr/>
              <p:nvPr/>
            </p:nvSpPr>
            <p:spPr>
              <a:xfrm>
                <a:off x="2852167" y="3351352"/>
                <a:ext cx="1584176" cy="504056"/>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rPr>
                  <a:t>Lining of the uterus builds up </a:t>
                </a:r>
              </a:p>
            </p:txBody>
          </p:sp>
          <p:sp>
            <p:nvSpPr>
              <p:cNvPr id="7" name="Rectangle 6"/>
              <p:cNvSpPr/>
              <p:nvPr/>
            </p:nvSpPr>
            <p:spPr>
              <a:xfrm>
                <a:off x="4437544" y="3351352"/>
                <a:ext cx="2222688" cy="504056"/>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rPr>
                  <a:t>Lining of the uterus is maintained</a:t>
                </a:r>
              </a:p>
            </p:txBody>
          </p:sp>
          <p:sp>
            <p:nvSpPr>
              <p:cNvPr id="8" name="Rectangle 7"/>
              <p:cNvSpPr/>
              <p:nvPr/>
            </p:nvSpPr>
            <p:spPr>
              <a:xfrm>
                <a:off x="6660232" y="3351575"/>
                <a:ext cx="1321221" cy="504056"/>
              </a:xfrm>
              <a:prstGeom prst="rect">
                <a:avLst/>
              </a:prstGeom>
              <a:solidFill>
                <a:schemeClr val="accent6"/>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rPr>
                  <a:t>Lining breaks down </a:t>
                </a:r>
              </a:p>
            </p:txBody>
          </p:sp>
          <p:sp>
            <p:nvSpPr>
              <p:cNvPr id="9" name="Rectangle 8"/>
              <p:cNvSpPr/>
              <p:nvPr/>
            </p:nvSpPr>
            <p:spPr>
              <a:xfrm>
                <a:off x="3032187" y="771823"/>
                <a:ext cx="2808312" cy="504056"/>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dirty="0">
                    <a:solidFill>
                      <a:schemeClr val="tx1"/>
                    </a:solidFill>
                  </a:rPr>
                  <a:t>An egg is released on day 14 </a:t>
                </a:r>
              </a:p>
            </p:txBody>
          </p:sp>
        </p:grpSp>
        <p:sp>
          <p:nvSpPr>
            <p:cNvPr id="11" name="Rectangle 10">
              <a:extLst>
                <a:ext uri="{FF2B5EF4-FFF2-40B4-BE49-F238E27FC236}">
                  <a16:creationId xmlns:a16="http://schemas.microsoft.com/office/drawing/2014/main" id="{809B21E6-5FFC-184E-9A8C-46517FCD0E16}"/>
                </a:ext>
              </a:extLst>
            </p:cNvPr>
            <p:cNvSpPr/>
            <p:nvPr/>
          </p:nvSpPr>
          <p:spPr>
            <a:xfrm>
              <a:off x="1370085" y="1622420"/>
              <a:ext cx="1634605" cy="1011672"/>
            </a:xfrm>
            <a:prstGeom prst="rect">
              <a:avLst/>
            </a:prstGeom>
            <a:effectLst/>
          </p:spPr>
          <p:style>
            <a:lnRef idx="2">
              <a:schemeClr val="accent6">
                <a:shade val="50000"/>
              </a:schemeClr>
            </a:lnRef>
            <a:fillRef idx="1">
              <a:schemeClr val="accent6"/>
            </a:fillRef>
            <a:effectRef idx="0">
              <a:schemeClr val="accent6"/>
            </a:effectRef>
            <a:fontRef idx="minor">
              <a:schemeClr val="lt1"/>
            </a:fontRef>
          </p:style>
          <p:txBody>
            <a:bodyPr rtlCol="0" anchor="ctr"/>
            <a:lstStyle/>
            <a:p>
              <a:r>
                <a:rPr lang="en-GB" sz="1600" b="1" dirty="0">
                  <a:solidFill>
                    <a:schemeClr val="tx1"/>
                  </a:solidFill>
                </a:rPr>
                <a:t>1. LH</a:t>
              </a:r>
            </a:p>
            <a:p>
              <a:r>
                <a:rPr lang="en-GB" sz="1600" b="1" dirty="0">
                  <a:solidFill>
                    <a:schemeClr val="tx1"/>
                  </a:solidFill>
                </a:rPr>
                <a:t>2. FSH</a:t>
              </a:r>
            </a:p>
            <a:p>
              <a:r>
                <a:rPr lang="en-GB" sz="1600" b="1" dirty="0">
                  <a:solidFill>
                    <a:schemeClr val="tx1"/>
                  </a:solidFill>
                </a:rPr>
                <a:t>3. Oestrogen</a:t>
              </a:r>
            </a:p>
            <a:p>
              <a:r>
                <a:rPr lang="en-GB" sz="1600" b="1" dirty="0">
                  <a:solidFill>
                    <a:schemeClr val="tx1"/>
                  </a:solidFill>
                </a:rPr>
                <a:t>4. Progesterone </a:t>
              </a:r>
            </a:p>
          </p:txBody>
        </p:sp>
        <p:sp>
          <p:nvSpPr>
            <p:cNvPr id="12" name="TextBox 11">
              <a:extLst>
                <a:ext uri="{FF2B5EF4-FFF2-40B4-BE49-F238E27FC236}">
                  <a16:creationId xmlns:a16="http://schemas.microsoft.com/office/drawing/2014/main" id="{6A9BF921-EB26-2244-92D4-FA63E6277404}"/>
                </a:ext>
              </a:extLst>
            </p:cNvPr>
            <p:cNvSpPr txBox="1"/>
            <p:nvPr/>
          </p:nvSpPr>
          <p:spPr>
            <a:xfrm>
              <a:off x="1453074" y="2708920"/>
              <a:ext cx="288032" cy="369332"/>
            </a:xfrm>
            <a:prstGeom prst="rect">
              <a:avLst/>
            </a:prstGeom>
            <a:noFill/>
          </p:spPr>
          <p:txBody>
            <a:bodyPr wrap="square" rtlCol="0">
              <a:spAutoFit/>
            </a:bodyPr>
            <a:lstStyle/>
            <a:p>
              <a:r>
                <a:rPr lang="en-GB" b="1" dirty="0"/>
                <a:t>2</a:t>
              </a:r>
            </a:p>
          </p:txBody>
        </p:sp>
        <p:sp>
          <p:nvSpPr>
            <p:cNvPr id="13" name="TextBox 12">
              <a:extLst>
                <a:ext uri="{FF2B5EF4-FFF2-40B4-BE49-F238E27FC236}">
                  <a16:creationId xmlns:a16="http://schemas.microsoft.com/office/drawing/2014/main" id="{E85384E5-CE80-B844-8328-5BD63718A2E2}"/>
                </a:ext>
              </a:extLst>
            </p:cNvPr>
            <p:cNvSpPr txBox="1"/>
            <p:nvPr/>
          </p:nvSpPr>
          <p:spPr>
            <a:xfrm>
              <a:off x="3131840" y="2264760"/>
              <a:ext cx="288032" cy="369332"/>
            </a:xfrm>
            <a:prstGeom prst="rect">
              <a:avLst/>
            </a:prstGeom>
            <a:noFill/>
          </p:spPr>
          <p:txBody>
            <a:bodyPr wrap="square" rtlCol="0">
              <a:spAutoFit/>
            </a:bodyPr>
            <a:lstStyle/>
            <a:p>
              <a:r>
                <a:rPr lang="en-GB" b="1" dirty="0"/>
                <a:t>3</a:t>
              </a:r>
            </a:p>
          </p:txBody>
        </p:sp>
        <p:sp>
          <p:nvSpPr>
            <p:cNvPr id="14" name="TextBox 13">
              <a:extLst>
                <a:ext uri="{FF2B5EF4-FFF2-40B4-BE49-F238E27FC236}">
                  <a16:creationId xmlns:a16="http://schemas.microsoft.com/office/drawing/2014/main" id="{11D0DCA7-E6CB-E040-B3E2-B5469137ECEF}"/>
                </a:ext>
              </a:extLst>
            </p:cNvPr>
            <p:cNvSpPr txBox="1"/>
            <p:nvPr/>
          </p:nvSpPr>
          <p:spPr>
            <a:xfrm>
              <a:off x="4572000" y="1484783"/>
              <a:ext cx="288032" cy="369332"/>
            </a:xfrm>
            <a:prstGeom prst="rect">
              <a:avLst/>
            </a:prstGeom>
            <a:noFill/>
          </p:spPr>
          <p:txBody>
            <a:bodyPr wrap="square" rtlCol="0">
              <a:spAutoFit/>
            </a:bodyPr>
            <a:lstStyle/>
            <a:p>
              <a:r>
                <a:rPr lang="en-GB" b="1" dirty="0"/>
                <a:t>1</a:t>
              </a:r>
            </a:p>
          </p:txBody>
        </p:sp>
        <p:sp>
          <p:nvSpPr>
            <p:cNvPr id="15" name="TextBox 14">
              <a:extLst>
                <a:ext uri="{FF2B5EF4-FFF2-40B4-BE49-F238E27FC236}">
                  <a16:creationId xmlns:a16="http://schemas.microsoft.com/office/drawing/2014/main" id="{69901F01-BD8D-8046-81EF-AC7B5C2C39F2}"/>
                </a:ext>
              </a:extLst>
            </p:cNvPr>
            <p:cNvSpPr txBox="1"/>
            <p:nvPr/>
          </p:nvSpPr>
          <p:spPr>
            <a:xfrm>
              <a:off x="6372200" y="1915960"/>
              <a:ext cx="288032" cy="369332"/>
            </a:xfrm>
            <a:prstGeom prst="rect">
              <a:avLst/>
            </a:prstGeom>
            <a:noFill/>
          </p:spPr>
          <p:txBody>
            <a:bodyPr wrap="square" rtlCol="0">
              <a:spAutoFit/>
            </a:bodyPr>
            <a:lstStyle/>
            <a:p>
              <a:r>
                <a:rPr lang="en-GB" b="1" dirty="0"/>
                <a:t>4</a:t>
              </a:r>
            </a:p>
          </p:txBody>
        </p:sp>
      </p:grpSp>
      <p:sp>
        <p:nvSpPr>
          <p:cNvPr id="17" name="TextBox 16"/>
          <p:cNvSpPr txBox="1"/>
          <p:nvPr/>
        </p:nvSpPr>
        <p:spPr>
          <a:xfrm>
            <a:off x="107504" y="692696"/>
            <a:ext cx="2880320" cy="923330"/>
          </a:xfrm>
          <a:prstGeom prst="rect">
            <a:avLst/>
          </a:prstGeom>
          <a:noFill/>
          <a:ln>
            <a:noFill/>
          </a:ln>
        </p:spPr>
        <p:txBody>
          <a:bodyPr wrap="square" rtlCol="0">
            <a:spAutoFit/>
          </a:bodyPr>
          <a:lstStyle/>
          <a:p>
            <a:r>
              <a:rPr lang="en-GB" dirty="0"/>
              <a:t>This shows the monthly menstrual cycle for a </a:t>
            </a:r>
          </a:p>
          <a:p>
            <a:r>
              <a:rPr lang="en-GB" dirty="0"/>
              <a:t>non-pregnant woman.</a:t>
            </a:r>
          </a:p>
        </p:txBody>
      </p:sp>
      <p:sp>
        <p:nvSpPr>
          <p:cNvPr id="18" name="TextBox 17"/>
          <p:cNvSpPr txBox="1"/>
          <p:nvPr/>
        </p:nvSpPr>
        <p:spPr>
          <a:xfrm>
            <a:off x="7308304" y="1196752"/>
            <a:ext cx="1728192" cy="1754326"/>
          </a:xfrm>
          <a:prstGeom prst="rect">
            <a:avLst/>
          </a:prstGeom>
          <a:noFill/>
        </p:spPr>
        <p:txBody>
          <a:bodyPr wrap="square" rtlCol="0">
            <a:spAutoFit/>
          </a:bodyPr>
          <a:lstStyle/>
          <a:p>
            <a:r>
              <a:rPr lang="en-GB" dirty="0"/>
              <a:t>If the woman became pregnant-the level of progesterone would stay high.</a:t>
            </a:r>
          </a:p>
        </p:txBody>
      </p:sp>
      <p:cxnSp>
        <p:nvCxnSpPr>
          <p:cNvPr id="22" name="Straight Arrow Connector 21"/>
          <p:cNvCxnSpPr/>
          <p:nvPr/>
        </p:nvCxnSpPr>
        <p:spPr>
          <a:xfrm flipH="1">
            <a:off x="6156176" y="1700808"/>
            <a:ext cx="1224136" cy="360040"/>
          </a:xfrm>
          <a:prstGeom prst="straightConnector1">
            <a:avLst/>
          </a:prstGeom>
          <a:ln>
            <a:solidFill>
              <a:schemeClr val="accent6"/>
            </a:solidFill>
            <a:tailEnd type="arrow"/>
          </a:ln>
          <a:effectLst/>
        </p:spPr>
        <p:style>
          <a:lnRef idx="2">
            <a:schemeClr val="accent1"/>
          </a:lnRef>
          <a:fillRef idx="0">
            <a:schemeClr val="accent1"/>
          </a:fillRef>
          <a:effectRef idx="1">
            <a:schemeClr val="accent1"/>
          </a:effectRef>
          <a:fontRef idx="minor">
            <a:schemeClr val="tx1"/>
          </a:fontRef>
        </p:style>
      </p:cxnSp>
      <p:sp>
        <p:nvSpPr>
          <p:cNvPr id="24"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2 – Menstrual</a:t>
            </a:r>
            <a:r>
              <a:rPr kumimoji="0" lang="en-US" sz="2400" b="1" i="0" u="none" strike="noStrike" kern="0" cap="none" spc="0" normalizeH="0" noProof="0" dirty="0">
                <a:ln>
                  <a:noFill/>
                </a:ln>
                <a:solidFill>
                  <a:schemeClr val="accent6"/>
                </a:solidFill>
                <a:effectLst/>
                <a:uLnTx/>
                <a:uFillTx/>
                <a:latin typeface="+mn-lt"/>
              </a:rPr>
              <a:t> cycle</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13851396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p:cNvGrpSpPr/>
          <p:nvPr/>
        </p:nvGrpSpPr>
        <p:grpSpPr>
          <a:xfrm>
            <a:off x="7359" y="903681"/>
            <a:ext cx="9120265" cy="5600648"/>
            <a:chOff x="7359" y="903681"/>
            <a:chExt cx="9120265" cy="5600648"/>
          </a:xfrm>
        </p:grpSpPr>
        <p:cxnSp>
          <p:nvCxnSpPr>
            <p:cNvPr id="12" name="Straight Arrow Connector 11"/>
            <p:cNvCxnSpPr/>
            <p:nvPr/>
          </p:nvCxnSpPr>
          <p:spPr>
            <a:xfrm>
              <a:off x="395536" y="1423971"/>
              <a:ext cx="0" cy="1682757"/>
            </a:xfrm>
            <a:prstGeom prst="straightConnector1">
              <a:avLst/>
            </a:prstGeom>
            <a:ln w="63500" cmpd="sng">
              <a:solidFill>
                <a:schemeClr val="accent6">
                  <a:lumMod val="75000"/>
                </a:schemeClr>
              </a:solidFill>
              <a:tailEnd type="triangle"/>
            </a:ln>
            <a:effectLst/>
          </p:spPr>
          <p:style>
            <a:lnRef idx="2">
              <a:schemeClr val="dk1"/>
            </a:lnRef>
            <a:fillRef idx="0">
              <a:schemeClr val="dk1"/>
            </a:fillRef>
            <a:effectRef idx="1">
              <a:schemeClr val="dk1"/>
            </a:effectRef>
            <a:fontRef idx="minor">
              <a:schemeClr val="tx1"/>
            </a:fontRef>
          </p:style>
        </p:cxnSp>
        <p:sp>
          <p:nvSpPr>
            <p:cNvPr id="13" name="Rounded Rectangle 12"/>
            <p:cNvSpPr/>
            <p:nvPr/>
          </p:nvSpPr>
          <p:spPr>
            <a:xfrm>
              <a:off x="2692641" y="2662433"/>
              <a:ext cx="3420276" cy="10624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u="sng" dirty="0">
                  <a:solidFill>
                    <a:schemeClr val="accent6">
                      <a:lumMod val="75000"/>
                    </a:schemeClr>
                  </a:solidFill>
                </a:rPr>
                <a:t>FSH STIMULATES</a:t>
              </a:r>
              <a:r>
                <a:rPr lang="en-GB" sz="2000" b="1" dirty="0">
                  <a:solidFill>
                    <a:schemeClr val="accent6">
                      <a:lumMod val="75000"/>
                    </a:schemeClr>
                  </a:solidFill>
                </a:rPr>
                <a:t>  </a:t>
              </a:r>
              <a:r>
                <a:rPr lang="en-GB" sz="2000" dirty="0">
                  <a:solidFill>
                    <a:schemeClr val="tx1"/>
                  </a:solidFill>
                </a:rPr>
                <a:t>egg ripening and </a:t>
              </a:r>
              <a:r>
                <a:rPr lang="en-GB" sz="2000" b="1" i="1" u="sng" dirty="0">
                  <a:solidFill>
                    <a:schemeClr val="tx1"/>
                  </a:solidFill>
                </a:rPr>
                <a:t>OESTROGEN </a:t>
              </a:r>
              <a:r>
                <a:rPr lang="en-GB" sz="2000" dirty="0">
                  <a:solidFill>
                    <a:schemeClr val="tx1"/>
                  </a:solidFill>
                </a:rPr>
                <a:t>production (in ovaries)</a:t>
              </a:r>
            </a:p>
          </p:txBody>
        </p:sp>
        <p:sp>
          <p:nvSpPr>
            <p:cNvPr id="16" name="Rounded Rectangle 15"/>
            <p:cNvSpPr/>
            <p:nvPr/>
          </p:nvSpPr>
          <p:spPr>
            <a:xfrm>
              <a:off x="97327" y="903681"/>
              <a:ext cx="8852058" cy="5202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dirty="0">
                  <a:solidFill>
                    <a:schemeClr val="accent6">
                      <a:lumMod val="75000"/>
                    </a:schemeClr>
                  </a:solidFill>
                </a:rPr>
                <a:t>The </a:t>
              </a:r>
              <a:r>
                <a:rPr lang="en-GB" sz="2000" b="1" u="sng" dirty="0">
                  <a:solidFill>
                    <a:schemeClr val="accent6">
                      <a:lumMod val="75000"/>
                    </a:schemeClr>
                  </a:solidFill>
                </a:rPr>
                <a:t>PITUITARY GLAND</a:t>
              </a:r>
              <a:r>
                <a:rPr lang="en-GB" sz="2000" b="1" dirty="0">
                  <a:solidFill>
                    <a:schemeClr val="accent6">
                      <a:lumMod val="75000"/>
                    </a:schemeClr>
                  </a:solidFill>
                </a:rPr>
                <a:t> </a:t>
              </a:r>
            </a:p>
          </p:txBody>
        </p:sp>
        <p:sp>
          <p:nvSpPr>
            <p:cNvPr id="28" name="Bent Arrow 27"/>
            <p:cNvSpPr/>
            <p:nvPr/>
          </p:nvSpPr>
          <p:spPr>
            <a:xfrm rot="16200000" flipV="1">
              <a:off x="5484426" y="2047898"/>
              <a:ext cx="1728000" cy="479595"/>
            </a:xfrm>
            <a:prstGeom prst="bentArrow">
              <a:avLst>
                <a:gd name="adj1" fmla="val 10712"/>
                <a:gd name="adj2" fmla="val 25000"/>
                <a:gd name="adj3" fmla="val 25000"/>
                <a:gd name="adj4" fmla="val 43750"/>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29" name="Rectangle 28"/>
            <p:cNvSpPr/>
            <p:nvPr/>
          </p:nvSpPr>
          <p:spPr>
            <a:xfrm>
              <a:off x="3701877" y="1806537"/>
              <a:ext cx="1507785" cy="369332"/>
            </a:xfrm>
            <a:prstGeom prst="rect">
              <a:avLst/>
            </a:prstGeom>
          </p:spPr>
          <p:txBody>
            <a:bodyPr wrap="none">
              <a:spAutoFit/>
            </a:bodyPr>
            <a:lstStyle/>
            <a:p>
              <a:pPr algn="ctr"/>
              <a:r>
                <a:rPr lang="en-GB" b="1" i="1" u="sng" dirty="0"/>
                <a:t>RELEASES FSH</a:t>
              </a:r>
              <a:endParaRPr lang="en-GB" b="1" dirty="0">
                <a:solidFill>
                  <a:schemeClr val="accent6">
                    <a:lumMod val="75000"/>
                  </a:schemeClr>
                </a:solidFill>
              </a:endParaRPr>
            </a:p>
          </p:txBody>
        </p:sp>
        <p:sp>
          <p:nvSpPr>
            <p:cNvPr id="31" name="Rounded Rectangle 30"/>
            <p:cNvSpPr/>
            <p:nvPr/>
          </p:nvSpPr>
          <p:spPr>
            <a:xfrm>
              <a:off x="6420383" y="1625946"/>
              <a:ext cx="2088723" cy="114683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a:solidFill>
                    <a:schemeClr val="accent6">
                      <a:lumMod val="75000"/>
                    </a:schemeClr>
                  </a:solidFill>
                </a:rPr>
                <a:t>High levels </a:t>
              </a:r>
              <a:r>
                <a:rPr lang="en-GB" dirty="0">
                  <a:solidFill>
                    <a:schemeClr val="tx1"/>
                  </a:solidFill>
                </a:rPr>
                <a:t>of </a:t>
              </a:r>
              <a:r>
                <a:rPr lang="en-GB" b="1" dirty="0">
                  <a:solidFill>
                    <a:schemeClr val="tx1"/>
                  </a:solidFill>
                </a:rPr>
                <a:t>OESTROGEN </a:t>
              </a:r>
              <a:r>
                <a:rPr lang="en-GB" b="1" dirty="0">
                  <a:solidFill>
                    <a:schemeClr val="accent6">
                      <a:lumMod val="75000"/>
                    </a:schemeClr>
                  </a:solidFill>
                </a:rPr>
                <a:t>inhibit</a:t>
              </a:r>
              <a:r>
                <a:rPr lang="en-GB" dirty="0">
                  <a:solidFill>
                    <a:schemeClr val="tx1"/>
                  </a:solidFill>
                </a:rPr>
                <a:t> the production of </a:t>
              </a:r>
              <a:r>
                <a:rPr lang="en-GB" b="1" dirty="0">
                  <a:solidFill>
                    <a:schemeClr val="tx1"/>
                  </a:solidFill>
                </a:rPr>
                <a:t>FSH</a:t>
              </a:r>
              <a:r>
                <a:rPr lang="en-GB" dirty="0">
                  <a:solidFill>
                    <a:schemeClr val="tx1"/>
                  </a:solidFill>
                </a:rPr>
                <a:t> </a:t>
              </a:r>
              <a:r>
                <a:rPr lang="en-GB" sz="1600" b="1" dirty="0">
                  <a:solidFill>
                    <a:schemeClr val="accent6">
                      <a:lumMod val="75000"/>
                    </a:schemeClr>
                  </a:solidFill>
                </a:rPr>
                <a:t>(negative feedback)</a:t>
              </a:r>
            </a:p>
          </p:txBody>
        </p:sp>
        <p:sp>
          <p:nvSpPr>
            <p:cNvPr id="32" name="Bent Arrow 31"/>
            <p:cNvSpPr/>
            <p:nvPr/>
          </p:nvSpPr>
          <p:spPr>
            <a:xfrm rot="16200000">
              <a:off x="1574704" y="2033757"/>
              <a:ext cx="1728000" cy="507875"/>
            </a:xfrm>
            <a:prstGeom prst="bentArrow">
              <a:avLst>
                <a:gd name="adj1" fmla="val 10712"/>
                <a:gd name="adj2" fmla="val 25000"/>
                <a:gd name="adj3" fmla="val 25000"/>
                <a:gd name="adj4" fmla="val 43750"/>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33" name="Rounded Rectangle 32"/>
            <p:cNvSpPr/>
            <p:nvPr/>
          </p:nvSpPr>
          <p:spPr>
            <a:xfrm>
              <a:off x="310434" y="1517760"/>
              <a:ext cx="2088723" cy="114683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a:solidFill>
                    <a:schemeClr val="accent6">
                      <a:lumMod val="75000"/>
                    </a:schemeClr>
                  </a:solidFill>
                </a:rPr>
                <a:t>High levels </a:t>
              </a:r>
              <a:r>
                <a:rPr lang="en-GB" dirty="0">
                  <a:solidFill>
                    <a:schemeClr val="tx1"/>
                  </a:solidFill>
                </a:rPr>
                <a:t>of </a:t>
              </a:r>
              <a:r>
                <a:rPr lang="en-GB" b="1" dirty="0">
                  <a:solidFill>
                    <a:schemeClr val="tx1"/>
                  </a:solidFill>
                </a:rPr>
                <a:t>OESTROGEN </a:t>
              </a:r>
              <a:r>
                <a:rPr lang="en-GB" b="1" dirty="0">
                  <a:solidFill>
                    <a:schemeClr val="accent6">
                      <a:lumMod val="75000"/>
                    </a:schemeClr>
                  </a:solidFill>
                </a:rPr>
                <a:t>stimulate </a:t>
              </a:r>
              <a:r>
                <a:rPr lang="en-GB" dirty="0">
                  <a:solidFill>
                    <a:schemeClr val="tx1"/>
                  </a:solidFill>
                </a:rPr>
                <a:t>the production of </a:t>
              </a:r>
              <a:r>
                <a:rPr lang="en-GB" b="1" dirty="0">
                  <a:solidFill>
                    <a:schemeClr val="tx1"/>
                  </a:solidFill>
                </a:rPr>
                <a:t>LH</a:t>
              </a:r>
              <a:r>
                <a:rPr lang="en-GB" dirty="0">
                  <a:solidFill>
                    <a:schemeClr val="tx1"/>
                  </a:solidFill>
                </a:rPr>
                <a:t> </a:t>
              </a:r>
              <a:r>
                <a:rPr lang="en-GB" sz="1600" b="1" dirty="0">
                  <a:solidFill>
                    <a:schemeClr val="accent6">
                      <a:lumMod val="75000"/>
                    </a:schemeClr>
                  </a:solidFill>
                </a:rPr>
                <a:t>(positive feedback)</a:t>
              </a:r>
            </a:p>
          </p:txBody>
        </p:sp>
        <p:cxnSp>
          <p:nvCxnSpPr>
            <p:cNvPr id="34" name="Straight Arrow Connector 33"/>
            <p:cNvCxnSpPr/>
            <p:nvPr/>
          </p:nvCxnSpPr>
          <p:spPr>
            <a:xfrm>
              <a:off x="4402779" y="2125326"/>
              <a:ext cx="1" cy="465351"/>
            </a:xfrm>
            <a:prstGeom prst="straightConnector1">
              <a:avLst/>
            </a:prstGeom>
            <a:ln w="63500" cmpd="sng">
              <a:solidFill>
                <a:schemeClr val="accent6">
                  <a:lumMod val="75000"/>
                </a:schemeClr>
              </a:solidFill>
              <a:tailEnd type="triangle"/>
            </a:ln>
            <a:effectLst/>
          </p:spPr>
          <p:style>
            <a:lnRef idx="2">
              <a:schemeClr val="dk1"/>
            </a:lnRef>
            <a:fillRef idx="0">
              <a:schemeClr val="dk1"/>
            </a:fillRef>
            <a:effectRef idx="1">
              <a:schemeClr val="dk1"/>
            </a:effectRef>
            <a:fontRef idx="minor">
              <a:schemeClr val="tx1"/>
            </a:fontRef>
          </p:style>
        </p:cxnSp>
        <p:sp>
          <p:nvSpPr>
            <p:cNvPr id="35" name="Bent Arrow 34"/>
            <p:cNvSpPr/>
            <p:nvPr/>
          </p:nvSpPr>
          <p:spPr>
            <a:xfrm flipV="1">
              <a:off x="387391" y="3434667"/>
              <a:ext cx="504000" cy="1512000"/>
            </a:xfrm>
            <a:prstGeom prst="bentArrow">
              <a:avLst>
                <a:gd name="adj1" fmla="val 10712"/>
                <a:gd name="adj2" fmla="val 24027"/>
                <a:gd name="adj3" fmla="val 25000"/>
                <a:gd name="adj4" fmla="val 43750"/>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37" name="Rectangle 36"/>
            <p:cNvSpPr/>
            <p:nvPr/>
          </p:nvSpPr>
          <p:spPr>
            <a:xfrm>
              <a:off x="7359" y="3081487"/>
              <a:ext cx="1394934" cy="369332"/>
            </a:xfrm>
            <a:prstGeom prst="rect">
              <a:avLst/>
            </a:prstGeom>
          </p:spPr>
          <p:txBody>
            <a:bodyPr wrap="none">
              <a:spAutoFit/>
            </a:bodyPr>
            <a:lstStyle/>
            <a:p>
              <a:pPr algn="ctr"/>
              <a:r>
                <a:rPr lang="en-GB" b="1" i="1" u="sng" dirty="0"/>
                <a:t>RELEASES LH</a:t>
              </a:r>
              <a:endParaRPr lang="en-GB" b="1" dirty="0">
                <a:solidFill>
                  <a:schemeClr val="accent6">
                    <a:lumMod val="75000"/>
                  </a:schemeClr>
                </a:solidFill>
              </a:endParaRPr>
            </a:p>
          </p:txBody>
        </p:sp>
        <p:cxnSp>
          <p:nvCxnSpPr>
            <p:cNvPr id="39" name="Straight Arrow Connector 38"/>
            <p:cNvCxnSpPr/>
            <p:nvPr/>
          </p:nvCxnSpPr>
          <p:spPr>
            <a:xfrm>
              <a:off x="4394261" y="1443534"/>
              <a:ext cx="1" cy="465351"/>
            </a:xfrm>
            <a:prstGeom prst="straightConnector1">
              <a:avLst/>
            </a:prstGeom>
            <a:ln w="63500" cmpd="sng">
              <a:solidFill>
                <a:schemeClr val="accent6">
                  <a:lumMod val="75000"/>
                </a:schemeClr>
              </a:solidFill>
              <a:tailEnd type="triangle"/>
            </a:ln>
            <a:effectLst/>
          </p:spPr>
          <p:style>
            <a:lnRef idx="2">
              <a:schemeClr val="dk1"/>
            </a:lnRef>
            <a:fillRef idx="0">
              <a:schemeClr val="dk1"/>
            </a:fillRef>
            <a:effectRef idx="1">
              <a:schemeClr val="dk1"/>
            </a:effectRef>
            <a:fontRef idx="minor">
              <a:schemeClr val="tx1"/>
            </a:fontRef>
          </p:style>
        </p:cxnSp>
        <p:sp>
          <p:nvSpPr>
            <p:cNvPr id="40" name="Rounded Rectangle 39"/>
            <p:cNvSpPr/>
            <p:nvPr/>
          </p:nvSpPr>
          <p:spPr>
            <a:xfrm>
              <a:off x="931987" y="4063388"/>
              <a:ext cx="3011288" cy="13189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u="sng" dirty="0">
                  <a:solidFill>
                    <a:schemeClr val="accent6">
                      <a:lumMod val="75000"/>
                    </a:schemeClr>
                  </a:solidFill>
                </a:rPr>
                <a:t>LH STIMULATES</a:t>
              </a:r>
              <a:r>
                <a:rPr lang="en-GB" sz="2000" b="1" dirty="0">
                  <a:solidFill>
                    <a:schemeClr val="accent6">
                      <a:lumMod val="75000"/>
                    </a:schemeClr>
                  </a:solidFill>
                </a:rPr>
                <a:t>  </a:t>
              </a:r>
              <a:r>
                <a:rPr lang="en-GB" sz="2000" dirty="0"/>
                <a:t>egg release and </a:t>
              </a:r>
              <a:r>
                <a:rPr lang="en-GB" sz="2000" b="1" u="sng" dirty="0">
                  <a:solidFill>
                    <a:schemeClr val="accent6">
                      <a:lumMod val="75000"/>
                    </a:schemeClr>
                  </a:solidFill>
                </a:rPr>
                <a:t>STIMULATES </a:t>
              </a:r>
              <a:r>
                <a:rPr lang="en-GB" sz="2000" b="1" i="1" u="sng" dirty="0"/>
                <a:t>PROGESTERONE</a:t>
              </a:r>
              <a:r>
                <a:rPr lang="en-GB" sz="2000" dirty="0"/>
                <a:t> production in the ovaries</a:t>
              </a:r>
            </a:p>
          </p:txBody>
        </p:sp>
        <p:sp>
          <p:nvSpPr>
            <p:cNvPr id="41" name="Bent Arrow 40"/>
            <p:cNvSpPr/>
            <p:nvPr/>
          </p:nvSpPr>
          <p:spPr>
            <a:xfrm rot="16200000" flipV="1">
              <a:off x="3579540" y="4081780"/>
              <a:ext cx="1186974" cy="459503"/>
            </a:xfrm>
            <a:prstGeom prst="bentArrow">
              <a:avLst>
                <a:gd name="adj1" fmla="val 10712"/>
                <a:gd name="adj2" fmla="val 25000"/>
                <a:gd name="adj3" fmla="val 25000"/>
                <a:gd name="adj4" fmla="val 43750"/>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42" name="Rectangle 41"/>
            <p:cNvSpPr/>
            <p:nvPr/>
          </p:nvSpPr>
          <p:spPr>
            <a:xfrm>
              <a:off x="4340261" y="4164202"/>
              <a:ext cx="1905931" cy="646331"/>
            </a:xfrm>
            <a:prstGeom prst="rect">
              <a:avLst/>
            </a:prstGeom>
            <a:ln>
              <a:noFill/>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GB" b="1" i="1" u="sng" dirty="0"/>
                <a:t>RELEASES PROGESTERONE</a:t>
              </a:r>
              <a:endParaRPr lang="en-GB" b="1" dirty="0">
                <a:solidFill>
                  <a:schemeClr val="accent6">
                    <a:lumMod val="75000"/>
                  </a:schemeClr>
                </a:solidFill>
              </a:endParaRPr>
            </a:p>
          </p:txBody>
        </p:sp>
        <p:cxnSp>
          <p:nvCxnSpPr>
            <p:cNvPr id="43" name="Straight Arrow Connector 42"/>
            <p:cNvCxnSpPr/>
            <p:nvPr/>
          </p:nvCxnSpPr>
          <p:spPr>
            <a:xfrm>
              <a:off x="5293227" y="3739450"/>
              <a:ext cx="1" cy="465351"/>
            </a:xfrm>
            <a:prstGeom prst="straightConnector1">
              <a:avLst/>
            </a:prstGeom>
            <a:ln w="63500" cmpd="sng">
              <a:solidFill>
                <a:schemeClr val="accent6">
                  <a:lumMod val="75000"/>
                </a:schemeClr>
              </a:solidFill>
              <a:tailEnd type="triangle"/>
            </a:ln>
            <a:effectLst/>
          </p:spPr>
          <p:style>
            <a:lnRef idx="2">
              <a:schemeClr val="dk1"/>
            </a:lnRef>
            <a:fillRef idx="0">
              <a:schemeClr val="dk1"/>
            </a:fillRef>
            <a:effectRef idx="1">
              <a:schemeClr val="dk1"/>
            </a:effectRef>
            <a:fontRef idx="minor">
              <a:schemeClr val="tx1"/>
            </a:fontRef>
          </p:style>
        </p:cxnSp>
        <p:sp>
          <p:nvSpPr>
            <p:cNvPr id="44" name="Bent Arrow 43"/>
            <p:cNvSpPr/>
            <p:nvPr/>
          </p:nvSpPr>
          <p:spPr>
            <a:xfrm rot="16200000" flipV="1">
              <a:off x="5842693" y="1505434"/>
              <a:ext cx="3041716" cy="2916526"/>
            </a:xfrm>
            <a:prstGeom prst="bentArrow">
              <a:avLst>
                <a:gd name="adj1" fmla="val 2403"/>
                <a:gd name="adj2" fmla="val 3603"/>
                <a:gd name="adj3" fmla="val 4841"/>
                <a:gd name="adj4" fmla="val 15033"/>
              </a:avLst>
            </a:prstGeom>
            <a:solidFill>
              <a:schemeClr val="tx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45" name="Rounded Rectangle 44"/>
            <p:cNvSpPr/>
            <p:nvPr/>
          </p:nvSpPr>
          <p:spPr>
            <a:xfrm>
              <a:off x="7038901" y="4643892"/>
              <a:ext cx="2088723" cy="1146830"/>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pPr algn="ctr"/>
              <a:r>
                <a:rPr lang="en-GB" b="1" dirty="0">
                  <a:solidFill>
                    <a:schemeClr val="accent6">
                      <a:lumMod val="75000"/>
                    </a:schemeClr>
                  </a:solidFill>
                </a:rPr>
                <a:t>High levels </a:t>
              </a:r>
              <a:r>
                <a:rPr lang="en-GB" dirty="0">
                  <a:solidFill>
                    <a:schemeClr val="tx1"/>
                  </a:solidFill>
                </a:rPr>
                <a:t>of </a:t>
              </a:r>
              <a:r>
                <a:rPr lang="en-GB" b="1" dirty="0">
                  <a:solidFill>
                    <a:schemeClr val="tx1"/>
                  </a:solidFill>
                </a:rPr>
                <a:t>PROGESTERONE </a:t>
              </a:r>
              <a:r>
                <a:rPr lang="en-GB" b="1" dirty="0">
                  <a:solidFill>
                    <a:schemeClr val="accent6">
                      <a:lumMod val="75000"/>
                    </a:schemeClr>
                  </a:solidFill>
                </a:rPr>
                <a:t>inhibit</a:t>
              </a:r>
              <a:r>
                <a:rPr lang="en-GB" dirty="0">
                  <a:solidFill>
                    <a:schemeClr val="tx1"/>
                  </a:solidFill>
                </a:rPr>
                <a:t> the production of </a:t>
              </a:r>
              <a:r>
                <a:rPr lang="en-GB" b="1" dirty="0">
                  <a:solidFill>
                    <a:schemeClr val="tx1"/>
                  </a:solidFill>
                </a:rPr>
                <a:t>LH</a:t>
              </a:r>
              <a:r>
                <a:rPr lang="en-GB" dirty="0">
                  <a:solidFill>
                    <a:schemeClr val="tx1"/>
                  </a:solidFill>
                </a:rPr>
                <a:t> </a:t>
              </a:r>
              <a:r>
                <a:rPr lang="en-GB" sz="1600" b="1" dirty="0">
                  <a:solidFill>
                    <a:schemeClr val="accent6">
                      <a:lumMod val="75000"/>
                    </a:schemeClr>
                  </a:solidFill>
                </a:rPr>
                <a:t>(negative feedback)</a:t>
              </a:r>
            </a:p>
          </p:txBody>
        </p:sp>
        <p:sp>
          <p:nvSpPr>
            <p:cNvPr id="46" name="Rounded Rectangle 45"/>
            <p:cNvSpPr/>
            <p:nvPr/>
          </p:nvSpPr>
          <p:spPr>
            <a:xfrm>
              <a:off x="4193141" y="5235285"/>
              <a:ext cx="2971148" cy="1269044"/>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i="1" u="sng" dirty="0"/>
                <a:t>PROGESTERONE </a:t>
              </a:r>
              <a:r>
                <a:rPr lang="en-GB" sz="2000" dirty="0"/>
                <a:t>maintains the lining of the uterus in preparation for fertilised egg</a:t>
              </a:r>
            </a:p>
          </p:txBody>
        </p:sp>
        <p:cxnSp>
          <p:nvCxnSpPr>
            <p:cNvPr id="47" name="Straight Arrow Connector 46"/>
            <p:cNvCxnSpPr/>
            <p:nvPr/>
          </p:nvCxnSpPr>
          <p:spPr>
            <a:xfrm>
              <a:off x="5293225" y="4751956"/>
              <a:ext cx="1" cy="465351"/>
            </a:xfrm>
            <a:prstGeom prst="straightConnector1">
              <a:avLst/>
            </a:prstGeom>
            <a:ln w="63500" cmpd="sng">
              <a:solidFill>
                <a:schemeClr val="accent6">
                  <a:lumMod val="75000"/>
                </a:schemeClr>
              </a:solidFill>
              <a:tailEnd type="triangle"/>
            </a:ln>
            <a:effectLst/>
          </p:spPr>
          <p:style>
            <a:lnRef idx="2">
              <a:schemeClr val="dk1"/>
            </a:lnRef>
            <a:fillRef idx="0">
              <a:schemeClr val="dk1"/>
            </a:fillRef>
            <a:effectRef idx="1">
              <a:schemeClr val="dk1"/>
            </a:effectRef>
            <a:fontRef idx="minor">
              <a:schemeClr val="tx1"/>
            </a:fontRef>
          </p:style>
        </p:cxnSp>
      </p:grpSp>
      <p:sp>
        <p:nvSpPr>
          <p:cNvPr id="49" name="Rectangle 48"/>
          <p:cNvSpPr/>
          <p:nvPr/>
        </p:nvSpPr>
        <p:spPr>
          <a:xfrm>
            <a:off x="97327" y="5441724"/>
            <a:ext cx="4042624" cy="1015663"/>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000" dirty="0"/>
              <a:t>The interactions of FSH, oestrogen, LH and progesterone control the menstrual cycle.</a:t>
            </a:r>
            <a:endParaRPr lang="en-US" sz="2000" dirty="0">
              <a:effectLst/>
            </a:endParaRPr>
          </a:p>
        </p:txBody>
      </p:sp>
      <p:sp>
        <p:nvSpPr>
          <p:cNvPr id="26"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2 – Menstrual</a:t>
            </a:r>
            <a:r>
              <a:rPr kumimoji="0" lang="en-US" sz="2400" b="1" i="0" u="none" strike="noStrike" kern="0" cap="none" spc="0" normalizeH="0" noProof="0" dirty="0">
                <a:ln>
                  <a:noFill/>
                </a:ln>
                <a:solidFill>
                  <a:schemeClr val="accent6"/>
                </a:solidFill>
                <a:effectLst/>
                <a:uLnTx/>
                <a:uFillTx/>
                <a:latin typeface="+mn-lt"/>
              </a:rPr>
              <a:t> cycle (Higher tier)</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3466509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115616" y="-243408"/>
            <a:ext cx="8028384" cy="1017081"/>
          </a:xfrm>
        </p:spPr>
        <p:txBody>
          <a:bodyPr>
            <a:normAutofit/>
          </a:bodyPr>
          <a:lstStyle/>
          <a:p>
            <a:pPr algn="r"/>
            <a:r>
              <a:rPr lang="en-GB" sz="2400" b="1" dirty="0">
                <a:solidFill>
                  <a:schemeClr val="accent6"/>
                </a:solidFill>
              </a:rPr>
              <a:t>Overview: Animal coordination, control and homeostasis</a:t>
            </a:r>
          </a:p>
        </p:txBody>
      </p:sp>
      <p:sp>
        <p:nvSpPr>
          <p:cNvPr id="3" name="Subtitle 2"/>
          <p:cNvSpPr>
            <a:spLocks noGrp="1"/>
          </p:cNvSpPr>
          <p:nvPr>
            <p:ph type="subTitle" idx="1"/>
          </p:nvPr>
        </p:nvSpPr>
        <p:spPr>
          <a:xfrm>
            <a:off x="135808" y="692696"/>
            <a:ext cx="5156272" cy="6021288"/>
          </a:xfrm>
        </p:spPr>
        <p:txBody>
          <a:bodyPr>
            <a:normAutofit/>
          </a:bodyPr>
          <a:lstStyle/>
          <a:p>
            <a:pPr algn="l"/>
            <a:endParaRPr lang="en-US" sz="100" b="1" dirty="0">
              <a:solidFill>
                <a:schemeClr val="tx1"/>
              </a:solidFill>
              <a:latin typeface="+mn-lt"/>
            </a:endParaRPr>
          </a:p>
          <a:p>
            <a:pPr algn="l"/>
            <a:r>
              <a:rPr lang="en-US" b="1" dirty="0">
                <a:solidFill>
                  <a:schemeClr val="tx1"/>
                </a:solidFill>
                <a:latin typeface="+mn-lt"/>
              </a:rPr>
              <a:t>Hormonal coordination in humans</a:t>
            </a:r>
          </a:p>
          <a:p>
            <a:pPr marL="685800" lvl="1" indent="-342900" algn="l">
              <a:buFont typeface="Arial" charset="0"/>
              <a:buChar char="•"/>
            </a:pPr>
            <a:r>
              <a:rPr lang="en-US" sz="1900" dirty="0">
                <a:solidFill>
                  <a:schemeClr val="tx1"/>
                </a:solidFill>
              </a:rPr>
              <a:t>Human endocrine system</a:t>
            </a:r>
          </a:p>
          <a:p>
            <a:pPr marL="685800" lvl="1" indent="-342900" algn="l">
              <a:buFont typeface="Arial" charset="0"/>
              <a:buChar char="•"/>
            </a:pPr>
            <a:r>
              <a:rPr lang="en-US" sz="1900" dirty="0">
                <a:solidFill>
                  <a:schemeClr val="tx1"/>
                </a:solidFill>
              </a:rPr>
              <a:t>Role of adrenalin in fight or flight response (HT)</a:t>
            </a:r>
          </a:p>
          <a:p>
            <a:pPr marL="685800" lvl="1" indent="-342900" algn="l">
              <a:buFont typeface="Arial" charset="0"/>
              <a:buChar char="•"/>
            </a:pPr>
            <a:r>
              <a:rPr lang="en-US" sz="1900" dirty="0">
                <a:solidFill>
                  <a:schemeClr val="tx1"/>
                </a:solidFill>
              </a:rPr>
              <a:t>Control of metabolic rate (HT only)</a:t>
            </a:r>
          </a:p>
          <a:p>
            <a:pPr marL="685800" lvl="1" indent="-342900" algn="l">
              <a:buFont typeface="Arial" charset="0"/>
              <a:buChar char="•"/>
            </a:pPr>
            <a:r>
              <a:rPr lang="en-US" sz="1900" dirty="0">
                <a:solidFill>
                  <a:schemeClr val="tx1"/>
                </a:solidFill>
              </a:rPr>
              <a:t>Menstrual cycle</a:t>
            </a:r>
          </a:p>
          <a:p>
            <a:pPr marL="685800" lvl="1" indent="-342900" algn="l">
              <a:buFont typeface="Arial" charset="0"/>
              <a:buChar char="•"/>
            </a:pPr>
            <a:r>
              <a:rPr lang="en-US" sz="1900" dirty="0">
                <a:solidFill>
                  <a:schemeClr val="tx1"/>
                </a:solidFill>
              </a:rPr>
              <a:t>Hormones in human reproduction (HT only)</a:t>
            </a:r>
          </a:p>
          <a:p>
            <a:pPr marL="685800" lvl="1" indent="-342900" algn="l">
              <a:buFont typeface="Arial" charset="0"/>
              <a:buChar char="•"/>
            </a:pPr>
            <a:r>
              <a:rPr lang="en-US" sz="1900" dirty="0">
                <a:solidFill>
                  <a:schemeClr val="tx1"/>
                </a:solidFill>
              </a:rPr>
              <a:t>Contraception</a:t>
            </a:r>
          </a:p>
          <a:p>
            <a:pPr marL="685800" lvl="1" indent="-342900" algn="l">
              <a:buFont typeface="Arial" charset="0"/>
              <a:buChar char="•"/>
            </a:pPr>
            <a:r>
              <a:rPr lang="en-US" sz="1900" dirty="0">
                <a:solidFill>
                  <a:schemeClr val="tx1"/>
                </a:solidFill>
              </a:rPr>
              <a:t>The use of hormones in ART (HT only)</a:t>
            </a:r>
          </a:p>
          <a:p>
            <a:pPr marL="0" lvl="1" algn="l"/>
            <a:r>
              <a:rPr lang="en-US" sz="2400" b="1" dirty="0">
                <a:solidFill>
                  <a:schemeClr val="tx1"/>
                </a:solidFill>
              </a:rPr>
              <a:t>Homeostasis</a:t>
            </a:r>
          </a:p>
          <a:p>
            <a:pPr marL="685800" lvl="1" indent="-342900" algn="l">
              <a:buFont typeface="Arial" charset="0"/>
              <a:buChar char="•"/>
            </a:pPr>
            <a:r>
              <a:rPr lang="en-US" sz="1900" dirty="0">
                <a:solidFill>
                  <a:schemeClr val="tx1"/>
                </a:solidFill>
              </a:rPr>
              <a:t>Homeostasis in humans</a:t>
            </a:r>
          </a:p>
          <a:p>
            <a:pPr marL="685800" lvl="1" indent="-342900" algn="l">
              <a:buFont typeface="Arial" charset="0"/>
              <a:buChar char="•"/>
            </a:pPr>
            <a:r>
              <a:rPr lang="en-US" sz="1900" dirty="0">
                <a:solidFill>
                  <a:schemeClr val="tx1"/>
                </a:solidFill>
              </a:rPr>
              <a:t>Thermoregulation (biology only)</a:t>
            </a:r>
          </a:p>
          <a:p>
            <a:pPr marL="685800" lvl="1" indent="-342900" algn="l">
              <a:buFont typeface="Arial" charset="0"/>
              <a:buChar char="•"/>
            </a:pPr>
            <a:r>
              <a:rPr lang="en-US" sz="1900" dirty="0">
                <a:solidFill>
                  <a:schemeClr val="tx1"/>
                </a:solidFill>
              </a:rPr>
              <a:t> Control of blood glucose </a:t>
            </a:r>
          </a:p>
          <a:p>
            <a:pPr marL="685800" lvl="1" indent="-342900" algn="l">
              <a:buFont typeface="Arial" charset="0"/>
              <a:buChar char="•"/>
            </a:pPr>
            <a:r>
              <a:rPr lang="en-US" sz="1900" dirty="0">
                <a:solidFill>
                  <a:schemeClr val="tx1"/>
                </a:solidFill>
              </a:rPr>
              <a:t> Osmoregulation and control of water and nitrogen balance (biology only)</a:t>
            </a:r>
          </a:p>
          <a:p>
            <a:pPr marL="685800" lvl="1" indent="-342900" algn="l">
              <a:buFont typeface="Arial" charset="0"/>
              <a:buChar char="•"/>
            </a:pPr>
            <a:r>
              <a:rPr lang="en-US" sz="1900" dirty="0">
                <a:solidFill>
                  <a:schemeClr val="tx1"/>
                </a:solidFill>
              </a:rPr>
              <a:t> Kidney dialysis and organ donation	</a:t>
            </a:r>
          </a:p>
          <a:p>
            <a:pPr marL="685800" lvl="1" indent="-342900" algn="l">
              <a:buFont typeface="Arial" charset="0"/>
              <a:buChar char="•"/>
            </a:pPr>
            <a:endParaRPr lang="en-US" sz="1900" i="1" dirty="0">
              <a:solidFill>
                <a:schemeClr val="tx1"/>
              </a:solidFill>
            </a:endParaRPr>
          </a:p>
          <a:p>
            <a:endParaRPr lang="en-GB" dirty="0">
              <a:solidFill>
                <a:schemeClr val="tx1"/>
              </a:solidFill>
              <a:latin typeface="+mn-l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72986" y="1124744"/>
            <a:ext cx="3775559" cy="4867376"/>
          </a:xfrm>
          <a:prstGeom prst="rect">
            <a:avLst/>
          </a:prstGeom>
        </p:spPr>
      </p:pic>
    </p:spTree>
    <p:extLst>
      <p:ext uri="{BB962C8B-B14F-4D97-AF65-F5344CB8AC3E}">
        <p14:creationId xmlns:p14="http://schemas.microsoft.com/office/powerpoint/2010/main" val="7324485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7"/>
          <p:cNvSpPr>
            <a:spLocks/>
          </p:cNvSpPr>
          <p:nvPr/>
        </p:nvSpPr>
        <p:spPr bwMode="auto">
          <a:xfrm>
            <a:off x="179513" y="1611560"/>
            <a:ext cx="6696743" cy="6858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close/>
              </a:path>
            </a:pathLst>
          </a:custGeom>
          <a:noFill/>
          <a:ln>
            <a:noFill/>
          </a:ln>
          <a:effectLst/>
        </p:spPr>
        <p:style>
          <a:lnRef idx="1">
            <a:schemeClr val="accent6"/>
          </a:lnRef>
          <a:fillRef idx="2">
            <a:schemeClr val="accent6"/>
          </a:fillRef>
          <a:effectRef idx="1">
            <a:schemeClr val="accent6"/>
          </a:effectRef>
          <a:fontRef idx="minor">
            <a:schemeClr val="dk1"/>
          </a:fontRef>
        </p:style>
        <p:txBody>
          <a:bodyPr lIns="45719" tIns="45719" rIns="45719" bIns="45719"/>
          <a:lstStyle>
            <a:lvl1pPr eaLnBrk="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eaLnBrk="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eaLnBrk="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eaLnBrk="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eaLnBrk="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eaLnBrk="1"/>
            <a:r>
              <a:rPr lang="en-US" altLang="en-US" sz="2400" dirty="0">
                <a:latin typeface="+mn-lt"/>
              </a:rPr>
              <a:t>These include:</a:t>
            </a:r>
            <a:endParaRPr lang="en-US" altLang="en-US" dirty="0">
              <a:latin typeface="+mn-lt"/>
            </a:endParaRPr>
          </a:p>
          <a:p>
            <a:pPr marL="342900" indent="-342900" eaLnBrk="1">
              <a:buFont typeface="Arial" charset="0"/>
              <a:buChar char="•"/>
            </a:pPr>
            <a:r>
              <a:rPr lang="en-US" altLang="en-US" sz="2400" b="1" dirty="0">
                <a:solidFill>
                  <a:schemeClr val="accent6">
                    <a:lumMod val="75000"/>
                  </a:schemeClr>
                </a:solidFill>
                <a:latin typeface="+mn-lt"/>
              </a:rPr>
              <a:t>The pill </a:t>
            </a:r>
            <a:r>
              <a:rPr lang="en-US" altLang="en-US" sz="2400" b="1" dirty="0">
                <a:latin typeface="+mn-lt"/>
              </a:rPr>
              <a:t>- </a:t>
            </a:r>
            <a:r>
              <a:rPr lang="en-US" altLang="en-US" sz="2400" dirty="0">
                <a:latin typeface="+mn-lt"/>
              </a:rPr>
              <a:t>oral contraceptives that contain </a:t>
            </a:r>
            <a:r>
              <a:rPr lang="en-US" altLang="en-US" sz="2400" b="1" dirty="0">
                <a:solidFill>
                  <a:schemeClr val="accent6">
                    <a:lumMod val="75000"/>
                  </a:schemeClr>
                </a:solidFill>
                <a:latin typeface="+mn-lt"/>
              </a:rPr>
              <a:t>oestrogen </a:t>
            </a:r>
            <a:r>
              <a:rPr lang="en-US" altLang="en-US" sz="2400" dirty="0">
                <a:latin typeface="+mn-lt"/>
              </a:rPr>
              <a:t>to </a:t>
            </a:r>
            <a:r>
              <a:rPr lang="en-US" altLang="en-US" sz="2400" b="1" dirty="0">
                <a:solidFill>
                  <a:schemeClr val="accent6">
                    <a:lumMod val="75000"/>
                  </a:schemeClr>
                </a:solidFill>
                <a:latin typeface="+mn-lt"/>
              </a:rPr>
              <a:t>inhibit FSH </a:t>
            </a:r>
            <a:r>
              <a:rPr lang="en-US" altLang="en-US" sz="2400" dirty="0">
                <a:latin typeface="+mn-lt"/>
              </a:rPr>
              <a:t>production so that </a:t>
            </a:r>
            <a:r>
              <a:rPr lang="en-US" altLang="en-US" sz="2400" b="1" dirty="0">
                <a:solidFill>
                  <a:schemeClr val="accent6">
                    <a:lumMod val="75000"/>
                  </a:schemeClr>
                </a:solidFill>
                <a:latin typeface="+mn-lt"/>
              </a:rPr>
              <a:t>no eggs develop and mature. </a:t>
            </a:r>
            <a:r>
              <a:rPr lang="en-US" altLang="en-US" sz="2400" dirty="0">
                <a:solidFill>
                  <a:schemeClr val="tx1"/>
                </a:solidFill>
                <a:latin typeface="+mn-lt"/>
              </a:rPr>
              <a:t>After taking for a while egg development and release will stop completely.</a:t>
            </a:r>
          </a:p>
          <a:p>
            <a:pPr marL="342900" indent="-342900" eaLnBrk="1">
              <a:buFont typeface="Arial" charset="0"/>
              <a:buChar char="•"/>
            </a:pPr>
            <a:r>
              <a:rPr lang="en-US" altLang="en-US" sz="2400" dirty="0">
                <a:solidFill>
                  <a:schemeClr val="tx1"/>
                </a:solidFill>
                <a:latin typeface="+mn-lt"/>
              </a:rPr>
              <a:t>The </a:t>
            </a:r>
            <a:r>
              <a:rPr lang="en-US" altLang="en-US" sz="2400" b="1" dirty="0">
                <a:solidFill>
                  <a:schemeClr val="accent6">
                    <a:lumMod val="75000"/>
                  </a:schemeClr>
                </a:solidFill>
                <a:latin typeface="+mn-lt"/>
              </a:rPr>
              <a:t>mini pill </a:t>
            </a:r>
            <a:r>
              <a:rPr lang="en-US" altLang="en-US" sz="2400" dirty="0">
                <a:solidFill>
                  <a:schemeClr val="tx1"/>
                </a:solidFill>
                <a:latin typeface="+mn-lt"/>
              </a:rPr>
              <a:t>and </a:t>
            </a:r>
            <a:r>
              <a:rPr lang="en-US" altLang="en-US" sz="2400" b="1" dirty="0">
                <a:solidFill>
                  <a:schemeClr val="accent6">
                    <a:lumMod val="75000"/>
                  </a:schemeClr>
                </a:solidFill>
                <a:latin typeface="+mn-lt"/>
              </a:rPr>
              <a:t>injections</a:t>
            </a:r>
            <a:r>
              <a:rPr lang="en-US" altLang="en-US" sz="2400" dirty="0">
                <a:solidFill>
                  <a:schemeClr val="tx1"/>
                </a:solidFill>
                <a:latin typeface="+mn-lt"/>
              </a:rPr>
              <a:t> contain </a:t>
            </a:r>
            <a:r>
              <a:rPr lang="en-US" altLang="en-US" sz="2400" b="1" dirty="0">
                <a:solidFill>
                  <a:schemeClr val="accent6">
                    <a:lumMod val="75000"/>
                  </a:schemeClr>
                </a:solidFill>
                <a:latin typeface="+mn-lt"/>
              </a:rPr>
              <a:t>progesterone</a:t>
            </a:r>
            <a:r>
              <a:rPr lang="en-US" altLang="en-US" sz="2400" dirty="0">
                <a:solidFill>
                  <a:schemeClr val="tx1"/>
                </a:solidFill>
                <a:latin typeface="+mn-lt"/>
              </a:rPr>
              <a:t>. High levels stimulate the cervix to produce a </a:t>
            </a:r>
            <a:r>
              <a:rPr lang="en-US" altLang="en-US" sz="2400" b="1" dirty="0">
                <a:solidFill>
                  <a:schemeClr val="accent6">
                    <a:lumMod val="75000"/>
                  </a:schemeClr>
                </a:solidFill>
                <a:latin typeface="+mn-lt"/>
              </a:rPr>
              <a:t>thick mucus</a:t>
            </a:r>
            <a:r>
              <a:rPr lang="en-US" altLang="en-US" sz="2400" dirty="0">
                <a:solidFill>
                  <a:schemeClr val="tx1"/>
                </a:solidFill>
                <a:latin typeface="+mn-lt"/>
              </a:rPr>
              <a:t> which stops sperm entering the uterus.</a:t>
            </a:r>
          </a:p>
          <a:p>
            <a:pPr marL="342900" indent="-342900" eaLnBrk="1">
              <a:buFont typeface="Arial" charset="0"/>
              <a:buChar char="•"/>
            </a:pPr>
            <a:r>
              <a:rPr lang="en-US" altLang="en-US" sz="2400" b="1" dirty="0">
                <a:solidFill>
                  <a:schemeClr val="accent6">
                    <a:lumMod val="75000"/>
                  </a:schemeClr>
                </a:solidFill>
                <a:latin typeface="+mn-lt"/>
              </a:rPr>
              <a:t>Implant</a:t>
            </a:r>
            <a:r>
              <a:rPr lang="en-US" altLang="en-US" sz="2400" dirty="0">
                <a:solidFill>
                  <a:schemeClr val="accent6">
                    <a:lumMod val="75000"/>
                  </a:schemeClr>
                </a:solidFill>
                <a:latin typeface="+mn-lt"/>
              </a:rPr>
              <a:t> </a:t>
            </a:r>
            <a:r>
              <a:rPr lang="en-US" altLang="en-US" sz="2400" b="1" dirty="0">
                <a:solidFill>
                  <a:schemeClr val="accent6">
                    <a:lumMod val="75000"/>
                  </a:schemeClr>
                </a:solidFill>
                <a:latin typeface="+mn-lt"/>
              </a:rPr>
              <a:t>or skin patches </a:t>
            </a:r>
            <a:r>
              <a:rPr lang="en-US" altLang="en-US" sz="2400" dirty="0">
                <a:latin typeface="+mn-lt"/>
              </a:rPr>
              <a:t>of slow release </a:t>
            </a:r>
            <a:r>
              <a:rPr lang="en-US" altLang="en-US" sz="2400" b="1" dirty="0">
                <a:solidFill>
                  <a:schemeClr val="accent6">
                    <a:lumMod val="75000"/>
                  </a:schemeClr>
                </a:solidFill>
                <a:latin typeface="+mn-lt"/>
              </a:rPr>
              <a:t>progesterone</a:t>
            </a:r>
            <a:r>
              <a:rPr lang="en-US" altLang="en-US" sz="2400" dirty="0">
                <a:latin typeface="+mn-lt"/>
              </a:rPr>
              <a:t> inhibit the </a:t>
            </a:r>
            <a:r>
              <a:rPr lang="en-US" altLang="en-US" sz="2400" b="1" dirty="0">
                <a:solidFill>
                  <a:schemeClr val="accent6">
                    <a:lumMod val="75000"/>
                  </a:schemeClr>
                </a:solidFill>
                <a:latin typeface="+mn-lt"/>
              </a:rPr>
              <a:t>maturation</a:t>
            </a:r>
            <a:r>
              <a:rPr lang="en-US" altLang="en-US" sz="2400" dirty="0">
                <a:solidFill>
                  <a:schemeClr val="accent6">
                    <a:lumMod val="75000"/>
                  </a:schemeClr>
                </a:solidFill>
                <a:latin typeface="+mn-lt"/>
              </a:rPr>
              <a:t> </a:t>
            </a:r>
            <a:r>
              <a:rPr lang="en-US" altLang="en-US" sz="2400" dirty="0">
                <a:latin typeface="+mn-lt"/>
              </a:rPr>
              <a:t>and </a:t>
            </a:r>
            <a:r>
              <a:rPr lang="en-US" altLang="en-US" sz="2400" b="1" dirty="0">
                <a:solidFill>
                  <a:schemeClr val="accent6">
                    <a:lumMod val="75000"/>
                  </a:schemeClr>
                </a:solidFill>
                <a:latin typeface="+mn-lt"/>
              </a:rPr>
              <a:t>release of eggs </a:t>
            </a:r>
            <a:r>
              <a:rPr lang="en-US" altLang="en-US" sz="2400" dirty="0">
                <a:latin typeface="+mn-lt"/>
              </a:rPr>
              <a:t>for a number of </a:t>
            </a:r>
            <a:r>
              <a:rPr lang="en-US" altLang="en-US" sz="2400" b="1" dirty="0">
                <a:solidFill>
                  <a:schemeClr val="accent6">
                    <a:lumMod val="75000"/>
                  </a:schemeClr>
                </a:solidFill>
                <a:latin typeface="+mn-lt"/>
              </a:rPr>
              <a:t>months</a:t>
            </a:r>
            <a:r>
              <a:rPr lang="en-US" altLang="en-US" sz="2400" dirty="0">
                <a:solidFill>
                  <a:schemeClr val="accent6">
                    <a:lumMod val="75000"/>
                  </a:schemeClr>
                </a:solidFill>
                <a:latin typeface="+mn-lt"/>
              </a:rPr>
              <a:t> </a:t>
            </a:r>
            <a:r>
              <a:rPr lang="en-US" altLang="en-US" sz="2400" dirty="0">
                <a:latin typeface="+mn-lt"/>
              </a:rPr>
              <a:t>or </a:t>
            </a:r>
            <a:r>
              <a:rPr lang="en-US" altLang="en-US" sz="2400" b="1" dirty="0">
                <a:solidFill>
                  <a:schemeClr val="accent6">
                    <a:lumMod val="75000"/>
                  </a:schemeClr>
                </a:solidFill>
                <a:latin typeface="+mn-lt"/>
              </a:rPr>
              <a:t>years.</a:t>
            </a:r>
          </a:p>
          <a:p>
            <a:pPr marL="342900" indent="-342900" eaLnBrk="1">
              <a:buFont typeface="Arial" charset="0"/>
              <a:buChar char="•"/>
            </a:pPr>
            <a:r>
              <a:rPr lang="en-US" altLang="en-US" sz="2400" b="1" dirty="0">
                <a:solidFill>
                  <a:schemeClr val="accent6">
                    <a:lumMod val="75000"/>
                  </a:schemeClr>
                </a:solidFill>
                <a:latin typeface="+mn-lt"/>
              </a:rPr>
              <a:t>Spermicidal agents </a:t>
            </a:r>
            <a:r>
              <a:rPr lang="en-US" altLang="en-US" sz="2400" dirty="0">
                <a:latin typeface="+mn-lt"/>
              </a:rPr>
              <a:t>which kill or disable sperm.</a:t>
            </a:r>
          </a:p>
          <a:p>
            <a:pPr marL="342900" indent="-342900" eaLnBrk="1"/>
            <a:endParaRPr lang="en-US" altLang="en-US" sz="2400" b="1" dirty="0">
              <a:solidFill>
                <a:schemeClr val="accent6">
                  <a:lumMod val="75000"/>
                </a:schemeClr>
              </a:solidFill>
              <a:latin typeface="+mn-lt"/>
            </a:endParaRPr>
          </a:p>
        </p:txBody>
      </p:sp>
      <p:pic>
        <p:nvPicPr>
          <p:cNvPr id="11" name="Picture 10"/>
          <p:cNvPicPr>
            <a:picLocks noChangeAspect="1"/>
          </p:cNvPicPr>
          <p:nvPr/>
        </p:nvPicPr>
        <p:blipFill>
          <a:blip r:embed="rId2" cstate="print"/>
          <a:stretch>
            <a:fillRect/>
          </a:stretch>
        </p:blipFill>
        <p:spPr>
          <a:xfrm>
            <a:off x="6827434" y="1820085"/>
            <a:ext cx="2137054" cy="1680924"/>
          </a:xfrm>
          <a:prstGeom prst="rect">
            <a:avLst/>
          </a:prstGeom>
          <a:ln>
            <a:noFill/>
          </a:ln>
          <a:effectLst>
            <a:outerShdw blurRad="292100" dist="139700" dir="2700000" algn="tl" rotWithShape="0">
              <a:srgbClr val="333333">
                <a:alpha val="65000"/>
              </a:srgbClr>
            </a:outerShdw>
          </a:effectLst>
        </p:spPr>
      </p:pic>
      <p:sp>
        <p:nvSpPr>
          <p:cNvPr id="12" name="Rectangle 11"/>
          <p:cNvSpPr/>
          <p:nvPr/>
        </p:nvSpPr>
        <p:spPr>
          <a:xfrm>
            <a:off x="179512" y="692696"/>
            <a:ext cx="8754037" cy="83099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altLang="en-US" sz="2400" b="1" dirty="0"/>
              <a:t>Controlling fertility – Contraception  </a:t>
            </a:r>
            <a:r>
              <a:rPr lang="en-US" altLang="en-US" sz="2400" dirty="0"/>
              <a:t>Fertility can be controlled by a variety of hormonal and non-hormonal methods of contraception.</a:t>
            </a:r>
          </a:p>
        </p:txBody>
      </p:sp>
      <p:pic>
        <p:nvPicPr>
          <p:cNvPr id="13" name="Picture 12"/>
          <p:cNvPicPr>
            <a:picLocks noChangeAspect="1"/>
          </p:cNvPicPr>
          <p:nvPr/>
        </p:nvPicPr>
        <p:blipFill rotWithShape="1">
          <a:blip r:embed="rId3" cstate="print"/>
          <a:srcRect r="10067"/>
          <a:stretch/>
        </p:blipFill>
        <p:spPr>
          <a:xfrm>
            <a:off x="6827434" y="3789040"/>
            <a:ext cx="2137054" cy="1469266"/>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rotWithShape="1">
          <a:blip r:embed="rId4" cstate="print"/>
          <a:srcRect l="3661" t="32955" r="6627" b="37751"/>
          <a:stretch/>
        </p:blipFill>
        <p:spPr>
          <a:xfrm>
            <a:off x="6730354" y="5661249"/>
            <a:ext cx="2234134" cy="729513"/>
          </a:xfrm>
          <a:prstGeom prst="rect">
            <a:avLst/>
          </a:prstGeom>
          <a:ln>
            <a:noFill/>
          </a:ln>
          <a:effectLst>
            <a:outerShdw blurRad="292100" dist="139700" dir="2700000" algn="tl" rotWithShape="0">
              <a:srgbClr val="333333">
                <a:alpha val="65000"/>
              </a:srgbClr>
            </a:outerShdw>
          </a:effectLst>
        </p:spPr>
      </p:pic>
      <p:sp>
        <p:nvSpPr>
          <p:cNvPr id="9"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2 – Contraception</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12071019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AutoShape 7"/>
          <p:cNvSpPr>
            <a:spLocks/>
          </p:cNvSpPr>
          <p:nvPr/>
        </p:nvSpPr>
        <p:spPr bwMode="auto">
          <a:xfrm>
            <a:off x="86740" y="1613554"/>
            <a:ext cx="5648287" cy="68580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0 w 21600"/>
              <a:gd name="T13" fmla="*/ 0 h 21600"/>
              <a:gd name="T14" fmla="*/ 21600 w 21600"/>
              <a:gd name="T15" fmla="*/ 21600 h 21600"/>
            </a:gdLst>
            <a:ahLst/>
            <a:cxnLst>
              <a:cxn ang="T8">
                <a:pos x="T0" y="T1"/>
              </a:cxn>
              <a:cxn ang="T9">
                <a:pos x="T2" y="T3"/>
              </a:cxn>
              <a:cxn ang="T10">
                <a:pos x="T4" y="T5"/>
              </a:cxn>
              <a:cxn ang="T11">
                <a:pos x="T6" y="T7"/>
              </a:cxn>
            </a:cxnLst>
            <a:rect l="T12" t="T13" r="T14" b="T15"/>
            <a:pathLst>
              <a:path w="21600" h="21600">
                <a:moveTo>
                  <a:pt x="0" y="0"/>
                </a:moveTo>
                <a:lnTo>
                  <a:pt x="21599" y="0"/>
                </a:lnTo>
                <a:lnTo>
                  <a:pt x="21599" y="21600"/>
                </a:lnTo>
                <a:lnTo>
                  <a:pt x="0" y="21600"/>
                </a:lnTo>
                <a:close/>
              </a:path>
            </a:pathLst>
          </a:custGeom>
          <a:noFill/>
          <a:ln>
            <a:noFill/>
          </a:ln>
          <a:effectLst/>
        </p:spPr>
        <p:style>
          <a:lnRef idx="1">
            <a:schemeClr val="accent6"/>
          </a:lnRef>
          <a:fillRef idx="2">
            <a:schemeClr val="accent6"/>
          </a:fillRef>
          <a:effectRef idx="1">
            <a:schemeClr val="accent6"/>
          </a:effectRef>
          <a:fontRef idx="minor">
            <a:schemeClr val="dk1"/>
          </a:fontRef>
        </p:style>
        <p:txBody>
          <a:bodyPr lIns="45719" tIns="45719" rIns="45719" bIns="45719"/>
          <a:lstStyle>
            <a:lvl1pPr eaLnBrk="0">
              <a:defRPr>
                <a:solidFill>
                  <a:srgbClr val="000000"/>
                </a:solidFill>
                <a:latin typeface="Trebuchet MS" pitchFamily="34" charset="0"/>
                <a:ea typeface="Trebuchet MS" pitchFamily="34" charset="0"/>
                <a:cs typeface="Trebuchet MS" pitchFamily="34" charset="0"/>
                <a:sym typeface="Trebuchet MS" pitchFamily="34" charset="0"/>
              </a:defRPr>
            </a:lvl1pPr>
            <a:lvl2pPr marL="742950" indent="-285750" eaLnBrk="0">
              <a:defRPr>
                <a:solidFill>
                  <a:srgbClr val="000000"/>
                </a:solidFill>
                <a:latin typeface="Trebuchet MS" pitchFamily="34" charset="0"/>
                <a:ea typeface="Trebuchet MS" pitchFamily="34" charset="0"/>
                <a:cs typeface="Trebuchet MS" pitchFamily="34" charset="0"/>
                <a:sym typeface="Trebuchet MS" pitchFamily="34" charset="0"/>
              </a:defRPr>
            </a:lvl2pPr>
            <a:lvl3pPr marL="1143000" indent="-228600" eaLnBrk="0">
              <a:defRPr>
                <a:solidFill>
                  <a:srgbClr val="000000"/>
                </a:solidFill>
                <a:latin typeface="Trebuchet MS" pitchFamily="34" charset="0"/>
                <a:ea typeface="Trebuchet MS" pitchFamily="34" charset="0"/>
                <a:cs typeface="Trebuchet MS" pitchFamily="34" charset="0"/>
                <a:sym typeface="Trebuchet MS" pitchFamily="34" charset="0"/>
              </a:defRPr>
            </a:lvl3pPr>
            <a:lvl4pPr marL="1600200" indent="-228600" eaLnBrk="0">
              <a:defRPr>
                <a:solidFill>
                  <a:srgbClr val="000000"/>
                </a:solidFill>
                <a:latin typeface="Trebuchet MS" pitchFamily="34" charset="0"/>
                <a:ea typeface="Trebuchet MS" pitchFamily="34" charset="0"/>
                <a:cs typeface="Trebuchet MS" pitchFamily="34" charset="0"/>
                <a:sym typeface="Trebuchet MS" pitchFamily="34" charset="0"/>
              </a:defRPr>
            </a:lvl4pPr>
            <a:lvl5pPr marL="2057400" indent="-228600" eaLnBrk="0">
              <a:defRPr>
                <a:solidFill>
                  <a:srgbClr val="000000"/>
                </a:solidFill>
                <a:latin typeface="Trebuchet MS" pitchFamily="34" charset="0"/>
                <a:ea typeface="Trebuchet MS" pitchFamily="34" charset="0"/>
                <a:cs typeface="Trebuchet MS" pitchFamily="34" charset="0"/>
                <a:sym typeface="Trebuchet MS" pitchFamily="34" charset="0"/>
              </a:defRPr>
            </a:lvl5pPr>
            <a:lvl6pPr marL="25146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6pPr>
            <a:lvl7pPr marL="29718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7pPr>
            <a:lvl8pPr marL="34290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8pPr>
            <a:lvl9pPr marL="3886200" indent="-228600" eaLnBrk="0" fontAlgn="base" hangingPunct="0">
              <a:spcBef>
                <a:spcPct val="0"/>
              </a:spcBef>
              <a:spcAft>
                <a:spcPct val="0"/>
              </a:spcAft>
              <a:defRPr>
                <a:solidFill>
                  <a:srgbClr val="000000"/>
                </a:solidFill>
                <a:latin typeface="Trebuchet MS" pitchFamily="34" charset="0"/>
                <a:ea typeface="Trebuchet MS" pitchFamily="34" charset="0"/>
                <a:cs typeface="Trebuchet MS" pitchFamily="34" charset="0"/>
                <a:sym typeface="Trebuchet MS" pitchFamily="34" charset="0"/>
              </a:defRPr>
            </a:lvl9pPr>
          </a:lstStyle>
          <a:p>
            <a:pPr marL="342900" indent="-342900" eaLnBrk="1">
              <a:buFont typeface="Arial" charset="0"/>
              <a:buChar char="•"/>
            </a:pPr>
            <a:r>
              <a:rPr lang="en-GB" altLang="en-US" sz="2400" b="1" dirty="0">
                <a:solidFill>
                  <a:schemeClr val="accent6">
                    <a:lumMod val="75000"/>
                  </a:schemeClr>
                </a:solidFill>
                <a:latin typeface="+mn-lt"/>
              </a:rPr>
              <a:t>Barrier methods </a:t>
            </a:r>
            <a:r>
              <a:rPr lang="en-GB" altLang="en-US" sz="2400" dirty="0">
                <a:latin typeface="+mn-lt"/>
              </a:rPr>
              <a:t>such as </a:t>
            </a:r>
            <a:r>
              <a:rPr lang="en-GB" altLang="en-US" sz="2400" b="1" dirty="0">
                <a:solidFill>
                  <a:schemeClr val="accent6">
                    <a:lumMod val="75000"/>
                  </a:schemeClr>
                </a:solidFill>
                <a:latin typeface="+mn-lt"/>
              </a:rPr>
              <a:t>condoms</a:t>
            </a:r>
            <a:r>
              <a:rPr lang="en-GB" altLang="en-US" sz="2400" dirty="0">
                <a:solidFill>
                  <a:schemeClr val="accent6">
                    <a:lumMod val="75000"/>
                  </a:schemeClr>
                </a:solidFill>
                <a:latin typeface="+mn-lt"/>
              </a:rPr>
              <a:t> </a:t>
            </a:r>
          </a:p>
          <a:p>
            <a:pPr eaLnBrk="1"/>
            <a:r>
              <a:rPr lang="en-GB" altLang="en-US" sz="2400" dirty="0">
                <a:latin typeface="+mn-lt"/>
              </a:rPr>
              <a:t>     and </a:t>
            </a:r>
            <a:r>
              <a:rPr lang="en-GB" altLang="en-US" sz="2400" b="1" dirty="0">
                <a:solidFill>
                  <a:schemeClr val="accent6">
                    <a:lumMod val="75000"/>
                  </a:schemeClr>
                </a:solidFill>
                <a:latin typeface="+mn-lt"/>
              </a:rPr>
              <a:t>diaphragms</a:t>
            </a:r>
            <a:r>
              <a:rPr lang="en-GB" altLang="en-US" sz="2400" dirty="0">
                <a:solidFill>
                  <a:schemeClr val="accent6">
                    <a:lumMod val="75000"/>
                  </a:schemeClr>
                </a:solidFill>
                <a:latin typeface="+mn-lt"/>
              </a:rPr>
              <a:t> </a:t>
            </a:r>
            <a:r>
              <a:rPr lang="en-GB" altLang="en-US" sz="2400" dirty="0">
                <a:latin typeface="+mn-lt"/>
              </a:rPr>
              <a:t>prevent the</a:t>
            </a:r>
          </a:p>
          <a:p>
            <a:pPr eaLnBrk="1"/>
            <a:r>
              <a:rPr lang="en-GB" altLang="en-US" sz="2400" dirty="0">
                <a:latin typeface="+mn-lt"/>
              </a:rPr>
              <a:t>     sperm reaching an egg</a:t>
            </a:r>
          </a:p>
          <a:p>
            <a:pPr marL="342900" indent="-342900" eaLnBrk="1">
              <a:buFont typeface="Arial" charset="0"/>
              <a:buChar char="•"/>
            </a:pPr>
            <a:endParaRPr lang="en-GB" altLang="en-US" sz="2400" dirty="0">
              <a:latin typeface="+mn-lt"/>
            </a:endParaRPr>
          </a:p>
          <a:p>
            <a:pPr marL="342900" indent="-342900" eaLnBrk="1">
              <a:buFont typeface="Arial" charset="0"/>
              <a:buChar char="•"/>
            </a:pPr>
            <a:r>
              <a:rPr lang="en-GB" altLang="en-US" sz="2400" dirty="0">
                <a:latin typeface="+mn-lt"/>
              </a:rPr>
              <a:t>The ’coil’ or other </a:t>
            </a:r>
            <a:r>
              <a:rPr lang="en-GB" altLang="en-US" sz="2400" b="1" dirty="0">
                <a:solidFill>
                  <a:schemeClr val="accent6">
                    <a:lumMod val="75000"/>
                  </a:schemeClr>
                </a:solidFill>
                <a:latin typeface="+mn-lt"/>
              </a:rPr>
              <a:t>intrauterine devices </a:t>
            </a:r>
            <a:r>
              <a:rPr lang="en-GB" altLang="en-US" sz="2400" dirty="0">
                <a:latin typeface="+mn-lt"/>
              </a:rPr>
              <a:t>which prevent the implantation of an embryo</a:t>
            </a:r>
          </a:p>
          <a:p>
            <a:pPr marL="342900" indent="-342900" eaLnBrk="1">
              <a:buFont typeface="Arial" charset="0"/>
              <a:buChar char="•"/>
            </a:pPr>
            <a:endParaRPr lang="en-GB" altLang="en-US" sz="2400" dirty="0">
              <a:latin typeface="+mn-lt"/>
            </a:endParaRPr>
          </a:p>
          <a:p>
            <a:pPr marL="342900" indent="-342900" eaLnBrk="1">
              <a:buFont typeface="Arial" charset="0"/>
              <a:buChar char="•"/>
            </a:pPr>
            <a:r>
              <a:rPr lang="en-GB" altLang="en-US" sz="2400" b="1" dirty="0">
                <a:solidFill>
                  <a:schemeClr val="accent6">
                    <a:lumMod val="75000"/>
                  </a:schemeClr>
                </a:solidFill>
                <a:latin typeface="+mn-lt"/>
              </a:rPr>
              <a:t>Abstaining</a:t>
            </a:r>
            <a:r>
              <a:rPr lang="en-GB" altLang="en-US" sz="2400" dirty="0">
                <a:latin typeface="+mn-lt"/>
              </a:rPr>
              <a:t> from intercourse when an egg may be in the oviduct</a:t>
            </a:r>
          </a:p>
          <a:p>
            <a:pPr marL="342900" indent="-342900" eaLnBrk="1">
              <a:buFont typeface="Arial" charset="0"/>
              <a:buChar char="•"/>
            </a:pPr>
            <a:endParaRPr lang="en-GB" altLang="en-US" sz="2400" dirty="0">
              <a:latin typeface="+mn-lt"/>
            </a:endParaRPr>
          </a:p>
          <a:p>
            <a:pPr marL="342900" indent="-342900" eaLnBrk="1">
              <a:buFont typeface="Arial" charset="0"/>
              <a:buChar char="•"/>
            </a:pPr>
            <a:r>
              <a:rPr lang="en-GB" altLang="en-US" sz="2400" b="1" dirty="0">
                <a:solidFill>
                  <a:schemeClr val="accent6">
                    <a:lumMod val="75000"/>
                  </a:schemeClr>
                </a:solidFill>
                <a:latin typeface="+mn-lt"/>
              </a:rPr>
              <a:t>Sterilisation</a:t>
            </a:r>
            <a:r>
              <a:rPr lang="en-GB" altLang="en-US" sz="2400" dirty="0">
                <a:solidFill>
                  <a:schemeClr val="accent6">
                    <a:lumMod val="75000"/>
                  </a:schemeClr>
                </a:solidFill>
                <a:latin typeface="+mn-lt"/>
              </a:rPr>
              <a:t> </a:t>
            </a:r>
            <a:r>
              <a:rPr lang="en-GB" altLang="en-US" sz="2400" dirty="0">
                <a:latin typeface="+mn-lt"/>
              </a:rPr>
              <a:t>or </a:t>
            </a:r>
            <a:r>
              <a:rPr lang="en-GB" altLang="en-US" sz="2400" b="1" dirty="0">
                <a:solidFill>
                  <a:schemeClr val="accent6">
                    <a:lumMod val="75000"/>
                  </a:schemeClr>
                </a:solidFill>
                <a:latin typeface="+mn-lt"/>
              </a:rPr>
              <a:t>vasectomy</a:t>
            </a:r>
            <a:r>
              <a:rPr lang="en-GB" altLang="en-US" sz="2400" dirty="0">
                <a:solidFill>
                  <a:schemeClr val="accent6">
                    <a:lumMod val="75000"/>
                  </a:schemeClr>
                </a:solidFill>
                <a:latin typeface="+mn-lt"/>
              </a:rPr>
              <a:t> </a:t>
            </a:r>
            <a:r>
              <a:rPr lang="en-GB" altLang="en-US" sz="2400" dirty="0">
                <a:latin typeface="+mn-lt"/>
              </a:rPr>
              <a:t>- surgical methods of male and female sterilisation.</a:t>
            </a:r>
          </a:p>
          <a:p>
            <a:pPr algn="ctr" eaLnBrk="1"/>
            <a:endParaRPr lang="en-GB" altLang="en-US" sz="2000" dirty="0">
              <a:latin typeface="+mn-lt"/>
            </a:endParaRPr>
          </a:p>
        </p:txBody>
      </p:sp>
      <p:sp>
        <p:nvSpPr>
          <p:cNvPr id="4" name="Rectangle 3"/>
          <p:cNvSpPr/>
          <p:nvPr/>
        </p:nvSpPr>
        <p:spPr>
          <a:xfrm>
            <a:off x="251520" y="797803"/>
            <a:ext cx="8754037" cy="83099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altLang="en-US" sz="2400" b="1" dirty="0"/>
              <a:t>Controlling fertility – Contraception  </a:t>
            </a:r>
            <a:r>
              <a:rPr lang="en-US" altLang="en-US" sz="2400" dirty="0"/>
              <a:t>Fertility can be controlled by a variety of hormonal and non-hormonal methods of contraception.</a:t>
            </a:r>
          </a:p>
        </p:txBody>
      </p:sp>
      <p:pic>
        <p:nvPicPr>
          <p:cNvPr id="2" name="Picture 1"/>
          <p:cNvPicPr>
            <a:picLocks noChangeAspect="1"/>
          </p:cNvPicPr>
          <p:nvPr/>
        </p:nvPicPr>
        <p:blipFill rotWithShape="1">
          <a:blip r:embed="rId2" cstate="print"/>
          <a:srcRect l="12265"/>
          <a:stretch/>
        </p:blipFill>
        <p:spPr>
          <a:xfrm>
            <a:off x="7380311" y="1849163"/>
            <a:ext cx="1645283" cy="937642"/>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3" cstate="print"/>
          <a:srcRect r="44367" b="62877"/>
          <a:stretch/>
        </p:blipFill>
        <p:spPr>
          <a:xfrm>
            <a:off x="5356455" y="1849163"/>
            <a:ext cx="2023856" cy="937642"/>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cstate="print"/>
          <a:stretch>
            <a:fillRect/>
          </a:stretch>
        </p:blipFill>
        <p:spPr>
          <a:xfrm>
            <a:off x="6208531" y="3188589"/>
            <a:ext cx="2265880" cy="117651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cstate="print">
            <a:clrChange>
              <a:clrFrom>
                <a:srgbClr val="FEFEFE"/>
              </a:clrFrom>
              <a:clrTo>
                <a:srgbClr val="FEFEFE">
                  <a:alpha val="0"/>
                </a:srgbClr>
              </a:clrTo>
            </a:clrChange>
          </a:blip>
          <a:stretch>
            <a:fillRect/>
          </a:stretch>
        </p:blipFill>
        <p:spPr>
          <a:xfrm>
            <a:off x="6516215" y="4653136"/>
            <a:ext cx="1728192" cy="1728192"/>
          </a:xfrm>
          <a:prstGeom prst="rect">
            <a:avLst/>
          </a:prstGeom>
        </p:spPr>
      </p:pic>
      <p:sp>
        <p:nvSpPr>
          <p:cNvPr id="11"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2 – Contraception</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9376153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23528" y="764704"/>
            <a:ext cx="8568952" cy="400110"/>
          </a:xfrm>
          <a:prstGeom prst="rect">
            <a:avLst/>
          </a:prstGeom>
          <a:noFill/>
        </p:spPr>
        <p:txBody>
          <a:bodyPr wrap="square" rtlCol="0">
            <a:spAutoFit/>
          </a:bodyPr>
          <a:lstStyle/>
          <a:p>
            <a:pPr algn="ctr"/>
            <a:r>
              <a:rPr lang="en-GB" sz="2000" b="1" dirty="0"/>
              <a:t>Evaluation of hormonal and barrier methods of contraception.</a:t>
            </a:r>
          </a:p>
        </p:txBody>
      </p:sp>
      <p:graphicFrame>
        <p:nvGraphicFramePr>
          <p:cNvPr id="11" name="Table 10"/>
          <p:cNvGraphicFramePr>
            <a:graphicFrameLocks noGrp="1"/>
          </p:cNvGraphicFramePr>
          <p:nvPr>
            <p:extLst>
              <p:ext uri="{D42A27DB-BD31-4B8C-83A1-F6EECF244321}">
                <p14:modId xmlns:p14="http://schemas.microsoft.com/office/powerpoint/2010/main" val="3955617507"/>
              </p:ext>
            </p:extLst>
          </p:nvPr>
        </p:nvGraphicFramePr>
        <p:xfrm>
          <a:off x="395536" y="1124744"/>
          <a:ext cx="8208912" cy="5029200"/>
        </p:xfrm>
        <a:graphic>
          <a:graphicData uri="http://schemas.openxmlformats.org/drawingml/2006/table">
            <a:tbl>
              <a:tblPr firstRow="1" bandRow="1">
                <a:tableStyleId>{93296810-A885-4BE3-A3E7-6D5BEEA58F35}</a:tableStyleId>
              </a:tblPr>
              <a:tblGrid>
                <a:gridCol w="3960440">
                  <a:extLst>
                    <a:ext uri="{9D8B030D-6E8A-4147-A177-3AD203B41FA5}">
                      <a16:colId xmlns:a16="http://schemas.microsoft.com/office/drawing/2014/main" val="20000"/>
                    </a:ext>
                  </a:extLst>
                </a:gridCol>
                <a:gridCol w="4248472">
                  <a:extLst>
                    <a:ext uri="{9D8B030D-6E8A-4147-A177-3AD203B41FA5}">
                      <a16:colId xmlns:a16="http://schemas.microsoft.com/office/drawing/2014/main" val="20001"/>
                    </a:ext>
                  </a:extLst>
                </a:gridCol>
              </a:tblGrid>
              <a:tr h="370840">
                <a:tc>
                  <a:txBody>
                    <a:bodyPr/>
                    <a:lstStyle/>
                    <a:p>
                      <a:r>
                        <a:rPr lang="en-GB" sz="2000" dirty="0"/>
                        <a:t>Hormonal</a:t>
                      </a:r>
                      <a:r>
                        <a:rPr lang="en-GB" sz="2000" baseline="0" dirty="0"/>
                        <a:t> methods</a:t>
                      </a:r>
                      <a:endParaRPr lang="en-GB" sz="2000" dirty="0"/>
                    </a:p>
                  </a:txBody>
                  <a:tcPr/>
                </a:tc>
                <a:tc>
                  <a:txBody>
                    <a:bodyPr/>
                    <a:lstStyle/>
                    <a:p>
                      <a:r>
                        <a:rPr lang="en-GB" sz="2000" dirty="0"/>
                        <a:t>Barrier methods</a:t>
                      </a:r>
                    </a:p>
                  </a:txBody>
                  <a:tcPr/>
                </a:tc>
                <a:extLst>
                  <a:ext uri="{0D108BD9-81ED-4DB2-BD59-A6C34878D82A}">
                    <a16:rowId xmlns:a16="http://schemas.microsoft.com/office/drawing/2014/main" val="10000"/>
                  </a:ext>
                </a:extLst>
              </a:tr>
              <a:tr h="370840">
                <a:tc>
                  <a:txBody>
                    <a:bodyPr/>
                    <a:lstStyle/>
                    <a:p>
                      <a:r>
                        <a:rPr lang="en-GB" sz="2000" b="1" dirty="0">
                          <a:solidFill>
                            <a:schemeClr val="tx1"/>
                          </a:solidFill>
                        </a:rPr>
                        <a:t>Advantages:</a:t>
                      </a:r>
                    </a:p>
                    <a:p>
                      <a:r>
                        <a:rPr lang="en-GB" sz="2000" b="1" dirty="0">
                          <a:solidFill>
                            <a:schemeClr val="tx1"/>
                          </a:solidFill>
                        </a:rPr>
                        <a:t>More effective</a:t>
                      </a:r>
                      <a:r>
                        <a:rPr lang="en-GB" sz="2000" b="1" baseline="0" dirty="0">
                          <a:solidFill>
                            <a:schemeClr val="tx1"/>
                          </a:solidFill>
                        </a:rPr>
                        <a:t> at preventing pregnancy.</a:t>
                      </a:r>
                      <a:endParaRPr lang="en-GB" sz="2000" b="1" dirty="0">
                        <a:solidFill>
                          <a:schemeClr val="tx1"/>
                        </a:solidFill>
                      </a:endParaRPr>
                    </a:p>
                  </a:txBody>
                  <a:tcPr>
                    <a:solidFill>
                      <a:schemeClr val="accent6">
                        <a:lumMod val="60000"/>
                        <a:lumOff val="40000"/>
                      </a:schemeClr>
                    </a:solidFill>
                  </a:tcPr>
                </a:tc>
                <a:tc>
                  <a:txBody>
                    <a:bodyPr/>
                    <a:lstStyle/>
                    <a:p>
                      <a:r>
                        <a:rPr lang="en-GB" sz="2000" b="1" dirty="0"/>
                        <a:t>Advantages:</a:t>
                      </a:r>
                    </a:p>
                    <a:p>
                      <a:r>
                        <a:rPr lang="en-GB" sz="2000" b="1" dirty="0"/>
                        <a:t>Can provide protection against sexually</a:t>
                      </a:r>
                      <a:r>
                        <a:rPr lang="en-GB" sz="2000" b="1" baseline="0" dirty="0"/>
                        <a:t> transmitted diseases.</a:t>
                      </a:r>
                      <a:endParaRPr lang="en-GB" sz="2000" b="1" dirty="0"/>
                    </a:p>
                  </a:txBody>
                  <a:tcPr>
                    <a:solidFill>
                      <a:schemeClr val="accent6">
                        <a:lumMod val="60000"/>
                        <a:lumOff val="40000"/>
                      </a:schemeClr>
                    </a:solidFill>
                  </a:tcPr>
                </a:tc>
                <a:extLst>
                  <a:ext uri="{0D108BD9-81ED-4DB2-BD59-A6C34878D82A}">
                    <a16:rowId xmlns:a16="http://schemas.microsoft.com/office/drawing/2014/main" val="10001"/>
                  </a:ext>
                </a:extLst>
              </a:tr>
              <a:tr h="370840">
                <a:tc>
                  <a:txBody>
                    <a:bodyPr/>
                    <a:lstStyle/>
                    <a:p>
                      <a:r>
                        <a:rPr lang="en-GB" sz="2000" b="1" dirty="0">
                          <a:solidFill>
                            <a:schemeClr val="tx1"/>
                          </a:solidFill>
                        </a:rPr>
                        <a:t>No</a:t>
                      </a:r>
                      <a:r>
                        <a:rPr lang="en-GB" sz="2000" b="1" baseline="0" dirty="0">
                          <a:solidFill>
                            <a:schemeClr val="tx1"/>
                          </a:solidFill>
                        </a:rPr>
                        <a:t> need to think about contraception before a couple have intercourse.</a:t>
                      </a:r>
                      <a:endParaRPr lang="en-GB" sz="2000" b="1" dirty="0">
                        <a:solidFill>
                          <a:schemeClr val="tx1"/>
                        </a:solidFill>
                      </a:endParaRPr>
                    </a:p>
                  </a:txBody>
                  <a:tcPr>
                    <a:solidFill>
                      <a:schemeClr val="accent6">
                        <a:lumMod val="60000"/>
                        <a:lumOff val="40000"/>
                      </a:schemeClr>
                    </a:solidFill>
                  </a:tcPr>
                </a:tc>
                <a:tc>
                  <a:txBody>
                    <a:bodyPr/>
                    <a:lstStyle/>
                    <a:p>
                      <a:r>
                        <a:rPr lang="en-GB" sz="2000" b="1" dirty="0"/>
                        <a:t>Easily available and do not need a doctor to prescribe</a:t>
                      </a:r>
                      <a:r>
                        <a:rPr lang="en-GB" sz="2000" b="1" baseline="0" dirty="0"/>
                        <a:t> them. Useful for people who may not be able to take contraceptives because of side effects.</a:t>
                      </a:r>
                      <a:endParaRPr lang="en-GB" sz="2000" b="1" dirty="0"/>
                    </a:p>
                  </a:txBody>
                  <a:tcPr>
                    <a:solidFill>
                      <a:schemeClr val="accent6">
                        <a:lumMod val="60000"/>
                        <a:lumOff val="40000"/>
                      </a:schemeClr>
                    </a:solidFill>
                  </a:tcPr>
                </a:tc>
                <a:extLst>
                  <a:ext uri="{0D108BD9-81ED-4DB2-BD59-A6C34878D82A}">
                    <a16:rowId xmlns:a16="http://schemas.microsoft.com/office/drawing/2014/main" val="10002"/>
                  </a:ext>
                </a:extLst>
              </a:tr>
              <a:tr h="370840">
                <a:tc>
                  <a:txBody>
                    <a:bodyPr/>
                    <a:lstStyle/>
                    <a:p>
                      <a:r>
                        <a:rPr lang="en-GB" sz="2000" b="1" dirty="0">
                          <a:solidFill>
                            <a:schemeClr val="bg1"/>
                          </a:solidFill>
                        </a:rPr>
                        <a:t>Disadvantages:</a:t>
                      </a:r>
                    </a:p>
                    <a:p>
                      <a:r>
                        <a:rPr lang="en-GB" sz="2000" b="1" dirty="0">
                          <a:solidFill>
                            <a:schemeClr val="bg1"/>
                          </a:solidFill>
                        </a:rPr>
                        <a:t>Some</a:t>
                      </a:r>
                      <a:r>
                        <a:rPr lang="en-GB" sz="2000" b="1" baseline="0" dirty="0">
                          <a:solidFill>
                            <a:schemeClr val="bg1"/>
                          </a:solidFill>
                        </a:rPr>
                        <a:t> women suffer side effects from taking hormones e.g. head aches or mood changes.</a:t>
                      </a:r>
                      <a:endParaRPr lang="en-GB" sz="2000" b="1" dirty="0">
                        <a:solidFill>
                          <a:schemeClr val="bg1"/>
                        </a:solidFill>
                      </a:endParaRPr>
                    </a:p>
                  </a:txBody>
                  <a:tcPr>
                    <a:solidFill>
                      <a:schemeClr val="tx1">
                        <a:lumMod val="50000"/>
                        <a:lumOff val="50000"/>
                      </a:schemeClr>
                    </a:solidFill>
                  </a:tcPr>
                </a:tc>
                <a:tc>
                  <a:txBody>
                    <a:bodyPr/>
                    <a:lstStyle/>
                    <a:p>
                      <a:r>
                        <a:rPr lang="en-GB" sz="2000" b="1" dirty="0">
                          <a:solidFill>
                            <a:schemeClr val="bg1"/>
                          </a:solidFill>
                        </a:rPr>
                        <a:t>Disadvantages:</a:t>
                      </a:r>
                    </a:p>
                    <a:p>
                      <a:r>
                        <a:rPr lang="en-GB" sz="2000" b="1" dirty="0">
                          <a:solidFill>
                            <a:schemeClr val="bg1"/>
                          </a:solidFill>
                        </a:rPr>
                        <a:t>Less</a:t>
                      </a:r>
                      <a:r>
                        <a:rPr lang="en-GB" sz="2000" b="1" baseline="0" dirty="0">
                          <a:solidFill>
                            <a:schemeClr val="bg1"/>
                          </a:solidFill>
                        </a:rPr>
                        <a:t> reliable method of contraception.</a:t>
                      </a:r>
                    </a:p>
                    <a:p>
                      <a:endParaRPr lang="en-GB" sz="2000" b="1" baseline="0" dirty="0">
                        <a:solidFill>
                          <a:schemeClr val="bg1"/>
                        </a:solidFill>
                      </a:endParaRPr>
                    </a:p>
                    <a:p>
                      <a:r>
                        <a:rPr lang="en-GB" sz="2000" b="1" baseline="0" dirty="0">
                          <a:solidFill>
                            <a:schemeClr val="bg1"/>
                          </a:solidFill>
                        </a:rPr>
                        <a:t> </a:t>
                      </a:r>
                      <a:endParaRPr lang="en-GB" sz="2000" b="1" dirty="0">
                        <a:solidFill>
                          <a:schemeClr val="bg1"/>
                        </a:solidFill>
                      </a:endParaRPr>
                    </a:p>
                  </a:txBody>
                  <a:tcPr>
                    <a:solidFill>
                      <a:schemeClr val="tx1">
                        <a:lumMod val="50000"/>
                        <a:lumOff val="50000"/>
                      </a:schemeClr>
                    </a:solidFill>
                  </a:tcPr>
                </a:tc>
                <a:extLst>
                  <a:ext uri="{0D108BD9-81ED-4DB2-BD59-A6C34878D82A}">
                    <a16:rowId xmlns:a16="http://schemas.microsoft.com/office/drawing/2014/main" val="10003"/>
                  </a:ext>
                </a:extLst>
              </a:tr>
              <a:tr h="370840">
                <a:tc>
                  <a:txBody>
                    <a:bodyPr/>
                    <a:lstStyle/>
                    <a:p>
                      <a:r>
                        <a:rPr lang="en-GB" sz="2000" b="1" dirty="0">
                          <a:solidFill>
                            <a:schemeClr val="bg1"/>
                          </a:solidFill>
                        </a:rPr>
                        <a:t>Hormone contraceptives do not protect</a:t>
                      </a:r>
                      <a:r>
                        <a:rPr lang="en-GB" sz="2000" b="1" baseline="0" dirty="0">
                          <a:solidFill>
                            <a:schemeClr val="bg1"/>
                          </a:solidFill>
                        </a:rPr>
                        <a:t> the couple from sexually transmitted diseases.</a:t>
                      </a:r>
                      <a:endParaRPr lang="en-GB" sz="2000" b="1" dirty="0">
                        <a:solidFill>
                          <a:schemeClr val="bg1"/>
                        </a:solidFill>
                      </a:endParaRPr>
                    </a:p>
                  </a:txBody>
                  <a:tcPr>
                    <a:solidFill>
                      <a:schemeClr val="tx1">
                        <a:lumMod val="50000"/>
                        <a:lumOff val="50000"/>
                      </a:schemeClr>
                    </a:solidFill>
                  </a:tcPr>
                </a:tc>
                <a:tc>
                  <a:txBody>
                    <a:bodyPr/>
                    <a:lstStyle/>
                    <a:p>
                      <a:r>
                        <a:rPr lang="en-GB" sz="2000" b="1" dirty="0">
                          <a:solidFill>
                            <a:schemeClr val="bg1"/>
                          </a:solidFill>
                        </a:rPr>
                        <a:t>Need</a:t>
                      </a:r>
                      <a:r>
                        <a:rPr lang="en-GB" sz="2000" b="1" baseline="0" dirty="0">
                          <a:solidFill>
                            <a:schemeClr val="bg1"/>
                          </a:solidFill>
                        </a:rPr>
                        <a:t> to think ahead before intercourse in order to purchase condoms etc. </a:t>
                      </a:r>
                      <a:endParaRPr lang="en-GB" sz="2000" b="1" dirty="0">
                        <a:solidFill>
                          <a:schemeClr val="bg1"/>
                        </a:solidFill>
                      </a:endParaRPr>
                    </a:p>
                  </a:txBody>
                  <a:tcPr>
                    <a:solidFill>
                      <a:schemeClr val="tx1">
                        <a:lumMod val="50000"/>
                        <a:lumOff val="50000"/>
                      </a:schemeClr>
                    </a:solidFill>
                  </a:tcPr>
                </a:tc>
                <a:extLst>
                  <a:ext uri="{0D108BD9-81ED-4DB2-BD59-A6C34878D82A}">
                    <a16:rowId xmlns:a16="http://schemas.microsoft.com/office/drawing/2014/main" val="10004"/>
                  </a:ext>
                </a:extLst>
              </a:tr>
            </a:tbl>
          </a:graphicData>
        </a:graphic>
      </p:graphicFrame>
      <p:sp>
        <p:nvSpPr>
          <p:cNvPr id="13"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2 – Contraception</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9376153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24640" y="1412776"/>
            <a:ext cx="5023424" cy="4524315"/>
          </a:xfrm>
          <a:prstGeom prst="rect">
            <a:avLst/>
          </a:prstGeom>
        </p:spPr>
        <p:txBody>
          <a:bodyPr wrap="square">
            <a:spAutoFit/>
          </a:bodyPr>
          <a:lstStyle/>
          <a:p>
            <a:r>
              <a:rPr lang="en-US" sz="2400" dirty="0"/>
              <a:t>If a woman has naturally low levels of FSH and LH she can undergo </a:t>
            </a:r>
            <a:r>
              <a:rPr lang="en-US" sz="2400" b="1" dirty="0">
                <a:solidFill>
                  <a:schemeClr val="accent6">
                    <a:lumMod val="75000"/>
                  </a:schemeClr>
                </a:solidFill>
              </a:rPr>
              <a:t>clomifene </a:t>
            </a:r>
            <a:r>
              <a:rPr lang="en-US" sz="2400" dirty="0"/>
              <a:t>therapy.</a:t>
            </a:r>
          </a:p>
          <a:p>
            <a:r>
              <a:rPr lang="en-US" sz="2400" dirty="0"/>
              <a:t>Clomifene is a </a:t>
            </a:r>
            <a:r>
              <a:rPr lang="en-US" sz="2400" b="1" dirty="0">
                <a:solidFill>
                  <a:schemeClr val="accent6">
                    <a:lumMod val="75000"/>
                  </a:schemeClr>
                </a:solidFill>
              </a:rPr>
              <a:t>drug</a:t>
            </a:r>
            <a:r>
              <a:rPr lang="en-US" sz="2400" dirty="0"/>
              <a:t> which </a:t>
            </a:r>
            <a:r>
              <a:rPr lang="en-US" sz="2400" b="1" dirty="0">
                <a:solidFill>
                  <a:schemeClr val="accent6">
                    <a:lumMod val="75000"/>
                  </a:schemeClr>
                </a:solidFill>
              </a:rPr>
              <a:t>stimulates</a:t>
            </a:r>
            <a:r>
              <a:rPr lang="en-US" sz="2400" dirty="0"/>
              <a:t> the release of </a:t>
            </a:r>
            <a:r>
              <a:rPr lang="en-US" sz="2400" b="1" dirty="0">
                <a:solidFill>
                  <a:schemeClr val="accent6">
                    <a:lumMod val="75000"/>
                  </a:schemeClr>
                </a:solidFill>
              </a:rPr>
              <a:t>FSH</a:t>
            </a:r>
            <a:r>
              <a:rPr lang="en-US" sz="2400" dirty="0"/>
              <a:t> and </a:t>
            </a:r>
            <a:r>
              <a:rPr lang="en-US" sz="2400" b="1" dirty="0">
                <a:solidFill>
                  <a:schemeClr val="accent6">
                    <a:lumMod val="75000"/>
                  </a:schemeClr>
                </a:solidFill>
              </a:rPr>
              <a:t>LH</a:t>
            </a:r>
            <a:r>
              <a:rPr lang="en-US" sz="2400" dirty="0"/>
              <a:t> by the body. These can be in tablet form or  injection form. </a:t>
            </a:r>
          </a:p>
          <a:p>
            <a:pPr marL="342900" indent="-342900">
              <a:buFont typeface="Arial" charset="0"/>
              <a:buChar char="•"/>
            </a:pPr>
            <a:r>
              <a:rPr lang="en-US" sz="2400" b="1" dirty="0">
                <a:solidFill>
                  <a:schemeClr val="accent6">
                    <a:lumMod val="75000"/>
                  </a:schemeClr>
                </a:solidFill>
              </a:rPr>
              <a:t>FSH stimulates the maturation of the eggs</a:t>
            </a:r>
          </a:p>
          <a:p>
            <a:pPr marL="342900" indent="-342900">
              <a:buFont typeface="Arial" charset="0"/>
              <a:buChar char="•"/>
            </a:pPr>
            <a:r>
              <a:rPr lang="en-US" sz="2400" b="1" dirty="0">
                <a:solidFill>
                  <a:schemeClr val="accent6">
                    <a:lumMod val="75000"/>
                  </a:schemeClr>
                </a:solidFill>
              </a:rPr>
              <a:t>LH stimulates the release of the egg</a:t>
            </a:r>
          </a:p>
          <a:p>
            <a:r>
              <a:rPr lang="en-US" sz="2400" dirty="0"/>
              <a:t> </a:t>
            </a:r>
          </a:p>
        </p:txBody>
      </p:sp>
      <p:sp>
        <p:nvSpPr>
          <p:cNvPr id="3" name="Rectangle 2"/>
          <p:cNvSpPr/>
          <p:nvPr/>
        </p:nvSpPr>
        <p:spPr>
          <a:xfrm>
            <a:off x="124640" y="692696"/>
            <a:ext cx="8911856" cy="830997"/>
          </a:xfrm>
          <a:prstGeom prst="rect">
            <a:avLst/>
          </a:prstGeom>
        </p:spPr>
        <p:txBody>
          <a:bodyPr wrap="square">
            <a:spAutoFit/>
          </a:bodyPr>
          <a:lstStyle/>
          <a:p>
            <a:r>
              <a:rPr lang="en-US" sz="2400" dirty="0"/>
              <a:t>Some women find it difficult to get pregnant so they need to undergo Assisted Reproductive Technology (ART) fertility treatment.</a:t>
            </a:r>
          </a:p>
        </p:txBody>
      </p:sp>
      <p:pic>
        <p:nvPicPr>
          <p:cNvPr id="4" name="Picture 3"/>
          <p:cNvPicPr>
            <a:picLocks noChangeAspect="1"/>
          </p:cNvPicPr>
          <p:nvPr/>
        </p:nvPicPr>
        <p:blipFill>
          <a:blip r:embed="rId2" cstate="print"/>
          <a:stretch>
            <a:fillRect/>
          </a:stretch>
        </p:blipFill>
        <p:spPr>
          <a:xfrm>
            <a:off x="5508104" y="1783486"/>
            <a:ext cx="3024747" cy="1717522"/>
          </a:xfrm>
          <a:prstGeom prst="rect">
            <a:avLst/>
          </a:prstGeom>
          <a:ln>
            <a:noFill/>
          </a:ln>
          <a:effectLst>
            <a:outerShdw blurRad="292100" dist="139700" dir="2700000" algn="tl" rotWithShape="0">
              <a:srgbClr val="333333">
                <a:alpha val="65000"/>
              </a:srgbClr>
            </a:outerShdw>
          </a:effectLst>
        </p:spPr>
      </p:pic>
      <p:pic>
        <p:nvPicPr>
          <p:cNvPr id="6" name="Picture 5"/>
          <p:cNvPicPr>
            <a:picLocks noChangeAspect="1"/>
          </p:cNvPicPr>
          <p:nvPr/>
        </p:nvPicPr>
        <p:blipFill>
          <a:blip r:embed="rId3" cstate="print"/>
          <a:stretch>
            <a:fillRect/>
          </a:stretch>
        </p:blipFill>
        <p:spPr>
          <a:xfrm>
            <a:off x="5507553" y="4238128"/>
            <a:ext cx="3025298" cy="2013198"/>
          </a:xfrm>
          <a:prstGeom prst="rect">
            <a:avLst/>
          </a:prstGeom>
          <a:ln>
            <a:noFill/>
          </a:ln>
          <a:effectLst>
            <a:outerShdw blurRad="292100" dist="139700" dir="2700000" algn="tl" rotWithShape="0">
              <a:srgbClr val="333333">
                <a:alpha val="65000"/>
              </a:srgbClr>
            </a:outerShdw>
          </a:effectLst>
        </p:spPr>
      </p:pic>
      <p:sp>
        <p:nvSpPr>
          <p:cNvPr id="7" name="Rectangle 6"/>
          <p:cNvSpPr/>
          <p:nvPr/>
        </p:nvSpPr>
        <p:spPr>
          <a:xfrm>
            <a:off x="683568" y="5589240"/>
            <a:ext cx="3717592" cy="83099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r>
              <a:rPr lang="en-US" sz="2400" dirty="0"/>
              <a:t>She may then become pregnant in the normal way.</a:t>
            </a:r>
          </a:p>
        </p:txBody>
      </p:sp>
      <p:sp>
        <p:nvSpPr>
          <p:cNvPr id="9"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2 – Fertility treatment (ART) Higher tier</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14793347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692697"/>
            <a:ext cx="9020120" cy="6001643"/>
          </a:xfrm>
          <a:prstGeom prst="rect">
            <a:avLst/>
          </a:prstGeom>
        </p:spPr>
        <p:txBody>
          <a:bodyPr wrap="square">
            <a:spAutoFit/>
          </a:bodyPr>
          <a:lstStyle/>
          <a:p>
            <a:r>
              <a:rPr lang="en-GB" sz="2400" dirty="0"/>
              <a:t>If she still cannot get pregnant after using the fertility drugs then IVF treatment may work. </a:t>
            </a:r>
          </a:p>
          <a:p>
            <a:endParaRPr lang="en-GB" sz="2000" dirty="0"/>
          </a:p>
          <a:p>
            <a:endParaRPr lang="en-GB" sz="2400" dirty="0"/>
          </a:p>
          <a:p>
            <a:endParaRPr lang="en-GB" sz="2400" dirty="0"/>
          </a:p>
          <a:p>
            <a:endParaRPr lang="en-GB" sz="2400" dirty="0"/>
          </a:p>
          <a:p>
            <a:endParaRPr lang="en-GB" sz="2400" dirty="0"/>
          </a:p>
          <a:p>
            <a:endParaRPr lang="en-GB" sz="2400" dirty="0"/>
          </a:p>
          <a:p>
            <a:r>
              <a:rPr lang="en-GB" sz="2400" b="1" dirty="0">
                <a:solidFill>
                  <a:schemeClr val="accent6">
                    <a:lumMod val="75000"/>
                  </a:schemeClr>
                </a:solidFill>
              </a:rPr>
              <a:t>In Vitro Fertilisation (IVF) treatment.</a:t>
            </a:r>
          </a:p>
          <a:p>
            <a:pPr marL="342900" indent="-342900">
              <a:buFont typeface="Arial" charset="0"/>
              <a:buChar char="•"/>
            </a:pPr>
            <a:r>
              <a:rPr lang="en-GB" sz="2400" dirty="0"/>
              <a:t>IVF involves giving a mother </a:t>
            </a:r>
            <a:r>
              <a:rPr lang="en-GB" sz="2400" b="1" dirty="0">
                <a:solidFill>
                  <a:schemeClr val="accent6">
                    <a:lumMod val="75000"/>
                  </a:schemeClr>
                </a:solidFill>
              </a:rPr>
              <a:t>FSH and LH to stimulate the maturation of several eggs.</a:t>
            </a:r>
          </a:p>
          <a:p>
            <a:pPr marL="342900" indent="-342900">
              <a:buFont typeface="Arial" charset="0"/>
              <a:buChar char="•"/>
            </a:pPr>
            <a:r>
              <a:rPr lang="en-GB" sz="2400" dirty="0"/>
              <a:t>The </a:t>
            </a:r>
            <a:r>
              <a:rPr lang="en-GB" sz="2400" b="1" dirty="0">
                <a:solidFill>
                  <a:schemeClr val="accent6">
                    <a:lumMod val="75000"/>
                  </a:schemeClr>
                </a:solidFill>
              </a:rPr>
              <a:t>eggs are collected from the mother</a:t>
            </a:r>
            <a:r>
              <a:rPr lang="en-GB" sz="2400" dirty="0"/>
              <a:t> and </a:t>
            </a:r>
            <a:r>
              <a:rPr lang="en-GB" sz="2400" b="1" dirty="0">
                <a:solidFill>
                  <a:schemeClr val="accent6">
                    <a:lumMod val="75000"/>
                  </a:schemeClr>
                </a:solidFill>
              </a:rPr>
              <a:t>fertilised by sperm from the father</a:t>
            </a:r>
            <a:r>
              <a:rPr lang="en-GB" sz="2400" dirty="0"/>
              <a:t> in the laboratory.</a:t>
            </a:r>
          </a:p>
          <a:p>
            <a:pPr marL="342900" indent="-342900">
              <a:buFont typeface="Arial" charset="0"/>
              <a:buChar char="•"/>
            </a:pPr>
            <a:r>
              <a:rPr lang="en-GB" sz="2400" dirty="0"/>
              <a:t>The </a:t>
            </a:r>
            <a:r>
              <a:rPr lang="en-GB" sz="2400" b="1" dirty="0">
                <a:solidFill>
                  <a:schemeClr val="accent6">
                    <a:lumMod val="75000"/>
                  </a:schemeClr>
                </a:solidFill>
              </a:rPr>
              <a:t>fertilised eggs develop into embryos.</a:t>
            </a:r>
          </a:p>
          <a:p>
            <a:pPr marL="342900" indent="-342900">
              <a:buFont typeface="Arial" charset="0"/>
              <a:buChar char="•"/>
            </a:pPr>
            <a:r>
              <a:rPr lang="en-GB" sz="2400" dirty="0"/>
              <a:t>At the stage when they are </a:t>
            </a:r>
            <a:r>
              <a:rPr lang="en-GB" sz="2400" b="1" dirty="0">
                <a:solidFill>
                  <a:schemeClr val="accent6">
                    <a:lumMod val="75000"/>
                  </a:schemeClr>
                </a:solidFill>
              </a:rPr>
              <a:t>tiny balls of cells</a:t>
            </a:r>
            <a:r>
              <a:rPr lang="en-GB" sz="2400" dirty="0"/>
              <a:t>, one or two </a:t>
            </a:r>
            <a:r>
              <a:rPr lang="en-GB" sz="2400" b="1" dirty="0">
                <a:solidFill>
                  <a:schemeClr val="accent6">
                    <a:lumMod val="75000"/>
                  </a:schemeClr>
                </a:solidFill>
              </a:rPr>
              <a:t>embryos</a:t>
            </a:r>
            <a:r>
              <a:rPr lang="en-GB" sz="2400" dirty="0"/>
              <a:t> are </a:t>
            </a:r>
            <a:r>
              <a:rPr lang="en-GB" sz="2400" b="1" dirty="0">
                <a:solidFill>
                  <a:schemeClr val="accent6">
                    <a:lumMod val="75000"/>
                  </a:schemeClr>
                </a:solidFill>
              </a:rPr>
              <a:t>inserted into the mother’s uterus </a:t>
            </a:r>
            <a:r>
              <a:rPr lang="en-GB" sz="2400" dirty="0"/>
              <a:t>(womb).</a:t>
            </a:r>
            <a:endParaRPr lang="en-GB" sz="2400" dirty="0">
              <a:effectLst/>
            </a:endParaRP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5616" y="1556792"/>
            <a:ext cx="2481579" cy="1656184"/>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1484294"/>
            <a:ext cx="2304910" cy="1728682"/>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2 – Fertility</a:t>
            </a:r>
            <a:r>
              <a:rPr kumimoji="0" lang="en-US" sz="2400" b="1" i="0" u="none" strike="noStrike" kern="0" cap="none" spc="0" normalizeH="0" noProof="0" dirty="0">
                <a:ln>
                  <a:noFill/>
                </a:ln>
                <a:solidFill>
                  <a:schemeClr val="accent6"/>
                </a:solidFill>
                <a:effectLst/>
                <a:uLnTx/>
                <a:uFillTx/>
                <a:latin typeface="+mn-lt"/>
              </a:rPr>
              <a:t> (ART) Higher </a:t>
            </a:r>
            <a:r>
              <a:rPr lang="en-US" sz="2400" b="1" kern="0" dirty="0">
                <a:solidFill>
                  <a:schemeClr val="accent6"/>
                </a:solidFill>
              </a:rPr>
              <a:t>tier</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329725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07504" y="1700808"/>
            <a:ext cx="5256584" cy="4524315"/>
          </a:xfrm>
          <a:prstGeom prst="rect">
            <a:avLst/>
          </a:prstGeom>
        </p:spPr>
        <p:txBody>
          <a:bodyPr wrap="square">
            <a:spAutoFit/>
          </a:bodyPr>
          <a:lstStyle/>
          <a:p>
            <a:pPr marL="342900" indent="-342900">
              <a:buFont typeface="Arial" charset="0"/>
              <a:buChar char="•"/>
            </a:pPr>
            <a:r>
              <a:rPr lang="en-US" sz="2400" dirty="0"/>
              <a:t>It is very </a:t>
            </a:r>
            <a:r>
              <a:rPr lang="en-US" sz="2400" b="1" dirty="0">
                <a:solidFill>
                  <a:schemeClr val="accent6">
                    <a:lumMod val="75000"/>
                  </a:schemeClr>
                </a:solidFill>
              </a:rPr>
              <a:t>emotionally</a:t>
            </a:r>
            <a:r>
              <a:rPr lang="en-US" sz="2400" dirty="0">
                <a:solidFill>
                  <a:schemeClr val="accent6">
                    <a:lumMod val="75000"/>
                  </a:schemeClr>
                </a:solidFill>
              </a:rPr>
              <a:t> </a:t>
            </a:r>
            <a:r>
              <a:rPr lang="en-US" sz="2400" dirty="0"/>
              <a:t>and </a:t>
            </a:r>
            <a:r>
              <a:rPr lang="en-US" sz="2400" b="1" dirty="0">
                <a:solidFill>
                  <a:schemeClr val="accent6">
                    <a:lumMod val="75000"/>
                  </a:schemeClr>
                </a:solidFill>
              </a:rPr>
              <a:t>physically</a:t>
            </a:r>
            <a:r>
              <a:rPr lang="en-US" sz="2400" dirty="0">
                <a:solidFill>
                  <a:schemeClr val="accent6">
                    <a:lumMod val="75000"/>
                  </a:schemeClr>
                </a:solidFill>
              </a:rPr>
              <a:t> </a:t>
            </a:r>
            <a:r>
              <a:rPr lang="en-US" sz="2400" dirty="0"/>
              <a:t>stressful; the success rates are </a:t>
            </a:r>
            <a:r>
              <a:rPr lang="en-US" sz="2400" b="1" dirty="0">
                <a:solidFill>
                  <a:schemeClr val="accent6">
                    <a:lumMod val="75000"/>
                  </a:schemeClr>
                </a:solidFill>
              </a:rPr>
              <a:t>not</a:t>
            </a:r>
            <a:r>
              <a:rPr lang="en-US" sz="2400" dirty="0">
                <a:solidFill>
                  <a:schemeClr val="accent6">
                    <a:lumMod val="75000"/>
                  </a:schemeClr>
                </a:solidFill>
              </a:rPr>
              <a:t> </a:t>
            </a:r>
            <a:r>
              <a:rPr lang="en-US" sz="2400" dirty="0"/>
              <a:t>very high.</a:t>
            </a:r>
          </a:p>
          <a:p>
            <a:pPr marL="342900" indent="-342900">
              <a:buFont typeface="Arial" charset="0"/>
              <a:buChar char="•"/>
            </a:pPr>
            <a:endParaRPr lang="en-US" sz="2400" dirty="0"/>
          </a:p>
          <a:p>
            <a:pPr marL="342900" indent="-342900">
              <a:buFont typeface="Arial" charset="0"/>
              <a:buChar char="•"/>
            </a:pPr>
            <a:r>
              <a:rPr lang="en-US" sz="2400" b="1" dirty="0">
                <a:solidFill>
                  <a:schemeClr val="accent6">
                    <a:lumMod val="75000"/>
                  </a:schemeClr>
                </a:solidFill>
              </a:rPr>
              <a:t>Increases</a:t>
            </a:r>
            <a:r>
              <a:rPr lang="en-US" sz="2400" dirty="0"/>
              <a:t> the </a:t>
            </a:r>
            <a:r>
              <a:rPr lang="en-US" sz="2400" b="1" dirty="0">
                <a:solidFill>
                  <a:schemeClr val="accent6">
                    <a:lumMod val="75000"/>
                  </a:schemeClr>
                </a:solidFill>
              </a:rPr>
              <a:t>risk</a:t>
            </a:r>
            <a:r>
              <a:rPr lang="en-US" sz="2400" dirty="0">
                <a:solidFill>
                  <a:schemeClr val="accent6">
                    <a:lumMod val="75000"/>
                  </a:schemeClr>
                </a:solidFill>
              </a:rPr>
              <a:t> </a:t>
            </a:r>
            <a:r>
              <a:rPr lang="en-US" sz="2400" dirty="0"/>
              <a:t>of </a:t>
            </a:r>
            <a:r>
              <a:rPr lang="en-US" sz="2400" b="1" dirty="0">
                <a:solidFill>
                  <a:schemeClr val="accent6">
                    <a:lumMod val="75000"/>
                  </a:schemeClr>
                </a:solidFill>
              </a:rPr>
              <a:t>complications</a:t>
            </a:r>
            <a:r>
              <a:rPr lang="en-US" sz="2400" dirty="0"/>
              <a:t> in pregnancy and childbirth, and may lead to </a:t>
            </a:r>
            <a:r>
              <a:rPr lang="en-US" sz="2400" b="1" dirty="0">
                <a:solidFill>
                  <a:schemeClr val="accent6">
                    <a:lumMod val="75000"/>
                  </a:schemeClr>
                </a:solidFill>
              </a:rPr>
              <a:t>premature</a:t>
            </a:r>
            <a:r>
              <a:rPr lang="en-US" sz="2400" dirty="0">
                <a:solidFill>
                  <a:schemeClr val="accent6">
                    <a:lumMod val="75000"/>
                  </a:schemeClr>
                </a:solidFill>
              </a:rPr>
              <a:t> </a:t>
            </a:r>
            <a:r>
              <a:rPr lang="en-US" sz="2400" dirty="0"/>
              <a:t>or underweight babies.</a:t>
            </a:r>
          </a:p>
          <a:p>
            <a:pPr marL="342900" indent="-342900">
              <a:buFont typeface="Arial" charset="0"/>
              <a:buChar char="•"/>
            </a:pPr>
            <a:endParaRPr lang="en-US" sz="2400" dirty="0"/>
          </a:p>
          <a:p>
            <a:pPr marL="342900" indent="-342900">
              <a:buFont typeface="Arial" charset="0"/>
              <a:buChar char="•"/>
            </a:pPr>
            <a:r>
              <a:rPr lang="en-US" sz="2400" dirty="0"/>
              <a:t>It can lead to </a:t>
            </a:r>
            <a:r>
              <a:rPr lang="en-US" sz="2400" b="1" dirty="0">
                <a:solidFill>
                  <a:schemeClr val="accent6">
                    <a:lumMod val="75000"/>
                  </a:schemeClr>
                </a:solidFill>
              </a:rPr>
              <a:t>multiple births </a:t>
            </a:r>
            <a:r>
              <a:rPr lang="en-US" sz="2400" dirty="0"/>
              <a:t>which are a risk to both the babies and the mother.</a:t>
            </a:r>
            <a:endParaRPr lang="en-US" sz="2400" dirty="0">
              <a:effectLst/>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16009" y="4653136"/>
            <a:ext cx="2451619" cy="1848851"/>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9943" y="3015103"/>
            <a:ext cx="2427686" cy="152884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916010" y="1142249"/>
            <a:ext cx="2415229" cy="1610153"/>
          </a:xfrm>
          <a:prstGeom prst="rect">
            <a:avLst/>
          </a:prstGeom>
          <a:ln>
            <a:noFill/>
          </a:ln>
          <a:effectLst>
            <a:outerShdw blurRad="292100" dist="139700" dir="2700000" algn="tl" rotWithShape="0">
              <a:srgbClr val="333333">
                <a:alpha val="65000"/>
              </a:srgbClr>
            </a:outerShdw>
          </a:effectLst>
        </p:spPr>
      </p:pic>
      <p:sp>
        <p:nvSpPr>
          <p:cNvPr id="9" name="Rectangle 8"/>
          <p:cNvSpPr/>
          <p:nvPr/>
        </p:nvSpPr>
        <p:spPr>
          <a:xfrm>
            <a:off x="251520" y="726751"/>
            <a:ext cx="8640960" cy="830997"/>
          </a:xfrm>
          <a:prstGeom prst="rect">
            <a:avLst/>
          </a:prstGeom>
        </p:spPr>
        <p:txBody>
          <a:bodyPr wrap="square">
            <a:spAutoFit/>
          </a:bodyPr>
          <a:lstStyle/>
          <a:p>
            <a:r>
              <a:rPr lang="en-US" sz="2400" b="1" dirty="0">
                <a:solidFill>
                  <a:schemeClr val="accent6">
                    <a:lumMod val="75000"/>
                  </a:schemeClr>
                </a:solidFill>
              </a:rPr>
              <a:t>Although fertility treatment gives a woman the chance to have a baby of her own:</a:t>
            </a:r>
          </a:p>
        </p:txBody>
      </p:sp>
      <p:sp>
        <p:nvSpPr>
          <p:cNvPr id="11"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2 – Fertility (ART) Higher tier</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10360177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4419580" y="1124744"/>
            <a:ext cx="4707280" cy="5400600"/>
          </a:xfrm>
          <a:prstGeom prst="rect">
            <a:avLst/>
          </a:prstGeom>
        </p:spPr>
      </p:pic>
      <p:sp>
        <p:nvSpPr>
          <p:cNvPr id="7" name="TextBox 6"/>
          <p:cNvSpPr txBox="1"/>
          <p:nvPr/>
        </p:nvSpPr>
        <p:spPr>
          <a:xfrm>
            <a:off x="0" y="829509"/>
            <a:ext cx="5004048" cy="5324535"/>
          </a:xfrm>
          <a:prstGeom prst="rect">
            <a:avLst/>
          </a:prstGeom>
          <a:noFill/>
        </p:spPr>
        <p:txBody>
          <a:bodyPr wrap="square" rtlCol="0">
            <a:spAutoFit/>
          </a:bodyPr>
          <a:lstStyle/>
          <a:p>
            <a:r>
              <a:rPr lang="en-GB" sz="6600" b="1" dirty="0">
                <a:latin typeface="+mj-lt"/>
                <a:ea typeface="Beirut" charset="-78"/>
                <a:cs typeface="Beirut" charset="-78"/>
              </a:rPr>
              <a:t>QuestionIT!</a:t>
            </a:r>
          </a:p>
          <a:p>
            <a:endParaRPr lang="en-GB" sz="3600" b="1" dirty="0">
              <a:latin typeface="+mj-lt"/>
              <a:ea typeface="Beirut" charset="-78"/>
              <a:cs typeface="Beirut" charset="-78"/>
            </a:endParaRPr>
          </a:p>
          <a:p>
            <a:endParaRPr lang="en-GB" sz="1600" dirty="0"/>
          </a:p>
          <a:p>
            <a:r>
              <a:rPr lang="en-GB" sz="3200" b="1" dirty="0">
                <a:solidFill>
                  <a:schemeClr val="bg1">
                    <a:lumMod val="65000"/>
                  </a:schemeClr>
                </a:solidFill>
              </a:rPr>
              <a:t>Hormonal coordination </a:t>
            </a:r>
          </a:p>
          <a:p>
            <a:r>
              <a:rPr lang="en-GB" sz="3200" b="1" dirty="0">
                <a:solidFill>
                  <a:schemeClr val="bg1">
                    <a:lumMod val="65000"/>
                  </a:schemeClr>
                </a:solidFill>
              </a:rPr>
              <a:t>in humans </a:t>
            </a:r>
          </a:p>
          <a:p>
            <a:r>
              <a:rPr lang="en-US" sz="3200" b="1" dirty="0">
                <a:solidFill>
                  <a:schemeClr val="bg1">
                    <a:lumMod val="65000"/>
                  </a:schemeClr>
                </a:solidFill>
              </a:rPr>
              <a:t>Part 2</a:t>
            </a:r>
          </a:p>
          <a:p>
            <a:endParaRPr lang="en-US" sz="800" b="1" dirty="0">
              <a:solidFill>
                <a:schemeClr val="bg1">
                  <a:lumMod val="65000"/>
                </a:schemeClr>
              </a:solidFill>
            </a:endParaRPr>
          </a:p>
          <a:p>
            <a:endParaRPr lang="en-US" sz="600" b="1" dirty="0">
              <a:solidFill>
                <a:schemeClr val="bg1">
                  <a:lumMod val="65000"/>
                </a:schemeClr>
              </a:solidFill>
            </a:endParaRPr>
          </a:p>
          <a:p>
            <a:pPr marL="228600" indent="-342900">
              <a:buFont typeface="Arial" charset="0"/>
              <a:buChar char="•"/>
            </a:pPr>
            <a:r>
              <a:rPr lang="en-US" sz="2400" b="1" dirty="0">
                <a:solidFill>
                  <a:schemeClr val="bg1">
                    <a:lumMod val="65000"/>
                  </a:schemeClr>
                </a:solidFill>
              </a:rPr>
              <a:t>Hormones in human reproduction</a:t>
            </a:r>
          </a:p>
          <a:p>
            <a:pPr marL="228600" indent="-342900">
              <a:buFont typeface="Arial" charset="0"/>
              <a:buChar char="•"/>
            </a:pPr>
            <a:r>
              <a:rPr lang="en-US" sz="2400" b="1" dirty="0">
                <a:solidFill>
                  <a:schemeClr val="bg1">
                    <a:lumMod val="65000"/>
                  </a:schemeClr>
                </a:solidFill>
              </a:rPr>
              <a:t>Contraception</a:t>
            </a:r>
          </a:p>
          <a:p>
            <a:pPr marL="228600" indent="-342900">
              <a:buFont typeface="Arial" charset="0"/>
              <a:buChar char="•"/>
            </a:pPr>
            <a:r>
              <a:rPr lang="en-US" sz="2400" b="1" dirty="0">
                <a:solidFill>
                  <a:schemeClr val="bg1">
                    <a:lumMod val="65000"/>
                  </a:schemeClr>
                </a:solidFill>
              </a:rPr>
              <a:t>The use of hormones to treat infertility (HT only)</a:t>
            </a:r>
          </a:p>
          <a:p>
            <a:endParaRPr lang="en-GB" sz="1600" dirty="0"/>
          </a:p>
        </p:txBody>
      </p:sp>
    </p:spTree>
    <p:extLst>
      <p:ext uri="{BB962C8B-B14F-4D97-AF65-F5344CB8AC3E}">
        <p14:creationId xmlns:p14="http://schemas.microsoft.com/office/powerpoint/2010/main" val="10415143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2</a:t>
            </a:r>
          </a:p>
          <a:p>
            <a:pPr marL="0" lvl="1" algn="r" defTabSz="342900" rtl="0">
              <a:spcBef>
                <a:spcPct val="0"/>
              </a:spcBef>
            </a:pPr>
            <a:r>
              <a:rPr lang="en-US" sz="2400" b="1" kern="0" dirty="0">
                <a:solidFill>
                  <a:schemeClr val="accent6"/>
                </a:solidFill>
                <a:latin typeface="+mn-lt"/>
              </a:rPr>
              <a:t>- </a:t>
            </a:r>
            <a:r>
              <a:rPr lang="en-US" sz="2400" b="1" kern="0" dirty="0">
                <a:latin typeface="+mn-lt"/>
              </a:rPr>
              <a:t>Question IT</a:t>
            </a:r>
          </a:p>
        </p:txBody>
      </p:sp>
      <p:sp>
        <p:nvSpPr>
          <p:cNvPr id="6" name="TextBox 5">
            <a:extLst>
              <a:ext uri="{FF2B5EF4-FFF2-40B4-BE49-F238E27FC236}">
                <a16:creationId xmlns:a16="http://schemas.microsoft.com/office/drawing/2014/main" id="{056AF860-40EC-1045-BA5D-25F7F97DFEC9}"/>
              </a:ext>
            </a:extLst>
          </p:cNvPr>
          <p:cNvSpPr txBox="1"/>
          <p:nvPr/>
        </p:nvSpPr>
        <p:spPr>
          <a:xfrm>
            <a:off x="-11234" y="690480"/>
            <a:ext cx="9155233" cy="8940909"/>
          </a:xfrm>
          <a:prstGeom prst="rect">
            <a:avLst/>
          </a:prstGeom>
          <a:noFill/>
        </p:spPr>
        <p:txBody>
          <a:bodyPr wrap="square" rtlCol="0">
            <a:spAutoFit/>
          </a:bodyPr>
          <a:lstStyle/>
          <a:p>
            <a:pPr marL="457200" indent="-457200"/>
            <a:r>
              <a:rPr lang="en-GB" sz="2300" dirty="0"/>
              <a:t>1. What is the name of the two main female reproductive hormones?</a:t>
            </a:r>
          </a:p>
          <a:p>
            <a:pPr marL="457200" indent="-457200"/>
            <a:r>
              <a:rPr lang="en-GB" sz="2300" dirty="0"/>
              <a:t>2. Where are these two female hormones made?</a:t>
            </a:r>
          </a:p>
          <a:p>
            <a:r>
              <a:rPr lang="en-GB" sz="2300" dirty="0"/>
              <a:t>3. What is the menstrual cycle and how long is it?</a:t>
            </a:r>
          </a:p>
          <a:p>
            <a:r>
              <a:rPr lang="en-GB" sz="2300" dirty="0"/>
              <a:t>4. What are the roles of the two main female hormones in the menstrual  cycle?</a:t>
            </a:r>
            <a:endParaRPr lang="en-GB" sz="800" dirty="0"/>
          </a:p>
          <a:p>
            <a:r>
              <a:rPr lang="en-GB" sz="2300" dirty="0"/>
              <a:t>5. At what stage of the menstrual cycle is an egg released and what is this event called?</a:t>
            </a:r>
          </a:p>
          <a:p>
            <a:r>
              <a:rPr lang="en-GB" sz="2300" dirty="0"/>
              <a:t>6. Where is the egg released from?</a:t>
            </a:r>
          </a:p>
          <a:p>
            <a:r>
              <a:rPr lang="en-GB" sz="2300" dirty="0"/>
              <a:t>7. Where does the egg travel to?</a:t>
            </a:r>
          </a:p>
          <a:p>
            <a:pPr marL="457200" indent="-457200"/>
            <a:r>
              <a:rPr lang="en-GB" sz="2300" dirty="0"/>
              <a:t>8. What happens to the egg if it becomes fertilised?</a:t>
            </a:r>
          </a:p>
          <a:p>
            <a:pPr marL="457200" indent="-457200"/>
            <a:r>
              <a:rPr lang="en-GB" sz="2300" dirty="0"/>
              <a:t>9. What happens to the egg if it does not become fertilised?</a:t>
            </a:r>
          </a:p>
          <a:p>
            <a:pPr marL="457200" indent="-457200"/>
            <a:r>
              <a:rPr lang="en-GB" sz="2300" dirty="0"/>
              <a:t>10. What happens on day 1 of the menstrual cycle?</a:t>
            </a:r>
          </a:p>
          <a:p>
            <a:r>
              <a:rPr lang="en-GB" sz="2300" dirty="0"/>
              <a:t>11. What happens to the lining of the uterus if a woman becomes pregnant?</a:t>
            </a:r>
          </a:p>
          <a:p>
            <a:endParaRPr lang="en-GB" sz="2300" dirty="0"/>
          </a:p>
          <a:p>
            <a:endParaRPr lang="en-GB" sz="2300" dirty="0"/>
          </a:p>
          <a:p>
            <a:endParaRPr lang="en-GB" sz="2300" dirty="0"/>
          </a:p>
          <a:p>
            <a:endParaRPr lang="en-GB" sz="2300" dirty="0"/>
          </a:p>
          <a:p>
            <a:br>
              <a:rPr lang="en-GB" sz="2300" dirty="0"/>
            </a:br>
            <a:endParaRPr lang="en-GB" sz="2300" dirty="0"/>
          </a:p>
          <a:p>
            <a:endParaRPr lang="en-GB" sz="2300" dirty="0"/>
          </a:p>
          <a:p>
            <a:pPr marL="457200" indent="-457200">
              <a:buAutoNum type="arabicPeriod"/>
            </a:pPr>
            <a:endParaRPr lang="en-GB" sz="2300" dirty="0"/>
          </a:p>
          <a:p>
            <a:pPr marL="457200" indent="-457200">
              <a:buAutoNum type="arabicPeriod"/>
            </a:pPr>
            <a:endParaRPr lang="en-GB" sz="2300" dirty="0"/>
          </a:p>
          <a:p>
            <a:pPr marL="457200" indent="-457200">
              <a:buAutoNum type="arabicPeriod"/>
            </a:pPr>
            <a:endParaRPr lang="en-GB" sz="2300" dirty="0"/>
          </a:p>
          <a:p>
            <a:r>
              <a:rPr lang="en-GB" sz="2300" dirty="0"/>
              <a:t>  </a:t>
            </a:r>
          </a:p>
        </p:txBody>
      </p:sp>
    </p:spTree>
    <p:extLst>
      <p:ext uri="{BB962C8B-B14F-4D97-AF65-F5344CB8AC3E}">
        <p14:creationId xmlns:p14="http://schemas.microsoft.com/office/powerpoint/2010/main" val="15195470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3</a:t>
            </a:r>
          </a:p>
          <a:p>
            <a:pPr marL="0" lvl="1" algn="r" defTabSz="342900" rtl="0">
              <a:spcBef>
                <a:spcPct val="0"/>
              </a:spcBef>
            </a:pPr>
            <a:r>
              <a:rPr lang="en-US" sz="2400" b="1" kern="0" dirty="0">
                <a:solidFill>
                  <a:schemeClr val="accent6"/>
                </a:solidFill>
                <a:latin typeface="+mn-lt"/>
              </a:rPr>
              <a:t>- </a:t>
            </a:r>
            <a:r>
              <a:rPr lang="en-US" sz="2400" b="1" kern="0" dirty="0">
                <a:latin typeface="+mn-lt"/>
              </a:rPr>
              <a:t>Question IT</a:t>
            </a:r>
          </a:p>
        </p:txBody>
      </p:sp>
      <p:sp>
        <p:nvSpPr>
          <p:cNvPr id="3" name="TextBox 2">
            <a:extLst>
              <a:ext uri="{FF2B5EF4-FFF2-40B4-BE49-F238E27FC236}">
                <a16:creationId xmlns:a16="http://schemas.microsoft.com/office/drawing/2014/main" id="{1DEBC41D-6627-5E4A-B253-17DC20DB109E}"/>
              </a:ext>
            </a:extLst>
          </p:cNvPr>
          <p:cNvSpPr txBox="1"/>
          <p:nvPr/>
        </p:nvSpPr>
        <p:spPr>
          <a:xfrm>
            <a:off x="-11234" y="690480"/>
            <a:ext cx="9155233" cy="6755696"/>
          </a:xfrm>
          <a:prstGeom prst="rect">
            <a:avLst/>
          </a:prstGeom>
          <a:noFill/>
        </p:spPr>
        <p:txBody>
          <a:bodyPr wrap="square" rtlCol="0">
            <a:spAutoFit/>
          </a:bodyPr>
          <a:lstStyle/>
          <a:p>
            <a:endParaRPr lang="en-GB" sz="800" dirty="0"/>
          </a:p>
          <a:p>
            <a:r>
              <a:rPr lang="en-GB" sz="2300" dirty="0"/>
              <a:t>12. What does the term contraception mean?</a:t>
            </a:r>
          </a:p>
          <a:p>
            <a:endParaRPr lang="en-GB" sz="800" dirty="0"/>
          </a:p>
          <a:p>
            <a:r>
              <a:rPr lang="en-GB" sz="2300" dirty="0"/>
              <a:t>13. How does the contraceptive pill work?</a:t>
            </a:r>
          </a:p>
          <a:p>
            <a:endParaRPr lang="en-GB" sz="800" dirty="0"/>
          </a:p>
          <a:p>
            <a:r>
              <a:rPr lang="en-GB" sz="2300" dirty="0"/>
              <a:t>14. How do contraceptive implants and injections work?</a:t>
            </a:r>
          </a:p>
          <a:p>
            <a:endParaRPr lang="en-GB" sz="800" dirty="0"/>
          </a:p>
          <a:p>
            <a:r>
              <a:rPr lang="en-GB" sz="2300" dirty="0"/>
              <a:t>15. What is a spermicidal agent?</a:t>
            </a:r>
          </a:p>
          <a:p>
            <a:endParaRPr lang="en-GB" sz="800" dirty="0"/>
          </a:p>
          <a:p>
            <a:r>
              <a:rPr lang="en-GB" sz="2300" dirty="0"/>
              <a:t>16. Name 2 barrier methods of contraception and say how they work.</a:t>
            </a:r>
          </a:p>
          <a:p>
            <a:endParaRPr lang="en-GB" sz="800" dirty="0"/>
          </a:p>
          <a:p>
            <a:r>
              <a:rPr lang="en-GB" sz="2300" dirty="0"/>
              <a:t>17. What is the coil and how does it work?</a:t>
            </a:r>
          </a:p>
          <a:p>
            <a:endParaRPr lang="en-GB" sz="800" dirty="0"/>
          </a:p>
          <a:p>
            <a:r>
              <a:rPr lang="en-GB" sz="2300" b="1" u="sng" dirty="0"/>
              <a:t>Higher tier</a:t>
            </a:r>
          </a:p>
          <a:p>
            <a:r>
              <a:rPr lang="en-GB" sz="2300" dirty="0"/>
              <a:t>18. Where is FSH released and what is its role in the menstrual cycle?</a:t>
            </a:r>
          </a:p>
          <a:p>
            <a:r>
              <a:rPr lang="en-GB" sz="2300" dirty="0"/>
              <a:t>19. Where is LH released and what is its role in the menstrual cycle?</a:t>
            </a:r>
          </a:p>
          <a:p>
            <a:endParaRPr lang="en-GB" sz="800" dirty="0"/>
          </a:p>
          <a:p>
            <a:r>
              <a:rPr lang="en-GB" sz="2300" dirty="0"/>
              <a:t>20. What do high levels of oestrogen stimulate the release of?</a:t>
            </a:r>
          </a:p>
          <a:p>
            <a:endParaRPr lang="en-GB" sz="800" dirty="0"/>
          </a:p>
          <a:p>
            <a:r>
              <a:rPr lang="en-GB" sz="2300" dirty="0"/>
              <a:t>21. What do high levels of oestrogen inhibit the release of?</a:t>
            </a:r>
          </a:p>
          <a:p>
            <a:endParaRPr lang="en-GB" sz="800" dirty="0"/>
          </a:p>
          <a:p>
            <a:r>
              <a:rPr lang="en-GB" sz="2300" dirty="0"/>
              <a:t>22. What do high levels of progesterone inhibit the release of?</a:t>
            </a:r>
          </a:p>
          <a:p>
            <a:endParaRPr lang="en-GB" sz="800" b="1" dirty="0"/>
          </a:p>
          <a:p>
            <a:pPr marL="457200" indent="-457200"/>
            <a:endParaRPr lang="en-GB" sz="2300" dirty="0"/>
          </a:p>
          <a:p>
            <a:pPr marL="457200" indent="-457200">
              <a:buAutoNum type="arabicPeriod"/>
            </a:pPr>
            <a:endParaRPr lang="en-GB" sz="2300" dirty="0"/>
          </a:p>
          <a:p>
            <a:r>
              <a:rPr lang="en-GB" sz="2300" dirty="0"/>
              <a:t>  </a:t>
            </a:r>
          </a:p>
        </p:txBody>
      </p:sp>
    </p:spTree>
    <p:extLst>
      <p:ext uri="{BB962C8B-B14F-4D97-AF65-F5344CB8AC3E}">
        <p14:creationId xmlns:p14="http://schemas.microsoft.com/office/powerpoint/2010/main" val="33732867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2</a:t>
            </a:r>
          </a:p>
          <a:p>
            <a:pPr marL="0" lvl="1" algn="r" defTabSz="342900" rtl="0">
              <a:spcBef>
                <a:spcPct val="0"/>
              </a:spcBef>
            </a:pPr>
            <a:r>
              <a:rPr lang="en-US" sz="2400" b="1" kern="0" dirty="0">
                <a:solidFill>
                  <a:schemeClr val="accent6"/>
                </a:solidFill>
                <a:latin typeface="+mn-lt"/>
              </a:rPr>
              <a:t>- </a:t>
            </a:r>
            <a:r>
              <a:rPr lang="en-US" sz="2400" b="1" kern="0" dirty="0">
                <a:latin typeface="+mn-lt"/>
              </a:rPr>
              <a:t>Question IT</a:t>
            </a:r>
          </a:p>
        </p:txBody>
      </p:sp>
      <p:sp>
        <p:nvSpPr>
          <p:cNvPr id="3" name="TextBox 2">
            <a:extLst>
              <a:ext uri="{FF2B5EF4-FFF2-40B4-BE49-F238E27FC236}">
                <a16:creationId xmlns:a16="http://schemas.microsoft.com/office/drawing/2014/main" id="{1DEBC41D-6627-5E4A-B253-17DC20DB109E}"/>
              </a:ext>
            </a:extLst>
          </p:cNvPr>
          <p:cNvSpPr txBox="1"/>
          <p:nvPr/>
        </p:nvSpPr>
        <p:spPr>
          <a:xfrm>
            <a:off x="-11234" y="690480"/>
            <a:ext cx="9155233" cy="8494633"/>
          </a:xfrm>
          <a:prstGeom prst="rect">
            <a:avLst/>
          </a:prstGeom>
          <a:noFill/>
        </p:spPr>
        <p:txBody>
          <a:bodyPr wrap="square" rtlCol="0">
            <a:spAutoFit/>
          </a:bodyPr>
          <a:lstStyle/>
          <a:p>
            <a:endParaRPr lang="en-GB" sz="800" dirty="0"/>
          </a:p>
          <a:p>
            <a:r>
              <a:rPr lang="en-GB" sz="2300" dirty="0"/>
              <a:t>23. What does ART stand for? </a:t>
            </a:r>
            <a:endParaRPr lang="en-GB" sz="2300" b="1" i="1" dirty="0">
              <a:solidFill>
                <a:srgbClr val="00B050"/>
              </a:solidFill>
            </a:endParaRPr>
          </a:p>
          <a:p>
            <a:r>
              <a:rPr lang="en-GB" sz="2300" dirty="0"/>
              <a:t>24. What is clomifene therapy and how does it work?</a:t>
            </a:r>
          </a:p>
          <a:p>
            <a:endParaRPr lang="en-GB" sz="800" dirty="0"/>
          </a:p>
          <a:p>
            <a:r>
              <a:rPr lang="en-GB" sz="2300" dirty="0"/>
              <a:t>25. What is IVF? </a:t>
            </a:r>
          </a:p>
          <a:p>
            <a:endParaRPr lang="en-GB" sz="800" dirty="0"/>
          </a:p>
          <a:p>
            <a:r>
              <a:rPr lang="en-GB" sz="2300" dirty="0"/>
              <a:t>26. Describe the IVF process.</a:t>
            </a:r>
          </a:p>
          <a:p>
            <a:endParaRPr lang="en-GB" sz="800" dirty="0"/>
          </a:p>
          <a:p>
            <a:r>
              <a:rPr lang="en-GB" sz="2300" dirty="0"/>
              <a:t>27. Describe some issues with IVF treatment. </a:t>
            </a:r>
          </a:p>
          <a:p>
            <a:endParaRPr lang="en-GB" sz="800" b="1" dirty="0"/>
          </a:p>
          <a:p>
            <a:endParaRPr lang="en-GB" sz="2300" b="1" dirty="0">
              <a:solidFill>
                <a:srgbClr val="00B050"/>
              </a:solidFill>
            </a:endParaRPr>
          </a:p>
          <a:p>
            <a:endParaRPr lang="en-GB" sz="2300" b="1" dirty="0"/>
          </a:p>
          <a:p>
            <a:endParaRPr lang="en-GB" sz="2300" dirty="0"/>
          </a:p>
          <a:p>
            <a:endParaRPr lang="en-GB" sz="2300" dirty="0"/>
          </a:p>
          <a:p>
            <a:endParaRPr lang="en-GB" sz="2300" dirty="0"/>
          </a:p>
          <a:p>
            <a:endParaRPr lang="en-GB" sz="2300" dirty="0"/>
          </a:p>
          <a:p>
            <a:endParaRPr lang="en-GB" sz="2300" dirty="0"/>
          </a:p>
          <a:p>
            <a:endParaRPr lang="en-GB" sz="2300" dirty="0"/>
          </a:p>
          <a:p>
            <a:endParaRPr lang="en-GB" sz="2300" dirty="0"/>
          </a:p>
          <a:p>
            <a:endParaRPr lang="en-GB" sz="2300" dirty="0"/>
          </a:p>
          <a:p>
            <a:br>
              <a:rPr lang="en-GB" sz="2300" dirty="0"/>
            </a:br>
            <a:endParaRPr lang="en-GB" sz="2300" dirty="0"/>
          </a:p>
          <a:p>
            <a:endParaRPr lang="en-GB" sz="2300" dirty="0"/>
          </a:p>
          <a:p>
            <a:pPr marL="457200" indent="-457200">
              <a:buAutoNum type="arabicPeriod"/>
            </a:pPr>
            <a:endParaRPr lang="en-GB" sz="2300" dirty="0"/>
          </a:p>
          <a:p>
            <a:pPr marL="457200" indent="-457200">
              <a:buAutoNum type="arabicPeriod"/>
            </a:pPr>
            <a:endParaRPr lang="en-GB" sz="2300" dirty="0"/>
          </a:p>
          <a:p>
            <a:pPr marL="457200" indent="-457200">
              <a:buAutoNum type="arabicPeriod"/>
            </a:pPr>
            <a:endParaRPr lang="en-GB" sz="2300" dirty="0"/>
          </a:p>
          <a:p>
            <a:r>
              <a:rPr lang="en-GB" sz="2300" dirty="0"/>
              <a:t>  </a:t>
            </a:r>
          </a:p>
        </p:txBody>
      </p:sp>
    </p:spTree>
    <p:extLst>
      <p:ext uri="{BB962C8B-B14F-4D97-AF65-F5344CB8AC3E}">
        <p14:creationId xmlns:p14="http://schemas.microsoft.com/office/powerpoint/2010/main" val="39810607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692696"/>
            <a:ext cx="4572000" cy="4154984"/>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endParaRPr lang="en-GB" dirty="0"/>
          </a:p>
          <a:p>
            <a:r>
              <a:rPr lang="en-GB" sz="2800" dirty="0">
                <a:solidFill>
                  <a:schemeClr val="tx1">
                    <a:lumMod val="50000"/>
                    <a:lumOff val="50000"/>
                  </a:schemeClr>
                </a:solidFill>
              </a:rPr>
              <a:t>Hormonal control in </a:t>
            </a:r>
          </a:p>
          <a:p>
            <a:r>
              <a:rPr lang="en-GB" sz="2800" dirty="0">
                <a:solidFill>
                  <a:schemeClr val="tx1">
                    <a:lumMod val="50000"/>
                    <a:lumOff val="50000"/>
                  </a:schemeClr>
                </a:solidFill>
              </a:rPr>
              <a:t>humans</a:t>
            </a:r>
          </a:p>
          <a:p>
            <a:r>
              <a:rPr lang="en-GB" sz="2800" dirty="0">
                <a:solidFill>
                  <a:schemeClr val="tx1">
                    <a:lumMod val="50000"/>
                    <a:lumOff val="50000"/>
                  </a:schemeClr>
                </a:solidFill>
              </a:rPr>
              <a:t>Part 1</a:t>
            </a:r>
          </a:p>
          <a:p>
            <a:endParaRPr lang="en-GB" dirty="0"/>
          </a:p>
        </p:txBody>
      </p:sp>
      <p:pic>
        <p:nvPicPr>
          <p:cNvPr id="8" name="Picture 7"/>
          <p:cNvPicPr>
            <a:picLocks noChangeAspect="1"/>
          </p:cNvPicPr>
          <p:nvPr/>
        </p:nvPicPr>
        <p:blipFill>
          <a:blip r:embed="rId3" cstate="print">
            <a:clrChange>
              <a:clrFrom>
                <a:srgbClr val="FFFFFF"/>
              </a:clrFrom>
              <a:clrTo>
                <a:srgbClr val="FFFFFF">
                  <a:alpha val="0"/>
                </a:srgbClr>
              </a:clrTo>
            </a:clrChange>
          </a:blip>
          <a:stretch>
            <a:fillRect/>
          </a:stretch>
        </p:blipFill>
        <p:spPr>
          <a:xfrm>
            <a:off x="2642398" y="0"/>
            <a:ext cx="6538114" cy="6525344"/>
          </a:xfrm>
          <a:prstGeom prst="rect">
            <a:avLst/>
          </a:prstGeom>
        </p:spPr>
      </p:pic>
    </p:spTree>
    <p:extLst>
      <p:ext uri="{BB962C8B-B14F-4D97-AF65-F5344CB8AC3E}">
        <p14:creationId xmlns:p14="http://schemas.microsoft.com/office/powerpoint/2010/main" val="63238503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4380" y="802524"/>
            <a:ext cx="4824536" cy="5257800"/>
          </a:xfrm>
          <a:prstGeom prst="rect">
            <a:avLst/>
          </a:prstGeom>
        </p:spPr>
      </p:pic>
      <p:sp>
        <p:nvSpPr>
          <p:cNvPr id="5" name="TextBox 4"/>
          <p:cNvSpPr txBox="1"/>
          <p:nvPr/>
        </p:nvSpPr>
        <p:spPr>
          <a:xfrm>
            <a:off x="0" y="829509"/>
            <a:ext cx="5004048" cy="5324535"/>
          </a:xfrm>
          <a:prstGeom prst="rect">
            <a:avLst/>
          </a:prstGeom>
          <a:noFill/>
        </p:spPr>
        <p:txBody>
          <a:bodyPr wrap="square" rtlCol="0">
            <a:spAutoFit/>
          </a:bodyPr>
          <a:lstStyle/>
          <a:p>
            <a:r>
              <a:rPr lang="en-GB" sz="6600" b="1" dirty="0">
                <a:latin typeface="+mj-lt"/>
                <a:ea typeface="Beirut" charset="-78"/>
                <a:cs typeface="Beirut" charset="-78"/>
              </a:rPr>
              <a:t>AnswerIT!</a:t>
            </a:r>
          </a:p>
          <a:p>
            <a:endParaRPr lang="en-GB" sz="3600" b="1" dirty="0">
              <a:latin typeface="+mj-lt"/>
              <a:ea typeface="Beirut" charset="-78"/>
              <a:cs typeface="Beirut" charset="-78"/>
            </a:endParaRPr>
          </a:p>
          <a:p>
            <a:endParaRPr lang="en-GB" sz="1600" dirty="0"/>
          </a:p>
          <a:p>
            <a:r>
              <a:rPr lang="en-GB" sz="3200" b="1" dirty="0">
                <a:solidFill>
                  <a:schemeClr val="bg1">
                    <a:lumMod val="65000"/>
                  </a:schemeClr>
                </a:solidFill>
              </a:rPr>
              <a:t>Hormonal coordination </a:t>
            </a:r>
          </a:p>
          <a:p>
            <a:r>
              <a:rPr lang="en-GB" sz="3200" b="1" dirty="0">
                <a:solidFill>
                  <a:schemeClr val="bg1">
                    <a:lumMod val="65000"/>
                  </a:schemeClr>
                </a:solidFill>
              </a:rPr>
              <a:t>in humans </a:t>
            </a:r>
          </a:p>
          <a:p>
            <a:r>
              <a:rPr lang="en-US" sz="3200" b="1" dirty="0">
                <a:solidFill>
                  <a:schemeClr val="bg1">
                    <a:lumMod val="65000"/>
                  </a:schemeClr>
                </a:solidFill>
              </a:rPr>
              <a:t>Part 2</a:t>
            </a:r>
          </a:p>
          <a:p>
            <a:endParaRPr lang="en-US" sz="800" b="1" dirty="0">
              <a:solidFill>
                <a:schemeClr val="bg1">
                  <a:lumMod val="65000"/>
                </a:schemeClr>
              </a:solidFill>
            </a:endParaRPr>
          </a:p>
          <a:p>
            <a:endParaRPr lang="en-US" sz="600" b="1" dirty="0">
              <a:solidFill>
                <a:schemeClr val="bg1">
                  <a:lumMod val="65000"/>
                </a:schemeClr>
              </a:solidFill>
            </a:endParaRPr>
          </a:p>
          <a:p>
            <a:pPr marL="228600" indent="-342900">
              <a:buFont typeface="Arial" charset="0"/>
              <a:buChar char="•"/>
            </a:pPr>
            <a:r>
              <a:rPr lang="en-US" sz="2400" b="1" dirty="0">
                <a:solidFill>
                  <a:schemeClr val="bg1">
                    <a:lumMod val="65000"/>
                  </a:schemeClr>
                </a:solidFill>
              </a:rPr>
              <a:t>Hormones in human reproduction</a:t>
            </a:r>
          </a:p>
          <a:p>
            <a:pPr marL="228600" indent="-342900">
              <a:buFont typeface="Arial" charset="0"/>
              <a:buChar char="•"/>
            </a:pPr>
            <a:r>
              <a:rPr lang="en-US" sz="2400" b="1" dirty="0">
                <a:solidFill>
                  <a:schemeClr val="bg1">
                    <a:lumMod val="65000"/>
                  </a:schemeClr>
                </a:solidFill>
              </a:rPr>
              <a:t>Contraception</a:t>
            </a:r>
          </a:p>
          <a:p>
            <a:pPr marL="228600" indent="-342900">
              <a:buFont typeface="Arial" charset="0"/>
              <a:buChar char="•"/>
            </a:pPr>
            <a:r>
              <a:rPr lang="en-US" sz="2400" b="1" i="1" dirty="0">
                <a:solidFill>
                  <a:schemeClr val="bg1">
                    <a:lumMod val="65000"/>
                  </a:schemeClr>
                </a:solidFill>
              </a:rPr>
              <a:t>The use of hormones to treat infertility (HT only)</a:t>
            </a:r>
          </a:p>
          <a:p>
            <a:endParaRPr lang="en-GB" sz="1600" dirty="0"/>
          </a:p>
        </p:txBody>
      </p:sp>
    </p:spTree>
    <p:extLst>
      <p:ext uri="{BB962C8B-B14F-4D97-AF65-F5344CB8AC3E}">
        <p14:creationId xmlns:p14="http://schemas.microsoft.com/office/powerpoint/2010/main" val="11513358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2</a:t>
            </a:r>
          </a:p>
          <a:p>
            <a:pPr marL="0" lvl="1" algn="r" defTabSz="342900" rtl="0">
              <a:spcBef>
                <a:spcPct val="0"/>
              </a:spcBef>
            </a:pPr>
            <a:r>
              <a:rPr lang="en-US" sz="2400" b="1" kern="0" dirty="0">
                <a:solidFill>
                  <a:schemeClr val="accent6"/>
                </a:solidFill>
                <a:latin typeface="+mn-lt"/>
              </a:rPr>
              <a:t>- </a:t>
            </a:r>
            <a:r>
              <a:rPr lang="en-US" sz="2400" b="1" kern="0" dirty="0">
                <a:latin typeface="+mn-lt"/>
              </a:rPr>
              <a:t>Question IT</a:t>
            </a:r>
          </a:p>
        </p:txBody>
      </p:sp>
      <p:sp>
        <p:nvSpPr>
          <p:cNvPr id="6" name="TextBox 5">
            <a:extLst>
              <a:ext uri="{FF2B5EF4-FFF2-40B4-BE49-F238E27FC236}">
                <a16:creationId xmlns:a16="http://schemas.microsoft.com/office/drawing/2014/main" id="{056AF860-40EC-1045-BA5D-25F7F97DFEC9}"/>
              </a:ext>
            </a:extLst>
          </p:cNvPr>
          <p:cNvSpPr txBox="1"/>
          <p:nvPr/>
        </p:nvSpPr>
        <p:spPr>
          <a:xfrm>
            <a:off x="-11234" y="690480"/>
            <a:ext cx="9155233" cy="5801588"/>
          </a:xfrm>
          <a:prstGeom prst="rect">
            <a:avLst/>
          </a:prstGeom>
          <a:noFill/>
        </p:spPr>
        <p:txBody>
          <a:bodyPr wrap="square" rtlCol="0">
            <a:spAutoFit/>
          </a:bodyPr>
          <a:lstStyle/>
          <a:p>
            <a:pPr marL="457200" indent="-457200"/>
            <a:r>
              <a:rPr lang="en-GB" sz="2300" dirty="0"/>
              <a:t>1. What is the name of the two main female reproductive hormones? </a:t>
            </a:r>
            <a:r>
              <a:rPr lang="en-GB" sz="2300" b="1" dirty="0">
                <a:solidFill>
                  <a:srgbClr val="00B050"/>
                </a:solidFill>
              </a:rPr>
              <a:t>Oestrogen and progesterone</a:t>
            </a:r>
          </a:p>
          <a:p>
            <a:pPr marL="457200" indent="-457200"/>
            <a:r>
              <a:rPr lang="en-GB" sz="2300" dirty="0"/>
              <a:t>2. Where are these two female hormones made? </a:t>
            </a:r>
            <a:r>
              <a:rPr lang="en-GB" sz="2300" b="1" dirty="0">
                <a:solidFill>
                  <a:srgbClr val="00B050"/>
                </a:solidFill>
              </a:rPr>
              <a:t>Oestrogen – ovaries</a:t>
            </a:r>
          </a:p>
          <a:p>
            <a:pPr marL="457200" indent="-457200"/>
            <a:r>
              <a:rPr lang="en-GB" sz="2300" b="1" dirty="0">
                <a:solidFill>
                  <a:srgbClr val="00B050"/>
                </a:solidFill>
              </a:rPr>
              <a:t>	Progesterone- empty follicle after egg has been released from it</a:t>
            </a:r>
          </a:p>
          <a:p>
            <a:r>
              <a:rPr lang="en-GB" sz="2300" dirty="0"/>
              <a:t>3. What is the menstrual cycle and how long is it? </a:t>
            </a:r>
            <a:r>
              <a:rPr lang="en-GB" sz="2300" b="1" dirty="0">
                <a:solidFill>
                  <a:srgbClr val="00B050"/>
                </a:solidFill>
              </a:rPr>
              <a:t>It is the reproductive cycle in women, it is brought about by hormones. It lasts around 28 days.</a:t>
            </a:r>
            <a:endParaRPr lang="en-GB" sz="2300" dirty="0"/>
          </a:p>
          <a:p>
            <a:r>
              <a:rPr lang="en-GB" sz="2300" dirty="0"/>
              <a:t>4. What are the roles of the two main female hormones in the menstrual  cycle?  </a:t>
            </a:r>
            <a:r>
              <a:rPr lang="en-GB" sz="2400" b="1" dirty="0">
                <a:solidFill>
                  <a:srgbClr val="00B050"/>
                </a:solidFill>
              </a:rPr>
              <a:t>Oestrogen makes the lining of the uterus repair itself after menstruation and stimulates the pituitary gland to make LH.</a:t>
            </a:r>
          </a:p>
          <a:p>
            <a:r>
              <a:rPr lang="en-GB" sz="2400" b="1" dirty="0">
                <a:solidFill>
                  <a:srgbClr val="00B050"/>
                </a:solidFill>
              </a:rPr>
              <a:t>Progesterone maintains the lining of the uterus.</a:t>
            </a:r>
            <a:endParaRPr lang="en-GB" sz="2400" dirty="0"/>
          </a:p>
          <a:p>
            <a:r>
              <a:rPr lang="en-GB" sz="2300" dirty="0"/>
              <a:t>5. At what stage of the menstrual cycle is an egg released and what is this event called? ? </a:t>
            </a:r>
            <a:r>
              <a:rPr lang="en-GB" sz="2300" b="1" dirty="0">
                <a:solidFill>
                  <a:srgbClr val="00B050"/>
                </a:solidFill>
              </a:rPr>
              <a:t>About half way through, usually day 14. Ovulation</a:t>
            </a:r>
            <a:endParaRPr lang="en-GB" sz="2300" dirty="0"/>
          </a:p>
          <a:p>
            <a:r>
              <a:rPr lang="en-GB" sz="2300" dirty="0"/>
              <a:t>6. Where is the egg released from? </a:t>
            </a:r>
            <a:r>
              <a:rPr lang="en-GB" sz="2300" b="1" dirty="0">
                <a:solidFill>
                  <a:srgbClr val="00B050"/>
                </a:solidFill>
              </a:rPr>
              <a:t>Ovary</a:t>
            </a:r>
            <a:endParaRPr lang="en-GB" sz="2300" dirty="0"/>
          </a:p>
          <a:p>
            <a:r>
              <a:rPr lang="en-GB" sz="2300" dirty="0"/>
              <a:t>7. Where does the egg travel to? </a:t>
            </a:r>
            <a:r>
              <a:rPr lang="en-GB" sz="2300" b="1" dirty="0">
                <a:solidFill>
                  <a:srgbClr val="00B050"/>
                </a:solidFill>
              </a:rPr>
              <a:t>Uterus</a:t>
            </a:r>
          </a:p>
          <a:p>
            <a:pPr marL="457200" indent="-457200"/>
            <a:r>
              <a:rPr lang="en-GB" sz="2300" dirty="0"/>
              <a:t>8. What happens to the egg if it becomes fertilised? </a:t>
            </a:r>
            <a:r>
              <a:rPr lang="en-GB" sz="2300" b="1" dirty="0">
                <a:solidFill>
                  <a:srgbClr val="00B050"/>
                </a:solidFill>
              </a:rPr>
              <a:t>Fertilised egg becomes embedded in the thick uterus lining.</a:t>
            </a:r>
            <a:endParaRPr lang="en-GB" sz="2300" dirty="0"/>
          </a:p>
        </p:txBody>
      </p:sp>
    </p:spTree>
    <p:extLst>
      <p:ext uri="{BB962C8B-B14F-4D97-AF65-F5344CB8AC3E}">
        <p14:creationId xmlns:p14="http://schemas.microsoft.com/office/powerpoint/2010/main" val="15195470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34" y="690480"/>
            <a:ext cx="9155233" cy="446276"/>
          </a:xfrm>
          <a:prstGeom prst="rect">
            <a:avLst/>
          </a:prstGeom>
          <a:noFill/>
        </p:spPr>
        <p:txBody>
          <a:bodyPr wrap="square" rtlCol="0">
            <a:spAutoFit/>
          </a:bodyPr>
          <a:lstStyle/>
          <a:p>
            <a:r>
              <a:rPr lang="en-GB" sz="2300" dirty="0"/>
              <a:t>  </a:t>
            </a:r>
          </a:p>
        </p:txBody>
      </p:sp>
      <p:sp>
        <p:nvSpPr>
          <p:cNvPr id="5"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2</a:t>
            </a:r>
          </a:p>
          <a:p>
            <a:pPr marL="0" lvl="1" algn="r" defTabSz="342900" rtl="0">
              <a:spcBef>
                <a:spcPct val="0"/>
              </a:spcBef>
            </a:pPr>
            <a:r>
              <a:rPr lang="en-US" sz="2400" b="1" kern="0" dirty="0">
                <a:solidFill>
                  <a:schemeClr val="accent6"/>
                </a:solidFill>
                <a:latin typeface="+mn-lt"/>
              </a:rPr>
              <a:t>- </a:t>
            </a:r>
            <a:r>
              <a:rPr lang="en-US" sz="2400" b="1" kern="0" dirty="0">
                <a:latin typeface="+mn-lt"/>
              </a:rPr>
              <a:t>Answer IT</a:t>
            </a:r>
          </a:p>
        </p:txBody>
      </p:sp>
      <p:sp>
        <p:nvSpPr>
          <p:cNvPr id="7" name="Rectangle 6"/>
          <p:cNvSpPr/>
          <p:nvPr/>
        </p:nvSpPr>
        <p:spPr>
          <a:xfrm>
            <a:off x="0" y="764704"/>
            <a:ext cx="8820472" cy="8586966"/>
          </a:xfrm>
          <a:prstGeom prst="rect">
            <a:avLst/>
          </a:prstGeom>
        </p:spPr>
        <p:txBody>
          <a:bodyPr wrap="square">
            <a:spAutoFit/>
          </a:bodyPr>
          <a:lstStyle/>
          <a:p>
            <a:pPr marL="457200" indent="-457200"/>
            <a:r>
              <a:rPr lang="en-GB" sz="2400" dirty="0"/>
              <a:t>9. What happens to the egg if it does not become fertilised? </a:t>
            </a:r>
            <a:r>
              <a:rPr lang="en-GB" sz="2400" b="1" dirty="0">
                <a:solidFill>
                  <a:srgbClr val="00B050"/>
                </a:solidFill>
              </a:rPr>
              <a:t>Egg is lost from the body when the lining breaks down.</a:t>
            </a:r>
            <a:endParaRPr lang="en-GB" sz="2400" dirty="0"/>
          </a:p>
          <a:p>
            <a:pPr marL="457200" indent="-457200"/>
            <a:r>
              <a:rPr lang="en-GB" sz="2400" dirty="0"/>
              <a:t>10. What happens on day 1 of the menstrual cycle? </a:t>
            </a:r>
            <a:r>
              <a:rPr lang="en-GB" sz="2400" b="1" dirty="0">
                <a:solidFill>
                  <a:srgbClr val="00B050"/>
                </a:solidFill>
              </a:rPr>
              <a:t>Menstruation/period</a:t>
            </a:r>
            <a:endParaRPr lang="en-GB" sz="2400" dirty="0"/>
          </a:p>
          <a:p>
            <a:r>
              <a:rPr lang="en-GB" sz="2400" dirty="0"/>
              <a:t>11. What happens to the lining of the uterus if a woman becomes pregnant? </a:t>
            </a:r>
            <a:r>
              <a:rPr lang="en-GB" sz="2400" b="1" dirty="0">
                <a:solidFill>
                  <a:srgbClr val="00B050"/>
                </a:solidFill>
              </a:rPr>
              <a:t>The lining is maintained (kept)</a:t>
            </a:r>
            <a:r>
              <a:rPr lang="en-GB" sz="2400" dirty="0"/>
              <a:t> </a:t>
            </a:r>
          </a:p>
          <a:p>
            <a:r>
              <a:rPr lang="en-GB" sz="2400" dirty="0"/>
              <a:t>12. What does the term contraception mean? </a:t>
            </a:r>
            <a:r>
              <a:rPr lang="en-GB" sz="2400" b="1" dirty="0">
                <a:solidFill>
                  <a:srgbClr val="00B050"/>
                </a:solidFill>
              </a:rPr>
              <a:t>To prevent pregnancy</a:t>
            </a:r>
            <a:endParaRPr lang="en-GB" sz="2400" dirty="0"/>
          </a:p>
          <a:p>
            <a:r>
              <a:rPr lang="en-GB" sz="2400" dirty="0"/>
              <a:t>13. How does the contraceptive pill work? </a:t>
            </a:r>
            <a:r>
              <a:rPr lang="en-GB" sz="2400" b="1" dirty="0">
                <a:solidFill>
                  <a:srgbClr val="00B050"/>
                </a:solidFill>
              </a:rPr>
              <a:t>Contains oestrogen to inhibit FSH production so that no eggs mature.</a:t>
            </a:r>
            <a:r>
              <a:rPr lang="en-GB" sz="2400" dirty="0"/>
              <a:t> </a:t>
            </a:r>
          </a:p>
          <a:p>
            <a:r>
              <a:rPr lang="en-GB" sz="2400" dirty="0"/>
              <a:t>14. How do contraceptive implants and injections work? </a:t>
            </a:r>
            <a:r>
              <a:rPr lang="en-GB" sz="2400" b="1" dirty="0">
                <a:solidFill>
                  <a:srgbClr val="00B050"/>
                </a:solidFill>
              </a:rPr>
              <a:t>They slowly release progesterone to inhibit the maturation and release of eggs for a number of months or years.</a:t>
            </a:r>
          </a:p>
          <a:p>
            <a:r>
              <a:rPr lang="en-GB" sz="2400" dirty="0"/>
              <a:t>15. What is a spermicidal agent? </a:t>
            </a:r>
            <a:r>
              <a:rPr lang="en-GB" sz="2400" b="1" dirty="0">
                <a:solidFill>
                  <a:srgbClr val="00B050"/>
                </a:solidFill>
              </a:rPr>
              <a:t>A chemical that kills sperm.</a:t>
            </a:r>
            <a:endParaRPr lang="en-GB" sz="2400" dirty="0"/>
          </a:p>
          <a:p>
            <a:endParaRPr lang="en-GB" sz="2400" dirty="0"/>
          </a:p>
          <a:p>
            <a:endParaRPr lang="en-GB" sz="2400" dirty="0"/>
          </a:p>
          <a:p>
            <a:endParaRPr lang="en-GB" sz="2400" b="1" i="1" dirty="0">
              <a:solidFill>
                <a:srgbClr val="00B050"/>
              </a:solidFill>
            </a:endParaRPr>
          </a:p>
          <a:p>
            <a:endParaRPr lang="en-GB" sz="2400" b="1" i="1" dirty="0">
              <a:solidFill>
                <a:srgbClr val="00B050"/>
              </a:solidFill>
            </a:endParaRPr>
          </a:p>
          <a:p>
            <a:endParaRPr lang="en-GB" sz="2400" b="1" i="1" dirty="0">
              <a:solidFill>
                <a:srgbClr val="00B050"/>
              </a:solidFill>
            </a:endParaRPr>
          </a:p>
          <a:p>
            <a:endParaRPr lang="en-GB" sz="2400" b="1" i="1" dirty="0">
              <a:solidFill>
                <a:srgbClr val="00B050"/>
              </a:solidFill>
            </a:endParaRPr>
          </a:p>
          <a:p>
            <a:endParaRPr lang="en-GB" sz="2400" b="1" i="1" dirty="0">
              <a:solidFill>
                <a:srgbClr val="00B050"/>
              </a:solidFill>
            </a:endParaRPr>
          </a:p>
          <a:p>
            <a:endParaRPr lang="en-GB" sz="2400" b="1" i="1" dirty="0">
              <a:solidFill>
                <a:srgbClr val="00B050"/>
              </a:solidFill>
            </a:endParaRPr>
          </a:p>
          <a:p>
            <a:endParaRPr lang="en-GB" sz="2400" b="1" i="1" dirty="0">
              <a:solidFill>
                <a:srgbClr val="00B050"/>
              </a:solidFill>
            </a:endParaRPr>
          </a:p>
          <a:p>
            <a:endParaRPr lang="en-GB" sz="2400" dirty="0"/>
          </a:p>
        </p:txBody>
      </p:sp>
    </p:spTree>
    <p:extLst>
      <p:ext uri="{BB962C8B-B14F-4D97-AF65-F5344CB8AC3E}">
        <p14:creationId xmlns:p14="http://schemas.microsoft.com/office/powerpoint/2010/main" val="22939240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2</a:t>
            </a:r>
          </a:p>
          <a:p>
            <a:pPr marL="0" lvl="1" algn="r" defTabSz="342900" rtl="0">
              <a:spcBef>
                <a:spcPct val="0"/>
              </a:spcBef>
            </a:pPr>
            <a:r>
              <a:rPr lang="en-US" sz="2400" b="1" kern="0" dirty="0">
                <a:solidFill>
                  <a:schemeClr val="accent6"/>
                </a:solidFill>
                <a:latin typeface="+mn-lt"/>
              </a:rPr>
              <a:t>- </a:t>
            </a:r>
            <a:r>
              <a:rPr lang="en-US" sz="2400" b="1" kern="0" dirty="0">
                <a:latin typeface="+mn-lt"/>
              </a:rPr>
              <a:t>Question IT</a:t>
            </a:r>
          </a:p>
        </p:txBody>
      </p:sp>
      <p:sp>
        <p:nvSpPr>
          <p:cNvPr id="3" name="TextBox 2">
            <a:extLst>
              <a:ext uri="{FF2B5EF4-FFF2-40B4-BE49-F238E27FC236}">
                <a16:creationId xmlns:a16="http://schemas.microsoft.com/office/drawing/2014/main" id="{1DEBC41D-6627-5E4A-B253-17DC20DB109E}"/>
              </a:ext>
            </a:extLst>
          </p:cNvPr>
          <p:cNvSpPr txBox="1"/>
          <p:nvPr/>
        </p:nvSpPr>
        <p:spPr>
          <a:xfrm>
            <a:off x="-11234" y="690480"/>
            <a:ext cx="9155233" cy="6955750"/>
          </a:xfrm>
          <a:prstGeom prst="rect">
            <a:avLst/>
          </a:prstGeom>
          <a:noFill/>
        </p:spPr>
        <p:txBody>
          <a:bodyPr wrap="square" rtlCol="0">
            <a:spAutoFit/>
          </a:bodyPr>
          <a:lstStyle/>
          <a:p>
            <a:endParaRPr lang="en-GB" sz="800" dirty="0"/>
          </a:p>
          <a:p>
            <a:r>
              <a:rPr lang="en-GB" sz="2300" dirty="0"/>
              <a:t>16. Name 2 barrier methods of contraception and say how they work. </a:t>
            </a:r>
            <a:r>
              <a:rPr lang="en-GB" sz="2300" b="1" dirty="0">
                <a:solidFill>
                  <a:srgbClr val="00B050"/>
                </a:solidFill>
              </a:rPr>
              <a:t>The condom; fits over the penis. The diaphragm; covers the cervix in the female. They both and prevent sperm reaching an egg.</a:t>
            </a:r>
            <a:endParaRPr lang="en-GB" sz="2300" dirty="0"/>
          </a:p>
          <a:p>
            <a:endParaRPr lang="en-GB" sz="800" dirty="0"/>
          </a:p>
          <a:p>
            <a:r>
              <a:rPr lang="en-GB" sz="2300" dirty="0"/>
              <a:t>17. What is the coil and how does it work? </a:t>
            </a:r>
            <a:r>
              <a:rPr lang="en-GB" sz="2300" b="1" dirty="0">
                <a:solidFill>
                  <a:srgbClr val="00B050"/>
                </a:solidFill>
              </a:rPr>
              <a:t>It is a device that is placed in the uterus. It stops a fertilised egg implanting in the lining.</a:t>
            </a:r>
            <a:endParaRPr lang="en-GB" sz="2300" dirty="0"/>
          </a:p>
          <a:p>
            <a:endParaRPr lang="en-GB" sz="800" dirty="0"/>
          </a:p>
          <a:p>
            <a:r>
              <a:rPr lang="en-GB" sz="2300" b="1" u="sng" dirty="0"/>
              <a:t>Higher tier</a:t>
            </a:r>
          </a:p>
          <a:p>
            <a:r>
              <a:rPr lang="en-GB" sz="2300" dirty="0"/>
              <a:t>18. Where is FSH released and what is its role in the menstrual cycle?</a:t>
            </a:r>
            <a:r>
              <a:rPr lang="en-GB" sz="2300" b="1" dirty="0">
                <a:solidFill>
                  <a:srgbClr val="00B050"/>
                </a:solidFill>
              </a:rPr>
              <a:t> The pituitary gland; it stimulates egg ripening and oestrogen production (in ovaries).</a:t>
            </a:r>
            <a:endParaRPr lang="en-GB" sz="2300" dirty="0"/>
          </a:p>
          <a:p>
            <a:r>
              <a:rPr lang="en-GB" sz="2300" dirty="0"/>
              <a:t>19. Where is LH released and what is its role in the menstrual cycle?</a:t>
            </a:r>
            <a:r>
              <a:rPr lang="en-GB" sz="2300" b="1" dirty="0">
                <a:solidFill>
                  <a:srgbClr val="00B050"/>
                </a:solidFill>
              </a:rPr>
              <a:t> The pituitary gland; stimulates egg release and progesterone production in the ovaries.</a:t>
            </a:r>
            <a:endParaRPr lang="en-GB" sz="2300" dirty="0"/>
          </a:p>
          <a:p>
            <a:r>
              <a:rPr lang="en-GB" sz="2300" dirty="0"/>
              <a:t>20. What do high levels of oestrogen stimulate the release of? </a:t>
            </a:r>
            <a:r>
              <a:rPr lang="en-GB" sz="2000" b="1" dirty="0">
                <a:solidFill>
                  <a:srgbClr val="00B050"/>
                </a:solidFill>
              </a:rPr>
              <a:t>LH</a:t>
            </a:r>
            <a:endParaRPr lang="en-GB" sz="2300" dirty="0"/>
          </a:p>
          <a:p>
            <a:r>
              <a:rPr lang="en-GB" sz="2300" dirty="0"/>
              <a:t>21. What do high levels of oestrogen inhibit the release of? </a:t>
            </a:r>
            <a:r>
              <a:rPr lang="en-GB" sz="2300" b="1" dirty="0">
                <a:solidFill>
                  <a:srgbClr val="00B050"/>
                </a:solidFill>
              </a:rPr>
              <a:t>FSH</a:t>
            </a:r>
            <a:endParaRPr lang="en-GB" sz="2300" dirty="0"/>
          </a:p>
          <a:p>
            <a:r>
              <a:rPr lang="en-GB" sz="2300" dirty="0"/>
              <a:t>22. What do high levels of progesterone inhibit the release of? </a:t>
            </a:r>
            <a:r>
              <a:rPr lang="en-GB" sz="2300" b="1" dirty="0">
                <a:solidFill>
                  <a:srgbClr val="00B050"/>
                </a:solidFill>
              </a:rPr>
              <a:t>LH</a:t>
            </a:r>
            <a:endParaRPr lang="en-GB" sz="2300" dirty="0"/>
          </a:p>
          <a:p>
            <a:endParaRPr lang="en-GB" sz="800" b="1" dirty="0"/>
          </a:p>
          <a:p>
            <a:pPr marL="457200" indent="-457200"/>
            <a:endParaRPr lang="en-GB" sz="2300" dirty="0"/>
          </a:p>
          <a:p>
            <a:pPr marL="457200" indent="-457200">
              <a:buAutoNum type="arabicPeriod"/>
            </a:pPr>
            <a:endParaRPr lang="en-GB" sz="2300" dirty="0"/>
          </a:p>
          <a:p>
            <a:r>
              <a:rPr lang="en-GB" sz="2300" dirty="0"/>
              <a:t>  </a:t>
            </a:r>
          </a:p>
        </p:txBody>
      </p:sp>
    </p:spTree>
    <p:extLst>
      <p:ext uri="{BB962C8B-B14F-4D97-AF65-F5344CB8AC3E}">
        <p14:creationId xmlns:p14="http://schemas.microsoft.com/office/powerpoint/2010/main" val="33732867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234" y="690480"/>
            <a:ext cx="9155233" cy="10710624"/>
          </a:xfrm>
          <a:prstGeom prst="rect">
            <a:avLst/>
          </a:prstGeom>
          <a:noFill/>
        </p:spPr>
        <p:txBody>
          <a:bodyPr wrap="square" rtlCol="0">
            <a:spAutoFit/>
          </a:bodyPr>
          <a:lstStyle/>
          <a:p>
            <a:r>
              <a:rPr lang="en-GB" sz="2300" dirty="0"/>
              <a:t>23. What does ART stand for? </a:t>
            </a:r>
            <a:r>
              <a:rPr lang="en-GB" sz="2300" b="1" dirty="0">
                <a:solidFill>
                  <a:srgbClr val="00B050"/>
                </a:solidFill>
              </a:rPr>
              <a:t>Assisted Reproductive Technology</a:t>
            </a:r>
          </a:p>
          <a:p>
            <a:r>
              <a:rPr lang="en-GB" sz="2300" dirty="0"/>
              <a:t>24. What is </a:t>
            </a:r>
            <a:r>
              <a:rPr lang="en-GB" sz="2300" b="1" dirty="0"/>
              <a:t>clomifene therapy </a:t>
            </a:r>
            <a:r>
              <a:rPr lang="en-GB" sz="2300" dirty="0"/>
              <a:t>and how does it work? </a:t>
            </a:r>
            <a:r>
              <a:rPr lang="en-GB" sz="2300" b="1" dirty="0">
                <a:solidFill>
                  <a:srgbClr val="00B050"/>
                </a:solidFill>
              </a:rPr>
              <a:t>Taking</a:t>
            </a:r>
            <a:r>
              <a:rPr lang="en-GB" sz="2300" dirty="0"/>
              <a:t> </a:t>
            </a:r>
            <a:r>
              <a:rPr lang="en-GB" sz="2300" b="1" dirty="0">
                <a:solidFill>
                  <a:srgbClr val="00B050"/>
                </a:solidFill>
              </a:rPr>
              <a:t>a drug that contains FSH and LH. FSH stimulates the maturation of the eggs and </a:t>
            </a:r>
          </a:p>
          <a:p>
            <a:r>
              <a:rPr lang="en-GB" sz="2300" b="1" dirty="0">
                <a:solidFill>
                  <a:srgbClr val="00B050"/>
                </a:solidFill>
              </a:rPr>
              <a:t>LH stimulates the release of the egg.</a:t>
            </a:r>
          </a:p>
          <a:p>
            <a:r>
              <a:rPr lang="en-GB" sz="2300" dirty="0"/>
              <a:t>25. What is IVF? </a:t>
            </a:r>
            <a:r>
              <a:rPr lang="en-GB" sz="2300" b="1" dirty="0">
                <a:solidFill>
                  <a:srgbClr val="00B050"/>
                </a:solidFill>
              </a:rPr>
              <a:t>In vitro fertilisation where an egg is fertilised outside the body in a laboratory</a:t>
            </a:r>
          </a:p>
          <a:p>
            <a:r>
              <a:rPr lang="en-GB" sz="2300" dirty="0"/>
              <a:t>26. Describe the IVF process. </a:t>
            </a:r>
            <a:r>
              <a:rPr lang="en-GB" sz="2300" b="1" dirty="0">
                <a:solidFill>
                  <a:srgbClr val="00B050"/>
                </a:solidFill>
              </a:rPr>
              <a:t>FSH and LH are given to stimulate the maturation of several eggs. The eggs are collected from the mother and fertilised by sperm from the father in the laboratory. The fertilised eggs develop into embryos. At the stage when they are tiny balls of cells, one or two embryos are inserted into the mother’s uterus (womb).</a:t>
            </a:r>
          </a:p>
          <a:p>
            <a:r>
              <a:rPr lang="en-GB" sz="2300" dirty="0"/>
              <a:t>27. Describe some issues with IVF treatment. </a:t>
            </a:r>
            <a:r>
              <a:rPr lang="en-GB" sz="2300" b="1" dirty="0">
                <a:solidFill>
                  <a:srgbClr val="00B050"/>
                </a:solidFill>
              </a:rPr>
              <a:t>It is emotionally and physically stressful with low success rates. Increases the risk of complications. May lead to premature or underweight babies and multiple births.</a:t>
            </a:r>
          </a:p>
          <a:p>
            <a:endParaRPr lang="en-GB" sz="2300" dirty="0"/>
          </a:p>
          <a:p>
            <a:endParaRPr lang="en-GB" sz="2300" dirty="0"/>
          </a:p>
          <a:p>
            <a:endParaRPr lang="en-GB" sz="2300" dirty="0"/>
          </a:p>
          <a:p>
            <a:endParaRPr lang="en-GB" sz="2300" dirty="0"/>
          </a:p>
          <a:p>
            <a:endParaRPr lang="en-GB" sz="2300" dirty="0"/>
          </a:p>
          <a:p>
            <a:endParaRPr lang="en-GB" sz="2300" dirty="0"/>
          </a:p>
          <a:p>
            <a:endParaRPr lang="en-GB" sz="2300" dirty="0"/>
          </a:p>
          <a:p>
            <a:endParaRPr lang="en-GB" sz="2300" dirty="0"/>
          </a:p>
          <a:p>
            <a:br>
              <a:rPr lang="en-GB" sz="2300" dirty="0"/>
            </a:br>
            <a:endParaRPr lang="en-GB" sz="2300" dirty="0"/>
          </a:p>
          <a:p>
            <a:endParaRPr lang="en-GB" sz="2300" dirty="0"/>
          </a:p>
          <a:p>
            <a:pPr marL="457200" indent="-457200">
              <a:buAutoNum type="arabicPeriod"/>
            </a:pPr>
            <a:endParaRPr lang="en-GB" sz="2300" dirty="0"/>
          </a:p>
          <a:p>
            <a:pPr marL="457200" indent="-457200">
              <a:buAutoNum type="arabicPeriod"/>
            </a:pPr>
            <a:endParaRPr lang="en-GB" sz="2300" dirty="0"/>
          </a:p>
          <a:p>
            <a:pPr marL="457200" indent="-457200">
              <a:buAutoNum type="arabicPeriod"/>
            </a:pPr>
            <a:endParaRPr lang="en-GB" sz="2300" dirty="0"/>
          </a:p>
          <a:p>
            <a:r>
              <a:rPr lang="en-GB" sz="2300" dirty="0"/>
              <a:t>  </a:t>
            </a:r>
          </a:p>
        </p:txBody>
      </p:sp>
      <p:sp>
        <p:nvSpPr>
          <p:cNvPr id="6" name="Title 1">
            <a:extLst>
              <a:ext uri="{FF2B5EF4-FFF2-40B4-BE49-F238E27FC236}">
                <a16:creationId xmlns:a16="http://schemas.microsoft.com/office/drawing/2014/main" id="{EA8EF26E-27C6-264A-829F-DB19FE736967}"/>
              </a:ext>
            </a:extLst>
          </p:cNvPr>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2</a:t>
            </a:r>
          </a:p>
          <a:p>
            <a:pPr marL="0" lvl="1" algn="r" defTabSz="342900" rtl="0">
              <a:spcBef>
                <a:spcPct val="0"/>
              </a:spcBef>
            </a:pPr>
            <a:r>
              <a:rPr lang="en-US" sz="2400" b="1" kern="0" dirty="0">
                <a:solidFill>
                  <a:schemeClr val="accent6"/>
                </a:solidFill>
                <a:latin typeface="+mn-lt"/>
              </a:rPr>
              <a:t>- </a:t>
            </a:r>
            <a:r>
              <a:rPr lang="en-US" sz="2400" b="1" kern="0" dirty="0">
                <a:latin typeface="+mn-lt"/>
              </a:rPr>
              <a:t>Answer IT</a:t>
            </a:r>
          </a:p>
        </p:txBody>
      </p:sp>
    </p:spTree>
    <p:extLst>
      <p:ext uri="{BB962C8B-B14F-4D97-AF65-F5344CB8AC3E}">
        <p14:creationId xmlns:p14="http://schemas.microsoft.com/office/powerpoint/2010/main" val="42770881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2741994" y="0"/>
            <a:ext cx="6322493" cy="6525344"/>
          </a:xfrm>
          <a:prstGeom prst="rect">
            <a:avLst/>
          </a:prstGeom>
        </p:spPr>
      </p:pic>
      <p:sp>
        <p:nvSpPr>
          <p:cNvPr id="8" name="TextBox 7"/>
          <p:cNvSpPr txBox="1"/>
          <p:nvPr/>
        </p:nvSpPr>
        <p:spPr>
          <a:xfrm>
            <a:off x="0" y="829509"/>
            <a:ext cx="6444208" cy="6232475"/>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endParaRPr lang="en-GB" dirty="0"/>
          </a:p>
          <a:p>
            <a:r>
              <a:rPr lang="en-US" sz="3200" b="1" dirty="0">
                <a:solidFill>
                  <a:schemeClr val="bg1">
                    <a:lumMod val="65000"/>
                  </a:schemeClr>
                </a:solidFill>
              </a:rPr>
              <a:t>Homeostasis</a:t>
            </a:r>
          </a:p>
          <a:p>
            <a:r>
              <a:rPr lang="en-US" sz="3200" b="1" dirty="0">
                <a:solidFill>
                  <a:schemeClr val="bg1">
                    <a:lumMod val="65000"/>
                  </a:schemeClr>
                </a:solidFill>
              </a:rPr>
              <a:t>Part 3</a:t>
            </a:r>
          </a:p>
          <a:p>
            <a:pPr>
              <a:buFont typeface="Arial" pitchFamily="34" charset="0"/>
              <a:buChar char="•"/>
            </a:pPr>
            <a:r>
              <a:rPr lang="en-US" sz="3200" b="1" dirty="0">
                <a:solidFill>
                  <a:schemeClr val="bg1">
                    <a:lumMod val="65000"/>
                  </a:schemeClr>
                </a:solidFill>
              </a:rPr>
              <a:t> Homeostasis in </a:t>
            </a:r>
          </a:p>
          <a:p>
            <a:r>
              <a:rPr lang="en-US" sz="3200" b="1" dirty="0">
                <a:solidFill>
                  <a:schemeClr val="bg1">
                    <a:lumMod val="65000"/>
                  </a:schemeClr>
                </a:solidFill>
              </a:rPr>
              <a:t>  humans</a:t>
            </a:r>
          </a:p>
          <a:p>
            <a:pPr>
              <a:buFont typeface="Arial" pitchFamily="34" charset="0"/>
              <a:buChar char="•"/>
            </a:pPr>
            <a:r>
              <a:rPr lang="en-US" sz="3200" b="1" dirty="0">
                <a:solidFill>
                  <a:schemeClr val="bg1">
                    <a:lumMod val="65000"/>
                  </a:schemeClr>
                </a:solidFill>
              </a:rPr>
              <a:t> Thermoregulation  </a:t>
            </a:r>
          </a:p>
          <a:p>
            <a:r>
              <a:rPr lang="en-US" sz="3200" b="1" dirty="0">
                <a:solidFill>
                  <a:schemeClr val="bg1">
                    <a:lumMod val="65000"/>
                  </a:schemeClr>
                </a:solidFill>
              </a:rPr>
              <a:t>  (biology)</a:t>
            </a:r>
          </a:p>
          <a:p>
            <a:endParaRPr lang="en-US" sz="900" b="1" dirty="0">
              <a:solidFill>
                <a:schemeClr val="bg1">
                  <a:lumMod val="65000"/>
                </a:schemeClr>
              </a:solidFill>
            </a:endParaRPr>
          </a:p>
          <a:p>
            <a:endParaRPr lang="en-US" b="1" dirty="0">
              <a:solidFill>
                <a:schemeClr val="bg1">
                  <a:lumMod val="65000"/>
                </a:schemeClr>
              </a:solidFill>
            </a:endParaRPr>
          </a:p>
          <a:p>
            <a:endParaRPr lang="en-GB" dirty="0"/>
          </a:p>
        </p:txBody>
      </p:sp>
    </p:spTree>
    <p:extLst>
      <p:ext uri="{BB962C8B-B14F-4D97-AF65-F5344CB8AC3E}">
        <p14:creationId xmlns:p14="http://schemas.microsoft.com/office/powerpoint/2010/main" val="13862933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p:cNvSpPr/>
          <p:nvPr/>
        </p:nvSpPr>
        <p:spPr>
          <a:xfrm>
            <a:off x="179512" y="836712"/>
            <a:ext cx="8721462" cy="2862322"/>
          </a:xfrm>
          <a:prstGeom prst="rect">
            <a:avLst/>
          </a:prstGeom>
          <a:solidFill>
            <a:schemeClr val="accent6">
              <a:lumMod val="20000"/>
              <a:lumOff val="80000"/>
            </a:schemeClr>
          </a:solidFill>
        </p:spPr>
        <p:style>
          <a:lnRef idx="1">
            <a:schemeClr val="accent6"/>
          </a:lnRef>
          <a:fillRef idx="2">
            <a:schemeClr val="accent6"/>
          </a:fillRef>
          <a:effectRef idx="1">
            <a:schemeClr val="accent6"/>
          </a:effectRef>
          <a:fontRef idx="minor">
            <a:schemeClr val="dk1"/>
          </a:fontRef>
        </p:style>
        <p:txBody>
          <a:bodyPr wrap="square">
            <a:spAutoFit/>
          </a:bodyPr>
          <a:lstStyle/>
          <a:p>
            <a:pPr algn="ctr"/>
            <a:r>
              <a:rPr lang="en-US" sz="2400" dirty="0"/>
              <a:t>There are many process in the body that keep important substances and the body temperature regulated within narrow limits.</a:t>
            </a:r>
          </a:p>
          <a:p>
            <a:pPr algn="ctr"/>
            <a:endParaRPr lang="en-US" sz="2400" dirty="0"/>
          </a:p>
          <a:p>
            <a:pPr algn="ctr"/>
            <a:r>
              <a:rPr lang="en-US" sz="2800" dirty="0"/>
              <a:t>This is called </a:t>
            </a:r>
            <a:r>
              <a:rPr lang="en-GB" sz="3200" b="1" dirty="0">
                <a:solidFill>
                  <a:schemeClr val="accent6"/>
                </a:solidFill>
              </a:rPr>
              <a:t>homeostasis</a:t>
            </a:r>
            <a:endParaRPr lang="en-US" sz="3200" dirty="0"/>
          </a:p>
          <a:p>
            <a:r>
              <a:rPr lang="en-US" sz="2800" dirty="0"/>
              <a:t>   			</a:t>
            </a:r>
          </a:p>
          <a:p>
            <a:r>
              <a:rPr lang="en-US" sz="2800" b="1" dirty="0">
                <a:solidFill>
                  <a:schemeClr val="accent6"/>
                </a:solidFill>
              </a:rPr>
              <a:t>                                       </a:t>
            </a:r>
            <a:r>
              <a:rPr lang="en-US" sz="2400" b="1" dirty="0">
                <a:solidFill>
                  <a:schemeClr val="accent6"/>
                </a:solidFill>
              </a:rPr>
              <a:t>homeo</a:t>
            </a:r>
            <a:r>
              <a:rPr lang="en-US" sz="2400" dirty="0"/>
              <a:t> = similar     </a:t>
            </a:r>
            <a:r>
              <a:rPr lang="en-US" sz="2400" b="1" dirty="0">
                <a:solidFill>
                  <a:schemeClr val="accent6"/>
                </a:solidFill>
              </a:rPr>
              <a:t>stasis</a:t>
            </a:r>
            <a:r>
              <a:rPr lang="en-US" sz="2400" dirty="0"/>
              <a:t> = standing still</a:t>
            </a:r>
            <a:endParaRPr lang="en-US" sz="2800" dirty="0"/>
          </a:p>
          <a:p>
            <a:pPr algn="ctr"/>
            <a:endParaRPr lang="en-US" sz="1600" dirty="0"/>
          </a:p>
        </p:txBody>
      </p:sp>
      <p:sp>
        <p:nvSpPr>
          <p:cNvPr id="30" name="Right Brace 29"/>
          <p:cNvSpPr/>
          <p:nvPr/>
        </p:nvSpPr>
        <p:spPr>
          <a:xfrm rot="5400000">
            <a:off x="4812451" y="2085273"/>
            <a:ext cx="432045" cy="1103276"/>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42" name="Right Brace 41"/>
          <p:cNvSpPr/>
          <p:nvPr/>
        </p:nvSpPr>
        <p:spPr>
          <a:xfrm rot="5400000">
            <a:off x="5832140" y="2168860"/>
            <a:ext cx="432047" cy="936104"/>
          </a:xfrm>
          <a:prstGeom prst="rightBrace">
            <a:avLst>
              <a:gd name="adj1" fmla="val 12046"/>
              <a:gd name="adj2" fmla="val 50000"/>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44" name="Rectangle 43"/>
          <p:cNvSpPr/>
          <p:nvPr/>
        </p:nvSpPr>
        <p:spPr>
          <a:xfrm>
            <a:off x="5580111" y="3915525"/>
            <a:ext cx="3419872" cy="2246769"/>
          </a:xfrm>
          <a:prstGeom prst="rect">
            <a:avLst/>
          </a:prstGeom>
        </p:spPr>
        <p:txBody>
          <a:bodyPr wrap="square">
            <a:spAutoFit/>
          </a:bodyPr>
          <a:lstStyle/>
          <a:p>
            <a:r>
              <a:rPr lang="en-US" sz="2000" dirty="0"/>
              <a:t>In the </a:t>
            </a:r>
            <a:r>
              <a:rPr lang="en-US" sz="2000" b="1" dirty="0">
                <a:solidFill>
                  <a:schemeClr val="accent6">
                    <a:lumMod val="75000"/>
                  </a:schemeClr>
                </a:solidFill>
              </a:rPr>
              <a:t>human body, </a:t>
            </a:r>
            <a:r>
              <a:rPr lang="en-US" sz="2000" dirty="0"/>
              <a:t>homeostasis controls:</a:t>
            </a:r>
          </a:p>
          <a:p>
            <a:pPr marL="342900" indent="-342900">
              <a:buFont typeface="Arial" charset="0"/>
              <a:buChar char="•"/>
            </a:pPr>
            <a:r>
              <a:rPr lang="en-US" sz="2000" b="1" dirty="0">
                <a:solidFill>
                  <a:schemeClr val="accent6">
                    <a:lumMod val="75000"/>
                  </a:schemeClr>
                </a:solidFill>
              </a:rPr>
              <a:t>blood glucose concentration</a:t>
            </a:r>
          </a:p>
          <a:p>
            <a:pPr marL="342900" indent="-342900">
              <a:lnSpc>
                <a:spcPct val="150000"/>
              </a:lnSpc>
              <a:buFont typeface="Arial" charset="0"/>
              <a:buChar char="•"/>
            </a:pPr>
            <a:r>
              <a:rPr lang="en-US" sz="2000" b="1" dirty="0">
                <a:solidFill>
                  <a:schemeClr val="accent6">
                    <a:lumMod val="75000"/>
                  </a:schemeClr>
                </a:solidFill>
              </a:rPr>
              <a:t>body temperature</a:t>
            </a:r>
          </a:p>
          <a:p>
            <a:pPr marL="342900" indent="-342900">
              <a:lnSpc>
                <a:spcPct val="150000"/>
              </a:lnSpc>
              <a:buFont typeface="Arial" charset="0"/>
              <a:buChar char="•"/>
            </a:pPr>
            <a:r>
              <a:rPr lang="en-US" sz="2000" b="1" dirty="0">
                <a:solidFill>
                  <a:schemeClr val="accent6">
                    <a:lumMod val="75000"/>
                  </a:schemeClr>
                </a:solidFill>
              </a:rPr>
              <a:t>water levels.</a:t>
            </a:r>
          </a:p>
        </p:txBody>
      </p:sp>
      <p:pic>
        <p:nvPicPr>
          <p:cNvPr id="45" name="Picture 44"/>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4619" y="1699051"/>
            <a:ext cx="1836784" cy="1988840"/>
          </a:xfrm>
          <a:prstGeom prst="rect">
            <a:avLst/>
          </a:prstGeom>
        </p:spPr>
      </p:pic>
      <p:pic>
        <p:nvPicPr>
          <p:cNvPr id="46" name="Picture 4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9932" y="3977949"/>
            <a:ext cx="1633806" cy="2465994"/>
          </a:xfrm>
          <a:prstGeom prst="rect">
            <a:avLst/>
          </a:prstGeom>
        </p:spPr>
      </p:pic>
      <p:sp>
        <p:nvSpPr>
          <p:cNvPr id="47" name="Rectangle 46"/>
          <p:cNvSpPr/>
          <p:nvPr/>
        </p:nvSpPr>
        <p:spPr>
          <a:xfrm>
            <a:off x="93349" y="3915526"/>
            <a:ext cx="3419872" cy="2554545"/>
          </a:xfrm>
          <a:prstGeom prst="rect">
            <a:avLst/>
          </a:prstGeom>
        </p:spPr>
        <p:txBody>
          <a:bodyPr wrap="square">
            <a:spAutoFit/>
          </a:bodyPr>
          <a:lstStyle/>
          <a:p>
            <a:r>
              <a:rPr lang="en-US" sz="2000" b="1" dirty="0">
                <a:solidFill>
                  <a:schemeClr val="accent6">
                    <a:lumMod val="75000"/>
                  </a:schemeClr>
                </a:solidFill>
              </a:rPr>
              <a:t>Homeostasis</a:t>
            </a:r>
            <a:r>
              <a:rPr lang="en-US" sz="2000" dirty="0">
                <a:solidFill>
                  <a:schemeClr val="accent6">
                    <a:lumMod val="75000"/>
                  </a:schemeClr>
                </a:solidFill>
              </a:rPr>
              <a:t> </a:t>
            </a:r>
            <a:r>
              <a:rPr lang="en-US" sz="2000" dirty="0"/>
              <a:t>is the regulation (balance) of the </a:t>
            </a:r>
            <a:r>
              <a:rPr lang="en-US" sz="2000" b="1" dirty="0">
                <a:solidFill>
                  <a:schemeClr val="accent6">
                    <a:lumMod val="75000"/>
                  </a:schemeClr>
                </a:solidFill>
              </a:rPr>
              <a:t>internal</a:t>
            </a:r>
            <a:r>
              <a:rPr lang="en-US" sz="2000" b="1" dirty="0">
                <a:solidFill>
                  <a:schemeClr val="accent6"/>
                </a:solidFill>
              </a:rPr>
              <a:t> </a:t>
            </a:r>
            <a:r>
              <a:rPr lang="en-US" sz="2000" b="1" dirty="0">
                <a:solidFill>
                  <a:schemeClr val="accent6">
                    <a:lumMod val="75000"/>
                  </a:schemeClr>
                </a:solidFill>
              </a:rPr>
              <a:t>conditions</a:t>
            </a:r>
            <a:r>
              <a:rPr lang="en-US" sz="2000" b="1" dirty="0">
                <a:solidFill>
                  <a:schemeClr val="accent6"/>
                </a:solidFill>
              </a:rPr>
              <a:t> </a:t>
            </a:r>
            <a:r>
              <a:rPr lang="en-US" sz="2000" dirty="0"/>
              <a:t>of a cell or organism to maintain </a:t>
            </a:r>
            <a:r>
              <a:rPr lang="en-US" sz="2000" b="1" dirty="0">
                <a:solidFill>
                  <a:schemeClr val="accent6">
                    <a:lumMod val="75000"/>
                  </a:schemeClr>
                </a:solidFill>
              </a:rPr>
              <a:t>optimum conditions </a:t>
            </a:r>
            <a:r>
              <a:rPr lang="en-US" sz="2000" dirty="0"/>
              <a:t>for enzyme function and all cell functions in response to </a:t>
            </a:r>
            <a:r>
              <a:rPr lang="en-US" sz="2000" b="1" dirty="0">
                <a:solidFill>
                  <a:schemeClr val="accent6">
                    <a:lumMod val="75000"/>
                  </a:schemeClr>
                </a:solidFill>
              </a:rPr>
              <a:t>internal</a:t>
            </a:r>
            <a:r>
              <a:rPr lang="en-US" sz="2000" dirty="0">
                <a:solidFill>
                  <a:schemeClr val="accent6">
                    <a:lumMod val="75000"/>
                  </a:schemeClr>
                </a:solidFill>
              </a:rPr>
              <a:t> </a:t>
            </a:r>
            <a:r>
              <a:rPr lang="en-US" sz="2000" dirty="0"/>
              <a:t>and </a:t>
            </a:r>
            <a:r>
              <a:rPr lang="en-US" sz="2000" b="1" dirty="0">
                <a:solidFill>
                  <a:schemeClr val="accent6">
                    <a:lumMod val="75000"/>
                  </a:schemeClr>
                </a:solidFill>
              </a:rPr>
              <a:t>external changes. </a:t>
            </a:r>
          </a:p>
        </p:txBody>
      </p:sp>
      <p:sp>
        <p:nvSpPr>
          <p:cNvPr id="2" name="Rectangle 1"/>
          <p:cNvSpPr/>
          <p:nvPr/>
        </p:nvSpPr>
        <p:spPr>
          <a:xfrm>
            <a:off x="5940152" y="6075765"/>
            <a:ext cx="4572000" cy="646331"/>
          </a:xfrm>
          <a:prstGeom prst="rect">
            <a:avLst/>
          </a:prstGeom>
        </p:spPr>
        <p:txBody>
          <a:bodyPr>
            <a:spAutoFit/>
          </a:bodyPr>
          <a:lstStyle/>
          <a:p>
            <a:r>
              <a:rPr lang="en-GB" b="1" dirty="0">
                <a:hlinkClick r:id="rId5"/>
              </a:rPr>
              <a:t>Activity - Homeostasis</a:t>
            </a:r>
            <a:endParaRPr lang="en-GB" b="1" dirty="0"/>
          </a:p>
          <a:p>
            <a:endParaRPr lang="en-GB" b="1" dirty="0"/>
          </a:p>
        </p:txBody>
      </p:sp>
      <p:sp>
        <p:nvSpPr>
          <p:cNvPr id="12"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3-Homeostasis</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12704805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2992" y="894494"/>
            <a:ext cx="2808312" cy="2808312"/>
          </a:xfrm>
          <a:prstGeom prst="rect">
            <a:avLst/>
          </a:prstGeom>
        </p:spPr>
      </p:pic>
      <p:sp>
        <p:nvSpPr>
          <p:cNvPr id="4" name="Rectangle 3"/>
          <p:cNvSpPr/>
          <p:nvPr/>
        </p:nvSpPr>
        <p:spPr>
          <a:xfrm>
            <a:off x="179512" y="692696"/>
            <a:ext cx="5400600" cy="2308324"/>
          </a:xfrm>
          <a:prstGeom prst="rect">
            <a:avLst/>
          </a:prstGeom>
        </p:spPr>
        <p:txBody>
          <a:bodyPr wrap="square">
            <a:spAutoFit/>
          </a:bodyPr>
          <a:lstStyle/>
          <a:p>
            <a:r>
              <a:rPr lang="en-GB" sz="2400" b="1" dirty="0">
                <a:solidFill>
                  <a:schemeClr val="accent6">
                    <a:lumMod val="75000"/>
                  </a:schemeClr>
                </a:solidFill>
              </a:rPr>
              <a:t>Human body temperature </a:t>
            </a:r>
            <a:r>
              <a:rPr lang="en-GB" sz="2400" dirty="0"/>
              <a:t>is </a:t>
            </a:r>
            <a:r>
              <a:rPr lang="en-GB" sz="2400" b="1" dirty="0">
                <a:solidFill>
                  <a:schemeClr val="accent6">
                    <a:lumMod val="75000"/>
                  </a:schemeClr>
                </a:solidFill>
              </a:rPr>
              <a:t>37</a:t>
            </a:r>
            <a:r>
              <a:rPr lang="en-GB" sz="2400" b="1" baseline="30000" dirty="0">
                <a:solidFill>
                  <a:schemeClr val="accent6">
                    <a:lumMod val="75000"/>
                  </a:schemeClr>
                </a:solidFill>
              </a:rPr>
              <a:t>o</a:t>
            </a:r>
            <a:r>
              <a:rPr lang="en-GB" sz="2400" b="1" dirty="0">
                <a:solidFill>
                  <a:schemeClr val="accent6">
                    <a:lumMod val="75000"/>
                  </a:schemeClr>
                </a:solidFill>
              </a:rPr>
              <a:t>C</a:t>
            </a:r>
            <a:r>
              <a:rPr lang="en-GB" sz="2400" dirty="0"/>
              <a:t>, this is the </a:t>
            </a:r>
            <a:r>
              <a:rPr lang="en-GB" sz="2400" b="1" dirty="0">
                <a:solidFill>
                  <a:schemeClr val="accent6">
                    <a:lumMod val="75000"/>
                  </a:schemeClr>
                </a:solidFill>
              </a:rPr>
              <a:t>optimum temperature </a:t>
            </a:r>
            <a:r>
              <a:rPr lang="en-GB" sz="2400" dirty="0"/>
              <a:t>for </a:t>
            </a:r>
            <a:r>
              <a:rPr lang="en-GB" sz="2400" b="1" dirty="0">
                <a:solidFill>
                  <a:schemeClr val="accent6">
                    <a:lumMod val="75000"/>
                  </a:schemeClr>
                </a:solidFill>
              </a:rPr>
              <a:t>enzymes</a:t>
            </a:r>
            <a:r>
              <a:rPr lang="en-GB" sz="2400" dirty="0"/>
              <a:t> to work effectively. </a:t>
            </a:r>
          </a:p>
          <a:p>
            <a:r>
              <a:rPr lang="en-GB" sz="2400" dirty="0"/>
              <a:t>Body temperature is monitored and controlled by the </a:t>
            </a:r>
            <a:r>
              <a:rPr lang="en-GB" sz="2400" b="1" dirty="0">
                <a:solidFill>
                  <a:schemeClr val="accent6">
                    <a:lumMod val="75000"/>
                  </a:schemeClr>
                </a:solidFill>
              </a:rPr>
              <a:t>thermoregulatory centre</a:t>
            </a:r>
            <a:r>
              <a:rPr lang="en-GB" sz="2400" dirty="0"/>
              <a:t> (hypothalamus) in the </a:t>
            </a:r>
            <a:r>
              <a:rPr lang="en-GB" sz="2400" b="1" dirty="0">
                <a:solidFill>
                  <a:schemeClr val="accent6">
                    <a:lumMod val="75000"/>
                  </a:schemeClr>
                </a:solidFill>
              </a:rPr>
              <a:t>brain</a:t>
            </a:r>
            <a:r>
              <a:rPr lang="en-GB" sz="2400" dirty="0"/>
              <a:t>. </a:t>
            </a:r>
            <a:endParaRPr lang="en-GB" sz="2000" dirty="0"/>
          </a:p>
        </p:txBody>
      </p:sp>
      <p:sp>
        <p:nvSpPr>
          <p:cNvPr id="7" name="TextBox 6"/>
          <p:cNvSpPr txBox="1"/>
          <p:nvPr/>
        </p:nvSpPr>
        <p:spPr>
          <a:xfrm>
            <a:off x="5995000" y="3285478"/>
            <a:ext cx="2664296" cy="369332"/>
          </a:xfrm>
          <a:prstGeom prst="rect">
            <a:avLst/>
          </a:prstGeom>
          <a:solidFill>
            <a:schemeClr val="bg1"/>
          </a:solidFill>
          <a:ln>
            <a:noFill/>
          </a:ln>
        </p:spPr>
        <p:txBody>
          <a:bodyPr wrap="square" rtlCol="0">
            <a:spAutoFit/>
          </a:bodyPr>
          <a:lstStyle/>
          <a:p>
            <a:pPr algn="ctr"/>
            <a:r>
              <a:rPr lang="en-GB" b="1" dirty="0"/>
              <a:t>Thermoregulatory centre</a:t>
            </a:r>
          </a:p>
        </p:txBody>
      </p:sp>
      <p:cxnSp>
        <p:nvCxnSpPr>
          <p:cNvPr id="9" name="Straight Arrow Connector 8"/>
          <p:cNvCxnSpPr/>
          <p:nvPr/>
        </p:nvCxnSpPr>
        <p:spPr>
          <a:xfrm flipV="1">
            <a:off x="7164288" y="2132856"/>
            <a:ext cx="144016" cy="1265280"/>
          </a:xfrm>
          <a:prstGeom prst="straightConnector1">
            <a:avLst/>
          </a:prstGeom>
          <a:ln w="31750">
            <a:solidFill>
              <a:schemeClr val="bg1"/>
            </a:solidFill>
            <a:tailEnd type="triangle"/>
          </a:ln>
        </p:spPr>
        <p:style>
          <a:lnRef idx="2">
            <a:schemeClr val="accent1"/>
          </a:lnRef>
          <a:fillRef idx="0">
            <a:schemeClr val="accent1"/>
          </a:fillRef>
          <a:effectRef idx="1">
            <a:schemeClr val="accent1"/>
          </a:effectRef>
          <a:fontRef idx="minor">
            <a:schemeClr val="tx1"/>
          </a:fontRef>
        </p:style>
      </p:cxnSp>
      <p:pic>
        <p:nvPicPr>
          <p:cNvPr id="14" name="Picture 13"/>
          <p:cNvPicPr>
            <a:picLocks noChangeAspect="1"/>
          </p:cNvPicPr>
          <p:nvPr/>
        </p:nvPicPr>
        <p:blipFill rotWithShape="1">
          <a:blip r:embed="rId4" cstate="print"/>
          <a:srcRect l="6689" t="10101" r="38233" b="54785"/>
          <a:stretch/>
        </p:blipFill>
        <p:spPr>
          <a:xfrm>
            <a:off x="4139952" y="3894177"/>
            <a:ext cx="4824580" cy="2306857"/>
          </a:xfrm>
          <a:prstGeom prst="rect">
            <a:avLst/>
          </a:prstGeom>
        </p:spPr>
      </p:pic>
      <p:sp>
        <p:nvSpPr>
          <p:cNvPr id="16" name="Rectangle 15"/>
          <p:cNvSpPr/>
          <p:nvPr/>
        </p:nvSpPr>
        <p:spPr>
          <a:xfrm>
            <a:off x="268680" y="3140968"/>
            <a:ext cx="3799264" cy="3046988"/>
          </a:xfrm>
          <a:prstGeom prst="rect">
            <a:avLst/>
          </a:prstGeom>
          <a:solidFill>
            <a:schemeClr val="bg1">
              <a:lumMod val="85000"/>
            </a:schemeClr>
          </a:solidFill>
          <a:ln>
            <a:solidFill>
              <a:schemeClr val="accent6">
                <a:lumMod val="75000"/>
              </a:schemeClr>
            </a:solidFill>
          </a:ln>
        </p:spPr>
        <p:txBody>
          <a:bodyPr wrap="square">
            <a:spAutoFit/>
          </a:bodyPr>
          <a:lstStyle/>
          <a:p>
            <a:r>
              <a:rPr lang="en-GB" sz="2400" dirty="0"/>
              <a:t>The </a:t>
            </a:r>
            <a:r>
              <a:rPr lang="en-GB" sz="2400" b="1" dirty="0">
                <a:solidFill>
                  <a:schemeClr val="accent6">
                    <a:lumMod val="75000"/>
                  </a:schemeClr>
                </a:solidFill>
              </a:rPr>
              <a:t>thermoregulatory centre </a:t>
            </a:r>
            <a:r>
              <a:rPr lang="en-GB" sz="2400" dirty="0"/>
              <a:t>contains </a:t>
            </a:r>
            <a:r>
              <a:rPr lang="en-GB" sz="2400" b="1" dirty="0">
                <a:solidFill>
                  <a:schemeClr val="accent6">
                    <a:lumMod val="75000"/>
                  </a:schemeClr>
                </a:solidFill>
              </a:rPr>
              <a:t>receptors sensitive to the temperature of the blood</a:t>
            </a:r>
            <a:r>
              <a:rPr lang="en-GB" sz="2400" dirty="0"/>
              <a:t>. The </a:t>
            </a:r>
            <a:r>
              <a:rPr lang="en-GB" sz="2400" b="1" dirty="0">
                <a:solidFill>
                  <a:schemeClr val="accent6">
                    <a:lumMod val="75000"/>
                  </a:schemeClr>
                </a:solidFill>
              </a:rPr>
              <a:t>skin</a:t>
            </a:r>
            <a:r>
              <a:rPr lang="en-GB" sz="2400" dirty="0">
                <a:solidFill>
                  <a:schemeClr val="accent6">
                    <a:lumMod val="75000"/>
                  </a:schemeClr>
                </a:solidFill>
              </a:rPr>
              <a:t> </a:t>
            </a:r>
            <a:r>
              <a:rPr lang="en-GB" sz="2400" dirty="0"/>
              <a:t>contains </a:t>
            </a:r>
            <a:r>
              <a:rPr lang="en-GB" sz="2400" b="1" dirty="0">
                <a:solidFill>
                  <a:schemeClr val="accent6">
                    <a:lumMod val="75000"/>
                  </a:schemeClr>
                </a:solidFill>
              </a:rPr>
              <a:t>temperature receptors</a:t>
            </a:r>
            <a:r>
              <a:rPr lang="en-GB" sz="2400" dirty="0"/>
              <a:t> and sends </a:t>
            </a:r>
            <a:r>
              <a:rPr lang="en-GB" sz="2400" b="1" dirty="0">
                <a:solidFill>
                  <a:schemeClr val="accent6">
                    <a:lumMod val="75000"/>
                  </a:schemeClr>
                </a:solidFill>
              </a:rPr>
              <a:t>nervous</a:t>
            </a:r>
            <a:r>
              <a:rPr lang="en-GB" sz="2400" dirty="0">
                <a:solidFill>
                  <a:schemeClr val="accent6">
                    <a:lumMod val="75000"/>
                  </a:schemeClr>
                </a:solidFill>
              </a:rPr>
              <a:t> </a:t>
            </a:r>
            <a:r>
              <a:rPr lang="en-GB" sz="2400" b="1" dirty="0">
                <a:solidFill>
                  <a:schemeClr val="accent6">
                    <a:lumMod val="75000"/>
                  </a:schemeClr>
                </a:solidFill>
              </a:rPr>
              <a:t>impulses</a:t>
            </a:r>
            <a:r>
              <a:rPr lang="en-GB" sz="2400" dirty="0">
                <a:solidFill>
                  <a:schemeClr val="accent6">
                    <a:lumMod val="75000"/>
                  </a:schemeClr>
                </a:solidFill>
              </a:rPr>
              <a:t> </a:t>
            </a:r>
            <a:r>
              <a:rPr lang="en-GB" sz="2400" dirty="0"/>
              <a:t>to the thermoregulatory centre. </a:t>
            </a:r>
          </a:p>
        </p:txBody>
      </p:sp>
      <p:sp>
        <p:nvSpPr>
          <p:cNvPr id="18" name="Rectangle 17"/>
          <p:cNvSpPr/>
          <p:nvPr/>
        </p:nvSpPr>
        <p:spPr>
          <a:xfrm>
            <a:off x="4139952" y="5471392"/>
            <a:ext cx="1855048" cy="92101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dirty="0">
                <a:solidFill>
                  <a:schemeClr val="tx1"/>
                </a:solidFill>
              </a:rPr>
              <a:t>Free nerve endings for pain and temperature</a:t>
            </a:r>
          </a:p>
        </p:txBody>
      </p:sp>
      <p:sp>
        <p:nvSpPr>
          <p:cNvPr id="20" name="TextBox 19"/>
          <p:cNvSpPr txBox="1"/>
          <p:nvPr/>
        </p:nvSpPr>
        <p:spPr>
          <a:xfrm>
            <a:off x="6616808" y="6178162"/>
            <a:ext cx="2138456" cy="369332"/>
          </a:xfrm>
          <a:prstGeom prst="rect">
            <a:avLst/>
          </a:prstGeom>
          <a:noFill/>
        </p:spPr>
        <p:txBody>
          <a:bodyPr wrap="square" rtlCol="0">
            <a:spAutoFit/>
          </a:bodyPr>
          <a:lstStyle/>
          <a:p>
            <a:pPr algn="ctr"/>
            <a:r>
              <a:rPr lang="en-GB" b="1" dirty="0"/>
              <a:t>Surface of the skin </a:t>
            </a:r>
          </a:p>
        </p:txBody>
      </p:sp>
      <p:sp>
        <p:nvSpPr>
          <p:cNvPr id="21" name="TextBox 20"/>
          <p:cNvSpPr txBox="1"/>
          <p:nvPr/>
        </p:nvSpPr>
        <p:spPr>
          <a:xfrm>
            <a:off x="8326658" y="4655111"/>
            <a:ext cx="665276" cy="373038"/>
          </a:xfrm>
          <a:prstGeom prst="rect">
            <a:avLst/>
          </a:prstGeom>
          <a:solidFill>
            <a:schemeClr val="bg1"/>
          </a:solidFill>
        </p:spPr>
        <p:txBody>
          <a:bodyPr wrap="square" rtlCol="0">
            <a:spAutoFit/>
          </a:bodyPr>
          <a:lstStyle/>
          <a:p>
            <a:r>
              <a:rPr lang="en-GB" b="1" dirty="0"/>
              <a:t>Hair</a:t>
            </a:r>
          </a:p>
        </p:txBody>
      </p:sp>
      <p:sp>
        <p:nvSpPr>
          <p:cNvPr id="13"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3 –</a:t>
            </a:r>
            <a:r>
              <a:rPr lang="en-US" sz="2400" b="1" kern="0" dirty="0">
                <a:solidFill>
                  <a:schemeClr val="accent6"/>
                </a:solidFill>
              </a:rPr>
              <a:t> Thermoregulation</a:t>
            </a:r>
            <a:r>
              <a:rPr kumimoji="0" lang="en-US" sz="2400" b="1" i="0" u="none" strike="noStrike" kern="0" cap="none" spc="0" normalizeH="0" baseline="0" noProof="0" dirty="0">
                <a:ln>
                  <a:noFill/>
                </a:ln>
                <a:solidFill>
                  <a:schemeClr val="accent6"/>
                </a:solidFill>
                <a:effectLst/>
                <a:uLnTx/>
                <a:uFillTx/>
                <a:latin typeface="+mn-lt"/>
              </a:rPr>
              <a:t> (biology only)</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152239541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323528" y="836712"/>
            <a:ext cx="8640960" cy="923330"/>
          </a:xfrm>
          <a:prstGeom prst="rect">
            <a:avLst/>
          </a:prstGeom>
          <a:noFill/>
        </p:spPr>
        <p:txBody>
          <a:bodyPr wrap="square" rtlCol="0">
            <a:spAutoFit/>
          </a:bodyPr>
          <a:lstStyle/>
          <a:p>
            <a:endParaRPr lang="en-GB" dirty="0"/>
          </a:p>
          <a:p>
            <a:endParaRPr lang="en-GB" dirty="0"/>
          </a:p>
          <a:p>
            <a:endParaRPr lang="en-GB" dirty="0"/>
          </a:p>
        </p:txBody>
      </p:sp>
      <p:sp>
        <p:nvSpPr>
          <p:cNvPr id="5"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3-Thermoregulation</a:t>
            </a:r>
            <a:endParaRPr kumimoji="0" lang="en-US" sz="2400" b="1" i="0" u="none" strike="noStrike" kern="0" cap="none" spc="0" normalizeH="0" baseline="0" noProof="0" dirty="0">
              <a:ln>
                <a:noFill/>
              </a:ln>
              <a:solidFill>
                <a:schemeClr val="tx1"/>
              </a:solidFill>
              <a:effectLst/>
              <a:uLnTx/>
              <a:uFillTx/>
              <a:latin typeface="+mn-lt"/>
            </a:endParaRPr>
          </a:p>
        </p:txBody>
      </p:sp>
      <p:pic>
        <p:nvPicPr>
          <p:cNvPr id="6" name="Picture 5" descr="skin.jpg"/>
          <p:cNvPicPr>
            <a:picLocks noChangeAspect="1"/>
          </p:cNvPicPr>
          <p:nvPr/>
        </p:nvPicPr>
        <p:blipFill>
          <a:blip r:embed="rId3" cstate="print"/>
          <a:stretch>
            <a:fillRect/>
          </a:stretch>
        </p:blipFill>
        <p:spPr>
          <a:xfrm>
            <a:off x="3375248" y="764704"/>
            <a:ext cx="5373216" cy="5373216"/>
          </a:xfrm>
          <a:prstGeom prst="rect">
            <a:avLst/>
          </a:prstGeom>
        </p:spPr>
      </p:pic>
      <p:sp>
        <p:nvSpPr>
          <p:cNvPr id="7" name="TextBox 6"/>
          <p:cNvSpPr txBox="1"/>
          <p:nvPr/>
        </p:nvSpPr>
        <p:spPr>
          <a:xfrm>
            <a:off x="7452320" y="2996952"/>
            <a:ext cx="1152128" cy="369332"/>
          </a:xfrm>
          <a:prstGeom prst="rect">
            <a:avLst/>
          </a:prstGeom>
          <a:solidFill>
            <a:schemeClr val="accent6">
              <a:lumMod val="60000"/>
              <a:lumOff val="40000"/>
            </a:schemeClr>
          </a:solidFill>
        </p:spPr>
        <p:txBody>
          <a:bodyPr wrap="square" rtlCol="0">
            <a:spAutoFit/>
          </a:bodyPr>
          <a:lstStyle/>
          <a:p>
            <a:r>
              <a:rPr lang="en-GB" dirty="0"/>
              <a:t>Epidermis</a:t>
            </a:r>
          </a:p>
        </p:txBody>
      </p:sp>
      <p:cxnSp>
        <p:nvCxnSpPr>
          <p:cNvPr id="9" name="Straight Connector 8"/>
          <p:cNvCxnSpPr/>
          <p:nvPr/>
        </p:nvCxnSpPr>
        <p:spPr>
          <a:xfrm>
            <a:off x="6012160" y="3577990"/>
            <a:ext cx="72000" cy="0"/>
          </a:xfrm>
          <a:prstGeom prst="line">
            <a:avLst/>
          </a:prstGeom>
          <a:ln w="9525"/>
        </p:spPr>
        <p:style>
          <a:lnRef idx="2">
            <a:schemeClr val="dk1"/>
          </a:lnRef>
          <a:fillRef idx="0">
            <a:schemeClr val="dk1"/>
          </a:fillRef>
          <a:effectRef idx="1">
            <a:schemeClr val="dk1"/>
          </a:effectRef>
          <a:fontRef idx="minor">
            <a:schemeClr val="tx1"/>
          </a:fontRef>
        </p:style>
      </p:cxnSp>
      <p:sp>
        <p:nvSpPr>
          <p:cNvPr id="29" name="TextBox 28"/>
          <p:cNvSpPr txBox="1"/>
          <p:nvPr/>
        </p:nvSpPr>
        <p:spPr>
          <a:xfrm>
            <a:off x="7452320" y="3501008"/>
            <a:ext cx="1152128" cy="369332"/>
          </a:xfrm>
          <a:prstGeom prst="rect">
            <a:avLst/>
          </a:prstGeom>
          <a:solidFill>
            <a:schemeClr val="accent6">
              <a:lumMod val="60000"/>
              <a:lumOff val="40000"/>
            </a:schemeClr>
          </a:solidFill>
        </p:spPr>
        <p:txBody>
          <a:bodyPr wrap="square" rtlCol="0">
            <a:spAutoFit/>
          </a:bodyPr>
          <a:lstStyle/>
          <a:p>
            <a:r>
              <a:rPr lang="en-GB" dirty="0"/>
              <a:t>Dermis</a:t>
            </a:r>
          </a:p>
        </p:txBody>
      </p:sp>
      <p:sp>
        <p:nvSpPr>
          <p:cNvPr id="30" name="TextBox 29"/>
          <p:cNvSpPr txBox="1"/>
          <p:nvPr/>
        </p:nvSpPr>
        <p:spPr>
          <a:xfrm>
            <a:off x="2987824" y="5013176"/>
            <a:ext cx="1440160" cy="369332"/>
          </a:xfrm>
          <a:prstGeom prst="rect">
            <a:avLst/>
          </a:prstGeom>
          <a:solidFill>
            <a:schemeClr val="accent6">
              <a:lumMod val="60000"/>
              <a:lumOff val="40000"/>
            </a:schemeClr>
          </a:solidFill>
        </p:spPr>
        <p:txBody>
          <a:bodyPr wrap="square" rtlCol="0">
            <a:spAutoFit/>
          </a:bodyPr>
          <a:lstStyle/>
          <a:p>
            <a:r>
              <a:rPr lang="en-GB" dirty="0"/>
              <a:t>Hair follicle</a:t>
            </a:r>
          </a:p>
        </p:txBody>
      </p:sp>
      <p:sp>
        <p:nvSpPr>
          <p:cNvPr id="31" name="TextBox 30"/>
          <p:cNvSpPr txBox="1"/>
          <p:nvPr/>
        </p:nvSpPr>
        <p:spPr>
          <a:xfrm>
            <a:off x="3995936" y="5445224"/>
            <a:ext cx="1368152" cy="369332"/>
          </a:xfrm>
          <a:prstGeom prst="rect">
            <a:avLst/>
          </a:prstGeom>
          <a:solidFill>
            <a:schemeClr val="accent6">
              <a:lumMod val="60000"/>
              <a:lumOff val="40000"/>
            </a:schemeClr>
          </a:solidFill>
        </p:spPr>
        <p:txBody>
          <a:bodyPr wrap="square" rtlCol="0">
            <a:spAutoFit/>
          </a:bodyPr>
          <a:lstStyle/>
          <a:p>
            <a:r>
              <a:rPr lang="en-GB" dirty="0"/>
              <a:t>Sweat gland</a:t>
            </a:r>
          </a:p>
        </p:txBody>
      </p:sp>
      <p:sp>
        <p:nvSpPr>
          <p:cNvPr id="32" name="TextBox 31"/>
          <p:cNvSpPr txBox="1"/>
          <p:nvPr/>
        </p:nvSpPr>
        <p:spPr>
          <a:xfrm>
            <a:off x="179512" y="692696"/>
            <a:ext cx="2880320" cy="1477328"/>
          </a:xfrm>
          <a:prstGeom prst="rect">
            <a:avLst/>
          </a:prstGeom>
          <a:noFill/>
        </p:spPr>
        <p:txBody>
          <a:bodyPr wrap="square" rtlCol="0">
            <a:spAutoFit/>
          </a:bodyPr>
          <a:lstStyle/>
          <a:p>
            <a:r>
              <a:rPr lang="en-GB" dirty="0"/>
              <a:t>The skin is made up from three layers:</a:t>
            </a:r>
          </a:p>
          <a:p>
            <a:pPr marL="342900" indent="-342900">
              <a:buAutoNum type="arabicPeriod"/>
            </a:pPr>
            <a:r>
              <a:rPr lang="en-GB" b="1" dirty="0"/>
              <a:t>Epidermis</a:t>
            </a:r>
          </a:p>
          <a:p>
            <a:pPr marL="342900" indent="-342900">
              <a:buAutoNum type="arabicPeriod"/>
            </a:pPr>
            <a:r>
              <a:rPr lang="en-GB" b="1" dirty="0"/>
              <a:t>Dermis</a:t>
            </a:r>
          </a:p>
          <a:p>
            <a:pPr marL="342900" indent="-342900">
              <a:buAutoNum type="arabicPeriod"/>
            </a:pPr>
            <a:r>
              <a:rPr lang="en-GB" b="1" dirty="0"/>
              <a:t>Fatty Layer</a:t>
            </a:r>
          </a:p>
        </p:txBody>
      </p:sp>
      <p:sp>
        <p:nvSpPr>
          <p:cNvPr id="33" name="TextBox 32"/>
          <p:cNvSpPr txBox="1"/>
          <p:nvPr/>
        </p:nvSpPr>
        <p:spPr>
          <a:xfrm>
            <a:off x="7452320" y="4221088"/>
            <a:ext cx="1152128" cy="369332"/>
          </a:xfrm>
          <a:prstGeom prst="rect">
            <a:avLst/>
          </a:prstGeom>
          <a:solidFill>
            <a:schemeClr val="accent6">
              <a:lumMod val="60000"/>
              <a:lumOff val="40000"/>
            </a:schemeClr>
          </a:solidFill>
        </p:spPr>
        <p:txBody>
          <a:bodyPr wrap="square" rtlCol="0">
            <a:spAutoFit/>
          </a:bodyPr>
          <a:lstStyle/>
          <a:p>
            <a:r>
              <a:rPr lang="en-GB" dirty="0"/>
              <a:t>Fat</a:t>
            </a:r>
          </a:p>
        </p:txBody>
      </p:sp>
      <p:sp>
        <p:nvSpPr>
          <p:cNvPr id="34" name="TextBox 33"/>
          <p:cNvSpPr txBox="1"/>
          <p:nvPr/>
        </p:nvSpPr>
        <p:spPr>
          <a:xfrm>
            <a:off x="179512" y="2399977"/>
            <a:ext cx="2880320" cy="3970318"/>
          </a:xfrm>
          <a:prstGeom prst="rect">
            <a:avLst/>
          </a:prstGeom>
          <a:noFill/>
        </p:spPr>
        <p:txBody>
          <a:bodyPr wrap="square" rtlCol="0">
            <a:spAutoFit/>
          </a:bodyPr>
          <a:lstStyle/>
          <a:p>
            <a:r>
              <a:rPr lang="en-GB" dirty="0"/>
              <a:t>When humans get cold the </a:t>
            </a:r>
            <a:r>
              <a:rPr lang="en-GB" b="1" dirty="0">
                <a:solidFill>
                  <a:schemeClr val="accent6">
                    <a:lumMod val="75000"/>
                  </a:schemeClr>
                </a:solidFill>
              </a:rPr>
              <a:t>skeletal muscles contract </a:t>
            </a:r>
            <a:r>
              <a:rPr lang="en-GB" dirty="0"/>
              <a:t>rapidly and this causes </a:t>
            </a:r>
            <a:r>
              <a:rPr lang="en-GB" b="1" dirty="0">
                <a:solidFill>
                  <a:schemeClr val="accent6">
                    <a:lumMod val="75000"/>
                  </a:schemeClr>
                </a:solidFill>
              </a:rPr>
              <a:t>shivering</a:t>
            </a:r>
            <a:r>
              <a:rPr lang="en-GB" dirty="0"/>
              <a:t>. </a:t>
            </a:r>
          </a:p>
          <a:p>
            <a:r>
              <a:rPr lang="en-GB" dirty="0"/>
              <a:t>The muscle contractions require energy from respiration and some of this is released as </a:t>
            </a:r>
            <a:r>
              <a:rPr lang="en-GB" b="1" dirty="0">
                <a:solidFill>
                  <a:schemeClr val="accent6">
                    <a:lumMod val="75000"/>
                  </a:schemeClr>
                </a:solidFill>
              </a:rPr>
              <a:t>heat</a:t>
            </a:r>
            <a:r>
              <a:rPr lang="en-GB" dirty="0"/>
              <a:t>. </a:t>
            </a:r>
          </a:p>
          <a:p>
            <a:r>
              <a:rPr lang="en-GB" dirty="0"/>
              <a:t>The </a:t>
            </a:r>
            <a:r>
              <a:rPr lang="en-GB" b="1" dirty="0">
                <a:solidFill>
                  <a:schemeClr val="accent6">
                    <a:lumMod val="75000"/>
                  </a:schemeClr>
                </a:solidFill>
              </a:rPr>
              <a:t>hair erector </a:t>
            </a:r>
            <a:r>
              <a:rPr lang="en-GB" dirty="0"/>
              <a:t>muscles in the dermis also contract and this raises the hairs which </a:t>
            </a:r>
            <a:r>
              <a:rPr lang="en-GB" b="1" dirty="0">
                <a:solidFill>
                  <a:schemeClr val="accent6">
                    <a:lumMod val="75000"/>
                  </a:schemeClr>
                </a:solidFill>
              </a:rPr>
              <a:t>trap a layer of air </a:t>
            </a:r>
            <a:r>
              <a:rPr lang="en-GB" dirty="0"/>
              <a:t>close to the skin which warms and acts as an</a:t>
            </a:r>
            <a:r>
              <a:rPr lang="en-GB" b="1" dirty="0">
                <a:solidFill>
                  <a:schemeClr val="accent6">
                    <a:lumMod val="75000"/>
                  </a:schemeClr>
                </a:solidFill>
              </a:rPr>
              <a:t> insulator</a:t>
            </a:r>
            <a:r>
              <a:rPr lang="en-GB" dirty="0"/>
              <a:t>.</a:t>
            </a:r>
          </a:p>
        </p:txBody>
      </p:sp>
    </p:spTree>
    <p:extLst>
      <p:ext uri="{BB962C8B-B14F-4D97-AF65-F5344CB8AC3E}">
        <p14:creationId xmlns:p14="http://schemas.microsoft.com/office/powerpoint/2010/main" val="152239541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srcRect t="11341" b="23056"/>
          <a:stretch/>
        </p:blipFill>
        <p:spPr>
          <a:xfrm>
            <a:off x="602808" y="1222961"/>
            <a:ext cx="8082399" cy="3261450"/>
          </a:xfrm>
          <a:prstGeom prst="rect">
            <a:avLst/>
          </a:prstGeom>
        </p:spPr>
      </p:pic>
      <p:sp>
        <p:nvSpPr>
          <p:cNvPr id="4" name="Rectangle 3"/>
          <p:cNvSpPr/>
          <p:nvPr/>
        </p:nvSpPr>
        <p:spPr>
          <a:xfrm>
            <a:off x="611560" y="4580801"/>
            <a:ext cx="4032448" cy="1631216"/>
          </a:xfrm>
          <a:prstGeom prst="rect">
            <a:avLst/>
          </a:prstGeom>
        </p:spPr>
        <p:txBody>
          <a:bodyPr wrap="square">
            <a:spAutoFit/>
          </a:bodyPr>
          <a:lstStyle/>
          <a:p>
            <a:r>
              <a:rPr lang="en-US" sz="2000" dirty="0"/>
              <a:t>If the body temperature is </a:t>
            </a:r>
            <a:r>
              <a:rPr lang="en-US" sz="2000" b="1" dirty="0">
                <a:solidFill>
                  <a:schemeClr val="accent6">
                    <a:lumMod val="75000"/>
                  </a:schemeClr>
                </a:solidFill>
              </a:rPr>
              <a:t>too low</a:t>
            </a:r>
            <a:r>
              <a:rPr lang="en-US" sz="2000" dirty="0"/>
              <a:t>, </a:t>
            </a:r>
            <a:r>
              <a:rPr lang="en-US" sz="2000" b="1" dirty="0">
                <a:solidFill>
                  <a:schemeClr val="accent6">
                    <a:lumMod val="75000"/>
                  </a:schemeClr>
                </a:solidFill>
              </a:rPr>
              <a:t>blood vessels constrict </a:t>
            </a:r>
            <a:r>
              <a:rPr lang="en-US" sz="2000" dirty="0"/>
              <a:t>(vasoconstriction), sweating stops and </a:t>
            </a:r>
            <a:r>
              <a:rPr lang="en-US" sz="2000" b="1" dirty="0">
                <a:solidFill>
                  <a:schemeClr val="accent6">
                    <a:lumMod val="75000"/>
                  </a:schemeClr>
                </a:solidFill>
              </a:rPr>
              <a:t>skeletal muscles contract </a:t>
            </a:r>
            <a:r>
              <a:rPr lang="en-US" sz="2000" dirty="0"/>
              <a:t>(shiver).</a:t>
            </a:r>
            <a:endParaRPr lang="en-US" sz="2000" dirty="0">
              <a:effectLst/>
            </a:endParaRPr>
          </a:p>
        </p:txBody>
      </p:sp>
      <p:sp>
        <p:nvSpPr>
          <p:cNvPr id="3" name="Rectangle 2"/>
          <p:cNvSpPr/>
          <p:nvPr/>
        </p:nvSpPr>
        <p:spPr>
          <a:xfrm>
            <a:off x="4748753" y="4580801"/>
            <a:ext cx="4215735" cy="1938992"/>
          </a:xfrm>
          <a:prstGeom prst="rect">
            <a:avLst/>
          </a:prstGeom>
        </p:spPr>
        <p:txBody>
          <a:bodyPr wrap="square">
            <a:spAutoFit/>
          </a:bodyPr>
          <a:lstStyle/>
          <a:p>
            <a:r>
              <a:rPr lang="en-US" sz="2000" dirty="0"/>
              <a:t>If the body temperature is </a:t>
            </a:r>
            <a:r>
              <a:rPr lang="en-US" sz="2000" b="1" dirty="0">
                <a:solidFill>
                  <a:schemeClr val="accent6">
                    <a:lumMod val="75000"/>
                  </a:schemeClr>
                </a:solidFill>
              </a:rPr>
              <a:t>too high</a:t>
            </a:r>
            <a:r>
              <a:rPr lang="en-US" sz="2000" dirty="0"/>
              <a:t>, </a:t>
            </a:r>
            <a:r>
              <a:rPr lang="en-US" sz="2000" b="1" dirty="0">
                <a:solidFill>
                  <a:schemeClr val="accent6">
                    <a:lumMod val="75000"/>
                  </a:schemeClr>
                </a:solidFill>
              </a:rPr>
              <a:t>blood vessels dilate </a:t>
            </a:r>
            <a:r>
              <a:rPr lang="en-US" sz="2000" dirty="0"/>
              <a:t>(vasodilation) and </a:t>
            </a:r>
            <a:r>
              <a:rPr lang="en-US" sz="2000" b="1" dirty="0">
                <a:solidFill>
                  <a:schemeClr val="accent6">
                    <a:lumMod val="75000"/>
                  </a:schemeClr>
                </a:solidFill>
              </a:rPr>
              <a:t>sweat </a:t>
            </a:r>
            <a:r>
              <a:rPr lang="en-US" sz="2000" dirty="0"/>
              <a:t>is produced onto the </a:t>
            </a:r>
            <a:r>
              <a:rPr lang="en-US" sz="2000" b="1" dirty="0">
                <a:solidFill>
                  <a:schemeClr val="accent6">
                    <a:lumMod val="75000"/>
                  </a:schemeClr>
                </a:solidFill>
              </a:rPr>
              <a:t>epidermis</a:t>
            </a:r>
            <a:r>
              <a:rPr lang="en-US" sz="2000" dirty="0"/>
              <a:t> from the </a:t>
            </a:r>
            <a:r>
              <a:rPr lang="en-US" sz="2000" b="1" dirty="0">
                <a:solidFill>
                  <a:schemeClr val="accent6">
                    <a:lumMod val="75000"/>
                  </a:schemeClr>
                </a:solidFill>
              </a:rPr>
              <a:t>sweat glands </a:t>
            </a:r>
            <a:r>
              <a:rPr lang="en-US" sz="2000" dirty="0"/>
              <a:t>in the </a:t>
            </a:r>
            <a:r>
              <a:rPr lang="en-US" sz="2000" b="1" dirty="0">
                <a:solidFill>
                  <a:schemeClr val="accent6">
                    <a:lumMod val="75000"/>
                  </a:schemeClr>
                </a:solidFill>
              </a:rPr>
              <a:t>dermis</a:t>
            </a:r>
            <a:r>
              <a:rPr lang="en-US" sz="2000" dirty="0"/>
              <a:t>. Both cause a transfer of energy from the skin to the environment. </a:t>
            </a:r>
            <a:endParaRPr lang="en-GB" sz="2000" dirty="0"/>
          </a:p>
        </p:txBody>
      </p:sp>
      <p:sp>
        <p:nvSpPr>
          <p:cNvPr id="6" name="Rectangle 5"/>
          <p:cNvSpPr/>
          <p:nvPr/>
        </p:nvSpPr>
        <p:spPr>
          <a:xfrm>
            <a:off x="1835696" y="761296"/>
            <a:ext cx="2301527" cy="461665"/>
          </a:xfrm>
          <a:prstGeom prst="rect">
            <a:avLst/>
          </a:prstGeom>
        </p:spPr>
        <p:txBody>
          <a:bodyPr wrap="none">
            <a:spAutoFit/>
          </a:bodyPr>
          <a:lstStyle/>
          <a:p>
            <a:r>
              <a:rPr lang="en-US" sz="2400" b="1" dirty="0"/>
              <a:t>Vasoconstriction</a:t>
            </a:r>
            <a:endParaRPr lang="en-GB" sz="2400" b="1" dirty="0"/>
          </a:p>
        </p:txBody>
      </p:sp>
      <p:sp>
        <p:nvSpPr>
          <p:cNvPr id="8" name="Rectangle 7"/>
          <p:cNvSpPr/>
          <p:nvPr/>
        </p:nvSpPr>
        <p:spPr>
          <a:xfrm>
            <a:off x="5868144" y="761296"/>
            <a:ext cx="1769587" cy="461665"/>
          </a:xfrm>
          <a:prstGeom prst="rect">
            <a:avLst/>
          </a:prstGeom>
        </p:spPr>
        <p:txBody>
          <a:bodyPr wrap="none">
            <a:spAutoFit/>
          </a:bodyPr>
          <a:lstStyle/>
          <a:p>
            <a:r>
              <a:rPr lang="en-US" sz="2400" b="1" dirty="0"/>
              <a:t>Vasodilation</a:t>
            </a:r>
            <a:endParaRPr lang="en-GB" sz="2400" b="1" dirty="0"/>
          </a:p>
        </p:txBody>
      </p:sp>
      <p:sp>
        <p:nvSpPr>
          <p:cNvPr id="5" name="Rectangle 4"/>
          <p:cNvSpPr/>
          <p:nvPr/>
        </p:nvSpPr>
        <p:spPr>
          <a:xfrm>
            <a:off x="646435" y="6196627"/>
            <a:ext cx="4572000" cy="646331"/>
          </a:xfrm>
          <a:prstGeom prst="rect">
            <a:avLst/>
          </a:prstGeom>
        </p:spPr>
        <p:txBody>
          <a:bodyPr>
            <a:spAutoFit/>
          </a:bodyPr>
          <a:lstStyle/>
          <a:p>
            <a:r>
              <a:rPr lang="en-GB" dirty="0">
                <a:hlinkClick r:id="rId4"/>
              </a:rPr>
              <a:t>Video - Temperature regulation</a:t>
            </a:r>
            <a:endParaRPr lang="en-GB" dirty="0"/>
          </a:p>
          <a:p>
            <a:endParaRPr lang="en-GB" dirty="0"/>
          </a:p>
        </p:txBody>
      </p:sp>
      <p:sp>
        <p:nvSpPr>
          <p:cNvPr id="10"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3-Thermoregulation(biology only)</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113305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2771800" y="1"/>
            <a:ext cx="6355824" cy="692696"/>
          </a:xfrm>
        </p:spPr>
        <p:txBody>
          <a:bodyPr>
            <a:noAutofit/>
          </a:bodyPr>
          <a:lstStyle/>
          <a:p>
            <a:pPr lvl="1" algn="r" defTabSz="342900" rtl="0">
              <a:spcBef>
                <a:spcPct val="0"/>
              </a:spcBef>
            </a:pPr>
            <a:r>
              <a:rPr lang="en-GB" sz="2400" b="1" dirty="0">
                <a:solidFill>
                  <a:schemeClr val="accent6"/>
                </a:solidFill>
                <a:latin typeface="+mn-lt"/>
              </a:rPr>
              <a:t>Animal coordination, control and homeostasis </a:t>
            </a:r>
            <a:r>
              <a:rPr lang="en-US" sz="2400" b="1" dirty="0">
                <a:solidFill>
                  <a:schemeClr val="accent6"/>
                </a:solidFill>
                <a:latin typeface="+mn-lt"/>
              </a:rPr>
              <a:t>Part 1 - Human endocrine system</a:t>
            </a:r>
            <a:endParaRPr lang="en-US" sz="2400" b="1" dirty="0">
              <a:solidFill>
                <a:schemeClr val="tx1"/>
              </a:solidFill>
              <a:latin typeface="+mn-lt"/>
            </a:endParaRPr>
          </a:p>
        </p:txBody>
      </p:sp>
      <p:pic>
        <p:nvPicPr>
          <p:cNvPr id="3" name="Picture 2"/>
          <p:cNvPicPr>
            <a:picLocks noChangeAspect="1"/>
          </p:cNvPicPr>
          <p:nvPr/>
        </p:nvPicPr>
        <p:blipFill rotWithShape="1">
          <a:blip r:embed="rId2" cstate="print">
            <a:clrChange>
              <a:clrFrom>
                <a:srgbClr val="FFFFFF"/>
              </a:clrFrom>
              <a:clrTo>
                <a:srgbClr val="FFFFFF">
                  <a:alpha val="0"/>
                </a:srgbClr>
              </a:clrTo>
            </a:clrChange>
          </a:blip>
          <a:srcRect b="2353"/>
          <a:stretch/>
        </p:blipFill>
        <p:spPr>
          <a:xfrm>
            <a:off x="0" y="836712"/>
            <a:ext cx="6505725" cy="5688632"/>
          </a:xfrm>
          <a:prstGeom prst="rect">
            <a:avLst/>
          </a:prstGeom>
        </p:spPr>
      </p:pic>
      <p:sp>
        <p:nvSpPr>
          <p:cNvPr id="2" name="Rectangle 1"/>
          <p:cNvSpPr/>
          <p:nvPr/>
        </p:nvSpPr>
        <p:spPr>
          <a:xfrm>
            <a:off x="6633726" y="1109918"/>
            <a:ext cx="2396652" cy="224676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dirty="0"/>
              <a:t>The </a:t>
            </a:r>
            <a:r>
              <a:rPr lang="en-US" sz="2000" b="1" dirty="0">
                <a:solidFill>
                  <a:schemeClr val="accent6">
                    <a:lumMod val="75000"/>
                  </a:schemeClr>
                </a:solidFill>
              </a:rPr>
              <a:t>endocrine system </a:t>
            </a:r>
            <a:r>
              <a:rPr lang="en-US" sz="2000" dirty="0"/>
              <a:t>is composed of </a:t>
            </a:r>
            <a:r>
              <a:rPr lang="en-US" sz="2000" b="1" dirty="0">
                <a:solidFill>
                  <a:schemeClr val="accent6">
                    <a:lumMod val="75000"/>
                  </a:schemeClr>
                </a:solidFill>
              </a:rPr>
              <a:t>glands</a:t>
            </a:r>
            <a:r>
              <a:rPr lang="en-US" sz="2000" dirty="0">
                <a:solidFill>
                  <a:schemeClr val="accent6">
                    <a:lumMod val="75000"/>
                  </a:schemeClr>
                </a:solidFill>
              </a:rPr>
              <a:t> </a:t>
            </a:r>
            <a:r>
              <a:rPr lang="en-US" sz="2000" dirty="0"/>
              <a:t>which </a:t>
            </a:r>
            <a:r>
              <a:rPr lang="en-US" sz="2000" b="1" u="sng" dirty="0">
                <a:solidFill>
                  <a:schemeClr val="accent6">
                    <a:lumMod val="75000"/>
                  </a:schemeClr>
                </a:solidFill>
              </a:rPr>
              <a:t>secrete</a:t>
            </a:r>
            <a:r>
              <a:rPr lang="en-US" sz="2000" b="1" dirty="0">
                <a:solidFill>
                  <a:schemeClr val="accent6">
                    <a:lumMod val="75000"/>
                  </a:schemeClr>
                </a:solidFill>
              </a:rPr>
              <a:t> chemicals </a:t>
            </a:r>
            <a:r>
              <a:rPr lang="en-US" sz="2000" dirty="0"/>
              <a:t>called </a:t>
            </a:r>
            <a:r>
              <a:rPr lang="en-US" sz="2000" b="1" dirty="0">
                <a:solidFill>
                  <a:schemeClr val="accent6">
                    <a:lumMod val="75000"/>
                  </a:schemeClr>
                </a:solidFill>
              </a:rPr>
              <a:t>hormones</a:t>
            </a:r>
            <a:r>
              <a:rPr lang="en-US" sz="2000" dirty="0">
                <a:solidFill>
                  <a:schemeClr val="accent6">
                    <a:lumMod val="75000"/>
                  </a:schemeClr>
                </a:solidFill>
              </a:rPr>
              <a:t> </a:t>
            </a:r>
            <a:r>
              <a:rPr lang="en-US" sz="2000" dirty="0"/>
              <a:t>directly into the bloodstream. </a:t>
            </a:r>
          </a:p>
        </p:txBody>
      </p:sp>
      <p:sp>
        <p:nvSpPr>
          <p:cNvPr id="4" name="Rectangle 3"/>
          <p:cNvSpPr/>
          <p:nvPr/>
        </p:nvSpPr>
        <p:spPr>
          <a:xfrm>
            <a:off x="5292080" y="4923730"/>
            <a:ext cx="3738298" cy="132343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000" b="1" dirty="0"/>
              <a:t>Compared to the nervous system the effects of the endocrine system are slower but act for longer.</a:t>
            </a:r>
          </a:p>
        </p:txBody>
      </p:sp>
      <p:sp>
        <p:nvSpPr>
          <p:cNvPr id="8" name="Rectangle 7"/>
          <p:cNvSpPr/>
          <p:nvPr/>
        </p:nvSpPr>
        <p:spPr>
          <a:xfrm>
            <a:off x="5292080" y="3773908"/>
            <a:ext cx="3738298" cy="1015663"/>
          </a:xfrm>
          <a:prstGeom prst="rect">
            <a:avLst/>
          </a:prstGeom>
        </p:spPr>
        <p:txBody>
          <a:bodyPr wrap="square">
            <a:spAutoFit/>
          </a:bodyPr>
          <a:lstStyle/>
          <a:p>
            <a:r>
              <a:rPr lang="en-US" sz="2000" dirty="0"/>
              <a:t>The </a:t>
            </a:r>
            <a:r>
              <a:rPr lang="en-US" sz="2000" b="1" dirty="0">
                <a:solidFill>
                  <a:schemeClr val="accent6">
                    <a:lumMod val="75000"/>
                  </a:schemeClr>
                </a:solidFill>
              </a:rPr>
              <a:t>blood</a:t>
            </a:r>
            <a:r>
              <a:rPr lang="en-US" sz="2000" dirty="0">
                <a:solidFill>
                  <a:schemeClr val="accent6">
                    <a:lumMod val="75000"/>
                  </a:schemeClr>
                </a:solidFill>
              </a:rPr>
              <a:t> </a:t>
            </a:r>
            <a:r>
              <a:rPr lang="en-US" sz="2000" b="1" dirty="0">
                <a:solidFill>
                  <a:schemeClr val="accent6">
                    <a:lumMod val="75000"/>
                  </a:schemeClr>
                </a:solidFill>
              </a:rPr>
              <a:t>carries</a:t>
            </a:r>
            <a:r>
              <a:rPr lang="en-US" sz="2000" dirty="0">
                <a:solidFill>
                  <a:schemeClr val="accent6">
                    <a:lumMod val="75000"/>
                  </a:schemeClr>
                </a:solidFill>
              </a:rPr>
              <a:t> </a:t>
            </a:r>
            <a:r>
              <a:rPr lang="en-US" sz="2000" dirty="0"/>
              <a:t>the </a:t>
            </a:r>
            <a:r>
              <a:rPr lang="en-US" sz="2000" b="1" dirty="0">
                <a:solidFill>
                  <a:schemeClr val="accent6">
                    <a:lumMod val="75000"/>
                  </a:schemeClr>
                </a:solidFill>
              </a:rPr>
              <a:t>hormone</a:t>
            </a:r>
            <a:r>
              <a:rPr lang="en-US" sz="2000" dirty="0">
                <a:solidFill>
                  <a:schemeClr val="accent6">
                    <a:lumMod val="75000"/>
                  </a:schemeClr>
                </a:solidFill>
              </a:rPr>
              <a:t> </a:t>
            </a:r>
            <a:r>
              <a:rPr lang="en-US" sz="2000" dirty="0"/>
              <a:t>to </a:t>
            </a:r>
            <a:r>
              <a:rPr lang="en-US" sz="2000" b="1" dirty="0">
                <a:solidFill>
                  <a:schemeClr val="accent6">
                    <a:lumMod val="75000"/>
                  </a:schemeClr>
                </a:solidFill>
              </a:rPr>
              <a:t>a target organ </a:t>
            </a:r>
            <a:r>
              <a:rPr lang="en-US" sz="2000" dirty="0"/>
              <a:t>where it produces an effect. </a:t>
            </a:r>
          </a:p>
        </p:txBody>
      </p:sp>
    </p:spTree>
    <p:extLst>
      <p:ext uri="{BB962C8B-B14F-4D97-AF65-F5344CB8AC3E}">
        <p14:creationId xmlns:p14="http://schemas.microsoft.com/office/powerpoint/2010/main" val="182221217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pic>
        <p:nvPicPr>
          <p:cNvPr id="5" name="Picture 4"/>
          <p:cNvPicPr>
            <a:picLocks noChangeAspect="1"/>
          </p:cNvPicPr>
          <p:nvPr/>
        </p:nvPicPr>
        <p:blipFill>
          <a:blip r:embed="rId3" cstate="print">
            <a:clrChange>
              <a:clrFrom>
                <a:srgbClr val="FFFFFF"/>
              </a:clrFrom>
              <a:clrTo>
                <a:srgbClr val="FFFFFF">
                  <a:alpha val="0"/>
                </a:srgbClr>
              </a:clrTo>
            </a:clrChange>
          </a:blip>
          <a:stretch>
            <a:fillRect/>
          </a:stretch>
        </p:blipFill>
        <p:spPr>
          <a:xfrm>
            <a:off x="4685201" y="1378588"/>
            <a:ext cx="4486024" cy="5146756"/>
          </a:xfrm>
          <a:prstGeom prst="rect">
            <a:avLst/>
          </a:prstGeom>
        </p:spPr>
      </p:pic>
      <p:sp>
        <p:nvSpPr>
          <p:cNvPr id="6" name="TextBox 5"/>
          <p:cNvSpPr txBox="1"/>
          <p:nvPr/>
        </p:nvSpPr>
        <p:spPr>
          <a:xfrm>
            <a:off x="-1" y="829509"/>
            <a:ext cx="4685201" cy="4370427"/>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dirty="0"/>
          </a:p>
          <a:p>
            <a:endParaRPr lang="en-GB" dirty="0"/>
          </a:p>
          <a:p>
            <a:r>
              <a:rPr lang="en-US" sz="3200" b="1" dirty="0">
                <a:solidFill>
                  <a:schemeClr val="bg1">
                    <a:lumMod val="65000"/>
                  </a:schemeClr>
                </a:solidFill>
              </a:rPr>
              <a:t>Homeostasis</a:t>
            </a:r>
          </a:p>
          <a:p>
            <a:r>
              <a:rPr lang="en-US" sz="3200" b="1" dirty="0">
                <a:solidFill>
                  <a:schemeClr val="bg1">
                    <a:lumMod val="65000"/>
                  </a:schemeClr>
                </a:solidFill>
              </a:rPr>
              <a:t>Part 3</a:t>
            </a:r>
          </a:p>
          <a:p>
            <a:endParaRPr lang="en-US" sz="900" b="1" dirty="0">
              <a:solidFill>
                <a:schemeClr val="bg1">
                  <a:lumMod val="65000"/>
                </a:schemeClr>
              </a:solidFill>
            </a:endParaRPr>
          </a:p>
          <a:p>
            <a:endParaRPr lang="en-US" sz="700" b="1" dirty="0">
              <a:solidFill>
                <a:schemeClr val="bg1">
                  <a:lumMod val="65000"/>
                </a:schemeClr>
              </a:solidFill>
            </a:endParaRPr>
          </a:p>
          <a:p>
            <a:pPr marL="228600" indent="-342900">
              <a:buFont typeface="Arial" charset="0"/>
              <a:buChar char="•"/>
            </a:pPr>
            <a:r>
              <a:rPr lang="en-US" sz="2400" b="1" dirty="0">
                <a:solidFill>
                  <a:schemeClr val="bg1">
                    <a:lumMod val="65000"/>
                  </a:schemeClr>
                </a:solidFill>
              </a:rPr>
              <a:t>Homeostasis in humans</a:t>
            </a:r>
          </a:p>
          <a:p>
            <a:pPr marL="228600" indent="-342900">
              <a:buFont typeface="Arial" charset="0"/>
              <a:buChar char="•"/>
            </a:pPr>
            <a:r>
              <a:rPr lang="en-US" sz="2400" b="1" dirty="0">
                <a:solidFill>
                  <a:schemeClr val="bg1">
                    <a:lumMod val="65000"/>
                  </a:schemeClr>
                </a:solidFill>
              </a:rPr>
              <a:t>Control of body temperature (biology only)</a:t>
            </a:r>
          </a:p>
          <a:p>
            <a:endParaRPr lang="en-GB" dirty="0"/>
          </a:p>
        </p:txBody>
      </p:sp>
    </p:spTree>
    <p:extLst>
      <p:ext uri="{BB962C8B-B14F-4D97-AF65-F5344CB8AC3E}">
        <p14:creationId xmlns:p14="http://schemas.microsoft.com/office/powerpoint/2010/main" val="51274562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Homeostasis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QuestionIT</a:t>
            </a:r>
          </a:p>
        </p:txBody>
      </p:sp>
      <p:sp>
        <p:nvSpPr>
          <p:cNvPr id="8" name="TextBox 7"/>
          <p:cNvSpPr txBox="1"/>
          <p:nvPr/>
        </p:nvSpPr>
        <p:spPr>
          <a:xfrm>
            <a:off x="149087" y="697936"/>
            <a:ext cx="8915400" cy="6432530"/>
          </a:xfrm>
          <a:prstGeom prst="rect">
            <a:avLst/>
          </a:prstGeom>
          <a:noFill/>
        </p:spPr>
        <p:txBody>
          <a:bodyPr wrap="square" rtlCol="0">
            <a:spAutoFit/>
          </a:bodyPr>
          <a:lstStyle/>
          <a:p>
            <a:pPr marL="457200" indent="-457200">
              <a:lnSpc>
                <a:spcPct val="150000"/>
              </a:lnSpc>
              <a:buFont typeface="+mj-lt"/>
              <a:buAutoNum type="arabicPeriod"/>
            </a:pPr>
            <a:r>
              <a:rPr lang="en-GB" sz="2400" dirty="0"/>
              <a:t>Define homeostasis.</a:t>
            </a:r>
            <a:endParaRPr lang="en-GB" sz="800" dirty="0"/>
          </a:p>
          <a:p>
            <a:pPr marL="457200" indent="-457200">
              <a:buFont typeface="+mj-lt"/>
              <a:buAutoNum type="arabicPeriod"/>
            </a:pPr>
            <a:r>
              <a:rPr lang="en-GB" sz="2400" dirty="0"/>
              <a:t>Why does homeostasis need to maintain optimal conditions?</a:t>
            </a:r>
          </a:p>
          <a:p>
            <a:pPr>
              <a:lnSpc>
                <a:spcPct val="150000"/>
              </a:lnSpc>
            </a:pPr>
            <a:r>
              <a:rPr lang="en-GB" sz="2400" dirty="0"/>
              <a:t>3.  List three conditions that the body needs to maintain. </a:t>
            </a:r>
          </a:p>
          <a:p>
            <a:pPr>
              <a:lnSpc>
                <a:spcPct val="150000"/>
              </a:lnSpc>
            </a:pPr>
            <a:r>
              <a:rPr lang="en-GB" sz="2400" dirty="0"/>
              <a:t>4.  State the optimum human body temperature.</a:t>
            </a:r>
          </a:p>
          <a:p>
            <a:pPr>
              <a:lnSpc>
                <a:spcPct val="150000"/>
              </a:lnSpc>
            </a:pPr>
            <a:r>
              <a:rPr lang="en-GB" sz="2400" dirty="0"/>
              <a:t>5. What part of the brain monitors and controls temperature?</a:t>
            </a:r>
          </a:p>
          <a:p>
            <a:pPr>
              <a:lnSpc>
                <a:spcPct val="150000"/>
              </a:lnSpc>
            </a:pPr>
            <a:r>
              <a:rPr lang="en-GB" sz="2400" b="1" dirty="0"/>
              <a:t>BIOLOGY ONLY:</a:t>
            </a:r>
          </a:p>
          <a:p>
            <a:pPr>
              <a:lnSpc>
                <a:spcPct val="150000"/>
              </a:lnSpc>
            </a:pPr>
            <a:r>
              <a:rPr lang="en-GB" sz="2400" dirty="0"/>
              <a:t>6. Describe what happens in vasoconstriction and vasodilation.</a:t>
            </a:r>
          </a:p>
          <a:p>
            <a:pPr marL="228600" indent="-228600">
              <a:buFont typeface="+mj-lt"/>
              <a:buAutoNum type="arabicPeriod"/>
            </a:pPr>
            <a:endParaRPr lang="en-GB" sz="800" dirty="0"/>
          </a:p>
          <a:p>
            <a:endParaRPr lang="en-GB" sz="2400" dirty="0"/>
          </a:p>
          <a:p>
            <a:endParaRPr lang="en-GB" sz="2400" dirty="0"/>
          </a:p>
          <a:p>
            <a:pPr marL="457200" indent="-457200">
              <a:lnSpc>
                <a:spcPct val="150000"/>
              </a:lnSpc>
              <a:buAutoNum type="arabicPeriod"/>
            </a:pPr>
            <a:endParaRPr lang="en-GB" sz="2400" dirty="0"/>
          </a:p>
          <a:p>
            <a:pPr>
              <a:lnSpc>
                <a:spcPct val="150000"/>
              </a:lnSpc>
            </a:pPr>
            <a:endParaRPr lang="en-GB" sz="2400" dirty="0"/>
          </a:p>
          <a:p>
            <a:pPr lvl="1" algn="ctr">
              <a:lnSpc>
                <a:spcPct val="150000"/>
              </a:lnSpc>
            </a:pPr>
            <a:r>
              <a:rPr lang="en-GB" sz="2400" dirty="0"/>
              <a:t>  </a:t>
            </a:r>
            <a:endParaRPr lang="en-GB" sz="1600" dirty="0"/>
          </a:p>
        </p:txBody>
      </p:sp>
    </p:spTree>
    <p:extLst>
      <p:ext uri="{BB962C8B-B14F-4D97-AF65-F5344CB8AC3E}">
        <p14:creationId xmlns:p14="http://schemas.microsoft.com/office/powerpoint/2010/main" val="476416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4380" y="802524"/>
            <a:ext cx="4824536" cy="5257800"/>
          </a:xfrm>
          <a:prstGeom prst="rect">
            <a:avLst/>
          </a:prstGeom>
        </p:spPr>
      </p:pic>
      <p:sp>
        <p:nvSpPr>
          <p:cNvPr id="5" name="TextBox 4"/>
          <p:cNvSpPr txBox="1"/>
          <p:nvPr/>
        </p:nvSpPr>
        <p:spPr>
          <a:xfrm>
            <a:off x="0" y="829509"/>
            <a:ext cx="5004048" cy="3600986"/>
          </a:xfrm>
          <a:prstGeom prst="rect">
            <a:avLst/>
          </a:prstGeom>
          <a:noFill/>
        </p:spPr>
        <p:txBody>
          <a:bodyPr wrap="square" rtlCol="0">
            <a:spAutoFit/>
          </a:bodyPr>
          <a:lstStyle/>
          <a:p>
            <a:r>
              <a:rPr lang="en-GB" sz="6600" b="1" dirty="0">
                <a:latin typeface="+mj-lt"/>
                <a:ea typeface="Beirut" charset="-78"/>
                <a:cs typeface="Beirut" charset="-78"/>
              </a:rPr>
              <a:t>AnswerIT!</a:t>
            </a:r>
          </a:p>
          <a:p>
            <a:endParaRPr lang="en-GB" sz="3600" b="1" dirty="0">
              <a:latin typeface="+mj-lt"/>
              <a:ea typeface="Beirut" charset="-78"/>
              <a:cs typeface="Beirut" charset="-78"/>
            </a:endParaRPr>
          </a:p>
          <a:p>
            <a:endParaRPr lang="en-GB" sz="1600" dirty="0"/>
          </a:p>
          <a:p>
            <a:r>
              <a:rPr lang="en-US" sz="3200" b="1" dirty="0">
                <a:solidFill>
                  <a:schemeClr val="bg1">
                    <a:lumMod val="65000"/>
                  </a:schemeClr>
                </a:solidFill>
              </a:rPr>
              <a:t>Homeostasis</a:t>
            </a:r>
          </a:p>
          <a:p>
            <a:r>
              <a:rPr lang="en-US" sz="3200" b="1" dirty="0">
                <a:solidFill>
                  <a:schemeClr val="bg1">
                    <a:lumMod val="65000"/>
                  </a:schemeClr>
                </a:solidFill>
              </a:rPr>
              <a:t>Part 3</a:t>
            </a:r>
          </a:p>
          <a:p>
            <a:endParaRPr lang="en-US" sz="3200" b="1" dirty="0">
              <a:solidFill>
                <a:schemeClr val="bg1">
                  <a:lumMod val="65000"/>
                </a:schemeClr>
              </a:solidFill>
            </a:endParaRPr>
          </a:p>
          <a:p>
            <a:endParaRPr lang="en-US" sz="800" b="1" dirty="0">
              <a:solidFill>
                <a:schemeClr val="bg1">
                  <a:lumMod val="65000"/>
                </a:schemeClr>
              </a:solidFill>
            </a:endParaRPr>
          </a:p>
          <a:p>
            <a:endParaRPr lang="en-US" sz="600" b="1" dirty="0">
              <a:solidFill>
                <a:schemeClr val="bg1">
                  <a:lumMod val="65000"/>
                </a:schemeClr>
              </a:solidFill>
            </a:endParaRPr>
          </a:p>
        </p:txBody>
      </p:sp>
      <p:sp>
        <p:nvSpPr>
          <p:cNvPr id="7" name="Rectangle 6"/>
          <p:cNvSpPr/>
          <p:nvPr/>
        </p:nvSpPr>
        <p:spPr>
          <a:xfrm>
            <a:off x="107504" y="3717032"/>
            <a:ext cx="4572000" cy="1200329"/>
          </a:xfrm>
          <a:prstGeom prst="rect">
            <a:avLst/>
          </a:prstGeom>
        </p:spPr>
        <p:txBody>
          <a:bodyPr>
            <a:spAutoFit/>
          </a:bodyPr>
          <a:lstStyle/>
          <a:p>
            <a:pPr marL="228600" indent="-342900">
              <a:buFont typeface="Arial" charset="0"/>
              <a:buChar char="•"/>
            </a:pPr>
            <a:r>
              <a:rPr lang="en-US" sz="2400" b="1" dirty="0">
                <a:solidFill>
                  <a:schemeClr val="bg1">
                    <a:lumMod val="65000"/>
                  </a:schemeClr>
                </a:solidFill>
              </a:rPr>
              <a:t>Homeostasis in humans</a:t>
            </a:r>
          </a:p>
          <a:p>
            <a:pPr marL="228600" indent="-342900">
              <a:buFont typeface="Arial" charset="0"/>
              <a:buChar char="•"/>
            </a:pPr>
            <a:r>
              <a:rPr lang="en-US" sz="2400" b="1" dirty="0">
                <a:solidFill>
                  <a:schemeClr val="bg1">
                    <a:lumMod val="65000"/>
                  </a:schemeClr>
                </a:solidFill>
              </a:rPr>
              <a:t>Control of body temperature (biology only)</a:t>
            </a:r>
          </a:p>
        </p:txBody>
      </p:sp>
    </p:spTree>
    <p:extLst>
      <p:ext uri="{BB962C8B-B14F-4D97-AF65-F5344CB8AC3E}">
        <p14:creationId xmlns:p14="http://schemas.microsoft.com/office/powerpoint/2010/main" val="115133585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itle 1"/>
          <p:cNvSpPr>
            <a:spLocks noGrp="1"/>
          </p:cNvSpPr>
          <p:nvPr>
            <p:ph type="ctrTitle"/>
          </p:nvPr>
        </p:nvSpPr>
        <p:spPr>
          <a:xfrm>
            <a:off x="1331640" y="0"/>
            <a:ext cx="7812360" cy="657041"/>
          </a:xfrm>
        </p:spPr>
        <p:txBody>
          <a:bodyPr>
            <a:noAutofit/>
          </a:bodyPr>
          <a:lstStyle/>
          <a:p>
            <a:pPr marL="342900" lvl="1" algn="r" defTabSz="342900" rtl="0">
              <a:spcBef>
                <a:spcPct val="20000"/>
              </a:spcBef>
            </a:pPr>
            <a:r>
              <a:rPr lang="en-US" sz="2400" b="1" dirty="0">
                <a:solidFill>
                  <a:schemeClr val="accent6"/>
                </a:solidFill>
              </a:rPr>
              <a:t>Homeostasis – </a:t>
            </a:r>
            <a:r>
              <a:rPr kumimoji="0" lang="en-US" sz="2400" b="1" i="0" u="none" strike="noStrike" kern="1200" cap="none" spc="0" normalizeH="0" baseline="0" noProof="0" dirty="0">
                <a:ln>
                  <a:noFill/>
                </a:ln>
                <a:solidFill>
                  <a:schemeClr val="tx1"/>
                </a:solidFill>
                <a:effectLst/>
                <a:uLnTx/>
                <a:uFillTx/>
                <a:latin typeface="Calibri"/>
                <a:ea typeface=""/>
                <a:cs typeface="News Gothic MT"/>
              </a:rPr>
              <a:t>AnswerIT</a:t>
            </a:r>
          </a:p>
        </p:txBody>
      </p:sp>
      <p:sp>
        <p:nvSpPr>
          <p:cNvPr id="8" name="TextBox 7"/>
          <p:cNvSpPr txBox="1"/>
          <p:nvPr/>
        </p:nvSpPr>
        <p:spPr>
          <a:xfrm>
            <a:off x="149087" y="697936"/>
            <a:ext cx="8915400" cy="3970318"/>
          </a:xfrm>
          <a:prstGeom prst="rect">
            <a:avLst/>
          </a:prstGeom>
          <a:noFill/>
        </p:spPr>
        <p:txBody>
          <a:bodyPr wrap="square" rtlCol="0">
            <a:spAutoFit/>
          </a:bodyPr>
          <a:lstStyle/>
          <a:p>
            <a:pPr>
              <a:lnSpc>
                <a:spcPct val="150000"/>
              </a:lnSpc>
            </a:pPr>
            <a:r>
              <a:rPr lang="en-GB" sz="2400" dirty="0"/>
              <a:t>1. Define homeostasis.</a:t>
            </a:r>
          </a:p>
          <a:p>
            <a:r>
              <a:rPr lang="en-GB" sz="2400" b="1" dirty="0">
                <a:solidFill>
                  <a:srgbClr val="00B050"/>
                </a:solidFill>
              </a:rPr>
              <a:t>The regulation of the internal conditions of a cell or organism to maintain optimum conditions.</a:t>
            </a:r>
            <a:endParaRPr lang="en-GB" sz="2400" dirty="0"/>
          </a:p>
          <a:p>
            <a:r>
              <a:rPr lang="en-GB" sz="2400" dirty="0"/>
              <a:t>2. Why does homeostasis need to maintain optimal conditions?</a:t>
            </a:r>
          </a:p>
          <a:p>
            <a:r>
              <a:rPr lang="en-GB" sz="2400" b="1" dirty="0">
                <a:solidFill>
                  <a:srgbClr val="00B050"/>
                </a:solidFill>
              </a:rPr>
              <a:t>For enzyme action and all cell functions.</a:t>
            </a:r>
          </a:p>
          <a:p>
            <a:r>
              <a:rPr lang="en-GB" sz="2400" dirty="0"/>
              <a:t>3. List three conditions that the body needs to maintain.</a:t>
            </a:r>
          </a:p>
          <a:p>
            <a:r>
              <a:rPr lang="en-GB" sz="2400" b="1" dirty="0">
                <a:solidFill>
                  <a:srgbClr val="00B050"/>
                </a:solidFill>
              </a:rPr>
              <a:t>Blood glucose concentration, body temperature and water levels.</a:t>
            </a:r>
          </a:p>
          <a:p>
            <a:r>
              <a:rPr lang="en-GB" sz="2400" dirty="0"/>
              <a:t>4. State the optimum human body temperature. </a:t>
            </a:r>
            <a:r>
              <a:rPr lang="en-GB" sz="2400" b="1" dirty="0">
                <a:solidFill>
                  <a:srgbClr val="00B050"/>
                </a:solidFill>
              </a:rPr>
              <a:t>37</a:t>
            </a:r>
            <a:r>
              <a:rPr lang="en-GB" sz="2400" b="1" baseline="30000" dirty="0">
                <a:solidFill>
                  <a:srgbClr val="00B050"/>
                </a:solidFill>
              </a:rPr>
              <a:t>o</a:t>
            </a:r>
            <a:r>
              <a:rPr lang="en-GB" sz="2400" b="1" dirty="0">
                <a:solidFill>
                  <a:srgbClr val="00B050"/>
                </a:solidFill>
              </a:rPr>
              <a:t>C</a:t>
            </a:r>
          </a:p>
          <a:p>
            <a:r>
              <a:rPr lang="en-GB" sz="2400" dirty="0"/>
              <a:t>5. What part of the brain monitors and controls temperature? </a:t>
            </a:r>
            <a:r>
              <a:rPr lang="en-GB" sz="2400" b="1" dirty="0">
                <a:solidFill>
                  <a:srgbClr val="00B050"/>
                </a:solidFill>
              </a:rPr>
              <a:t>Thermoregulatory centre</a:t>
            </a:r>
          </a:p>
        </p:txBody>
      </p:sp>
    </p:spTree>
    <p:extLst>
      <p:ext uri="{BB962C8B-B14F-4D97-AF65-F5344CB8AC3E}">
        <p14:creationId xmlns:p14="http://schemas.microsoft.com/office/powerpoint/2010/main" val="20132168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rtl="0">
              <a:spcBef>
                <a:spcPct val="0"/>
              </a:spcBef>
            </a:pPr>
            <a:r>
              <a:rPr lang="en-GB" sz="2400" b="1" kern="0" dirty="0">
                <a:solidFill>
                  <a:schemeClr val="accent6"/>
                </a:solidFill>
                <a:latin typeface="+mn-lt"/>
              </a:rPr>
              <a:t>The human nervous system </a:t>
            </a:r>
            <a:r>
              <a:rPr lang="en-US" sz="2400" b="1" kern="0" dirty="0">
                <a:solidFill>
                  <a:schemeClr val="accent6"/>
                </a:solidFill>
                <a:latin typeface="+mn-lt"/>
              </a:rPr>
              <a:t>Part 2 - </a:t>
            </a:r>
            <a:r>
              <a:rPr lang="en-US" sz="2400" b="1" kern="0" dirty="0">
                <a:latin typeface="+mn-lt"/>
              </a:rPr>
              <a:t>AnswerIT</a:t>
            </a:r>
          </a:p>
        </p:txBody>
      </p:sp>
      <p:sp>
        <p:nvSpPr>
          <p:cNvPr id="6" name="TextBox 5"/>
          <p:cNvSpPr txBox="1"/>
          <p:nvPr/>
        </p:nvSpPr>
        <p:spPr>
          <a:xfrm>
            <a:off x="179512" y="690480"/>
            <a:ext cx="8964487" cy="5324535"/>
          </a:xfrm>
          <a:prstGeom prst="rect">
            <a:avLst/>
          </a:prstGeom>
          <a:noFill/>
        </p:spPr>
        <p:txBody>
          <a:bodyPr wrap="square" rtlCol="0">
            <a:spAutoFit/>
          </a:bodyPr>
          <a:lstStyle/>
          <a:p>
            <a:r>
              <a:rPr lang="en-GB" sz="2000" b="1" dirty="0"/>
              <a:t>BIOLOGY ONLY:</a:t>
            </a:r>
          </a:p>
          <a:p>
            <a:r>
              <a:rPr lang="en-GB" sz="2000" b="1" dirty="0"/>
              <a:t>6. Describe what happens in vasoconstriction and vasodilation</a:t>
            </a:r>
            <a:r>
              <a:rPr lang="en-GB" sz="2000" dirty="0"/>
              <a:t>.</a:t>
            </a:r>
          </a:p>
          <a:p>
            <a:pPr marL="342900" indent="-342900">
              <a:buFont typeface="Arial" charset="0"/>
              <a:buChar char="•"/>
            </a:pPr>
            <a:r>
              <a:rPr lang="en-GB" sz="2000" b="1" dirty="0">
                <a:solidFill>
                  <a:srgbClr val="00B050"/>
                </a:solidFill>
              </a:rPr>
              <a:t>If the body temperature is too low, blood vessels constrict (vasoconstriction), sweating stops and skeletal muscles contract (shiver). </a:t>
            </a:r>
          </a:p>
          <a:p>
            <a:pPr marL="342900" indent="-342900">
              <a:buFont typeface="Arial" charset="0"/>
              <a:buChar char="•"/>
            </a:pPr>
            <a:r>
              <a:rPr lang="en-GB" sz="2000" b="1" dirty="0">
                <a:solidFill>
                  <a:srgbClr val="00B050"/>
                </a:solidFill>
              </a:rPr>
              <a:t>If the body temperature is too high, blood vessels dilate (vasodilation) and sweat is produced from the sweat glands. Both these mechanisms cause a transfer of energy from the skin to the environment. </a:t>
            </a:r>
          </a:p>
          <a:p>
            <a:endParaRPr lang="en-GB" sz="2000" b="1" dirty="0">
              <a:solidFill>
                <a:srgbClr val="00B050"/>
              </a:solidFill>
            </a:endParaRPr>
          </a:p>
          <a:p>
            <a:endParaRPr lang="en-GB" sz="2000" b="1" dirty="0">
              <a:solidFill>
                <a:srgbClr val="00B050"/>
              </a:solidFill>
            </a:endParaRPr>
          </a:p>
          <a:p>
            <a:pPr marL="457200" indent="-457200">
              <a:buFontTx/>
              <a:buAutoNum type="arabicPeriod" startAt="12"/>
            </a:pPr>
            <a:endParaRPr lang="en-GB" sz="2000" dirty="0"/>
          </a:p>
          <a:p>
            <a:endParaRPr lang="en-GB" sz="2000" dirty="0"/>
          </a:p>
          <a:p>
            <a:endParaRPr lang="en-GB" sz="2000" dirty="0"/>
          </a:p>
          <a:p>
            <a:pPr marL="457200" indent="-457200">
              <a:buFont typeface="+mj-lt"/>
              <a:buAutoNum type="arabicPeriod"/>
            </a:pPr>
            <a:endParaRPr lang="en-GB" sz="2000" dirty="0"/>
          </a:p>
          <a:p>
            <a:pPr marL="457200" indent="-457200">
              <a:buFont typeface="+mj-lt"/>
              <a:buAutoNum type="arabicPeriod"/>
            </a:pPr>
            <a:endParaRPr lang="en-GB" sz="2000" dirty="0"/>
          </a:p>
          <a:p>
            <a:pPr marL="457200" indent="-457200">
              <a:buFont typeface="+mj-lt"/>
              <a:buAutoNum type="arabicPeriod"/>
            </a:pPr>
            <a:endParaRPr lang="en-GB" sz="2000" dirty="0"/>
          </a:p>
          <a:p>
            <a:pPr marL="457200" indent="-457200">
              <a:buFont typeface="+mj-lt"/>
              <a:buAutoNum type="arabicPeriod"/>
            </a:pPr>
            <a:endParaRPr lang="en-GB" sz="2000" dirty="0"/>
          </a:p>
          <a:p>
            <a:pPr marL="457200" indent="-457200">
              <a:buFont typeface="+mj-lt"/>
              <a:buAutoNum type="arabicPeriod"/>
            </a:pPr>
            <a:endParaRPr lang="en-GB" sz="2000" dirty="0"/>
          </a:p>
        </p:txBody>
      </p:sp>
    </p:spTree>
    <p:extLst>
      <p:ext uri="{BB962C8B-B14F-4D97-AF65-F5344CB8AC3E}">
        <p14:creationId xmlns:p14="http://schemas.microsoft.com/office/powerpoint/2010/main" val="15663601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2741994" y="0"/>
            <a:ext cx="6322493" cy="6525344"/>
          </a:xfrm>
          <a:prstGeom prst="rect">
            <a:avLst/>
          </a:prstGeom>
        </p:spPr>
      </p:pic>
      <p:sp>
        <p:nvSpPr>
          <p:cNvPr id="8" name="TextBox 7"/>
          <p:cNvSpPr txBox="1"/>
          <p:nvPr/>
        </p:nvSpPr>
        <p:spPr>
          <a:xfrm>
            <a:off x="0" y="960105"/>
            <a:ext cx="6084168" cy="5709255"/>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r>
              <a:rPr lang="en-US" sz="3200" b="1" dirty="0">
                <a:solidFill>
                  <a:schemeClr val="bg1">
                    <a:lumMod val="65000"/>
                  </a:schemeClr>
                </a:solidFill>
              </a:rPr>
              <a:t>Homeostasis </a:t>
            </a:r>
          </a:p>
          <a:p>
            <a:r>
              <a:rPr lang="en-US" sz="3200" b="1" dirty="0">
                <a:solidFill>
                  <a:schemeClr val="bg1">
                    <a:lumMod val="65000"/>
                  </a:schemeClr>
                </a:solidFill>
              </a:rPr>
              <a:t>continued</a:t>
            </a:r>
          </a:p>
          <a:p>
            <a:r>
              <a:rPr lang="en-US" sz="3200" b="1" dirty="0">
                <a:solidFill>
                  <a:schemeClr val="bg1">
                    <a:lumMod val="65000"/>
                  </a:schemeClr>
                </a:solidFill>
              </a:rPr>
              <a:t>Part 4</a:t>
            </a:r>
          </a:p>
          <a:p>
            <a:pPr>
              <a:buFont typeface="Arial" pitchFamily="34" charset="0"/>
              <a:buChar char="•"/>
            </a:pPr>
            <a:r>
              <a:rPr lang="en-US" sz="3200" b="1" dirty="0">
                <a:solidFill>
                  <a:schemeClr val="bg1">
                    <a:lumMod val="65000"/>
                  </a:schemeClr>
                </a:solidFill>
              </a:rPr>
              <a:t> </a:t>
            </a:r>
            <a:r>
              <a:rPr lang="en-US" sz="2400" b="1" dirty="0">
                <a:solidFill>
                  <a:schemeClr val="bg1">
                    <a:lumMod val="65000"/>
                  </a:schemeClr>
                </a:solidFill>
              </a:rPr>
              <a:t>Control of blood glucose</a:t>
            </a:r>
          </a:p>
          <a:p>
            <a:pPr>
              <a:buFont typeface="Arial" pitchFamily="34" charset="0"/>
              <a:buChar char="•"/>
            </a:pPr>
            <a:r>
              <a:rPr lang="en-US" sz="2400" b="1" dirty="0">
                <a:solidFill>
                  <a:schemeClr val="bg1">
                    <a:lumMod val="65000"/>
                  </a:schemeClr>
                </a:solidFill>
              </a:rPr>
              <a:t>  Diabetes</a:t>
            </a:r>
          </a:p>
          <a:p>
            <a:pPr>
              <a:buFont typeface="Arial" pitchFamily="34" charset="0"/>
              <a:buChar char="•"/>
            </a:pPr>
            <a:r>
              <a:rPr lang="en-US" sz="2400" b="1" dirty="0">
                <a:solidFill>
                  <a:schemeClr val="bg1">
                    <a:lumMod val="65000"/>
                  </a:schemeClr>
                </a:solidFill>
              </a:rPr>
              <a:t>  Lifestyle</a:t>
            </a:r>
          </a:p>
          <a:p>
            <a:endParaRPr lang="en-US" sz="900" b="1" dirty="0">
              <a:solidFill>
                <a:schemeClr val="bg1">
                  <a:lumMod val="65000"/>
                </a:schemeClr>
              </a:solidFill>
            </a:endParaRPr>
          </a:p>
          <a:p>
            <a:endParaRPr lang="en-US" b="1" dirty="0">
              <a:solidFill>
                <a:schemeClr val="bg1">
                  <a:lumMod val="65000"/>
                </a:schemeClr>
              </a:solidFill>
            </a:endParaRPr>
          </a:p>
          <a:p>
            <a:endParaRPr lang="en-GB" dirty="0"/>
          </a:p>
        </p:txBody>
      </p:sp>
    </p:spTree>
    <p:extLst>
      <p:ext uri="{BB962C8B-B14F-4D97-AF65-F5344CB8AC3E}">
        <p14:creationId xmlns:p14="http://schemas.microsoft.com/office/powerpoint/2010/main" val="13862933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stretch>
            <a:fillRect/>
          </a:stretch>
        </p:blipFill>
        <p:spPr>
          <a:xfrm>
            <a:off x="866687" y="1309068"/>
            <a:ext cx="2409169" cy="4818337"/>
          </a:xfrm>
          <a:prstGeom prst="rect">
            <a:avLst/>
          </a:prstGeom>
        </p:spPr>
      </p:pic>
      <p:sp>
        <p:nvSpPr>
          <p:cNvPr id="5" name="Rectangle 4"/>
          <p:cNvSpPr/>
          <p:nvPr/>
        </p:nvSpPr>
        <p:spPr>
          <a:xfrm>
            <a:off x="183530" y="803438"/>
            <a:ext cx="9068990" cy="430887"/>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200" b="1" dirty="0">
                <a:solidFill>
                  <a:schemeClr val="accent6">
                    <a:lumMod val="75000"/>
                  </a:schemeClr>
                </a:solidFill>
              </a:rPr>
              <a:t>Blood glucose concentration </a:t>
            </a:r>
            <a:r>
              <a:rPr lang="en-US" sz="2200" dirty="0"/>
              <a:t>is </a:t>
            </a:r>
            <a:r>
              <a:rPr lang="en-US" sz="2200" b="1" dirty="0">
                <a:solidFill>
                  <a:schemeClr val="accent6">
                    <a:lumMod val="75000"/>
                  </a:schemeClr>
                </a:solidFill>
              </a:rPr>
              <a:t>monitored</a:t>
            </a:r>
            <a:r>
              <a:rPr lang="en-US" sz="2200" dirty="0"/>
              <a:t> and </a:t>
            </a:r>
            <a:r>
              <a:rPr lang="en-US" sz="2200" b="1" dirty="0">
                <a:solidFill>
                  <a:schemeClr val="accent6">
                    <a:lumMod val="75000"/>
                  </a:schemeClr>
                </a:solidFill>
              </a:rPr>
              <a:t>controlled</a:t>
            </a:r>
            <a:r>
              <a:rPr lang="en-US" sz="2200" dirty="0">
                <a:solidFill>
                  <a:schemeClr val="accent6">
                    <a:lumMod val="75000"/>
                  </a:schemeClr>
                </a:solidFill>
              </a:rPr>
              <a:t> </a:t>
            </a:r>
            <a:r>
              <a:rPr lang="en-US" sz="2200" dirty="0"/>
              <a:t>by the </a:t>
            </a:r>
            <a:r>
              <a:rPr lang="en-US" sz="2200" b="1" dirty="0">
                <a:solidFill>
                  <a:schemeClr val="accent6">
                    <a:lumMod val="75000"/>
                  </a:schemeClr>
                </a:solidFill>
              </a:rPr>
              <a:t>pancreas</a:t>
            </a:r>
            <a:r>
              <a:rPr lang="en-US" sz="2200" dirty="0"/>
              <a:t>.</a:t>
            </a:r>
          </a:p>
        </p:txBody>
      </p:sp>
      <p:sp>
        <p:nvSpPr>
          <p:cNvPr id="6" name="Rounded Rectangle 5"/>
          <p:cNvSpPr/>
          <p:nvPr/>
        </p:nvSpPr>
        <p:spPr>
          <a:xfrm>
            <a:off x="4211960" y="1523598"/>
            <a:ext cx="4202908" cy="828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solidFill>
                  <a:schemeClr val="tx1"/>
                </a:solidFill>
              </a:rPr>
              <a:t>Blood glucose concentration </a:t>
            </a:r>
            <a:r>
              <a:rPr lang="en-GB" sz="2400" b="1" u="sng" dirty="0">
                <a:solidFill>
                  <a:schemeClr val="tx1"/>
                </a:solidFill>
              </a:rPr>
              <a:t>TOO HIGH</a:t>
            </a:r>
          </a:p>
        </p:txBody>
      </p:sp>
      <p:cxnSp>
        <p:nvCxnSpPr>
          <p:cNvPr id="8" name="Straight Arrow Connector 7"/>
          <p:cNvCxnSpPr>
            <a:stCxn id="6" idx="2"/>
            <a:endCxn id="10" idx="0"/>
          </p:cNvCxnSpPr>
          <p:nvPr/>
        </p:nvCxnSpPr>
        <p:spPr>
          <a:xfrm>
            <a:off x="6313414" y="2351598"/>
            <a:ext cx="0" cy="410943"/>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10" name="Rounded Rectangle 9"/>
          <p:cNvSpPr/>
          <p:nvPr/>
        </p:nvSpPr>
        <p:spPr>
          <a:xfrm>
            <a:off x="4211960" y="2762541"/>
            <a:ext cx="4202908" cy="8280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dirty="0">
                <a:solidFill>
                  <a:schemeClr val="tx1"/>
                </a:solidFill>
              </a:rPr>
              <a:t>The </a:t>
            </a:r>
            <a:r>
              <a:rPr lang="en-GB" sz="2400" b="1" u="sng" dirty="0">
                <a:solidFill>
                  <a:schemeClr val="tx1"/>
                </a:solidFill>
              </a:rPr>
              <a:t>PANCREAS</a:t>
            </a:r>
            <a:r>
              <a:rPr lang="en-GB" sz="2400" b="1" dirty="0">
                <a:solidFill>
                  <a:schemeClr val="tx1"/>
                </a:solidFill>
              </a:rPr>
              <a:t> releases the hormone insulin</a:t>
            </a:r>
          </a:p>
        </p:txBody>
      </p:sp>
      <p:sp>
        <p:nvSpPr>
          <p:cNvPr id="14" name="Rounded Rectangle 13"/>
          <p:cNvSpPr/>
          <p:nvPr/>
        </p:nvSpPr>
        <p:spPr>
          <a:xfrm>
            <a:off x="4211960" y="4005064"/>
            <a:ext cx="4248472" cy="936103"/>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u="sng" dirty="0">
                <a:solidFill>
                  <a:schemeClr val="tx1"/>
                </a:solidFill>
              </a:rPr>
              <a:t>Insulin </a:t>
            </a:r>
            <a:r>
              <a:rPr lang="en-GB" sz="2400" b="1" dirty="0">
                <a:solidFill>
                  <a:schemeClr val="tx1"/>
                </a:solidFill>
              </a:rPr>
              <a:t>stimulates the movement of GLUCOSE from the blood into cells </a:t>
            </a:r>
          </a:p>
        </p:txBody>
      </p:sp>
      <p:cxnSp>
        <p:nvCxnSpPr>
          <p:cNvPr id="15" name="Straight Arrow Connector 14"/>
          <p:cNvCxnSpPr/>
          <p:nvPr/>
        </p:nvCxnSpPr>
        <p:spPr>
          <a:xfrm rot="300000">
            <a:off x="6300192" y="4941167"/>
            <a:ext cx="36004" cy="327236"/>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16" name="Rounded Rectangle 15"/>
          <p:cNvSpPr/>
          <p:nvPr/>
        </p:nvSpPr>
        <p:spPr>
          <a:xfrm>
            <a:off x="4211960" y="5268402"/>
            <a:ext cx="4202908" cy="1139148"/>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GB" sz="2400" b="1" u="sng" dirty="0">
                <a:solidFill>
                  <a:schemeClr val="tx1"/>
                </a:solidFill>
              </a:rPr>
              <a:t>LIVER</a:t>
            </a:r>
            <a:r>
              <a:rPr lang="en-GB" sz="2400" b="1" dirty="0">
                <a:solidFill>
                  <a:schemeClr val="tx1"/>
                </a:solidFill>
              </a:rPr>
              <a:t> and </a:t>
            </a:r>
            <a:r>
              <a:rPr lang="en-GB" sz="2400" b="1" u="sng" dirty="0">
                <a:solidFill>
                  <a:schemeClr val="tx1"/>
                </a:solidFill>
              </a:rPr>
              <a:t>MUSCLE</a:t>
            </a:r>
            <a:r>
              <a:rPr lang="en-GB" sz="2400" b="1" dirty="0">
                <a:solidFill>
                  <a:schemeClr val="tx1"/>
                </a:solidFill>
              </a:rPr>
              <a:t> cells convert excess </a:t>
            </a:r>
            <a:r>
              <a:rPr lang="en-GB" sz="2400" b="1" u="sng" dirty="0">
                <a:solidFill>
                  <a:schemeClr val="tx1"/>
                </a:solidFill>
              </a:rPr>
              <a:t>GLUCOSE</a:t>
            </a:r>
            <a:r>
              <a:rPr lang="en-GB" sz="2400" b="1" dirty="0">
                <a:solidFill>
                  <a:schemeClr val="tx1"/>
                </a:solidFill>
              </a:rPr>
              <a:t> into </a:t>
            </a:r>
            <a:r>
              <a:rPr lang="en-GB" sz="2400" b="1" u="sng" dirty="0">
                <a:solidFill>
                  <a:schemeClr val="tx1"/>
                </a:solidFill>
              </a:rPr>
              <a:t>GLYCOGEN </a:t>
            </a:r>
            <a:r>
              <a:rPr lang="en-GB" sz="2400" b="1" dirty="0">
                <a:solidFill>
                  <a:schemeClr val="tx1"/>
                </a:solidFill>
              </a:rPr>
              <a:t>for storage</a:t>
            </a:r>
          </a:p>
        </p:txBody>
      </p:sp>
      <p:cxnSp>
        <p:nvCxnSpPr>
          <p:cNvPr id="17" name="Straight Arrow Connector 16"/>
          <p:cNvCxnSpPr/>
          <p:nvPr/>
        </p:nvCxnSpPr>
        <p:spPr>
          <a:xfrm>
            <a:off x="6339559" y="3590541"/>
            <a:ext cx="0" cy="410943"/>
          </a:xfrm>
          <a:prstGeom prst="straightConnector1">
            <a:avLst/>
          </a:prstGeom>
          <a:ln w="57150">
            <a:tailEnd type="triangle"/>
          </a:ln>
        </p:spPr>
        <p:style>
          <a:lnRef idx="2">
            <a:schemeClr val="dk1"/>
          </a:lnRef>
          <a:fillRef idx="0">
            <a:schemeClr val="dk1"/>
          </a:fillRef>
          <a:effectRef idx="1">
            <a:schemeClr val="dk1"/>
          </a:effectRef>
          <a:fontRef idx="minor">
            <a:schemeClr val="tx1"/>
          </a:fontRef>
        </p:style>
      </p:cxnSp>
      <p:sp>
        <p:nvSpPr>
          <p:cNvPr id="3" name="Rectangle 2"/>
          <p:cNvSpPr/>
          <p:nvPr/>
        </p:nvSpPr>
        <p:spPr>
          <a:xfrm>
            <a:off x="683568" y="6139939"/>
            <a:ext cx="4572000" cy="646331"/>
          </a:xfrm>
          <a:prstGeom prst="rect">
            <a:avLst/>
          </a:prstGeom>
        </p:spPr>
        <p:txBody>
          <a:bodyPr>
            <a:spAutoFit/>
          </a:bodyPr>
          <a:lstStyle/>
          <a:p>
            <a:r>
              <a:rPr lang="en-GB" b="1" dirty="0">
                <a:hlinkClick r:id="rId4"/>
              </a:rPr>
              <a:t>Video - Regulating blood glucose</a:t>
            </a:r>
            <a:endParaRPr lang="en-GB" b="1" dirty="0"/>
          </a:p>
          <a:p>
            <a:endParaRPr lang="en-GB" b="1" dirty="0"/>
          </a:p>
        </p:txBody>
      </p:sp>
      <p:sp>
        <p:nvSpPr>
          <p:cNvPr id="19"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a:t>
            </a:r>
            <a:r>
              <a:rPr lang="en-US" sz="2400" b="1" kern="0" dirty="0">
                <a:solidFill>
                  <a:schemeClr val="accent6"/>
                </a:solidFill>
              </a:rPr>
              <a:t>4 </a:t>
            </a:r>
            <a:r>
              <a:rPr kumimoji="0" lang="en-US" sz="2400" b="1" i="0" u="none" strike="noStrike" kern="0" cap="none" spc="0" normalizeH="0" baseline="0" noProof="0" dirty="0">
                <a:ln>
                  <a:noFill/>
                </a:ln>
                <a:solidFill>
                  <a:schemeClr val="accent6"/>
                </a:solidFill>
                <a:effectLst/>
                <a:uLnTx/>
                <a:uFillTx/>
                <a:latin typeface="+mn-lt"/>
              </a:rPr>
              <a:t>-</a:t>
            </a:r>
            <a:r>
              <a:rPr kumimoji="0" lang="en-US" sz="2400" b="1" i="0" u="none" strike="noStrike" kern="0" cap="none" spc="0" normalizeH="0" noProof="0" dirty="0">
                <a:ln>
                  <a:noFill/>
                </a:ln>
                <a:solidFill>
                  <a:schemeClr val="accent6"/>
                </a:solidFill>
                <a:effectLst/>
                <a:uLnTx/>
                <a:uFillTx/>
                <a:latin typeface="+mn-lt"/>
              </a:rPr>
              <a:t> Control of blood glucose</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4292706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Straight Arrow Connector 7"/>
          <p:cNvCxnSpPr/>
          <p:nvPr/>
        </p:nvCxnSpPr>
        <p:spPr>
          <a:xfrm flipV="1">
            <a:off x="2123728" y="2444904"/>
            <a:ext cx="864096" cy="408032"/>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cxnSp>
        <p:nvCxnSpPr>
          <p:cNvPr id="15" name="Straight Arrow Connector 14"/>
          <p:cNvCxnSpPr/>
          <p:nvPr/>
        </p:nvCxnSpPr>
        <p:spPr>
          <a:xfrm flipH="1" flipV="1">
            <a:off x="2229845" y="3690985"/>
            <a:ext cx="901995" cy="386087"/>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cxnSp>
        <p:nvCxnSpPr>
          <p:cNvPr id="17" name="Straight Arrow Connector 16"/>
          <p:cNvCxnSpPr/>
          <p:nvPr/>
        </p:nvCxnSpPr>
        <p:spPr>
          <a:xfrm>
            <a:off x="5576367" y="2148529"/>
            <a:ext cx="1372250" cy="589505"/>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sp>
        <p:nvSpPr>
          <p:cNvPr id="6" name="Rounded Rectangle 5"/>
          <p:cNvSpPr/>
          <p:nvPr/>
        </p:nvSpPr>
        <p:spPr>
          <a:xfrm>
            <a:off x="214515" y="2738034"/>
            <a:ext cx="4173277" cy="9188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solidFill>
                  <a:schemeClr val="accent6">
                    <a:lumMod val="75000"/>
                  </a:schemeClr>
                </a:solidFill>
              </a:rPr>
              <a:t>Blood glucose concentration </a:t>
            </a:r>
            <a:r>
              <a:rPr lang="en-GB" sz="2400" b="1" u="sng" dirty="0">
                <a:solidFill>
                  <a:schemeClr val="accent6">
                    <a:lumMod val="75000"/>
                  </a:schemeClr>
                </a:solidFill>
              </a:rPr>
              <a:t>TOO HIGH</a:t>
            </a:r>
          </a:p>
        </p:txBody>
      </p:sp>
      <p:cxnSp>
        <p:nvCxnSpPr>
          <p:cNvPr id="39" name="Straight Arrow Connector 38"/>
          <p:cNvCxnSpPr/>
          <p:nvPr/>
        </p:nvCxnSpPr>
        <p:spPr>
          <a:xfrm flipH="1">
            <a:off x="5790213" y="3487234"/>
            <a:ext cx="900323" cy="499255"/>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sp>
        <p:nvSpPr>
          <p:cNvPr id="44" name="Rounded Rectangle 43"/>
          <p:cNvSpPr/>
          <p:nvPr/>
        </p:nvSpPr>
        <p:spPr>
          <a:xfrm>
            <a:off x="2301154" y="5995593"/>
            <a:ext cx="4788079" cy="5202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solidFill>
                  <a:schemeClr val="tx1"/>
                </a:solidFill>
              </a:rPr>
              <a:t>The </a:t>
            </a:r>
            <a:r>
              <a:rPr lang="en-GB" sz="2400" b="1" u="sng" dirty="0">
                <a:solidFill>
                  <a:schemeClr val="tx1"/>
                </a:solidFill>
              </a:rPr>
              <a:t>PANCREAS</a:t>
            </a:r>
            <a:r>
              <a:rPr lang="en-GB" sz="2400" b="1" dirty="0">
                <a:solidFill>
                  <a:schemeClr val="tx1"/>
                </a:solidFill>
              </a:rPr>
              <a:t> releases GLUCAGON</a:t>
            </a:r>
          </a:p>
        </p:txBody>
      </p:sp>
      <p:sp>
        <p:nvSpPr>
          <p:cNvPr id="10" name="Rounded Rectangle 9"/>
          <p:cNvSpPr/>
          <p:nvPr/>
        </p:nvSpPr>
        <p:spPr>
          <a:xfrm>
            <a:off x="2325164" y="1924613"/>
            <a:ext cx="4451644" cy="5202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solidFill>
                  <a:schemeClr val="accent6">
                    <a:lumMod val="75000"/>
                  </a:schemeClr>
                </a:solidFill>
              </a:rPr>
              <a:t>The </a:t>
            </a:r>
            <a:r>
              <a:rPr lang="en-GB" sz="2400" b="1" u="sng" dirty="0">
                <a:solidFill>
                  <a:schemeClr val="accent6">
                    <a:lumMod val="75000"/>
                  </a:schemeClr>
                </a:solidFill>
              </a:rPr>
              <a:t>PANCREAS</a:t>
            </a:r>
            <a:r>
              <a:rPr lang="en-GB" sz="2400" b="1" dirty="0">
                <a:solidFill>
                  <a:schemeClr val="accent6">
                    <a:lumMod val="75000"/>
                  </a:schemeClr>
                </a:solidFill>
              </a:rPr>
              <a:t> releases INSULIN</a:t>
            </a:r>
          </a:p>
        </p:txBody>
      </p:sp>
      <p:cxnSp>
        <p:nvCxnSpPr>
          <p:cNvPr id="46" name="Straight Arrow Connector 45"/>
          <p:cNvCxnSpPr>
            <a:endCxn id="43" idx="0"/>
          </p:cNvCxnSpPr>
          <p:nvPr/>
        </p:nvCxnSpPr>
        <p:spPr>
          <a:xfrm flipH="1">
            <a:off x="2301154" y="4275939"/>
            <a:ext cx="1128089" cy="471199"/>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sp>
        <p:nvSpPr>
          <p:cNvPr id="25" name="Rounded Rectangle 24"/>
          <p:cNvSpPr/>
          <p:nvPr/>
        </p:nvSpPr>
        <p:spPr>
          <a:xfrm>
            <a:off x="2229845" y="4012213"/>
            <a:ext cx="4522954" cy="49342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b="1" dirty="0">
                <a:solidFill>
                  <a:schemeClr val="tx1"/>
                </a:solidFill>
              </a:rPr>
              <a:t>Normal blood </a:t>
            </a:r>
            <a:r>
              <a:rPr lang="en-GB" sz="2400" b="1" u="sng" dirty="0">
                <a:solidFill>
                  <a:schemeClr val="tx1"/>
                </a:solidFill>
              </a:rPr>
              <a:t>GLUCOSE </a:t>
            </a:r>
            <a:r>
              <a:rPr lang="en-GB" sz="2400" b="1" dirty="0">
                <a:solidFill>
                  <a:schemeClr val="tx1"/>
                </a:solidFill>
              </a:rPr>
              <a:t>levels</a:t>
            </a:r>
          </a:p>
        </p:txBody>
      </p:sp>
      <p:cxnSp>
        <p:nvCxnSpPr>
          <p:cNvPr id="49" name="Straight Arrow Connector 48"/>
          <p:cNvCxnSpPr/>
          <p:nvPr/>
        </p:nvCxnSpPr>
        <p:spPr>
          <a:xfrm>
            <a:off x="2325164" y="5553798"/>
            <a:ext cx="1253751" cy="450173"/>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cxnSp>
        <p:nvCxnSpPr>
          <p:cNvPr id="52" name="Straight Arrow Connector 51"/>
          <p:cNvCxnSpPr/>
          <p:nvPr/>
        </p:nvCxnSpPr>
        <p:spPr>
          <a:xfrm flipH="1" flipV="1">
            <a:off x="5629568" y="4503954"/>
            <a:ext cx="1005236" cy="303840"/>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cxnSp>
        <p:nvCxnSpPr>
          <p:cNvPr id="54" name="Straight Arrow Connector 53"/>
          <p:cNvCxnSpPr/>
          <p:nvPr/>
        </p:nvCxnSpPr>
        <p:spPr>
          <a:xfrm flipV="1">
            <a:off x="5790213" y="5665987"/>
            <a:ext cx="726003" cy="337985"/>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sp>
        <p:nvSpPr>
          <p:cNvPr id="63" name="Rectangle 62"/>
          <p:cNvSpPr/>
          <p:nvPr/>
        </p:nvSpPr>
        <p:spPr>
          <a:xfrm>
            <a:off x="44178" y="675099"/>
            <a:ext cx="9068990" cy="120032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dirty="0">
                <a:solidFill>
                  <a:schemeClr val="tx1"/>
                </a:solidFill>
              </a:rPr>
              <a:t>The control of </a:t>
            </a:r>
            <a:r>
              <a:rPr lang="en-US" sz="2400" b="1" dirty="0">
                <a:solidFill>
                  <a:schemeClr val="accent6">
                    <a:lumMod val="75000"/>
                  </a:schemeClr>
                </a:solidFill>
              </a:rPr>
              <a:t>blood glucose concentration </a:t>
            </a:r>
            <a:r>
              <a:rPr lang="en-US" sz="2400" dirty="0"/>
              <a:t>is </a:t>
            </a:r>
            <a:r>
              <a:rPr lang="en-US" sz="2400" dirty="0">
                <a:solidFill>
                  <a:schemeClr val="tx1"/>
                </a:solidFill>
              </a:rPr>
              <a:t>an example of </a:t>
            </a:r>
            <a:r>
              <a:rPr lang="en-US" sz="2400" b="1" u="sng" dirty="0">
                <a:solidFill>
                  <a:schemeClr val="accent6">
                    <a:lumMod val="75000"/>
                  </a:schemeClr>
                </a:solidFill>
              </a:rPr>
              <a:t>NEGATIVE FEEDBACK.</a:t>
            </a:r>
            <a:r>
              <a:rPr lang="en-US" sz="2400" b="1" dirty="0">
                <a:solidFill>
                  <a:schemeClr val="accent6">
                    <a:lumMod val="75000"/>
                  </a:schemeClr>
                </a:solidFill>
              </a:rPr>
              <a:t> </a:t>
            </a:r>
            <a:r>
              <a:rPr lang="en-US" sz="2400" dirty="0">
                <a:solidFill>
                  <a:schemeClr val="tx1"/>
                </a:solidFill>
              </a:rPr>
              <a:t>T</a:t>
            </a:r>
            <a:r>
              <a:rPr lang="en-US" sz="2400" dirty="0"/>
              <a:t>his ensures that, in any control system, </a:t>
            </a:r>
            <a:r>
              <a:rPr lang="en-US" sz="2400" b="1" dirty="0">
                <a:solidFill>
                  <a:schemeClr val="accent6">
                    <a:lumMod val="75000"/>
                  </a:schemeClr>
                </a:solidFill>
              </a:rPr>
              <a:t>changes are reversed</a:t>
            </a:r>
            <a:r>
              <a:rPr lang="en-US" sz="2400" dirty="0"/>
              <a:t> and returned back to the set level.</a:t>
            </a:r>
          </a:p>
        </p:txBody>
      </p:sp>
      <p:sp>
        <p:nvSpPr>
          <p:cNvPr id="14" name="Rounded Rectangle 13"/>
          <p:cNvSpPr/>
          <p:nvPr/>
        </p:nvSpPr>
        <p:spPr>
          <a:xfrm>
            <a:off x="4630297" y="2729656"/>
            <a:ext cx="4387622" cy="9272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u="sng" dirty="0">
                <a:solidFill>
                  <a:schemeClr val="accent6">
                    <a:lumMod val="75000"/>
                  </a:schemeClr>
                </a:solidFill>
              </a:rPr>
              <a:t>LIVER</a:t>
            </a:r>
            <a:r>
              <a:rPr lang="en-GB" sz="2400" b="1" dirty="0">
                <a:solidFill>
                  <a:schemeClr val="accent6">
                    <a:lumMod val="75000"/>
                  </a:schemeClr>
                </a:solidFill>
              </a:rPr>
              <a:t> and </a:t>
            </a:r>
            <a:r>
              <a:rPr lang="en-GB" sz="2400" b="1" u="sng" dirty="0">
                <a:solidFill>
                  <a:schemeClr val="accent6">
                    <a:lumMod val="75000"/>
                  </a:schemeClr>
                </a:solidFill>
              </a:rPr>
              <a:t>MUSCLE</a:t>
            </a:r>
            <a:r>
              <a:rPr lang="en-GB" sz="2400" b="1" dirty="0">
                <a:solidFill>
                  <a:schemeClr val="accent6">
                    <a:lumMod val="75000"/>
                  </a:schemeClr>
                </a:solidFill>
              </a:rPr>
              <a:t> cells convert excess </a:t>
            </a:r>
            <a:r>
              <a:rPr lang="en-GB" sz="2400" b="1" u="sng" dirty="0">
                <a:solidFill>
                  <a:schemeClr val="accent6">
                    <a:lumMod val="75000"/>
                  </a:schemeClr>
                </a:solidFill>
              </a:rPr>
              <a:t>GLUCOSE</a:t>
            </a:r>
            <a:r>
              <a:rPr lang="en-GB" sz="2400" b="1" dirty="0">
                <a:solidFill>
                  <a:schemeClr val="accent6">
                    <a:lumMod val="75000"/>
                  </a:schemeClr>
                </a:solidFill>
              </a:rPr>
              <a:t> into </a:t>
            </a:r>
            <a:r>
              <a:rPr lang="en-GB" sz="2400" b="1" u="sng" dirty="0">
                <a:solidFill>
                  <a:schemeClr val="accent6">
                    <a:lumMod val="75000"/>
                  </a:schemeClr>
                </a:solidFill>
              </a:rPr>
              <a:t>GLYCOGEN</a:t>
            </a:r>
            <a:endParaRPr lang="en-GB" sz="2400" b="1" dirty="0">
              <a:solidFill>
                <a:schemeClr val="accent6">
                  <a:lumMod val="75000"/>
                </a:schemeClr>
              </a:solidFill>
            </a:endParaRPr>
          </a:p>
        </p:txBody>
      </p:sp>
      <p:sp>
        <p:nvSpPr>
          <p:cNvPr id="45" name="Rounded Rectangle 44"/>
          <p:cNvSpPr/>
          <p:nvPr/>
        </p:nvSpPr>
        <p:spPr>
          <a:xfrm>
            <a:off x="4630297" y="4747138"/>
            <a:ext cx="4387622" cy="9272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u="sng" dirty="0">
                <a:solidFill>
                  <a:schemeClr val="tx1"/>
                </a:solidFill>
              </a:rPr>
              <a:t>LIVER</a:t>
            </a:r>
            <a:r>
              <a:rPr lang="en-GB" sz="2400" b="1" dirty="0">
                <a:solidFill>
                  <a:schemeClr val="tx1"/>
                </a:solidFill>
              </a:rPr>
              <a:t> and </a:t>
            </a:r>
            <a:r>
              <a:rPr lang="en-GB" sz="2400" b="1" u="sng" dirty="0">
                <a:solidFill>
                  <a:schemeClr val="tx1"/>
                </a:solidFill>
              </a:rPr>
              <a:t>MUSCLE</a:t>
            </a:r>
            <a:r>
              <a:rPr lang="en-GB" sz="2400" b="1" dirty="0">
                <a:solidFill>
                  <a:schemeClr val="tx1"/>
                </a:solidFill>
              </a:rPr>
              <a:t> cells convert </a:t>
            </a:r>
            <a:r>
              <a:rPr lang="en-GB" sz="2400" b="1" u="sng" dirty="0">
                <a:solidFill>
                  <a:schemeClr val="tx1"/>
                </a:solidFill>
              </a:rPr>
              <a:t>GLYCOGEN</a:t>
            </a:r>
            <a:r>
              <a:rPr lang="en-GB" sz="2400" b="1" dirty="0">
                <a:solidFill>
                  <a:schemeClr val="tx1"/>
                </a:solidFill>
              </a:rPr>
              <a:t> into </a:t>
            </a:r>
            <a:r>
              <a:rPr lang="en-GB" sz="2400" b="1" u="sng" dirty="0">
                <a:solidFill>
                  <a:schemeClr val="tx1"/>
                </a:solidFill>
              </a:rPr>
              <a:t>GLUCOSE</a:t>
            </a:r>
            <a:endParaRPr lang="en-GB" sz="2400" b="1" dirty="0">
              <a:solidFill>
                <a:schemeClr val="tx1"/>
              </a:solidFill>
            </a:endParaRPr>
          </a:p>
        </p:txBody>
      </p:sp>
      <p:sp>
        <p:nvSpPr>
          <p:cNvPr id="43" name="Rounded Rectangle 42"/>
          <p:cNvSpPr/>
          <p:nvPr/>
        </p:nvSpPr>
        <p:spPr>
          <a:xfrm>
            <a:off x="214515" y="4747138"/>
            <a:ext cx="4173277" cy="91884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solidFill>
                  <a:schemeClr val="tx1"/>
                </a:solidFill>
              </a:rPr>
              <a:t>Blood glucose concentration </a:t>
            </a:r>
            <a:r>
              <a:rPr lang="en-GB" sz="2400" b="1" u="sng" dirty="0">
                <a:solidFill>
                  <a:schemeClr val="tx1"/>
                </a:solidFill>
              </a:rPr>
              <a:t>TOO LOW</a:t>
            </a:r>
          </a:p>
        </p:txBody>
      </p:sp>
      <p:sp>
        <p:nvSpPr>
          <p:cNvPr id="21"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lvl="1" algn="r" defTabSz="342900">
              <a:spcBef>
                <a:spcPct val="0"/>
              </a:spcBef>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a:t>
            </a:r>
            <a:r>
              <a:rPr lang="en-US" sz="2400" b="1" kern="0" dirty="0">
                <a:solidFill>
                  <a:schemeClr val="accent6"/>
                </a:solidFill>
              </a:rPr>
              <a:t>4</a:t>
            </a:r>
            <a:r>
              <a:rPr kumimoji="0" lang="en-US" sz="2400" b="1" i="0" u="none" strike="noStrike" kern="0" cap="none" spc="0" normalizeH="0" baseline="0" noProof="0" dirty="0">
                <a:ln>
                  <a:noFill/>
                </a:ln>
                <a:solidFill>
                  <a:schemeClr val="accent6"/>
                </a:solidFill>
                <a:effectLst/>
                <a:uLnTx/>
                <a:uFillTx/>
                <a:latin typeface="+mn-lt"/>
              </a:rPr>
              <a:t>-</a:t>
            </a:r>
            <a:r>
              <a:rPr lang="en-US" sz="2400" b="1" kern="0" dirty="0">
                <a:solidFill>
                  <a:schemeClr val="accent6"/>
                </a:solidFill>
              </a:rPr>
              <a:t> Control of blood glucose</a:t>
            </a:r>
            <a:r>
              <a:rPr kumimoji="0" lang="en-US" sz="2400" b="1" i="0" u="none" strike="noStrike" kern="0" cap="none" spc="0" normalizeH="0" baseline="0" noProof="0" dirty="0">
                <a:ln>
                  <a:noFill/>
                </a:ln>
                <a:solidFill>
                  <a:schemeClr val="accent6"/>
                </a:solidFill>
                <a:effectLst/>
                <a:uLnTx/>
                <a:uFillTx/>
                <a:latin typeface="+mn-lt"/>
              </a:rPr>
              <a:t> (HT) </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7854116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9745" y="714794"/>
            <a:ext cx="8960470" cy="830997"/>
          </a:xfrm>
          <a:prstGeom prst="rect">
            <a:avLst/>
          </a:prstGeom>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400" b="1" dirty="0">
                <a:solidFill>
                  <a:schemeClr val="accent6">
                    <a:lumMod val="75000"/>
                  </a:schemeClr>
                </a:solidFill>
              </a:rPr>
              <a:t>Diabetes </a:t>
            </a:r>
            <a:r>
              <a:rPr lang="en-US" sz="2400" dirty="0">
                <a:solidFill>
                  <a:schemeClr val="tx1"/>
                </a:solidFill>
              </a:rPr>
              <a:t>is a condition that causes a person's </a:t>
            </a:r>
            <a:r>
              <a:rPr lang="en-US" sz="2400" b="1" dirty="0">
                <a:solidFill>
                  <a:schemeClr val="accent6">
                    <a:lumMod val="75000"/>
                  </a:schemeClr>
                </a:solidFill>
              </a:rPr>
              <a:t>blood sugar level </a:t>
            </a:r>
            <a:r>
              <a:rPr lang="en-US" sz="2400" dirty="0">
                <a:solidFill>
                  <a:schemeClr val="tx1"/>
                </a:solidFill>
              </a:rPr>
              <a:t>to become </a:t>
            </a:r>
            <a:r>
              <a:rPr lang="en-US" sz="2400" b="1" dirty="0">
                <a:solidFill>
                  <a:schemeClr val="accent6">
                    <a:lumMod val="75000"/>
                  </a:schemeClr>
                </a:solidFill>
              </a:rPr>
              <a:t>too high.</a:t>
            </a:r>
            <a:endParaRPr lang="en-US" sz="2400" dirty="0"/>
          </a:p>
        </p:txBody>
      </p:sp>
      <p:sp>
        <p:nvSpPr>
          <p:cNvPr id="3" name="Rectangle 2"/>
          <p:cNvSpPr/>
          <p:nvPr/>
        </p:nvSpPr>
        <p:spPr>
          <a:xfrm>
            <a:off x="4499992" y="1511486"/>
            <a:ext cx="4320480" cy="313932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200" b="1" dirty="0"/>
              <a:t>Type 2 diabetes </a:t>
            </a:r>
          </a:p>
          <a:p>
            <a:pPr marL="342900" indent="-342900">
              <a:buFont typeface="Arial" charset="0"/>
              <a:buChar char="•"/>
            </a:pPr>
            <a:r>
              <a:rPr lang="en-US" sz="2200" dirty="0"/>
              <a:t>A </a:t>
            </a:r>
            <a:r>
              <a:rPr lang="en-US" sz="2200" b="1" dirty="0">
                <a:solidFill>
                  <a:schemeClr val="accent6">
                    <a:lumMod val="75000"/>
                  </a:schemeClr>
                </a:solidFill>
              </a:rPr>
              <a:t>disorder</a:t>
            </a:r>
            <a:r>
              <a:rPr lang="en-US" sz="2200" dirty="0"/>
              <a:t> where the </a:t>
            </a:r>
            <a:r>
              <a:rPr lang="en-US" sz="2200" b="1" dirty="0">
                <a:solidFill>
                  <a:schemeClr val="accent6">
                    <a:lumMod val="75000"/>
                  </a:schemeClr>
                </a:solidFill>
              </a:rPr>
              <a:t>body cells no longer respond to insulin </a:t>
            </a:r>
            <a:r>
              <a:rPr lang="en-US" sz="2200" dirty="0"/>
              <a:t>produced by the pancreas. </a:t>
            </a:r>
          </a:p>
          <a:p>
            <a:pPr marL="342900" indent="-342900">
              <a:buFont typeface="Arial" charset="0"/>
              <a:buChar char="•"/>
            </a:pPr>
            <a:r>
              <a:rPr lang="en-US" sz="2200" b="1" dirty="0">
                <a:solidFill>
                  <a:schemeClr val="accent6">
                    <a:lumMod val="75000"/>
                  </a:schemeClr>
                </a:solidFill>
              </a:rPr>
              <a:t>Obesity is a risk factor for Type 2 diabetes.</a:t>
            </a:r>
          </a:p>
          <a:p>
            <a:pPr marL="342900" indent="-342900">
              <a:buFont typeface="Arial" charset="0"/>
              <a:buChar char="•"/>
            </a:pPr>
            <a:r>
              <a:rPr lang="en-US" sz="2200" b="1" u="sng" dirty="0">
                <a:solidFill>
                  <a:schemeClr val="tx1"/>
                </a:solidFill>
              </a:rPr>
              <a:t>Type 2</a:t>
            </a:r>
            <a:r>
              <a:rPr lang="en-US" sz="2200" b="1" dirty="0">
                <a:solidFill>
                  <a:schemeClr val="tx1"/>
                </a:solidFill>
              </a:rPr>
              <a:t> </a:t>
            </a:r>
            <a:r>
              <a:rPr lang="en-US" sz="2200" dirty="0"/>
              <a:t>is normally </a:t>
            </a:r>
            <a:r>
              <a:rPr lang="en-US" sz="2200" b="1" dirty="0">
                <a:solidFill>
                  <a:schemeClr val="accent6">
                    <a:lumMod val="75000"/>
                  </a:schemeClr>
                </a:solidFill>
              </a:rPr>
              <a:t>treated by controlling the carbohydrate in the diet and by exercise.</a:t>
            </a:r>
            <a:endParaRPr lang="en-US" sz="2200" b="1" dirty="0">
              <a:solidFill>
                <a:schemeClr val="accent6">
                  <a:lumMod val="75000"/>
                </a:schemeClr>
              </a:solidFill>
              <a:effectLst/>
            </a:endParaRPr>
          </a:p>
        </p:txBody>
      </p:sp>
      <p:sp>
        <p:nvSpPr>
          <p:cNvPr id="4" name="Rectangle 3"/>
          <p:cNvSpPr/>
          <p:nvPr/>
        </p:nvSpPr>
        <p:spPr>
          <a:xfrm>
            <a:off x="147186" y="1511486"/>
            <a:ext cx="4208790" cy="313932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200" b="1" dirty="0"/>
              <a:t>Type 1 diabetes</a:t>
            </a:r>
          </a:p>
          <a:p>
            <a:pPr marL="342900" indent="-342900">
              <a:buFont typeface="Arial" charset="0"/>
              <a:buChar char="•"/>
            </a:pPr>
            <a:r>
              <a:rPr lang="en-US" sz="2200" dirty="0"/>
              <a:t>A </a:t>
            </a:r>
            <a:r>
              <a:rPr lang="en-US" sz="2200" b="1" dirty="0">
                <a:solidFill>
                  <a:schemeClr val="accent6">
                    <a:lumMod val="75000"/>
                  </a:schemeClr>
                </a:solidFill>
              </a:rPr>
              <a:t>disorder</a:t>
            </a:r>
            <a:r>
              <a:rPr lang="en-US" sz="2200" dirty="0">
                <a:solidFill>
                  <a:schemeClr val="accent6">
                    <a:lumMod val="75000"/>
                  </a:schemeClr>
                </a:solidFill>
              </a:rPr>
              <a:t> </a:t>
            </a:r>
            <a:r>
              <a:rPr lang="en-US" sz="2200" dirty="0"/>
              <a:t>in which the pancreas </a:t>
            </a:r>
            <a:r>
              <a:rPr lang="en-US" sz="2200" b="1" dirty="0">
                <a:solidFill>
                  <a:schemeClr val="accent6">
                    <a:lumMod val="75000"/>
                  </a:schemeClr>
                </a:solidFill>
              </a:rPr>
              <a:t>fails to produce enough insulin</a:t>
            </a:r>
            <a:r>
              <a:rPr lang="en-US" sz="2200" dirty="0"/>
              <a:t>. </a:t>
            </a:r>
          </a:p>
          <a:p>
            <a:pPr marL="342900" indent="-342900">
              <a:buFont typeface="Arial" charset="0"/>
              <a:buChar char="•"/>
            </a:pPr>
            <a:r>
              <a:rPr lang="en-US" sz="2200" dirty="0"/>
              <a:t>The lack of insulin </a:t>
            </a:r>
            <a:r>
              <a:rPr lang="en-US" sz="2200" b="1" dirty="0">
                <a:solidFill>
                  <a:schemeClr val="accent6">
                    <a:lumMod val="75000"/>
                  </a:schemeClr>
                </a:solidFill>
              </a:rPr>
              <a:t>causes uncontrolled high blood glucose </a:t>
            </a:r>
            <a:r>
              <a:rPr lang="en-US" sz="2200" dirty="0"/>
              <a:t>levels.</a:t>
            </a:r>
          </a:p>
          <a:p>
            <a:pPr marL="342900" indent="-342900">
              <a:buFont typeface="Arial" charset="0"/>
              <a:buChar char="•"/>
            </a:pPr>
            <a:r>
              <a:rPr lang="en-US" sz="2200" b="1" u="sng" dirty="0">
                <a:solidFill>
                  <a:schemeClr val="tx1"/>
                </a:solidFill>
              </a:rPr>
              <a:t>Type 1</a:t>
            </a:r>
            <a:r>
              <a:rPr lang="en-US" sz="2200" b="1" dirty="0">
                <a:solidFill>
                  <a:schemeClr val="tx1"/>
                </a:solidFill>
              </a:rPr>
              <a:t> </a:t>
            </a:r>
            <a:r>
              <a:rPr lang="en-US" sz="2200" dirty="0"/>
              <a:t>is normally </a:t>
            </a:r>
            <a:r>
              <a:rPr lang="en-US" sz="2200" b="1" dirty="0">
                <a:solidFill>
                  <a:schemeClr val="accent6">
                    <a:lumMod val="75000"/>
                  </a:schemeClr>
                </a:solidFill>
              </a:rPr>
              <a:t>treated with insulin injections.</a:t>
            </a:r>
          </a:p>
        </p:txBody>
      </p:sp>
      <p:pic>
        <p:nvPicPr>
          <p:cNvPr id="7" name="Picture 6"/>
          <p:cNvPicPr>
            <a:picLocks noChangeAspect="1"/>
          </p:cNvPicPr>
          <p:nvPr/>
        </p:nvPicPr>
        <p:blipFill rotWithShape="1">
          <a:blip r:embed="rId3" cstate="print">
            <a:extLst>
              <a:ext uri="{28A0092B-C50C-407E-A947-70E740481C1C}">
                <a14:useLocalDpi xmlns:a14="http://schemas.microsoft.com/office/drawing/2010/main" val="0"/>
              </a:ext>
            </a:extLst>
          </a:blip>
          <a:srcRect r="12734"/>
          <a:stretch/>
        </p:blipFill>
        <p:spPr>
          <a:xfrm>
            <a:off x="6677744" y="4844063"/>
            <a:ext cx="2142728" cy="1446465"/>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3117" y="4818344"/>
            <a:ext cx="2382859" cy="1589670"/>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99992" y="4833177"/>
            <a:ext cx="2209800" cy="1469136"/>
          </a:xfrm>
          <a:prstGeom prst="rect">
            <a:avLst/>
          </a:prstGeom>
        </p:spPr>
      </p:pic>
      <p:pic>
        <p:nvPicPr>
          <p:cNvPr id="12" name="Picture 11"/>
          <p:cNvPicPr>
            <a:picLocks noChangeAspect="1"/>
          </p:cNvPicPr>
          <p:nvPr/>
        </p:nvPicPr>
        <p:blipFill rotWithShape="1">
          <a:blip r:embed="rId6" cstate="print">
            <a:extLst>
              <a:ext uri="{28A0092B-C50C-407E-A947-70E740481C1C}">
                <a14:useLocalDpi xmlns:a14="http://schemas.microsoft.com/office/drawing/2010/main" val="0"/>
              </a:ext>
            </a:extLst>
          </a:blip>
          <a:srcRect l="17139"/>
          <a:stretch/>
        </p:blipFill>
        <p:spPr>
          <a:xfrm>
            <a:off x="151800" y="4818344"/>
            <a:ext cx="1828538" cy="1472184"/>
          </a:xfrm>
          <a:prstGeom prst="rect">
            <a:avLst/>
          </a:prstGeom>
        </p:spPr>
      </p:pic>
      <p:sp>
        <p:nvSpPr>
          <p:cNvPr id="13"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a:t>
            </a:r>
            <a:r>
              <a:rPr lang="en-US" sz="2400" b="1" kern="0" dirty="0">
                <a:solidFill>
                  <a:schemeClr val="accent6"/>
                </a:solidFill>
              </a:rPr>
              <a:t>4 </a:t>
            </a:r>
            <a:r>
              <a:rPr kumimoji="0" lang="en-US" sz="2400" b="1" i="0" u="none" strike="noStrike" kern="0" cap="none" spc="0" normalizeH="0" baseline="0" noProof="0" dirty="0">
                <a:ln>
                  <a:noFill/>
                </a:ln>
                <a:solidFill>
                  <a:schemeClr val="accent6"/>
                </a:solidFill>
                <a:effectLst/>
                <a:uLnTx/>
                <a:uFillTx/>
                <a:latin typeface="+mn-lt"/>
              </a:rPr>
              <a:t>- Diabetes</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29982173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836712"/>
            <a:ext cx="8591872"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79512" y="836712"/>
            <a:ext cx="8784976" cy="1477328"/>
          </a:xfrm>
          <a:prstGeom prst="rect">
            <a:avLst/>
          </a:prstGeom>
          <a:noFill/>
        </p:spPr>
        <p:txBody>
          <a:bodyPr wrap="square" rtlCol="0">
            <a:spAutoFit/>
          </a:bodyPr>
          <a:lstStyle/>
          <a:p>
            <a:pPr marL="457200" indent="-457200"/>
            <a:r>
              <a:rPr lang="en-GB" sz="2400" dirty="0"/>
              <a:t>	</a:t>
            </a:r>
            <a:endParaRPr lang="en-GB" sz="2200" dirty="0"/>
          </a:p>
          <a:p>
            <a:endParaRPr lang="en-GB" sz="2200" dirty="0"/>
          </a:p>
          <a:p>
            <a:endParaRPr lang="en-GB" sz="2200" dirty="0"/>
          </a:p>
          <a:p>
            <a:endParaRPr lang="en-GB" sz="2200" dirty="0"/>
          </a:p>
        </p:txBody>
      </p:sp>
      <p:sp>
        <p:nvSpPr>
          <p:cNvPr id="5" name="TextBox 4"/>
          <p:cNvSpPr txBox="1"/>
          <p:nvPr/>
        </p:nvSpPr>
        <p:spPr>
          <a:xfrm>
            <a:off x="179512" y="764705"/>
            <a:ext cx="8712968" cy="3693319"/>
          </a:xfrm>
          <a:prstGeom prst="rect">
            <a:avLst/>
          </a:prstGeom>
          <a:noFill/>
        </p:spPr>
        <p:txBody>
          <a:bodyPr wrap="square" rtlCol="0">
            <a:spAutoFit/>
          </a:bodyPr>
          <a:lstStyle/>
          <a:p>
            <a:r>
              <a:rPr lang="en-GB" sz="2000" b="1" dirty="0">
                <a:solidFill>
                  <a:schemeClr val="accent6">
                    <a:lumMod val="75000"/>
                  </a:schemeClr>
                </a:solidFill>
              </a:rPr>
              <a:t>Excess weight </a:t>
            </a:r>
            <a:r>
              <a:rPr lang="en-GB" sz="2000" dirty="0"/>
              <a:t>(obesity) can make a person have a greater </a:t>
            </a:r>
            <a:r>
              <a:rPr lang="en-GB" sz="2000" b="1" dirty="0">
                <a:solidFill>
                  <a:schemeClr val="accent6">
                    <a:lumMod val="75000"/>
                  </a:schemeClr>
                </a:solidFill>
              </a:rPr>
              <a:t>risk of developing </a:t>
            </a:r>
            <a:r>
              <a:rPr lang="en-GB" sz="2000" dirty="0"/>
              <a:t>type 2 diabetes.</a:t>
            </a:r>
          </a:p>
          <a:p>
            <a:endParaRPr lang="en-GB" sz="1000" dirty="0"/>
          </a:p>
          <a:p>
            <a:r>
              <a:rPr lang="en-GB" sz="2000" dirty="0"/>
              <a:t>A tool called the </a:t>
            </a:r>
            <a:r>
              <a:rPr lang="en-GB" sz="2000" b="1" dirty="0">
                <a:solidFill>
                  <a:schemeClr val="accent6">
                    <a:lumMod val="75000"/>
                  </a:schemeClr>
                </a:solidFill>
              </a:rPr>
              <a:t>Body Mass Indicator </a:t>
            </a:r>
            <a:r>
              <a:rPr lang="en-GB" sz="2000" dirty="0"/>
              <a:t>(BMI) can be used to calculate whether a persons weight lies within a healthy range. </a:t>
            </a:r>
          </a:p>
          <a:p>
            <a:endParaRPr lang="en-GB" dirty="0"/>
          </a:p>
          <a:p>
            <a:endParaRPr lang="en-GB" dirty="0"/>
          </a:p>
          <a:p>
            <a:r>
              <a:rPr lang="en-GB" dirty="0">
                <a:hlinkClick r:id="rId3"/>
              </a:rPr>
              <a:t>BMI calculator</a:t>
            </a:r>
            <a:endParaRPr lang="en-GB" dirty="0"/>
          </a:p>
          <a:p>
            <a:endParaRPr lang="en-GB" dirty="0"/>
          </a:p>
          <a:p>
            <a:endParaRPr lang="en-GB" dirty="0"/>
          </a:p>
          <a:p>
            <a:endParaRPr lang="en-GB" dirty="0"/>
          </a:p>
          <a:p>
            <a:endParaRPr lang="en-GB" dirty="0"/>
          </a:p>
          <a:p>
            <a:endParaRPr lang="en-GB" dirty="0"/>
          </a:p>
        </p:txBody>
      </p:sp>
      <p:pic>
        <p:nvPicPr>
          <p:cNvPr id="10241" name="Picture 1"/>
          <p:cNvPicPr>
            <a:picLocks noChangeAspect="1" noChangeArrowheads="1"/>
          </p:cNvPicPr>
          <p:nvPr/>
        </p:nvPicPr>
        <p:blipFill>
          <a:blip r:embed="rId4" cstate="print"/>
          <a:srcRect/>
          <a:stretch>
            <a:fillRect/>
          </a:stretch>
        </p:blipFill>
        <p:spPr bwMode="auto">
          <a:xfrm>
            <a:off x="2267744" y="2636912"/>
            <a:ext cx="2028825" cy="828675"/>
          </a:xfrm>
          <a:prstGeom prst="rect">
            <a:avLst/>
          </a:prstGeom>
          <a:solidFill>
            <a:schemeClr val="accent6">
              <a:lumMod val="20000"/>
              <a:lumOff val="80000"/>
            </a:schemeClr>
          </a:solidFill>
          <a:ln w="28575">
            <a:solidFill>
              <a:schemeClr val="accent6">
                <a:lumMod val="75000"/>
              </a:schemeClr>
            </a:solidFill>
            <a:miter lim="800000"/>
            <a:headEnd/>
            <a:tailEnd/>
          </a:ln>
        </p:spPr>
      </p:pic>
      <p:pic>
        <p:nvPicPr>
          <p:cNvPr id="10243" name="Picture 3" descr="https://upload.wikimedia.org/wikipedia/commons/thumb/1/13/Body_mass_index_simplified.svg/2000px-Body_mass_index_simplified.svg.png"/>
          <p:cNvPicPr>
            <a:picLocks noChangeAspect="1" noChangeArrowheads="1"/>
          </p:cNvPicPr>
          <p:nvPr/>
        </p:nvPicPr>
        <p:blipFill>
          <a:blip r:embed="rId5" cstate="print"/>
          <a:srcRect/>
          <a:stretch>
            <a:fillRect/>
          </a:stretch>
        </p:blipFill>
        <p:spPr bwMode="auto">
          <a:xfrm>
            <a:off x="4644008" y="2276872"/>
            <a:ext cx="4320480" cy="3743385"/>
          </a:xfrm>
          <a:prstGeom prst="rect">
            <a:avLst/>
          </a:prstGeom>
          <a:noFill/>
          <a:ln>
            <a:solidFill>
              <a:schemeClr val="accent6">
                <a:lumMod val="75000"/>
              </a:schemeClr>
            </a:solidFill>
          </a:ln>
        </p:spPr>
      </p:pic>
      <p:sp>
        <p:nvSpPr>
          <p:cNvPr id="8"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a:t>
            </a:r>
            <a:r>
              <a:rPr lang="en-US" sz="2400" b="1" kern="0" dirty="0">
                <a:solidFill>
                  <a:schemeClr val="accent6"/>
                </a:solidFill>
              </a:rPr>
              <a:t>4 </a:t>
            </a:r>
            <a:r>
              <a:rPr kumimoji="0" lang="en-US" sz="2400" b="1" i="0" u="none" strike="noStrike" kern="0" cap="none" spc="0" normalizeH="0" baseline="0" noProof="0" dirty="0">
                <a:ln>
                  <a:noFill/>
                </a:ln>
                <a:solidFill>
                  <a:schemeClr val="accent6"/>
                </a:solidFill>
                <a:effectLst/>
                <a:uLnTx/>
                <a:uFillTx/>
                <a:latin typeface="+mn-lt"/>
              </a:rPr>
              <a:t>-</a:t>
            </a:r>
            <a:r>
              <a:rPr kumimoji="0" lang="en-US" sz="2400" b="1" i="0" u="none" strike="noStrike" kern="0" cap="none" spc="0" normalizeH="0" noProof="0" dirty="0">
                <a:ln>
                  <a:noFill/>
                </a:ln>
                <a:solidFill>
                  <a:schemeClr val="accent6"/>
                </a:solidFill>
                <a:effectLst/>
                <a:uLnTx/>
                <a:uFillTx/>
                <a:latin typeface="+mn-lt"/>
              </a:rPr>
              <a:t> Diabetes</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11674505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5"/>
          <p:cNvGrpSpPr/>
          <p:nvPr/>
        </p:nvGrpSpPr>
        <p:grpSpPr>
          <a:xfrm>
            <a:off x="293471" y="989062"/>
            <a:ext cx="8343900" cy="3009900"/>
            <a:chOff x="148782" y="987946"/>
            <a:chExt cx="8343900" cy="3009900"/>
          </a:xfrm>
        </p:grpSpPr>
        <p:sp>
          <p:nvSpPr>
            <p:cNvPr id="14" name="Rounded Rectangle 13"/>
            <p:cNvSpPr/>
            <p:nvPr/>
          </p:nvSpPr>
          <p:spPr>
            <a:xfrm>
              <a:off x="6653826" y="2492896"/>
              <a:ext cx="1791225" cy="360040"/>
            </a:xfrm>
            <a:prstGeom prst="roundRect">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15" name="Picture 14"/>
            <p:cNvPicPr>
              <a:picLocks noChangeAspect="1"/>
            </p:cNvPicPr>
            <p:nvPr/>
          </p:nvPicPr>
          <p:blipFill>
            <a:blip r:embed="rId2" cstate="print"/>
            <a:stretch>
              <a:fillRect/>
            </a:stretch>
          </p:blipFill>
          <p:spPr>
            <a:xfrm>
              <a:off x="148782" y="987946"/>
              <a:ext cx="8343900" cy="3009900"/>
            </a:xfrm>
            <a:prstGeom prst="rect">
              <a:avLst/>
            </a:prstGeom>
          </p:spPr>
        </p:pic>
      </p:grpSp>
      <p:sp>
        <p:nvSpPr>
          <p:cNvPr id="8" name="Rectangle 7"/>
          <p:cNvSpPr/>
          <p:nvPr/>
        </p:nvSpPr>
        <p:spPr>
          <a:xfrm>
            <a:off x="262639" y="3789040"/>
            <a:ext cx="8589740" cy="2677656"/>
          </a:xfrm>
          <a:prstGeom prst="rect">
            <a:avLst/>
          </a:prstGeom>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dirty="0"/>
              <a:t>The </a:t>
            </a:r>
            <a:r>
              <a:rPr lang="en-US" sz="2400" b="1" dirty="0">
                <a:solidFill>
                  <a:schemeClr val="accent6">
                    <a:lumMod val="75000"/>
                  </a:schemeClr>
                </a:solidFill>
              </a:rPr>
              <a:t>pituitary gland </a:t>
            </a:r>
            <a:r>
              <a:rPr lang="en-US" sz="2400" dirty="0"/>
              <a:t>in the brain is often called a ‘master gland’ as it it </a:t>
            </a:r>
            <a:r>
              <a:rPr lang="en-US" sz="2400" b="1" dirty="0">
                <a:solidFill>
                  <a:schemeClr val="accent6">
                    <a:lumMod val="75000"/>
                  </a:schemeClr>
                </a:solidFill>
              </a:rPr>
              <a:t>produces</a:t>
            </a:r>
            <a:r>
              <a:rPr lang="en-US" sz="2400" dirty="0"/>
              <a:t> and </a:t>
            </a:r>
            <a:r>
              <a:rPr lang="en-US" sz="2400" b="1" dirty="0">
                <a:solidFill>
                  <a:schemeClr val="accent6">
                    <a:lumMod val="75000"/>
                  </a:schemeClr>
                </a:solidFill>
              </a:rPr>
              <a:t>secretes</a:t>
            </a:r>
            <a:r>
              <a:rPr lang="en-US" sz="2400" dirty="0">
                <a:solidFill>
                  <a:schemeClr val="accent6">
                    <a:lumMod val="75000"/>
                  </a:schemeClr>
                </a:solidFill>
              </a:rPr>
              <a:t> </a:t>
            </a:r>
            <a:r>
              <a:rPr lang="en-US" sz="2400" b="1" dirty="0">
                <a:solidFill>
                  <a:schemeClr val="accent6">
                    <a:lumMod val="75000"/>
                  </a:schemeClr>
                </a:solidFill>
              </a:rPr>
              <a:t>many</a:t>
            </a:r>
            <a:r>
              <a:rPr lang="en-US" sz="2400" dirty="0">
                <a:solidFill>
                  <a:schemeClr val="accent6">
                    <a:lumMod val="75000"/>
                  </a:schemeClr>
                </a:solidFill>
              </a:rPr>
              <a:t> </a:t>
            </a:r>
            <a:r>
              <a:rPr lang="en-US" sz="2400" dirty="0"/>
              <a:t>hormones into the blood. </a:t>
            </a:r>
          </a:p>
          <a:p>
            <a:r>
              <a:rPr lang="en-US" sz="2400" dirty="0"/>
              <a:t>The hormones are </a:t>
            </a:r>
            <a:r>
              <a:rPr lang="en-US" sz="2400" b="1" dirty="0">
                <a:solidFill>
                  <a:schemeClr val="accent6">
                    <a:lumMod val="75000"/>
                  </a:schemeClr>
                </a:solidFill>
              </a:rPr>
              <a:t>released</a:t>
            </a:r>
            <a:r>
              <a:rPr lang="en-US" sz="2400" dirty="0"/>
              <a:t> in </a:t>
            </a:r>
            <a:r>
              <a:rPr lang="en-US" sz="2400" b="1" dirty="0">
                <a:solidFill>
                  <a:schemeClr val="accent6">
                    <a:lumMod val="75000"/>
                  </a:schemeClr>
                </a:solidFill>
              </a:rPr>
              <a:t>response</a:t>
            </a:r>
            <a:r>
              <a:rPr lang="en-US" sz="2400" dirty="0">
                <a:solidFill>
                  <a:schemeClr val="accent6">
                    <a:lumMod val="75000"/>
                  </a:schemeClr>
                </a:solidFill>
              </a:rPr>
              <a:t> </a:t>
            </a:r>
            <a:r>
              <a:rPr lang="en-US" sz="2400" dirty="0"/>
              <a:t>to </a:t>
            </a:r>
            <a:r>
              <a:rPr lang="en-US" sz="2400" b="1" dirty="0">
                <a:solidFill>
                  <a:schemeClr val="accent6">
                    <a:lumMod val="75000"/>
                  </a:schemeClr>
                </a:solidFill>
              </a:rPr>
              <a:t>changes</a:t>
            </a:r>
            <a:r>
              <a:rPr lang="en-US" sz="2400" dirty="0"/>
              <a:t> in </a:t>
            </a:r>
            <a:r>
              <a:rPr lang="en-US" sz="2400" b="1" dirty="0">
                <a:solidFill>
                  <a:schemeClr val="accent6">
                    <a:lumMod val="75000"/>
                  </a:schemeClr>
                </a:solidFill>
              </a:rPr>
              <a:t>body conditions</a:t>
            </a:r>
            <a:r>
              <a:rPr lang="en-US" sz="2400" dirty="0"/>
              <a:t>. </a:t>
            </a:r>
          </a:p>
          <a:p>
            <a:r>
              <a:rPr lang="en-US" sz="2400" dirty="0"/>
              <a:t>These hormones released act on </a:t>
            </a:r>
            <a:r>
              <a:rPr lang="en-US" sz="2400" b="1" dirty="0">
                <a:solidFill>
                  <a:schemeClr val="accent6">
                    <a:lumMod val="75000"/>
                  </a:schemeClr>
                </a:solidFill>
              </a:rPr>
              <a:t>other glands </a:t>
            </a:r>
            <a:r>
              <a:rPr lang="en-US" sz="2400" dirty="0"/>
              <a:t>to stimulate other hormones to be released to bring about effects that regulate the body.</a:t>
            </a:r>
            <a:endParaRPr lang="en-US" sz="2400" dirty="0">
              <a:effectLst/>
            </a:endParaRPr>
          </a:p>
        </p:txBody>
      </p:sp>
      <p:sp>
        <p:nvSpPr>
          <p:cNvPr id="9"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1 - Human endocrine system</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14481050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 y="836712"/>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6" name="TextBox 5"/>
          <p:cNvSpPr txBox="1"/>
          <p:nvPr/>
        </p:nvSpPr>
        <p:spPr>
          <a:xfrm>
            <a:off x="179512" y="836712"/>
            <a:ext cx="8784976" cy="1477328"/>
          </a:xfrm>
          <a:prstGeom prst="rect">
            <a:avLst/>
          </a:prstGeom>
          <a:noFill/>
        </p:spPr>
        <p:txBody>
          <a:bodyPr wrap="square" rtlCol="0">
            <a:spAutoFit/>
          </a:bodyPr>
          <a:lstStyle/>
          <a:p>
            <a:pPr marL="457200" indent="-457200"/>
            <a:r>
              <a:rPr lang="en-GB" sz="2400" dirty="0"/>
              <a:t>	</a:t>
            </a:r>
            <a:endParaRPr lang="en-GB" sz="2200" dirty="0"/>
          </a:p>
          <a:p>
            <a:endParaRPr lang="en-GB" sz="2200" dirty="0"/>
          </a:p>
          <a:p>
            <a:endParaRPr lang="en-GB" sz="2200" dirty="0"/>
          </a:p>
          <a:p>
            <a:endParaRPr lang="en-GB" sz="2200" dirty="0"/>
          </a:p>
        </p:txBody>
      </p:sp>
      <p:sp>
        <p:nvSpPr>
          <p:cNvPr id="5" name="TextBox 4"/>
          <p:cNvSpPr txBox="1"/>
          <p:nvPr/>
        </p:nvSpPr>
        <p:spPr>
          <a:xfrm>
            <a:off x="179512" y="692696"/>
            <a:ext cx="8568952" cy="5170646"/>
          </a:xfrm>
          <a:prstGeom prst="rect">
            <a:avLst/>
          </a:prstGeom>
          <a:noFill/>
        </p:spPr>
        <p:txBody>
          <a:bodyPr wrap="square" rtlCol="0">
            <a:spAutoFit/>
          </a:bodyPr>
          <a:lstStyle/>
          <a:p>
            <a:r>
              <a:rPr lang="en-GB" sz="2400" dirty="0"/>
              <a:t>The use of </a:t>
            </a:r>
            <a:r>
              <a:rPr lang="en-GB" sz="2400" b="1" dirty="0">
                <a:solidFill>
                  <a:schemeClr val="accent6">
                    <a:lumMod val="75000"/>
                  </a:schemeClr>
                </a:solidFill>
              </a:rPr>
              <a:t>BMI</a:t>
            </a:r>
            <a:r>
              <a:rPr lang="en-GB" sz="2400" dirty="0"/>
              <a:t> has </a:t>
            </a:r>
            <a:r>
              <a:rPr lang="en-GB" sz="2400" b="1" dirty="0">
                <a:solidFill>
                  <a:schemeClr val="accent6">
                    <a:lumMod val="75000"/>
                  </a:schemeClr>
                </a:solidFill>
              </a:rPr>
              <a:t>limitations</a:t>
            </a:r>
            <a:r>
              <a:rPr lang="en-GB" sz="2400" dirty="0"/>
              <a:t> because it simply shows if a person is carrying too much weight. It does not calculate if this is excess fat, muscle or bone.</a:t>
            </a:r>
          </a:p>
          <a:p>
            <a:endParaRPr lang="en-GB" sz="2400" dirty="0"/>
          </a:p>
          <a:p>
            <a:r>
              <a:rPr lang="en-GB" sz="2400" dirty="0"/>
              <a:t>Very muscular adults and athletes may be classed as overweight or obese even though their body fat is low.</a:t>
            </a:r>
          </a:p>
          <a:p>
            <a:endParaRPr lang="en-GB" sz="2400" dirty="0"/>
          </a:p>
          <a:p>
            <a:r>
              <a:rPr lang="en-GB" sz="2400" dirty="0"/>
              <a:t>The </a:t>
            </a:r>
            <a:r>
              <a:rPr lang="en-GB" sz="2400" b="1" dirty="0">
                <a:solidFill>
                  <a:schemeClr val="accent6">
                    <a:lumMod val="75000"/>
                  </a:schemeClr>
                </a:solidFill>
              </a:rPr>
              <a:t>waist to hip ratio </a:t>
            </a:r>
            <a:r>
              <a:rPr lang="en-GB" sz="2400" dirty="0"/>
              <a:t>should be considered alongside the BMI figure.</a:t>
            </a:r>
          </a:p>
          <a:p>
            <a:endParaRPr lang="en-GB" sz="2400" dirty="0"/>
          </a:p>
          <a:p>
            <a:endParaRPr lang="en-GB" dirty="0"/>
          </a:p>
          <a:p>
            <a:endParaRPr lang="en-GB" dirty="0"/>
          </a:p>
          <a:p>
            <a:endParaRPr lang="en-GB" dirty="0"/>
          </a:p>
          <a:p>
            <a:endParaRPr lang="en-GB" dirty="0"/>
          </a:p>
          <a:p>
            <a:endParaRPr lang="en-GB" dirty="0"/>
          </a:p>
        </p:txBody>
      </p:sp>
      <p:graphicFrame>
        <p:nvGraphicFramePr>
          <p:cNvPr id="7" name="Table 6"/>
          <p:cNvGraphicFramePr>
            <a:graphicFrameLocks noGrp="1"/>
          </p:cNvGraphicFramePr>
          <p:nvPr/>
        </p:nvGraphicFramePr>
        <p:xfrm>
          <a:off x="467544" y="4261832"/>
          <a:ext cx="6096000" cy="161544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en-GB" dirty="0">
                          <a:solidFill>
                            <a:schemeClr val="tx1"/>
                          </a:solidFill>
                        </a:rPr>
                        <a:t>Male (waist : hip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rPr>
                        <a:t>Female (waist : hip ratio)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rPr>
                        <a:t>Health risk based</a:t>
                      </a:r>
                      <a:r>
                        <a:rPr lang="en-GB" baseline="0" dirty="0">
                          <a:solidFill>
                            <a:schemeClr val="tx1"/>
                          </a:solidFill>
                        </a:rPr>
                        <a:t> on Waist : hip ratio</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algn="ctr"/>
                      <a:r>
                        <a:rPr lang="en-GB" dirty="0">
                          <a:solidFill>
                            <a:schemeClr val="tx1"/>
                          </a:solidFill>
                        </a:rPr>
                        <a:t>0. 95 or below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rPr>
                        <a:t>0.80 or below</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rPr>
                        <a:t>Low risk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370840">
                <a:tc>
                  <a:txBody>
                    <a:bodyPr/>
                    <a:lstStyle/>
                    <a:p>
                      <a:pPr algn="ctr"/>
                      <a:r>
                        <a:rPr lang="en-GB" dirty="0">
                          <a:solidFill>
                            <a:schemeClr val="tx1"/>
                          </a:solidFill>
                        </a:rPr>
                        <a:t>0.96 to 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rPr>
                        <a:t>0.81 to 0.85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rPr>
                        <a:t>Moderate risk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r h="370840">
                <a:tc>
                  <a:txBody>
                    <a:bodyPr/>
                    <a:lstStyle/>
                    <a:p>
                      <a:pPr algn="ctr"/>
                      <a:r>
                        <a:rPr lang="en-GB" dirty="0">
                          <a:solidFill>
                            <a:schemeClr val="tx1"/>
                          </a:solidFill>
                        </a:rPr>
                        <a:t>1.1 o</a:t>
                      </a:r>
                      <a:r>
                        <a:rPr lang="en-GB" baseline="0" dirty="0">
                          <a:solidFill>
                            <a:schemeClr val="tx1"/>
                          </a:solidFill>
                        </a:rPr>
                        <a:t>r more</a:t>
                      </a:r>
                      <a:endParaRPr lang="en-GB"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rPr>
                        <a:t>0.86 or more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GB" dirty="0">
                          <a:solidFill>
                            <a:schemeClr val="tx1"/>
                          </a:solidFill>
                        </a:rPr>
                        <a:t>High risk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3"/>
                  </a:ext>
                </a:extLst>
              </a:tr>
            </a:tbl>
          </a:graphicData>
        </a:graphic>
      </p:graphicFrame>
      <p:pic>
        <p:nvPicPr>
          <p:cNvPr id="141314" name="Picture 2"/>
          <p:cNvPicPr>
            <a:picLocks noChangeAspect="1" noChangeArrowheads="1"/>
          </p:cNvPicPr>
          <p:nvPr/>
        </p:nvPicPr>
        <p:blipFill>
          <a:blip r:embed="rId3" cstate="print"/>
          <a:srcRect/>
          <a:stretch>
            <a:fillRect/>
          </a:stretch>
        </p:blipFill>
        <p:spPr bwMode="auto">
          <a:xfrm>
            <a:off x="6588224" y="3721943"/>
            <a:ext cx="2438436" cy="2731393"/>
          </a:xfrm>
          <a:prstGeom prst="rect">
            <a:avLst/>
          </a:prstGeom>
          <a:noFill/>
          <a:ln w="9525">
            <a:noFill/>
            <a:miter lim="800000"/>
            <a:headEnd/>
            <a:tailEnd/>
          </a:ln>
        </p:spPr>
      </p:pic>
      <p:sp>
        <p:nvSpPr>
          <p:cNvPr id="8"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a:t>
            </a:r>
            <a:r>
              <a:rPr lang="en-US" sz="2400" b="1" kern="0" dirty="0">
                <a:solidFill>
                  <a:schemeClr val="accent6"/>
                </a:solidFill>
              </a:rPr>
              <a:t>4 - Lifestyle</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116745051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4419580" y="1124744"/>
            <a:ext cx="4707280" cy="5400600"/>
          </a:xfrm>
          <a:prstGeom prst="rect">
            <a:avLst/>
          </a:prstGeom>
        </p:spPr>
      </p:pic>
      <p:sp>
        <p:nvSpPr>
          <p:cNvPr id="5" name="TextBox 4"/>
          <p:cNvSpPr txBox="1"/>
          <p:nvPr/>
        </p:nvSpPr>
        <p:spPr>
          <a:xfrm>
            <a:off x="68044" y="831478"/>
            <a:ext cx="4647971" cy="3508653"/>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GB" sz="7200" b="1" dirty="0">
              <a:latin typeface="+mj-lt"/>
              <a:ea typeface="Beirut" charset="-78"/>
              <a:cs typeface="Beirut" charset="-78"/>
            </a:endParaRPr>
          </a:p>
          <a:p>
            <a:endParaRPr lang="en-GB" sz="6000" dirty="0"/>
          </a:p>
          <a:p>
            <a:endParaRPr lang="en-GB" dirty="0"/>
          </a:p>
        </p:txBody>
      </p:sp>
      <p:sp>
        <p:nvSpPr>
          <p:cNvPr id="7" name="Rectangle 6"/>
          <p:cNvSpPr/>
          <p:nvPr/>
        </p:nvSpPr>
        <p:spPr>
          <a:xfrm>
            <a:off x="0" y="2204864"/>
            <a:ext cx="4572000" cy="2862322"/>
          </a:xfrm>
          <a:prstGeom prst="rect">
            <a:avLst/>
          </a:prstGeom>
        </p:spPr>
        <p:txBody>
          <a:bodyPr>
            <a:spAutoFit/>
          </a:bodyPr>
          <a:lstStyle/>
          <a:p>
            <a:r>
              <a:rPr lang="en-US" sz="3200" b="1" dirty="0">
                <a:solidFill>
                  <a:schemeClr val="bg1">
                    <a:lumMod val="65000"/>
                  </a:schemeClr>
                </a:solidFill>
              </a:rPr>
              <a:t>Homeostasis continued</a:t>
            </a:r>
          </a:p>
          <a:p>
            <a:r>
              <a:rPr lang="en-US" sz="3200" b="1" dirty="0">
                <a:solidFill>
                  <a:schemeClr val="bg1">
                    <a:lumMod val="65000"/>
                  </a:schemeClr>
                </a:solidFill>
              </a:rPr>
              <a:t>Part 4</a:t>
            </a:r>
          </a:p>
          <a:p>
            <a:endParaRPr lang="en-US" sz="3200" b="1" dirty="0">
              <a:solidFill>
                <a:schemeClr val="bg1">
                  <a:lumMod val="65000"/>
                </a:schemeClr>
              </a:solidFill>
            </a:endParaRPr>
          </a:p>
          <a:p>
            <a:pPr>
              <a:buFont typeface="Arial" pitchFamily="34" charset="0"/>
              <a:buChar char="•"/>
            </a:pPr>
            <a:r>
              <a:rPr lang="en-US" sz="2400" b="1" dirty="0">
                <a:solidFill>
                  <a:schemeClr val="bg1">
                    <a:lumMod val="65000"/>
                  </a:schemeClr>
                </a:solidFill>
              </a:rPr>
              <a:t>  </a:t>
            </a:r>
            <a:r>
              <a:rPr lang="en-US" sz="2800" b="1" dirty="0">
                <a:solidFill>
                  <a:schemeClr val="bg1">
                    <a:lumMod val="65000"/>
                  </a:schemeClr>
                </a:solidFill>
              </a:rPr>
              <a:t>Control of blood glucose</a:t>
            </a:r>
          </a:p>
          <a:p>
            <a:pPr>
              <a:buFont typeface="Arial" pitchFamily="34" charset="0"/>
              <a:buChar char="•"/>
            </a:pPr>
            <a:r>
              <a:rPr lang="en-US" sz="2800" b="1" dirty="0">
                <a:solidFill>
                  <a:schemeClr val="bg1">
                    <a:lumMod val="65000"/>
                  </a:schemeClr>
                </a:solidFill>
              </a:rPr>
              <a:t>  Diabetes</a:t>
            </a:r>
          </a:p>
          <a:p>
            <a:pPr>
              <a:buFont typeface="Arial" pitchFamily="34" charset="0"/>
              <a:buChar char="•"/>
            </a:pPr>
            <a:r>
              <a:rPr lang="en-US" sz="2800" b="1" dirty="0">
                <a:solidFill>
                  <a:schemeClr val="bg1">
                    <a:lumMod val="65000"/>
                  </a:schemeClr>
                </a:solidFill>
              </a:rPr>
              <a:t>  Lifestyle</a:t>
            </a:r>
          </a:p>
        </p:txBody>
      </p:sp>
    </p:spTree>
    <p:extLst>
      <p:ext uri="{BB962C8B-B14F-4D97-AF65-F5344CB8AC3E}">
        <p14:creationId xmlns:p14="http://schemas.microsoft.com/office/powerpoint/2010/main" val="109537111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234" y="548680"/>
            <a:ext cx="9155233" cy="9648795"/>
          </a:xfrm>
          <a:prstGeom prst="rect">
            <a:avLst/>
          </a:prstGeom>
          <a:noFill/>
        </p:spPr>
        <p:txBody>
          <a:bodyPr wrap="square" rtlCol="0">
            <a:spAutoFit/>
          </a:bodyPr>
          <a:lstStyle/>
          <a:p>
            <a:pPr>
              <a:lnSpc>
                <a:spcPct val="150000"/>
              </a:lnSpc>
            </a:pPr>
            <a:r>
              <a:rPr lang="en-GB" sz="2300" dirty="0"/>
              <a:t>1. What happens to the glucose in the blood when insulin is released?</a:t>
            </a:r>
          </a:p>
          <a:p>
            <a:pPr>
              <a:lnSpc>
                <a:spcPct val="150000"/>
              </a:lnSpc>
            </a:pPr>
            <a:r>
              <a:rPr lang="en-GB" sz="2300" dirty="0"/>
              <a:t>2. Which type of diabetes is caused when the body cells no longer respond to insulin?</a:t>
            </a:r>
          </a:p>
          <a:p>
            <a:pPr>
              <a:lnSpc>
                <a:spcPct val="150000"/>
              </a:lnSpc>
            </a:pPr>
            <a:r>
              <a:rPr lang="en-GB" sz="2300" dirty="0"/>
              <a:t>3. State how Type 1 diabetes is treated.</a:t>
            </a:r>
          </a:p>
          <a:p>
            <a:pPr>
              <a:lnSpc>
                <a:spcPct val="150000"/>
              </a:lnSpc>
            </a:pPr>
            <a:r>
              <a:rPr lang="en-GB" sz="2300" dirty="0"/>
              <a:t>4. State how Type 2 diabetes is treated.</a:t>
            </a:r>
          </a:p>
          <a:p>
            <a:pPr>
              <a:lnSpc>
                <a:spcPct val="150000"/>
              </a:lnSpc>
            </a:pPr>
            <a:r>
              <a:rPr lang="en-GB" sz="2300" dirty="0"/>
              <a:t>5. Where is insulin produced?</a:t>
            </a:r>
          </a:p>
          <a:p>
            <a:pPr>
              <a:lnSpc>
                <a:spcPct val="150000"/>
              </a:lnSpc>
            </a:pPr>
            <a:r>
              <a:rPr lang="en-GB" sz="2300" dirty="0"/>
              <a:t>6. What do the initials BMI stand for?</a:t>
            </a:r>
          </a:p>
          <a:p>
            <a:pPr>
              <a:lnSpc>
                <a:spcPct val="150000"/>
              </a:lnSpc>
            </a:pPr>
            <a:r>
              <a:rPr lang="en-GB" sz="2300" dirty="0"/>
              <a:t>7. What is BMI used for?</a:t>
            </a:r>
          </a:p>
          <a:p>
            <a:pPr>
              <a:lnSpc>
                <a:spcPct val="150000"/>
              </a:lnSpc>
            </a:pPr>
            <a:r>
              <a:rPr lang="en-GB" sz="2300" dirty="0"/>
              <a:t>8. What two measurements are required in order to calculate BMI?</a:t>
            </a:r>
          </a:p>
          <a:p>
            <a:pPr>
              <a:lnSpc>
                <a:spcPct val="150000"/>
              </a:lnSpc>
            </a:pPr>
            <a:r>
              <a:rPr lang="en-GB" sz="2300" dirty="0"/>
              <a:t>9. What other measurements can be used to give an indication of whether a person is in a healthy weight range? </a:t>
            </a:r>
          </a:p>
          <a:p>
            <a:pPr>
              <a:lnSpc>
                <a:spcPct val="150000"/>
              </a:lnSpc>
            </a:pPr>
            <a:endParaRPr lang="en-GB" sz="2300" dirty="0"/>
          </a:p>
          <a:p>
            <a:pPr>
              <a:lnSpc>
                <a:spcPct val="150000"/>
              </a:lnSpc>
            </a:pPr>
            <a:endParaRPr lang="en-GB" sz="2300" dirty="0"/>
          </a:p>
          <a:p>
            <a:pPr marL="457200" indent="-457200">
              <a:lnSpc>
                <a:spcPct val="150000"/>
              </a:lnSpc>
              <a:buAutoNum type="arabicPeriod"/>
            </a:pPr>
            <a:endParaRPr lang="en-GB" sz="2300" dirty="0"/>
          </a:p>
          <a:p>
            <a:pPr marL="457200" indent="-457200">
              <a:lnSpc>
                <a:spcPct val="150000"/>
              </a:lnSpc>
              <a:buAutoNum type="arabicPeriod"/>
            </a:pPr>
            <a:endParaRPr lang="en-GB" sz="2300" dirty="0"/>
          </a:p>
          <a:p>
            <a:pPr marL="457200" indent="-457200">
              <a:lnSpc>
                <a:spcPct val="150000"/>
              </a:lnSpc>
              <a:buAutoNum type="arabicPeriod"/>
            </a:pPr>
            <a:endParaRPr lang="en-GB" sz="2300" dirty="0"/>
          </a:p>
          <a:p>
            <a:pPr marL="457200" indent="-457200">
              <a:lnSpc>
                <a:spcPct val="150000"/>
              </a:lnSpc>
              <a:buAutoNum type="arabicPeriod"/>
            </a:pPr>
            <a:endParaRPr lang="en-GB" sz="2300" dirty="0"/>
          </a:p>
          <a:p>
            <a:pPr>
              <a:lnSpc>
                <a:spcPct val="150000"/>
              </a:lnSpc>
            </a:pPr>
            <a:r>
              <a:rPr lang="en-GB" sz="2300" dirty="0"/>
              <a:t>  </a:t>
            </a:r>
          </a:p>
        </p:txBody>
      </p:sp>
      <p:sp>
        <p:nvSpPr>
          <p:cNvPr id="7" name="Title 1"/>
          <p:cNvSpPr txBox="1">
            <a:spLocks/>
          </p:cNvSpPr>
          <p:nvPr/>
        </p:nvSpPr>
        <p:spPr>
          <a:xfrm>
            <a:off x="2699792" y="1"/>
            <a:ext cx="6427832"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a:t>
            </a:r>
          </a:p>
          <a:p>
            <a:pPr marL="0" lvl="1" algn="r" defTabSz="342900">
              <a:spcBef>
                <a:spcPct val="0"/>
              </a:spcBef>
            </a:pPr>
            <a:r>
              <a:rPr lang="en-GB" sz="2400" b="1" kern="0" dirty="0">
                <a:solidFill>
                  <a:schemeClr val="accent6"/>
                </a:solidFill>
              </a:rPr>
              <a:t>Part 4 </a:t>
            </a:r>
            <a:r>
              <a:rPr lang="en-US" sz="2400" b="1" kern="0" dirty="0">
                <a:solidFill>
                  <a:schemeClr val="accent6"/>
                </a:solidFill>
                <a:latin typeface="+mn-lt"/>
              </a:rPr>
              <a:t>- </a:t>
            </a:r>
            <a:r>
              <a:rPr lang="en-US" sz="2400" b="1" kern="0" dirty="0">
                <a:latin typeface="+mn-lt"/>
              </a:rPr>
              <a:t>Question IT</a:t>
            </a:r>
          </a:p>
        </p:txBody>
      </p:sp>
    </p:spTree>
    <p:extLst>
      <p:ext uri="{BB962C8B-B14F-4D97-AF65-F5344CB8AC3E}">
        <p14:creationId xmlns:p14="http://schemas.microsoft.com/office/powerpoint/2010/main" val="145563603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234" y="548680"/>
            <a:ext cx="9155233" cy="4870564"/>
          </a:xfrm>
          <a:prstGeom prst="rect">
            <a:avLst/>
          </a:prstGeom>
          <a:noFill/>
        </p:spPr>
        <p:txBody>
          <a:bodyPr wrap="square" rtlCol="0">
            <a:spAutoFit/>
          </a:bodyPr>
          <a:lstStyle/>
          <a:p>
            <a:pPr>
              <a:lnSpc>
                <a:spcPct val="150000"/>
              </a:lnSpc>
            </a:pPr>
            <a:r>
              <a:rPr lang="en-GB" sz="2300" b="1" u="sng" dirty="0"/>
              <a:t>Higher Tier</a:t>
            </a:r>
          </a:p>
          <a:p>
            <a:pPr>
              <a:lnSpc>
                <a:spcPct val="150000"/>
              </a:lnSpc>
            </a:pPr>
            <a:r>
              <a:rPr lang="en-GB" sz="2300" dirty="0"/>
              <a:t>10.  Describe the role of glucagon in the regulation of blood glucose?</a:t>
            </a:r>
          </a:p>
          <a:p>
            <a:pPr>
              <a:lnSpc>
                <a:spcPct val="150000"/>
              </a:lnSpc>
            </a:pPr>
            <a:endParaRPr lang="en-GB" sz="2300" dirty="0"/>
          </a:p>
          <a:p>
            <a:pPr>
              <a:lnSpc>
                <a:spcPct val="150000"/>
              </a:lnSpc>
            </a:pPr>
            <a:endParaRPr lang="en-GB" sz="2300" dirty="0"/>
          </a:p>
          <a:p>
            <a:pPr marL="457200" indent="-457200">
              <a:lnSpc>
                <a:spcPct val="150000"/>
              </a:lnSpc>
              <a:buAutoNum type="arabicPeriod"/>
            </a:pPr>
            <a:endParaRPr lang="en-GB" sz="2300" dirty="0"/>
          </a:p>
          <a:p>
            <a:pPr marL="457200" indent="-457200">
              <a:lnSpc>
                <a:spcPct val="150000"/>
              </a:lnSpc>
              <a:buAutoNum type="arabicPeriod"/>
            </a:pPr>
            <a:endParaRPr lang="en-GB" sz="2300" dirty="0"/>
          </a:p>
          <a:p>
            <a:pPr marL="457200" indent="-457200">
              <a:lnSpc>
                <a:spcPct val="150000"/>
              </a:lnSpc>
              <a:buAutoNum type="arabicPeriod"/>
            </a:pPr>
            <a:endParaRPr lang="en-GB" sz="2300" dirty="0"/>
          </a:p>
          <a:p>
            <a:pPr marL="457200" indent="-457200">
              <a:lnSpc>
                <a:spcPct val="150000"/>
              </a:lnSpc>
              <a:buAutoNum type="arabicPeriod"/>
            </a:pPr>
            <a:endParaRPr lang="en-GB" sz="2300" dirty="0"/>
          </a:p>
          <a:p>
            <a:pPr>
              <a:lnSpc>
                <a:spcPct val="150000"/>
              </a:lnSpc>
            </a:pPr>
            <a:r>
              <a:rPr lang="en-GB" sz="2300" dirty="0"/>
              <a:t>  </a:t>
            </a:r>
          </a:p>
        </p:txBody>
      </p:sp>
      <p:sp>
        <p:nvSpPr>
          <p:cNvPr id="7" name="Title 1"/>
          <p:cNvSpPr txBox="1">
            <a:spLocks/>
          </p:cNvSpPr>
          <p:nvPr/>
        </p:nvSpPr>
        <p:spPr>
          <a:xfrm>
            <a:off x="2699792" y="1"/>
            <a:ext cx="6427832"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a:t>
            </a:r>
          </a:p>
          <a:p>
            <a:pPr marL="0" lvl="1" algn="r" defTabSz="342900">
              <a:spcBef>
                <a:spcPct val="0"/>
              </a:spcBef>
            </a:pPr>
            <a:r>
              <a:rPr lang="en-GB" sz="2400" b="1" kern="0" dirty="0">
                <a:solidFill>
                  <a:schemeClr val="accent6"/>
                </a:solidFill>
              </a:rPr>
              <a:t>Part 4 </a:t>
            </a:r>
            <a:r>
              <a:rPr lang="en-US" sz="2400" b="1" kern="0" dirty="0">
                <a:solidFill>
                  <a:schemeClr val="accent6"/>
                </a:solidFill>
                <a:latin typeface="+mn-lt"/>
              </a:rPr>
              <a:t>- </a:t>
            </a:r>
            <a:r>
              <a:rPr lang="en-US" sz="2400" b="1" kern="0" dirty="0">
                <a:latin typeface="+mn-lt"/>
              </a:rPr>
              <a:t>Question IT</a:t>
            </a:r>
          </a:p>
        </p:txBody>
      </p:sp>
    </p:spTree>
    <p:extLst>
      <p:ext uri="{BB962C8B-B14F-4D97-AF65-F5344CB8AC3E}">
        <p14:creationId xmlns:p14="http://schemas.microsoft.com/office/powerpoint/2010/main" val="14556360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254380" cy="4308872"/>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sz="7200" b="1" dirty="0">
              <a:latin typeface="+mj-lt"/>
              <a:ea typeface="Beirut" charset="-78"/>
              <a:cs typeface="Beirut" charset="-78"/>
            </a:endParaRPr>
          </a:p>
          <a:p>
            <a:endParaRPr lang="en-GB" sz="7200" b="1" dirty="0">
              <a:latin typeface="+mj-lt"/>
              <a:ea typeface="Beirut" charset="-78"/>
              <a:cs typeface="Beirut" charset="-78"/>
            </a:endParaRPr>
          </a:p>
          <a:p>
            <a:endParaRPr lang="en-GB" sz="4000" dirty="0"/>
          </a:p>
          <a:p>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4380" y="802524"/>
            <a:ext cx="4824536" cy="5257800"/>
          </a:xfrm>
          <a:prstGeom prst="rect">
            <a:avLst/>
          </a:prstGeom>
        </p:spPr>
      </p:pic>
      <p:sp>
        <p:nvSpPr>
          <p:cNvPr id="5" name="Rectangle 4"/>
          <p:cNvSpPr/>
          <p:nvPr/>
        </p:nvSpPr>
        <p:spPr>
          <a:xfrm>
            <a:off x="0" y="2204864"/>
            <a:ext cx="4572000" cy="2862322"/>
          </a:xfrm>
          <a:prstGeom prst="rect">
            <a:avLst/>
          </a:prstGeom>
        </p:spPr>
        <p:txBody>
          <a:bodyPr>
            <a:spAutoFit/>
          </a:bodyPr>
          <a:lstStyle/>
          <a:p>
            <a:r>
              <a:rPr lang="en-US" sz="3200" b="1" dirty="0">
                <a:solidFill>
                  <a:schemeClr val="bg1">
                    <a:lumMod val="65000"/>
                  </a:schemeClr>
                </a:solidFill>
              </a:rPr>
              <a:t>Homeostasis continued</a:t>
            </a:r>
          </a:p>
          <a:p>
            <a:r>
              <a:rPr lang="en-US" sz="3200" b="1" dirty="0">
                <a:solidFill>
                  <a:schemeClr val="bg1">
                    <a:lumMod val="65000"/>
                  </a:schemeClr>
                </a:solidFill>
              </a:rPr>
              <a:t>Part 4</a:t>
            </a:r>
          </a:p>
          <a:p>
            <a:endParaRPr lang="en-US" sz="3200" b="1" dirty="0">
              <a:solidFill>
                <a:schemeClr val="bg1">
                  <a:lumMod val="65000"/>
                </a:schemeClr>
              </a:solidFill>
            </a:endParaRPr>
          </a:p>
          <a:p>
            <a:pPr>
              <a:buFont typeface="Arial" pitchFamily="34" charset="0"/>
              <a:buChar char="•"/>
            </a:pPr>
            <a:r>
              <a:rPr lang="en-US" sz="2400" b="1" dirty="0">
                <a:solidFill>
                  <a:schemeClr val="bg1">
                    <a:lumMod val="65000"/>
                  </a:schemeClr>
                </a:solidFill>
              </a:rPr>
              <a:t>  </a:t>
            </a:r>
            <a:r>
              <a:rPr lang="en-US" sz="2800" b="1" dirty="0">
                <a:solidFill>
                  <a:schemeClr val="bg1">
                    <a:lumMod val="65000"/>
                  </a:schemeClr>
                </a:solidFill>
              </a:rPr>
              <a:t>Control of blood glucose</a:t>
            </a:r>
          </a:p>
          <a:p>
            <a:pPr>
              <a:buFont typeface="Arial" pitchFamily="34" charset="0"/>
              <a:buChar char="•"/>
            </a:pPr>
            <a:r>
              <a:rPr lang="en-US" sz="2800" b="1" dirty="0">
                <a:solidFill>
                  <a:schemeClr val="bg1">
                    <a:lumMod val="65000"/>
                  </a:schemeClr>
                </a:solidFill>
              </a:rPr>
              <a:t>  Diabetes</a:t>
            </a:r>
          </a:p>
          <a:p>
            <a:pPr>
              <a:buFont typeface="Arial" pitchFamily="34" charset="0"/>
              <a:buChar char="•"/>
            </a:pPr>
            <a:r>
              <a:rPr lang="en-US" sz="2800" b="1" dirty="0">
                <a:solidFill>
                  <a:schemeClr val="bg1">
                    <a:lumMod val="65000"/>
                  </a:schemeClr>
                </a:solidFill>
              </a:rPr>
              <a:t>  Lifestyle</a:t>
            </a:r>
          </a:p>
        </p:txBody>
      </p:sp>
    </p:spTree>
    <p:extLst>
      <p:ext uri="{BB962C8B-B14F-4D97-AF65-F5344CB8AC3E}">
        <p14:creationId xmlns:p14="http://schemas.microsoft.com/office/powerpoint/2010/main" val="16660954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1234" y="690480"/>
            <a:ext cx="9155233" cy="6109365"/>
          </a:xfrm>
          <a:prstGeom prst="rect">
            <a:avLst/>
          </a:prstGeom>
          <a:noFill/>
        </p:spPr>
        <p:txBody>
          <a:bodyPr wrap="square" rtlCol="0">
            <a:spAutoFit/>
          </a:bodyPr>
          <a:lstStyle/>
          <a:p>
            <a:r>
              <a:rPr lang="en-GB" sz="2300" dirty="0"/>
              <a:t>1. What happens to the glucose in the blood when insulin is released?</a:t>
            </a:r>
            <a:r>
              <a:rPr lang="en-GB" sz="2300" b="1" dirty="0">
                <a:solidFill>
                  <a:srgbClr val="00B050"/>
                </a:solidFill>
              </a:rPr>
              <a:t> The glucose is removed from the blood and then converted to glycogen and stored in the liver and muscles</a:t>
            </a:r>
            <a:endParaRPr lang="en-GB" sz="2300" dirty="0"/>
          </a:p>
          <a:p>
            <a:r>
              <a:rPr lang="en-GB" sz="2300" dirty="0"/>
              <a:t>2. Which type of diabetes is caused when the body cells no longer respond to insulin?</a:t>
            </a:r>
            <a:r>
              <a:rPr lang="en-GB" sz="2300" b="1" dirty="0">
                <a:solidFill>
                  <a:srgbClr val="00B050"/>
                </a:solidFill>
              </a:rPr>
              <a:t> Type 2</a:t>
            </a:r>
            <a:endParaRPr lang="en-GB" sz="2300" dirty="0"/>
          </a:p>
          <a:p>
            <a:r>
              <a:rPr lang="en-GB" sz="2300" dirty="0"/>
              <a:t>3. State how Type 1 diabetes is treated.</a:t>
            </a:r>
            <a:r>
              <a:rPr lang="en-GB" sz="2300" b="1" dirty="0">
                <a:solidFill>
                  <a:srgbClr val="00B050"/>
                </a:solidFill>
              </a:rPr>
              <a:t> With insulin injections</a:t>
            </a:r>
            <a:endParaRPr lang="en-GB" sz="2300" dirty="0"/>
          </a:p>
          <a:p>
            <a:r>
              <a:rPr lang="en-GB" sz="2300" dirty="0"/>
              <a:t>4. State how Type 2 diabetes is treated.</a:t>
            </a:r>
            <a:r>
              <a:rPr lang="en-GB" sz="2300" b="1" dirty="0">
                <a:solidFill>
                  <a:srgbClr val="00B050"/>
                </a:solidFill>
              </a:rPr>
              <a:t> By controlling the carbohydrate in the diet and by exercise.</a:t>
            </a:r>
            <a:endParaRPr lang="en-GB" sz="2300" dirty="0"/>
          </a:p>
          <a:p>
            <a:r>
              <a:rPr lang="en-GB" sz="2300" dirty="0"/>
              <a:t>5. Where is insulin produced? </a:t>
            </a:r>
            <a:r>
              <a:rPr lang="en-GB" sz="2300" b="1" dirty="0">
                <a:solidFill>
                  <a:srgbClr val="00B050"/>
                </a:solidFill>
              </a:rPr>
              <a:t>Pancreas</a:t>
            </a:r>
          </a:p>
          <a:p>
            <a:r>
              <a:rPr lang="en-GB" sz="2300" dirty="0"/>
              <a:t>6. What do the initials BMI stand for? </a:t>
            </a:r>
            <a:r>
              <a:rPr lang="en-GB" sz="2300" b="1" dirty="0">
                <a:solidFill>
                  <a:srgbClr val="00B050"/>
                </a:solidFill>
              </a:rPr>
              <a:t>Body Mass Index</a:t>
            </a:r>
            <a:endParaRPr lang="en-GB" sz="2300" dirty="0"/>
          </a:p>
          <a:p>
            <a:r>
              <a:rPr lang="en-GB" sz="2300" dirty="0"/>
              <a:t>7. What is BMI used for? </a:t>
            </a:r>
            <a:r>
              <a:rPr lang="en-GB" sz="2300" b="1" dirty="0">
                <a:solidFill>
                  <a:srgbClr val="00B050"/>
                </a:solidFill>
              </a:rPr>
              <a:t>To calculate whether a person is in a healthy weight range for their height.</a:t>
            </a:r>
          </a:p>
          <a:p>
            <a:r>
              <a:rPr lang="en-GB" sz="2300" dirty="0"/>
              <a:t>8. What two measurements are required in order to calculate BMI? </a:t>
            </a:r>
            <a:r>
              <a:rPr lang="en-GB" sz="2300" b="1" dirty="0">
                <a:solidFill>
                  <a:srgbClr val="00B050"/>
                </a:solidFill>
              </a:rPr>
              <a:t>Height and mass</a:t>
            </a:r>
          </a:p>
          <a:p>
            <a:r>
              <a:rPr lang="en-GB" sz="2300" dirty="0"/>
              <a:t>9. What other measurements can be used to give an indication of whether a person is in a healthy weight range? </a:t>
            </a:r>
            <a:r>
              <a:rPr lang="en-GB" sz="2300" b="1" dirty="0">
                <a:solidFill>
                  <a:srgbClr val="00B050"/>
                </a:solidFill>
              </a:rPr>
              <a:t>Waist to hip ratio</a:t>
            </a:r>
          </a:p>
          <a:p>
            <a:endParaRPr lang="en-GB" sz="2300" b="1" u="sng" dirty="0"/>
          </a:p>
        </p:txBody>
      </p:sp>
      <p:sp>
        <p:nvSpPr>
          <p:cNvPr id="7" name="Title 1"/>
          <p:cNvSpPr txBox="1">
            <a:spLocks/>
          </p:cNvSpPr>
          <p:nvPr/>
        </p:nvSpPr>
        <p:spPr>
          <a:xfrm>
            <a:off x="2699792" y="1"/>
            <a:ext cx="6427832"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a:t>
            </a:r>
          </a:p>
          <a:p>
            <a:pPr marL="0" lvl="1" algn="r" defTabSz="342900">
              <a:spcBef>
                <a:spcPct val="0"/>
              </a:spcBef>
            </a:pPr>
            <a:r>
              <a:rPr lang="en-GB" sz="2400" b="1" kern="0" dirty="0">
                <a:solidFill>
                  <a:schemeClr val="accent6"/>
                </a:solidFill>
              </a:rPr>
              <a:t>Part 4 </a:t>
            </a:r>
            <a:r>
              <a:rPr lang="en-US" sz="2400" b="1" kern="0" dirty="0">
                <a:solidFill>
                  <a:schemeClr val="accent6"/>
                </a:solidFill>
                <a:latin typeface="+mn-lt"/>
              </a:rPr>
              <a:t>- </a:t>
            </a:r>
            <a:r>
              <a:rPr lang="en-US" sz="2400" b="1" kern="0" dirty="0">
                <a:latin typeface="+mn-lt"/>
              </a:rPr>
              <a:t>Question IT</a:t>
            </a:r>
          </a:p>
        </p:txBody>
      </p:sp>
    </p:spTree>
    <p:extLst>
      <p:ext uri="{BB962C8B-B14F-4D97-AF65-F5344CB8AC3E}">
        <p14:creationId xmlns:p14="http://schemas.microsoft.com/office/powerpoint/2010/main" val="14556360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1 </a:t>
            </a:r>
            <a:r>
              <a:rPr lang="en-US" sz="2400" b="1" kern="0" dirty="0">
                <a:latin typeface="+mn-lt"/>
              </a:rPr>
              <a:t>AnswerIT</a:t>
            </a:r>
          </a:p>
        </p:txBody>
      </p:sp>
      <p:sp>
        <p:nvSpPr>
          <p:cNvPr id="5" name="TextBox 4"/>
          <p:cNvSpPr txBox="1"/>
          <p:nvPr/>
        </p:nvSpPr>
        <p:spPr>
          <a:xfrm>
            <a:off x="-11234" y="690480"/>
            <a:ext cx="9155233" cy="4339650"/>
          </a:xfrm>
          <a:prstGeom prst="rect">
            <a:avLst/>
          </a:prstGeom>
          <a:noFill/>
        </p:spPr>
        <p:txBody>
          <a:bodyPr wrap="square" rtlCol="0">
            <a:spAutoFit/>
          </a:bodyPr>
          <a:lstStyle/>
          <a:p>
            <a:r>
              <a:rPr lang="en-GB" sz="2300" b="1" dirty="0"/>
              <a:t>Higher Tier</a:t>
            </a:r>
          </a:p>
          <a:p>
            <a:r>
              <a:rPr lang="en-GB" sz="2300" b="1" dirty="0"/>
              <a:t>10. Describe the role of glucagon in the regulation of glucose? </a:t>
            </a:r>
          </a:p>
          <a:p>
            <a:r>
              <a:rPr lang="en-GB" sz="2300" b="1" dirty="0">
                <a:solidFill>
                  <a:srgbClr val="00B050"/>
                </a:solidFill>
              </a:rPr>
              <a:t>Glucagon is released when the blood glucose concentration is low and it stimulates the liver and muscles to convert  stored glycogen into glucose.</a:t>
            </a:r>
          </a:p>
          <a:p>
            <a:endParaRPr lang="en-GB" sz="2300" dirty="0"/>
          </a:p>
          <a:p>
            <a:endParaRPr lang="en-GB" sz="2300" dirty="0"/>
          </a:p>
          <a:p>
            <a:endParaRPr lang="en-GB" sz="2300" dirty="0"/>
          </a:p>
          <a:p>
            <a:pPr marL="457200" indent="-457200">
              <a:buAutoNum type="arabicPeriod"/>
            </a:pPr>
            <a:endParaRPr lang="en-GB" sz="2300" dirty="0"/>
          </a:p>
          <a:p>
            <a:pPr marL="457200" indent="-457200">
              <a:buAutoNum type="arabicPeriod"/>
            </a:pPr>
            <a:endParaRPr lang="en-GB" sz="2300" dirty="0"/>
          </a:p>
          <a:p>
            <a:pPr marL="457200" indent="-457200">
              <a:buAutoNum type="arabicPeriod"/>
            </a:pPr>
            <a:endParaRPr lang="en-GB" sz="2300" dirty="0"/>
          </a:p>
          <a:p>
            <a:pPr marL="457200" indent="-457200">
              <a:buAutoNum type="arabicPeriod"/>
            </a:pPr>
            <a:endParaRPr lang="en-GB" sz="2300" dirty="0"/>
          </a:p>
          <a:p>
            <a:r>
              <a:rPr lang="en-GB" sz="2300" dirty="0"/>
              <a:t>  </a:t>
            </a:r>
          </a:p>
        </p:txBody>
      </p:sp>
    </p:spTree>
    <p:extLst>
      <p:ext uri="{BB962C8B-B14F-4D97-AF65-F5344CB8AC3E}">
        <p14:creationId xmlns:p14="http://schemas.microsoft.com/office/powerpoint/2010/main" val="104212365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3491880" y="0"/>
            <a:ext cx="5688632" cy="6525344"/>
          </a:xfrm>
          <a:prstGeom prst="rect">
            <a:avLst/>
          </a:prstGeom>
        </p:spPr>
      </p:pic>
      <p:sp>
        <p:nvSpPr>
          <p:cNvPr id="5" name="TextBox 4"/>
          <p:cNvSpPr txBox="1"/>
          <p:nvPr/>
        </p:nvSpPr>
        <p:spPr>
          <a:xfrm>
            <a:off x="0" y="548680"/>
            <a:ext cx="4499992" cy="5863144"/>
          </a:xfrm>
          <a:prstGeom prst="rect">
            <a:avLst/>
          </a:prstGeom>
          <a:noFill/>
        </p:spPr>
        <p:txBody>
          <a:bodyPr wrap="square" rtlCol="0">
            <a:spAutoFit/>
          </a:bodyPr>
          <a:lstStyle/>
          <a:p>
            <a:r>
              <a:rPr lang="en-GB" sz="7200" b="1" dirty="0">
                <a:latin typeface="+mj-lt"/>
                <a:ea typeface="Beirut" charset="-78"/>
                <a:cs typeface="Beirut" charset="-78"/>
              </a:rPr>
              <a:t>LearnIT!</a:t>
            </a:r>
          </a:p>
          <a:p>
            <a:r>
              <a:rPr lang="en-GB" sz="7200" b="1" dirty="0">
                <a:latin typeface="+mj-lt"/>
                <a:ea typeface="Beirut" charset="-78"/>
                <a:cs typeface="Beirut" charset="-78"/>
              </a:rPr>
              <a:t>KnowIT!</a:t>
            </a:r>
          </a:p>
          <a:p>
            <a:r>
              <a:rPr lang="en-US" sz="3200" b="1" dirty="0">
                <a:solidFill>
                  <a:schemeClr val="bg1">
                    <a:lumMod val="65000"/>
                  </a:schemeClr>
                </a:solidFill>
              </a:rPr>
              <a:t>Homeostasis continued</a:t>
            </a:r>
          </a:p>
          <a:p>
            <a:r>
              <a:rPr lang="en-US" sz="3200" b="1" dirty="0">
                <a:solidFill>
                  <a:schemeClr val="bg1">
                    <a:lumMod val="65000"/>
                  </a:schemeClr>
                </a:solidFill>
              </a:rPr>
              <a:t>Part 5</a:t>
            </a:r>
          </a:p>
          <a:p>
            <a:endParaRPr lang="en-US" sz="900" b="1" dirty="0">
              <a:solidFill>
                <a:schemeClr val="bg1">
                  <a:lumMod val="65000"/>
                </a:schemeClr>
              </a:solidFill>
            </a:endParaRPr>
          </a:p>
          <a:p>
            <a:pPr marL="342900" indent="-342900">
              <a:buFont typeface="Arial" charset="0"/>
              <a:buChar char="•"/>
            </a:pPr>
            <a:r>
              <a:rPr lang="en-US" sz="2000" b="1" dirty="0">
                <a:solidFill>
                  <a:schemeClr val="bg1">
                    <a:lumMod val="65000"/>
                  </a:schemeClr>
                </a:solidFill>
              </a:rPr>
              <a:t>Osmoregulation (biology)</a:t>
            </a:r>
          </a:p>
          <a:p>
            <a:pPr marL="342900" indent="-342900">
              <a:buFont typeface="Arial" charset="0"/>
              <a:buChar char="•"/>
            </a:pPr>
            <a:r>
              <a:rPr lang="en-US" sz="2000" b="1" dirty="0">
                <a:solidFill>
                  <a:schemeClr val="bg1">
                    <a:lumMod val="65000"/>
                  </a:schemeClr>
                </a:solidFill>
              </a:rPr>
              <a:t>Structure of the urinary system (biology)</a:t>
            </a:r>
          </a:p>
          <a:p>
            <a:pPr marL="342900" indent="-342900">
              <a:buFont typeface="Arial" charset="0"/>
              <a:buChar char="•"/>
            </a:pPr>
            <a:r>
              <a:rPr lang="en-US" sz="2000" b="1" dirty="0">
                <a:solidFill>
                  <a:schemeClr val="bg1">
                    <a:lumMod val="65000"/>
                  </a:schemeClr>
                </a:solidFill>
              </a:rPr>
              <a:t>Maintaining water and nitrogen balance in the body (biology)</a:t>
            </a:r>
          </a:p>
          <a:p>
            <a:pPr marL="342900" indent="-342900">
              <a:buFont typeface="Arial" charset="0"/>
              <a:buChar char="•"/>
            </a:pPr>
            <a:r>
              <a:rPr lang="en-US" sz="2000" b="1" dirty="0">
                <a:solidFill>
                  <a:schemeClr val="bg1">
                    <a:lumMod val="65000"/>
                  </a:schemeClr>
                </a:solidFill>
              </a:rPr>
              <a:t>Kidney failure and treatment (biology)</a:t>
            </a:r>
          </a:p>
          <a:p>
            <a:endParaRPr lang="en-GB" dirty="0"/>
          </a:p>
        </p:txBody>
      </p:sp>
    </p:spTree>
    <p:extLst>
      <p:ext uri="{BB962C8B-B14F-4D97-AF65-F5344CB8AC3E}">
        <p14:creationId xmlns:p14="http://schemas.microsoft.com/office/powerpoint/2010/main" val="20730595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555776" y="836712"/>
            <a:ext cx="4031278" cy="5805264"/>
          </a:xfrm>
          <a:prstGeom prst="rect">
            <a:avLst/>
          </a:prstGeom>
        </p:spPr>
      </p:pic>
      <p:sp>
        <p:nvSpPr>
          <p:cNvPr id="5" name="Rectangle 4"/>
          <p:cNvSpPr/>
          <p:nvPr/>
        </p:nvSpPr>
        <p:spPr>
          <a:xfrm>
            <a:off x="827584" y="1275809"/>
            <a:ext cx="2420535" cy="132343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b="1" dirty="0">
                <a:solidFill>
                  <a:schemeClr val="accent6">
                    <a:lumMod val="75000"/>
                  </a:schemeClr>
                </a:solidFill>
              </a:rPr>
              <a:t>Water</a:t>
            </a:r>
            <a:r>
              <a:rPr lang="en-US" sz="2000" dirty="0">
                <a:solidFill>
                  <a:schemeClr val="accent6">
                    <a:lumMod val="75000"/>
                  </a:schemeClr>
                </a:solidFill>
              </a:rPr>
              <a:t> </a:t>
            </a:r>
            <a:r>
              <a:rPr lang="en-US" sz="2000" dirty="0"/>
              <a:t>leaves the body via the </a:t>
            </a:r>
            <a:r>
              <a:rPr lang="en-US" sz="2000" b="1" dirty="0">
                <a:solidFill>
                  <a:schemeClr val="accent6">
                    <a:lumMod val="75000"/>
                  </a:schemeClr>
                </a:solidFill>
              </a:rPr>
              <a:t>lungs</a:t>
            </a:r>
            <a:r>
              <a:rPr lang="en-US" sz="2000" dirty="0"/>
              <a:t> when you </a:t>
            </a:r>
            <a:r>
              <a:rPr lang="en-US" sz="2000" b="1" dirty="0">
                <a:solidFill>
                  <a:schemeClr val="accent6">
                    <a:lumMod val="75000"/>
                  </a:schemeClr>
                </a:solidFill>
              </a:rPr>
              <a:t>breathe out</a:t>
            </a:r>
            <a:r>
              <a:rPr lang="en-US" sz="2000" dirty="0"/>
              <a:t> (exhalation).</a:t>
            </a:r>
          </a:p>
        </p:txBody>
      </p:sp>
      <p:sp>
        <p:nvSpPr>
          <p:cNvPr id="6" name="Rectangle 5"/>
          <p:cNvSpPr/>
          <p:nvPr/>
        </p:nvSpPr>
        <p:spPr>
          <a:xfrm>
            <a:off x="6137712" y="2597148"/>
            <a:ext cx="2045303" cy="101566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b="1" dirty="0">
                <a:solidFill>
                  <a:schemeClr val="accent6">
                    <a:lumMod val="75000"/>
                  </a:schemeClr>
                </a:solidFill>
              </a:rPr>
              <a:t>Water, ions </a:t>
            </a:r>
            <a:r>
              <a:rPr lang="en-US" sz="2000" dirty="0"/>
              <a:t>and </a:t>
            </a:r>
            <a:r>
              <a:rPr lang="en-US" sz="2000" b="1" dirty="0">
                <a:solidFill>
                  <a:schemeClr val="accent6">
                    <a:lumMod val="75000"/>
                  </a:schemeClr>
                </a:solidFill>
              </a:rPr>
              <a:t>urea </a:t>
            </a:r>
            <a:r>
              <a:rPr lang="en-US" sz="2000" dirty="0"/>
              <a:t>are lost from the </a:t>
            </a:r>
            <a:r>
              <a:rPr lang="en-US" sz="2000" b="1" dirty="0">
                <a:solidFill>
                  <a:schemeClr val="accent6">
                    <a:lumMod val="75000"/>
                  </a:schemeClr>
                </a:solidFill>
              </a:rPr>
              <a:t>skin</a:t>
            </a:r>
            <a:r>
              <a:rPr lang="en-US" sz="2000" dirty="0">
                <a:solidFill>
                  <a:schemeClr val="accent6">
                    <a:lumMod val="75000"/>
                  </a:schemeClr>
                </a:solidFill>
              </a:rPr>
              <a:t> </a:t>
            </a:r>
            <a:r>
              <a:rPr lang="en-US" sz="2000" dirty="0"/>
              <a:t>in </a:t>
            </a:r>
            <a:r>
              <a:rPr lang="en-US" sz="2000" b="1" dirty="0">
                <a:solidFill>
                  <a:schemeClr val="accent6">
                    <a:lumMod val="75000"/>
                  </a:schemeClr>
                </a:solidFill>
              </a:rPr>
              <a:t>sweat</a:t>
            </a:r>
            <a:r>
              <a:rPr lang="en-US" sz="2000" dirty="0"/>
              <a:t>.</a:t>
            </a:r>
          </a:p>
        </p:txBody>
      </p:sp>
      <p:sp>
        <p:nvSpPr>
          <p:cNvPr id="7" name="Rectangle 6"/>
          <p:cNvSpPr/>
          <p:nvPr/>
        </p:nvSpPr>
        <p:spPr>
          <a:xfrm>
            <a:off x="827584" y="3612811"/>
            <a:ext cx="2420535" cy="1323439"/>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dirty="0"/>
              <a:t>Excess </a:t>
            </a:r>
            <a:r>
              <a:rPr lang="en-US" sz="2000" b="1" dirty="0">
                <a:solidFill>
                  <a:schemeClr val="accent6">
                    <a:lumMod val="75000"/>
                  </a:schemeClr>
                </a:solidFill>
              </a:rPr>
              <a:t>water, ions </a:t>
            </a:r>
            <a:r>
              <a:rPr lang="en-US" sz="2000" dirty="0"/>
              <a:t>and </a:t>
            </a:r>
            <a:r>
              <a:rPr lang="en-US" sz="2000" b="1" dirty="0">
                <a:solidFill>
                  <a:schemeClr val="accent6">
                    <a:lumMod val="75000"/>
                  </a:schemeClr>
                </a:solidFill>
              </a:rPr>
              <a:t>urea</a:t>
            </a:r>
            <a:r>
              <a:rPr lang="en-US" sz="2000" dirty="0"/>
              <a:t> are removed via the </a:t>
            </a:r>
            <a:r>
              <a:rPr lang="en-US" sz="2000" b="1" dirty="0">
                <a:solidFill>
                  <a:schemeClr val="accent6">
                    <a:lumMod val="75000"/>
                  </a:schemeClr>
                </a:solidFill>
              </a:rPr>
              <a:t>kidneys</a:t>
            </a:r>
            <a:r>
              <a:rPr lang="en-US" sz="2000" dirty="0"/>
              <a:t> in the </a:t>
            </a:r>
            <a:r>
              <a:rPr lang="en-US" sz="2000" b="1" dirty="0">
                <a:solidFill>
                  <a:schemeClr val="accent6">
                    <a:lumMod val="75000"/>
                  </a:schemeClr>
                </a:solidFill>
              </a:rPr>
              <a:t>urine</a:t>
            </a:r>
            <a:r>
              <a:rPr lang="en-US" sz="2000" dirty="0"/>
              <a:t>.</a:t>
            </a:r>
          </a:p>
        </p:txBody>
      </p:sp>
      <p:cxnSp>
        <p:nvCxnSpPr>
          <p:cNvPr id="9" name="Straight Arrow Connector 8"/>
          <p:cNvCxnSpPr/>
          <p:nvPr/>
        </p:nvCxnSpPr>
        <p:spPr>
          <a:xfrm flipV="1">
            <a:off x="3248119" y="1844824"/>
            <a:ext cx="981166" cy="92704"/>
          </a:xfrm>
          <a:prstGeom prst="straightConnector1">
            <a:avLst/>
          </a:prstGeom>
          <a:ln w="31750">
            <a:tailEnd type="triangle"/>
          </a:ln>
        </p:spPr>
        <p:style>
          <a:lnRef idx="2">
            <a:schemeClr val="dk1"/>
          </a:lnRef>
          <a:fillRef idx="0">
            <a:schemeClr val="dk1"/>
          </a:fillRef>
          <a:effectRef idx="1">
            <a:schemeClr val="dk1"/>
          </a:effectRef>
          <a:fontRef idx="minor">
            <a:schemeClr val="tx1"/>
          </a:fontRef>
        </p:style>
      </p:cxnSp>
      <p:cxnSp>
        <p:nvCxnSpPr>
          <p:cNvPr id="22" name="Straight Arrow Connector 21"/>
          <p:cNvCxnSpPr/>
          <p:nvPr/>
        </p:nvCxnSpPr>
        <p:spPr>
          <a:xfrm flipV="1">
            <a:off x="3248119" y="3612811"/>
            <a:ext cx="981166" cy="821512"/>
          </a:xfrm>
          <a:prstGeom prst="straightConnector1">
            <a:avLst/>
          </a:prstGeom>
          <a:ln w="31750">
            <a:tailEnd type="triangle"/>
          </a:ln>
        </p:spPr>
        <p:style>
          <a:lnRef idx="2">
            <a:schemeClr val="dk1"/>
          </a:lnRef>
          <a:fillRef idx="0">
            <a:schemeClr val="dk1"/>
          </a:fillRef>
          <a:effectRef idx="1">
            <a:schemeClr val="dk1"/>
          </a:effectRef>
          <a:fontRef idx="minor">
            <a:schemeClr val="tx1"/>
          </a:fontRef>
        </p:style>
      </p:cxnSp>
      <p:cxnSp>
        <p:nvCxnSpPr>
          <p:cNvPr id="24" name="Straight Arrow Connector 23"/>
          <p:cNvCxnSpPr>
            <a:stCxn id="6" idx="1"/>
          </p:cNvCxnSpPr>
          <p:nvPr/>
        </p:nvCxnSpPr>
        <p:spPr>
          <a:xfrm flipH="1">
            <a:off x="5004048" y="3104980"/>
            <a:ext cx="1133664" cy="270090"/>
          </a:xfrm>
          <a:prstGeom prst="straightConnector1">
            <a:avLst/>
          </a:prstGeom>
          <a:ln w="31750">
            <a:tailEnd type="triangle"/>
          </a:ln>
        </p:spPr>
        <p:style>
          <a:lnRef idx="2">
            <a:schemeClr val="dk1"/>
          </a:lnRef>
          <a:fillRef idx="0">
            <a:schemeClr val="dk1"/>
          </a:fillRef>
          <a:effectRef idx="1">
            <a:schemeClr val="dk1"/>
          </a:effectRef>
          <a:fontRef idx="minor">
            <a:schemeClr val="tx1"/>
          </a:fontRef>
        </p:style>
      </p:cxnSp>
      <p:sp>
        <p:nvSpPr>
          <p:cNvPr id="27" name="Rounded Rectangular Callout 26"/>
          <p:cNvSpPr/>
          <p:nvPr/>
        </p:nvSpPr>
        <p:spPr>
          <a:xfrm>
            <a:off x="5783374" y="1039439"/>
            <a:ext cx="2992045" cy="1092257"/>
          </a:xfrm>
          <a:prstGeom prst="wedgeRoundRectCallout">
            <a:avLst>
              <a:gd name="adj1" fmla="val -85424"/>
              <a:gd name="adj2" fmla="val 4006"/>
              <a:gd name="adj3" fmla="val 16667"/>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b="1" dirty="0">
                <a:solidFill>
                  <a:schemeClr val="tx1"/>
                </a:solidFill>
                <a:latin typeface="Helvetica" charset="0"/>
              </a:rPr>
              <a:t>There is no control over water, ion or urea loss by the lungs or skin.</a:t>
            </a:r>
          </a:p>
        </p:txBody>
      </p:sp>
      <p:sp>
        <p:nvSpPr>
          <p:cNvPr id="29" name="Rectangle 28"/>
          <p:cNvSpPr/>
          <p:nvPr/>
        </p:nvSpPr>
        <p:spPr>
          <a:xfrm>
            <a:off x="5328421" y="4598857"/>
            <a:ext cx="3799203" cy="1631216"/>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000" b="1" dirty="0">
                <a:solidFill>
                  <a:schemeClr val="accent6">
                    <a:lumMod val="75000"/>
                  </a:schemeClr>
                </a:solidFill>
              </a:rPr>
              <a:t>Ions </a:t>
            </a:r>
            <a:r>
              <a:rPr lang="en-US" sz="2000" b="1" dirty="0">
                <a:solidFill>
                  <a:schemeClr val="tx1"/>
                </a:solidFill>
              </a:rPr>
              <a:t>– include  sodium, potassium, calcium ,</a:t>
            </a:r>
            <a:r>
              <a:rPr lang="en-US" sz="2000" b="1" baseline="30000" dirty="0">
                <a:solidFill>
                  <a:schemeClr val="tx1"/>
                </a:solidFill>
              </a:rPr>
              <a:t> </a:t>
            </a:r>
            <a:r>
              <a:rPr lang="en-US" sz="2000" b="1" dirty="0">
                <a:solidFill>
                  <a:schemeClr val="tx1"/>
                </a:solidFill>
              </a:rPr>
              <a:t>nitrogen.</a:t>
            </a:r>
          </a:p>
          <a:p>
            <a:endParaRPr lang="en-US" sz="2000" b="1" dirty="0">
              <a:solidFill>
                <a:schemeClr val="tx1"/>
              </a:solidFill>
            </a:endParaRPr>
          </a:p>
          <a:p>
            <a:r>
              <a:rPr lang="en-US" sz="2000" b="1" dirty="0">
                <a:solidFill>
                  <a:schemeClr val="accent6">
                    <a:lumMod val="75000"/>
                  </a:schemeClr>
                </a:solidFill>
              </a:rPr>
              <a:t>Urea </a:t>
            </a:r>
            <a:r>
              <a:rPr lang="en-US" sz="2000" b="1" dirty="0">
                <a:solidFill>
                  <a:schemeClr val="tx1"/>
                </a:solidFill>
              </a:rPr>
              <a:t>– A waste product produced when proteins are broken down. </a:t>
            </a:r>
          </a:p>
        </p:txBody>
      </p:sp>
      <p:sp>
        <p:nvSpPr>
          <p:cNvPr id="12" name="TextBox 11"/>
          <p:cNvSpPr txBox="1"/>
          <p:nvPr/>
        </p:nvSpPr>
        <p:spPr>
          <a:xfrm>
            <a:off x="539552" y="5229200"/>
            <a:ext cx="2808312" cy="1200329"/>
          </a:xfrm>
          <a:prstGeom prst="rect">
            <a:avLst/>
          </a:prstGeom>
          <a:solidFill>
            <a:schemeClr val="bg1">
              <a:lumMod val="50000"/>
            </a:schemeClr>
          </a:solidFill>
        </p:spPr>
        <p:txBody>
          <a:bodyPr wrap="square" rtlCol="0">
            <a:spAutoFit/>
          </a:bodyPr>
          <a:lstStyle/>
          <a:p>
            <a:r>
              <a:rPr lang="en-GB" b="1" u="sng" dirty="0">
                <a:solidFill>
                  <a:schemeClr val="bg1"/>
                </a:solidFill>
              </a:rPr>
              <a:t>Osmoregulation</a:t>
            </a:r>
            <a:r>
              <a:rPr lang="en-GB" b="1" dirty="0">
                <a:solidFill>
                  <a:schemeClr val="bg1"/>
                </a:solidFill>
              </a:rPr>
              <a:t> is the regulation of water content in the body. This is important for homeostasis.</a:t>
            </a:r>
          </a:p>
        </p:txBody>
      </p:sp>
      <p:sp>
        <p:nvSpPr>
          <p:cNvPr id="14" name="Rectangle 13"/>
          <p:cNvSpPr/>
          <p:nvPr/>
        </p:nvSpPr>
        <p:spPr>
          <a:xfrm>
            <a:off x="2339752" y="0"/>
            <a:ext cx="6804248" cy="830997"/>
          </a:xfrm>
          <a:prstGeom prst="rect">
            <a:avLst/>
          </a:prstGeom>
        </p:spPr>
        <p:txBody>
          <a:bodyPr wrap="square">
            <a:spAutoFit/>
          </a:bodyPr>
          <a:lstStyle/>
          <a:p>
            <a:pPr marL="0" lvl="1" algn="r" defTabSz="342900">
              <a:spcBef>
                <a:spcPct val="0"/>
              </a:spcBef>
              <a:defRPr/>
            </a:pPr>
            <a:r>
              <a:rPr lang="en-GB" sz="2400" b="1" kern="0" dirty="0">
                <a:solidFill>
                  <a:schemeClr val="accent6"/>
                </a:solidFill>
              </a:rPr>
              <a:t>Animal coordination, control and homeostasis </a:t>
            </a:r>
          </a:p>
          <a:p>
            <a:pPr marL="0" lvl="1" algn="r" defTabSz="342900">
              <a:spcBef>
                <a:spcPct val="0"/>
              </a:spcBef>
              <a:defRPr/>
            </a:pPr>
            <a:r>
              <a:rPr lang="en-US" sz="2400" b="1" kern="0" dirty="0">
                <a:solidFill>
                  <a:schemeClr val="accent6"/>
                </a:solidFill>
              </a:rPr>
              <a:t>Part 5 - Osmoregulation</a:t>
            </a:r>
            <a:endParaRPr lang="en-US" sz="2400" b="1" kern="0" dirty="0"/>
          </a:p>
        </p:txBody>
      </p:sp>
    </p:spTree>
    <p:extLst>
      <p:ext uri="{BB962C8B-B14F-4D97-AF65-F5344CB8AC3E}">
        <p14:creationId xmlns:p14="http://schemas.microsoft.com/office/powerpoint/2010/main" val="105175543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a:spLocks noGrp="1"/>
          </p:cNvSpPr>
          <p:nvPr>
            <p:ph type="ctrTitle"/>
          </p:nvPr>
        </p:nvSpPr>
        <p:spPr>
          <a:xfrm>
            <a:off x="1348016" y="188640"/>
            <a:ext cx="7795984" cy="548680"/>
          </a:xfrm>
        </p:spPr>
        <p:txBody>
          <a:bodyPr>
            <a:noAutofit/>
          </a:bodyPr>
          <a:lstStyle/>
          <a:p>
            <a:pPr lvl="1" algn="r" defTabSz="342900" rtl="0">
              <a:spcBef>
                <a:spcPct val="0"/>
              </a:spcBef>
            </a:pPr>
            <a:r>
              <a:rPr lang="en-GB" sz="2000" b="1" dirty="0">
                <a:solidFill>
                  <a:schemeClr val="accent6"/>
                </a:solidFill>
              </a:rPr>
              <a:t>Animal coordination, control and homeostasis </a:t>
            </a:r>
            <a:br>
              <a:rPr lang="en-GB" sz="2000" b="1" dirty="0">
                <a:solidFill>
                  <a:schemeClr val="accent6"/>
                </a:solidFill>
              </a:rPr>
            </a:br>
            <a:r>
              <a:rPr lang="en-US" sz="2000" b="1" dirty="0">
                <a:solidFill>
                  <a:schemeClr val="accent6"/>
                </a:solidFill>
              </a:rPr>
              <a:t>Part 5</a:t>
            </a:r>
            <a:r>
              <a:rPr lang="en-US" sz="2000" b="1" kern="0" dirty="0">
                <a:solidFill>
                  <a:schemeClr val="accent6"/>
                </a:solidFill>
              </a:rPr>
              <a:t> – Osmoregulation (Biology)</a:t>
            </a:r>
            <a:br>
              <a:rPr lang="en-US" sz="2000" b="1" dirty="0">
                <a:solidFill>
                  <a:schemeClr val="tx1"/>
                </a:solidFill>
              </a:rPr>
            </a:br>
            <a:endParaRPr lang="en-US" sz="2000" b="1" dirty="0">
              <a:solidFill>
                <a:schemeClr val="tx1"/>
              </a:solidFill>
              <a:latin typeface="+mn-lt"/>
            </a:endParaRPr>
          </a:p>
        </p:txBody>
      </p:sp>
      <p:sp>
        <p:nvSpPr>
          <p:cNvPr id="4" name="Rectangle 3"/>
          <p:cNvSpPr/>
          <p:nvPr/>
        </p:nvSpPr>
        <p:spPr>
          <a:xfrm>
            <a:off x="130971" y="753781"/>
            <a:ext cx="8892480" cy="830997"/>
          </a:xfrm>
          <a:prstGeom prst="rect">
            <a:avLst/>
          </a:prstGeom>
        </p:spPr>
        <p:style>
          <a:lnRef idx="1">
            <a:schemeClr val="accent6"/>
          </a:lnRef>
          <a:fillRef idx="2">
            <a:schemeClr val="accent6"/>
          </a:fillRef>
          <a:effectRef idx="1">
            <a:schemeClr val="accent6"/>
          </a:effectRef>
          <a:fontRef idx="minor">
            <a:schemeClr val="dk1"/>
          </a:fontRef>
        </p:style>
        <p:txBody>
          <a:bodyPr wrap="square">
            <a:spAutoFit/>
          </a:bodyPr>
          <a:lstStyle/>
          <a:p>
            <a:r>
              <a:rPr lang="en-US" sz="2400" dirty="0"/>
              <a:t>The cytoplasm of body cells is mainly made from water. If cells </a:t>
            </a:r>
            <a:r>
              <a:rPr lang="en-US" sz="2400" b="1" dirty="0">
                <a:solidFill>
                  <a:schemeClr val="tx1"/>
                </a:solidFill>
              </a:rPr>
              <a:t>lose or gain too much water </a:t>
            </a:r>
            <a:r>
              <a:rPr lang="en-US" sz="2400" dirty="0"/>
              <a:t>by </a:t>
            </a:r>
            <a:r>
              <a:rPr lang="en-US" sz="2400" b="1" dirty="0">
                <a:solidFill>
                  <a:schemeClr val="tx1"/>
                </a:solidFill>
              </a:rPr>
              <a:t>osmosis</a:t>
            </a:r>
            <a:r>
              <a:rPr lang="en-US" sz="2400" dirty="0">
                <a:solidFill>
                  <a:schemeClr val="tx1"/>
                </a:solidFill>
              </a:rPr>
              <a:t> </a:t>
            </a:r>
            <a:r>
              <a:rPr lang="en-US" sz="2400" dirty="0"/>
              <a:t>they do not function efficiently.</a:t>
            </a:r>
          </a:p>
        </p:txBody>
      </p:sp>
      <p:pic>
        <p:nvPicPr>
          <p:cNvPr id="13" name="Picture 12">
            <a:extLst>
              <a:ext uri="{FF2B5EF4-FFF2-40B4-BE49-F238E27FC236}">
                <a16:creationId xmlns:a16="http://schemas.microsoft.com/office/drawing/2014/main" id="{3E392BC0-4425-D240-B936-561359BD2997}"/>
              </a:ext>
            </a:extLst>
          </p:cNvPr>
          <p:cNvPicPr>
            <a:picLocks noChangeAspect="1"/>
          </p:cNvPicPr>
          <p:nvPr/>
        </p:nvPicPr>
        <p:blipFill rotWithShape="1">
          <a:blip r:embed="rId2" cstate="print"/>
          <a:srcRect b="39967"/>
          <a:stretch/>
        </p:blipFill>
        <p:spPr>
          <a:xfrm>
            <a:off x="0" y="1575584"/>
            <a:ext cx="4654058" cy="2150194"/>
          </a:xfrm>
          <a:prstGeom prst="rect">
            <a:avLst/>
          </a:prstGeom>
        </p:spPr>
      </p:pic>
      <p:sp>
        <p:nvSpPr>
          <p:cNvPr id="14" name="TextBox 13">
            <a:extLst>
              <a:ext uri="{FF2B5EF4-FFF2-40B4-BE49-F238E27FC236}">
                <a16:creationId xmlns:a16="http://schemas.microsoft.com/office/drawing/2014/main" id="{0E79C87B-4222-294A-8863-C80B09CEB5C2}"/>
              </a:ext>
            </a:extLst>
          </p:cNvPr>
          <p:cNvSpPr txBox="1"/>
          <p:nvPr/>
        </p:nvSpPr>
        <p:spPr>
          <a:xfrm>
            <a:off x="3996257" y="1696000"/>
            <a:ext cx="5040239" cy="1938992"/>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GB" sz="2000" b="1" dirty="0"/>
              <a:t>Hypertonic</a:t>
            </a:r>
            <a:r>
              <a:rPr lang="en-GB" sz="2000" dirty="0"/>
              <a:t> – </a:t>
            </a:r>
            <a:r>
              <a:rPr lang="en-GB" sz="2000" b="1" dirty="0">
                <a:solidFill>
                  <a:schemeClr val="accent6">
                    <a:lumMod val="75000"/>
                  </a:schemeClr>
                </a:solidFill>
              </a:rPr>
              <a:t>more concentrated </a:t>
            </a:r>
            <a:r>
              <a:rPr lang="en-GB" sz="2000" dirty="0"/>
              <a:t>solution than in the cells e.g. concentrated sugar solution</a:t>
            </a:r>
          </a:p>
          <a:p>
            <a:r>
              <a:rPr lang="en-GB" sz="2000" b="1" dirty="0"/>
              <a:t>Isotonic</a:t>
            </a:r>
            <a:r>
              <a:rPr lang="en-GB" sz="2000" dirty="0"/>
              <a:t> – </a:t>
            </a:r>
            <a:r>
              <a:rPr lang="en-GB" sz="2000" b="1" dirty="0">
                <a:solidFill>
                  <a:schemeClr val="accent6">
                    <a:lumMod val="75000"/>
                  </a:schemeClr>
                </a:solidFill>
              </a:rPr>
              <a:t>same concentration </a:t>
            </a:r>
            <a:r>
              <a:rPr lang="en-GB" sz="2000" dirty="0"/>
              <a:t>as the solution in the cell.</a:t>
            </a:r>
          </a:p>
          <a:p>
            <a:r>
              <a:rPr lang="en-GB" sz="2000" b="1" dirty="0"/>
              <a:t>Hypotonic</a:t>
            </a:r>
            <a:r>
              <a:rPr lang="en-GB" sz="2000" dirty="0"/>
              <a:t> – </a:t>
            </a:r>
            <a:r>
              <a:rPr lang="en-GB" sz="2000" b="1" dirty="0">
                <a:solidFill>
                  <a:schemeClr val="accent6">
                    <a:lumMod val="75000"/>
                  </a:schemeClr>
                </a:solidFill>
              </a:rPr>
              <a:t>more dilute </a:t>
            </a:r>
            <a:r>
              <a:rPr lang="en-GB" sz="2000" dirty="0"/>
              <a:t>than the solution in the cells. e.g. water or dilute sugar solution</a:t>
            </a:r>
          </a:p>
        </p:txBody>
      </p:sp>
      <p:sp>
        <p:nvSpPr>
          <p:cNvPr id="3" name="Rectangle 2">
            <a:extLst>
              <a:ext uri="{FF2B5EF4-FFF2-40B4-BE49-F238E27FC236}">
                <a16:creationId xmlns:a16="http://schemas.microsoft.com/office/drawing/2014/main" id="{EC64A39A-23A5-3B4A-97BC-A6AD629DEB54}"/>
              </a:ext>
            </a:extLst>
          </p:cNvPr>
          <p:cNvSpPr/>
          <p:nvPr/>
        </p:nvSpPr>
        <p:spPr>
          <a:xfrm>
            <a:off x="0" y="3725778"/>
            <a:ext cx="9036496" cy="2800767"/>
          </a:xfrm>
          <a:prstGeom prst="rect">
            <a:avLst/>
          </a:prstGeom>
        </p:spPr>
        <p:txBody>
          <a:bodyPr wrap="square">
            <a:spAutoFit/>
          </a:bodyPr>
          <a:lstStyle/>
          <a:p>
            <a:pPr marL="342900" indent="-342900">
              <a:buFont typeface="Arial" panose="020B0604020202020204" pitchFamily="34" charset="0"/>
              <a:buChar char="•"/>
            </a:pPr>
            <a:r>
              <a:rPr lang="en-GB" sz="2200" dirty="0"/>
              <a:t>When a </a:t>
            </a:r>
            <a:r>
              <a:rPr lang="en-GB" sz="2200" b="1" dirty="0">
                <a:solidFill>
                  <a:schemeClr val="accent6">
                    <a:lumMod val="75000"/>
                  </a:schemeClr>
                </a:solidFill>
              </a:rPr>
              <a:t>red blood cell </a:t>
            </a:r>
            <a:r>
              <a:rPr lang="en-GB" sz="2200" dirty="0"/>
              <a:t>is placed in </a:t>
            </a:r>
            <a:r>
              <a:rPr lang="en-GB" sz="2200" b="1" dirty="0">
                <a:solidFill>
                  <a:schemeClr val="accent6">
                    <a:lumMod val="75000"/>
                  </a:schemeClr>
                </a:solidFill>
              </a:rPr>
              <a:t>hypotonic solutions </a:t>
            </a:r>
            <a:r>
              <a:rPr lang="en-GB" sz="2200" dirty="0"/>
              <a:t>e.g. water, </a:t>
            </a:r>
            <a:r>
              <a:rPr lang="en-GB" sz="2200" b="1" dirty="0">
                <a:solidFill>
                  <a:schemeClr val="accent6">
                    <a:lumMod val="75000"/>
                  </a:schemeClr>
                </a:solidFill>
              </a:rPr>
              <a:t>water</a:t>
            </a:r>
            <a:r>
              <a:rPr lang="en-GB" sz="2200" dirty="0"/>
              <a:t> </a:t>
            </a:r>
            <a:r>
              <a:rPr lang="en-GB" sz="2200" b="1" dirty="0">
                <a:solidFill>
                  <a:schemeClr val="accent6">
                    <a:lumMod val="75000"/>
                  </a:schemeClr>
                </a:solidFill>
              </a:rPr>
              <a:t>enters</a:t>
            </a:r>
            <a:r>
              <a:rPr lang="en-GB" sz="2200" dirty="0"/>
              <a:t> the cell by </a:t>
            </a:r>
            <a:r>
              <a:rPr lang="en-GB" sz="2200" b="1" dirty="0">
                <a:solidFill>
                  <a:schemeClr val="accent6">
                    <a:lumMod val="75000"/>
                  </a:schemeClr>
                </a:solidFill>
              </a:rPr>
              <a:t>osmosis</a:t>
            </a:r>
            <a:r>
              <a:rPr lang="en-GB" sz="2200" dirty="0"/>
              <a:t> and as the volume increases this puts pressure on the cell membrane and it </a:t>
            </a:r>
            <a:r>
              <a:rPr lang="en-GB" sz="2200" b="1" dirty="0">
                <a:solidFill>
                  <a:schemeClr val="accent6">
                    <a:lumMod val="75000"/>
                  </a:schemeClr>
                </a:solidFill>
              </a:rPr>
              <a:t>bursts</a:t>
            </a:r>
            <a:r>
              <a:rPr lang="en-GB" sz="2200" dirty="0"/>
              <a:t>. This is </a:t>
            </a:r>
            <a:r>
              <a:rPr lang="en-GB" sz="2200" b="1" dirty="0">
                <a:solidFill>
                  <a:schemeClr val="accent6">
                    <a:lumMod val="75000"/>
                  </a:schemeClr>
                </a:solidFill>
              </a:rPr>
              <a:t>called lysis. </a:t>
            </a:r>
          </a:p>
          <a:p>
            <a:pPr marL="342900" indent="-342900">
              <a:buFont typeface="Arial" panose="020B0604020202020204" pitchFamily="34" charset="0"/>
              <a:buChar char="•"/>
            </a:pPr>
            <a:r>
              <a:rPr lang="en-GB" sz="2200" dirty="0"/>
              <a:t>When a </a:t>
            </a:r>
            <a:r>
              <a:rPr lang="en-GB" sz="2200" b="1" dirty="0">
                <a:solidFill>
                  <a:schemeClr val="accent6">
                    <a:lumMod val="75000"/>
                  </a:schemeClr>
                </a:solidFill>
              </a:rPr>
              <a:t>red blood cell </a:t>
            </a:r>
            <a:r>
              <a:rPr lang="en-GB" sz="2200" dirty="0"/>
              <a:t>is placed in </a:t>
            </a:r>
            <a:r>
              <a:rPr lang="en-GB" sz="2200" b="1" dirty="0">
                <a:solidFill>
                  <a:schemeClr val="accent6">
                    <a:lumMod val="75000"/>
                  </a:schemeClr>
                </a:solidFill>
              </a:rPr>
              <a:t>hypertonic</a:t>
            </a:r>
            <a:r>
              <a:rPr lang="en-GB" sz="2200" dirty="0"/>
              <a:t> </a:t>
            </a:r>
            <a:r>
              <a:rPr lang="en-GB" sz="2200" b="1" dirty="0">
                <a:solidFill>
                  <a:schemeClr val="accent6">
                    <a:lumMod val="75000"/>
                  </a:schemeClr>
                </a:solidFill>
              </a:rPr>
              <a:t>solutions</a:t>
            </a:r>
            <a:r>
              <a:rPr lang="en-GB" sz="2200" dirty="0"/>
              <a:t> e.g. concentrated sugar solution, </a:t>
            </a:r>
            <a:r>
              <a:rPr lang="en-GB" sz="2200" b="1" dirty="0">
                <a:solidFill>
                  <a:schemeClr val="accent6">
                    <a:lumMod val="75000"/>
                  </a:schemeClr>
                </a:solidFill>
              </a:rPr>
              <a:t>water</a:t>
            </a:r>
            <a:r>
              <a:rPr lang="en-GB" sz="2200" dirty="0"/>
              <a:t> </a:t>
            </a:r>
            <a:r>
              <a:rPr lang="en-GB" sz="2200" b="1" dirty="0">
                <a:solidFill>
                  <a:schemeClr val="accent6">
                    <a:lumMod val="75000"/>
                  </a:schemeClr>
                </a:solidFill>
              </a:rPr>
              <a:t>leaves</a:t>
            </a:r>
            <a:r>
              <a:rPr lang="en-GB" sz="2200" dirty="0"/>
              <a:t> the cell by </a:t>
            </a:r>
            <a:r>
              <a:rPr lang="en-GB" sz="2200" b="1" dirty="0">
                <a:solidFill>
                  <a:schemeClr val="accent6">
                    <a:lumMod val="75000"/>
                  </a:schemeClr>
                </a:solidFill>
              </a:rPr>
              <a:t>osmosis</a:t>
            </a:r>
            <a:r>
              <a:rPr lang="en-GB" sz="2200" dirty="0"/>
              <a:t> and the </a:t>
            </a:r>
            <a:r>
              <a:rPr lang="en-GB" sz="2200" b="1" dirty="0">
                <a:solidFill>
                  <a:schemeClr val="accent6">
                    <a:lumMod val="75000"/>
                  </a:schemeClr>
                </a:solidFill>
              </a:rPr>
              <a:t>cells shrink </a:t>
            </a:r>
            <a:r>
              <a:rPr lang="en-GB" sz="2200" dirty="0"/>
              <a:t>and the </a:t>
            </a:r>
            <a:r>
              <a:rPr lang="en-GB" sz="2200" b="1" dirty="0">
                <a:solidFill>
                  <a:schemeClr val="accent6">
                    <a:lumMod val="75000"/>
                  </a:schemeClr>
                </a:solidFill>
              </a:rPr>
              <a:t>membrane wrinkles</a:t>
            </a:r>
            <a:r>
              <a:rPr lang="en-GB" sz="2200" dirty="0"/>
              <a:t>. This is called </a:t>
            </a:r>
            <a:r>
              <a:rPr lang="en-GB" sz="2200" b="1" dirty="0">
                <a:solidFill>
                  <a:schemeClr val="accent6">
                    <a:lumMod val="75000"/>
                  </a:schemeClr>
                </a:solidFill>
              </a:rPr>
              <a:t>crenation</a:t>
            </a:r>
            <a:r>
              <a:rPr lang="en-GB" sz="2200" dirty="0"/>
              <a:t>.</a:t>
            </a:r>
          </a:p>
          <a:p>
            <a:pPr marL="342900" indent="-342900">
              <a:buFont typeface="Arial" panose="020B0604020202020204" pitchFamily="34" charset="0"/>
              <a:buChar char="•"/>
            </a:pPr>
            <a:r>
              <a:rPr lang="en-GB" sz="2200" b="1" dirty="0">
                <a:solidFill>
                  <a:schemeClr val="accent6">
                    <a:lumMod val="75000"/>
                  </a:schemeClr>
                </a:solidFill>
              </a:rPr>
              <a:t>Lysis</a:t>
            </a:r>
            <a:r>
              <a:rPr lang="en-GB" sz="2200" dirty="0"/>
              <a:t> and </a:t>
            </a:r>
            <a:r>
              <a:rPr lang="en-GB" sz="2200" b="1" dirty="0">
                <a:solidFill>
                  <a:schemeClr val="accent6">
                    <a:lumMod val="75000"/>
                  </a:schemeClr>
                </a:solidFill>
              </a:rPr>
              <a:t>crenation</a:t>
            </a:r>
            <a:r>
              <a:rPr lang="en-GB" sz="2200" dirty="0"/>
              <a:t> do not happen in the body if the </a:t>
            </a:r>
            <a:r>
              <a:rPr lang="en-GB" sz="2200" b="1" dirty="0">
                <a:solidFill>
                  <a:schemeClr val="accent6">
                    <a:lumMod val="75000"/>
                  </a:schemeClr>
                </a:solidFill>
              </a:rPr>
              <a:t>kidneys function properly</a:t>
            </a:r>
            <a:r>
              <a:rPr lang="en-GB" sz="2200" dirty="0"/>
              <a:t> as the kidneys keep the blood concentration </a:t>
            </a:r>
            <a:r>
              <a:rPr lang="en-GB" sz="2200" b="1" dirty="0">
                <a:solidFill>
                  <a:schemeClr val="accent6">
                    <a:lumMod val="75000"/>
                  </a:schemeClr>
                </a:solidFill>
              </a:rPr>
              <a:t>isotonic</a:t>
            </a:r>
            <a:r>
              <a:rPr lang="en-GB" sz="2200" dirty="0"/>
              <a:t>. </a:t>
            </a:r>
          </a:p>
        </p:txBody>
      </p:sp>
    </p:spTree>
    <p:extLst>
      <p:ext uri="{BB962C8B-B14F-4D97-AF65-F5344CB8AC3E}">
        <p14:creationId xmlns:p14="http://schemas.microsoft.com/office/powerpoint/2010/main" val="2360850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p:cNvSpPr>
            <a:spLocks noGrp="1"/>
          </p:cNvSpPr>
          <p:nvPr>
            <p:ph type="ctrTitle"/>
          </p:nvPr>
        </p:nvSpPr>
        <p:spPr>
          <a:xfrm>
            <a:off x="1115616" y="1"/>
            <a:ext cx="8012008" cy="692696"/>
          </a:xfrm>
        </p:spPr>
        <p:txBody>
          <a:bodyPr>
            <a:noAutofit/>
          </a:bodyPr>
          <a:lstStyle/>
          <a:p>
            <a:pPr lvl="1" algn="r" defTabSz="342900" rtl="0">
              <a:spcBef>
                <a:spcPct val="0"/>
              </a:spcBef>
            </a:pPr>
            <a:r>
              <a:rPr lang="en-US" sz="2400" b="1" dirty="0">
                <a:solidFill>
                  <a:schemeClr val="accent6"/>
                </a:solidFill>
                <a:latin typeface="+mn-lt"/>
              </a:rPr>
              <a:t>Animal coordination, control and homeostasis </a:t>
            </a:r>
            <a:br>
              <a:rPr lang="en-US" sz="2400" b="1" dirty="0">
                <a:solidFill>
                  <a:schemeClr val="accent6"/>
                </a:solidFill>
                <a:latin typeface="+mn-lt"/>
              </a:rPr>
            </a:br>
            <a:r>
              <a:rPr lang="en-US" sz="2400" b="1" dirty="0">
                <a:solidFill>
                  <a:schemeClr val="accent6"/>
                </a:solidFill>
                <a:latin typeface="+mn-lt"/>
              </a:rPr>
              <a:t>Part 1 – Human endocrine system (Higher tier)</a:t>
            </a:r>
            <a:endParaRPr lang="en-US" sz="2400" b="1" dirty="0">
              <a:solidFill>
                <a:schemeClr val="tx1"/>
              </a:solidFill>
              <a:latin typeface="+mn-lt"/>
            </a:endParaRPr>
          </a:p>
        </p:txBody>
      </p:sp>
      <p:graphicFrame>
        <p:nvGraphicFramePr>
          <p:cNvPr id="2" name="Table 1"/>
          <p:cNvGraphicFramePr>
            <a:graphicFrameLocks noGrp="1"/>
          </p:cNvGraphicFramePr>
          <p:nvPr>
            <p:extLst>
              <p:ext uri="{D42A27DB-BD31-4B8C-83A1-F6EECF244321}">
                <p14:modId xmlns:p14="http://schemas.microsoft.com/office/powerpoint/2010/main" val="1302859830"/>
              </p:ext>
            </p:extLst>
          </p:nvPr>
        </p:nvGraphicFramePr>
        <p:xfrm>
          <a:off x="467544" y="1556792"/>
          <a:ext cx="8424937" cy="4602480"/>
        </p:xfrm>
        <a:graphic>
          <a:graphicData uri="http://schemas.openxmlformats.org/drawingml/2006/table">
            <a:tbl>
              <a:tblPr firstRow="1" bandRow="1">
                <a:tableStyleId>{93296810-A885-4BE3-A3E7-6D5BEEA58F35}</a:tableStyleId>
              </a:tblPr>
              <a:tblGrid>
                <a:gridCol w="2246649">
                  <a:extLst>
                    <a:ext uri="{9D8B030D-6E8A-4147-A177-3AD203B41FA5}">
                      <a16:colId xmlns:a16="http://schemas.microsoft.com/office/drawing/2014/main" val="20000"/>
                    </a:ext>
                  </a:extLst>
                </a:gridCol>
                <a:gridCol w="1895610">
                  <a:extLst>
                    <a:ext uri="{9D8B030D-6E8A-4147-A177-3AD203B41FA5}">
                      <a16:colId xmlns:a16="http://schemas.microsoft.com/office/drawing/2014/main" val="20001"/>
                    </a:ext>
                  </a:extLst>
                </a:gridCol>
                <a:gridCol w="4282678">
                  <a:extLst>
                    <a:ext uri="{9D8B030D-6E8A-4147-A177-3AD203B41FA5}">
                      <a16:colId xmlns:a16="http://schemas.microsoft.com/office/drawing/2014/main" val="20002"/>
                    </a:ext>
                  </a:extLst>
                </a:gridCol>
              </a:tblGrid>
              <a:tr h="370840">
                <a:tc>
                  <a:txBody>
                    <a:bodyPr/>
                    <a:lstStyle/>
                    <a:p>
                      <a:pPr algn="ctr"/>
                      <a:r>
                        <a:rPr lang="en-GB" sz="2000" dirty="0">
                          <a:solidFill>
                            <a:schemeClr val="tx1"/>
                          </a:solidFill>
                          <a:latin typeface="+mn-lt"/>
                        </a:rPr>
                        <a:t>Hormone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chemeClr val="tx1"/>
                          </a:solidFill>
                          <a:latin typeface="+mn-lt"/>
                        </a:rPr>
                        <a:t>Target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chemeClr val="tx1"/>
                          </a:solidFill>
                          <a:latin typeface="+mn-lt"/>
                        </a:rPr>
                        <a:t>Effect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01040">
                <a:tc>
                  <a:txBody>
                    <a:bodyPr/>
                    <a:lstStyle/>
                    <a:p>
                      <a:pPr algn="ctr"/>
                      <a:r>
                        <a:rPr lang="en-GB" sz="2000" dirty="0">
                          <a:solidFill>
                            <a:schemeClr val="tx1"/>
                          </a:solidFill>
                          <a:latin typeface="+mn-lt"/>
                        </a:rPr>
                        <a:t>Anti-diuretic hormone (ADH)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chemeClr val="tx1"/>
                          </a:solidFill>
                          <a:latin typeface="+mn-lt"/>
                        </a:rPr>
                        <a:t>Kidney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l" defTabSz="3429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mn-lt"/>
                        </a:rPr>
                        <a:t>Controls water levels in the blood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701040">
                <a:tc>
                  <a:txBody>
                    <a:bodyPr/>
                    <a:lstStyle/>
                    <a:p>
                      <a:pPr algn="ctr"/>
                      <a:r>
                        <a:rPr lang="en-GB" sz="2000" dirty="0">
                          <a:solidFill>
                            <a:schemeClr val="tx1"/>
                          </a:solidFill>
                          <a:latin typeface="+mn-lt"/>
                        </a:rPr>
                        <a:t>Thyroid-stimulating hormone (TSH)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2000" b="0" i="0" dirty="0">
                          <a:solidFill>
                            <a:schemeClr val="tx1"/>
                          </a:solidFill>
                          <a:effectLst/>
                          <a:latin typeface="+mn-lt"/>
                        </a:rPr>
                        <a:t>Thyroid</a:t>
                      </a:r>
                      <a:endParaRPr lang="en-GB" sz="2000" dirty="0">
                        <a:solidFill>
                          <a:schemeClr val="tx1"/>
                        </a:solidFill>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2000" dirty="0">
                          <a:solidFill>
                            <a:schemeClr val="tx1"/>
                          </a:solidFill>
                          <a:latin typeface="+mn-lt"/>
                        </a:rPr>
                        <a:t>Stimulates the thyroid gland to secrete thyroxine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701040">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mn-lt"/>
                        </a:rPr>
                        <a:t>Luteinising hormone (LH)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chemeClr val="tx1"/>
                          </a:solidFill>
                          <a:latin typeface="+mn-lt"/>
                        </a:rPr>
                        <a:t>Ovaries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2000" dirty="0">
                          <a:solidFill>
                            <a:schemeClr val="tx1"/>
                          </a:solidFill>
                          <a:latin typeface="+mn-lt"/>
                        </a:rPr>
                        <a:t>Stimulates egg release and progesterone production in the ovaries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701040">
                <a:tc>
                  <a:txBody>
                    <a:bodyPr/>
                    <a:lstStyle/>
                    <a:p>
                      <a:pPr algn="ctr"/>
                      <a:r>
                        <a:rPr lang="en-GB" sz="2000" dirty="0">
                          <a:solidFill>
                            <a:schemeClr val="tx1"/>
                          </a:solidFill>
                          <a:latin typeface="+mn-lt"/>
                        </a:rPr>
                        <a:t>Follicle-stimulating hormone (FSH)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chemeClr val="tx1"/>
                          </a:solidFill>
                          <a:latin typeface="+mn-lt"/>
                        </a:rPr>
                        <a:t>Ovaries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2000" dirty="0">
                          <a:solidFill>
                            <a:schemeClr val="tx1"/>
                          </a:solidFill>
                          <a:latin typeface="+mn-lt"/>
                        </a:rPr>
                        <a:t>Stimulates egg ripening and oestrogen production (in ovaries)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701040">
                <a:tc>
                  <a:txBody>
                    <a:bodyPr/>
                    <a:lstStyle/>
                    <a:p>
                      <a:pPr algn="ctr"/>
                      <a:r>
                        <a:rPr lang="en-GB" sz="2000" dirty="0">
                          <a:solidFill>
                            <a:schemeClr val="tx1"/>
                          </a:solidFill>
                          <a:latin typeface="+mn-lt"/>
                        </a:rPr>
                        <a:t>Prolactin (PRL)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chemeClr val="tx1"/>
                          </a:solidFill>
                          <a:latin typeface="+mn-lt"/>
                        </a:rPr>
                        <a:t>Breasts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2000" dirty="0">
                          <a:solidFill>
                            <a:schemeClr val="tx1"/>
                          </a:solidFill>
                          <a:latin typeface="+mn-lt"/>
                        </a:rPr>
                        <a:t>Stimulates the breasts to produce milk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701040">
                <a:tc>
                  <a:txBody>
                    <a:bodyPr/>
                    <a:lstStyle/>
                    <a:p>
                      <a:pPr marL="0" marR="0" indent="0" algn="ctr" defTabSz="342900" rtl="0" eaLnBrk="1" fontAlgn="auto" latinLnBrk="0" hangingPunct="1">
                        <a:lnSpc>
                          <a:spcPct val="100000"/>
                        </a:lnSpc>
                        <a:spcBef>
                          <a:spcPts val="0"/>
                        </a:spcBef>
                        <a:spcAft>
                          <a:spcPts val="0"/>
                        </a:spcAft>
                        <a:buClrTx/>
                        <a:buSzTx/>
                        <a:buFontTx/>
                        <a:buNone/>
                        <a:tabLst/>
                        <a:defRPr/>
                      </a:pPr>
                      <a:r>
                        <a:rPr lang="en-GB" sz="2000" dirty="0">
                          <a:solidFill>
                            <a:schemeClr val="tx1"/>
                          </a:solidFill>
                          <a:latin typeface="+mn-lt"/>
                        </a:rPr>
                        <a:t>Growth hormone (GH)</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000" dirty="0">
                          <a:solidFill>
                            <a:schemeClr val="tx1"/>
                          </a:solidFill>
                          <a:latin typeface="+mn-lt"/>
                        </a:rPr>
                        <a:t>All cells in the body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GB" sz="2000" dirty="0">
                          <a:solidFill>
                            <a:schemeClr val="tx1"/>
                          </a:solidFill>
                          <a:latin typeface="+mn-lt"/>
                        </a:rPr>
                        <a:t>Stimulates growth and repair</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bl>
          </a:graphicData>
        </a:graphic>
      </p:graphicFrame>
      <p:sp>
        <p:nvSpPr>
          <p:cNvPr id="4" name="TextBox 3"/>
          <p:cNvSpPr txBox="1"/>
          <p:nvPr/>
        </p:nvSpPr>
        <p:spPr>
          <a:xfrm>
            <a:off x="1979712" y="951111"/>
            <a:ext cx="5832648" cy="461665"/>
          </a:xfrm>
          <a:prstGeom prst="rect">
            <a:avLst/>
          </a:prstGeom>
          <a:noFill/>
        </p:spPr>
        <p:txBody>
          <a:bodyPr wrap="square" rtlCol="0">
            <a:spAutoFit/>
          </a:bodyPr>
          <a:lstStyle/>
          <a:p>
            <a:r>
              <a:rPr lang="en-GB" sz="2400" b="1" dirty="0"/>
              <a:t>Hormones released by the pituitary gland </a:t>
            </a:r>
          </a:p>
        </p:txBody>
      </p:sp>
    </p:spTree>
    <p:extLst>
      <p:ext uri="{BB962C8B-B14F-4D97-AF65-F5344CB8AC3E}">
        <p14:creationId xmlns:p14="http://schemas.microsoft.com/office/powerpoint/2010/main" val="38652282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52"/>
          <p:cNvGrpSpPr/>
          <p:nvPr/>
        </p:nvGrpSpPr>
        <p:grpSpPr>
          <a:xfrm>
            <a:off x="132720" y="810483"/>
            <a:ext cx="8994904" cy="5652773"/>
            <a:chOff x="132720" y="810483"/>
            <a:chExt cx="8994904" cy="5652773"/>
          </a:xfrm>
        </p:grpSpPr>
        <p:pic>
          <p:nvPicPr>
            <p:cNvPr id="12" name="Picture 1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9832" y="836712"/>
              <a:ext cx="3312368" cy="5537866"/>
            </a:xfrm>
            <a:prstGeom prst="rect">
              <a:avLst/>
            </a:prstGeom>
          </p:spPr>
        </p:pic>
        <p:sp>
          <p:nvSpPr>
            <p:cNvPr id="14" name="Rectangle 13"/>
            <p:cNvSpPr/>
            <p:nvPr/>
          </p:nvSpPr>
          <p:spPr>
            <a:xfrm>
              <a:off x="827584" y="2802451"/>
              <a:ext cx="1656184" cy="72008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2800" dirty="0">
                  <a:solidFill>
                    <a:schemeClr val="tx1"/>
                  </a:solidFill>
                </a:rPr>
                <a:t>kidney</a:t>
              </a:r>
            </a:p>
          </p:txBody>
        </p:sp>
        <p:cxnSp>
          <p:nvCxnSpPr>
            <p:cNvPr id="16" name="Straight Arrow Connector 15"/>
            <p:cNvCxnSpPr>
              <a:stCxn id="14" idx="3"/>
            </p:cNvCxnSpPr>
            <p:nvPr/>
          </p:nvCxnSpPr>
          <p:spPr>
            <a:xfrm flipV="1">
              <a:off x="2483768" y="2233914"/>
              <a:ext cx="936104" cy="928577"/>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19" name="Rectangle 18"/>
            <p:cNvSpPr/>
            <p:nvPr/>
          </p:nvSpPr>
          <p:spPr>
            <a:xfrm>
              <a:off x="170980" y="3784676"/>
              <a:ext cx="2888852" cy="133631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2800" dirty="0">
                  <a:solidFill>
                    <a:schemeClr val="tx1"/>
                  </a:solidFill>
                </a:rPr>
                <a:t>blood flowing from the kidney into the renal vein</a:t>
              </a:r>
            </a:p>
          </p:txBody>
        </p:sp>
        <p:cxnSp>
          <p:nvCxnSpPr>
            <p:cNvPr id="20" name="Straight Arrow Connector 19"/>
            <p:cNvCxnSpPr>
              <a:stCxn id="19" idx="3"/>
            </p:cNvCxnSpPr>
            <p:nvPr/>
          </p:nvCxnSpPr>
          <p:spPr>
            <a:xfrm flipV="1">
              <a:off x="3059832" y="1967738"/>
              <a:ext cx="1260140" cy="2485096"/>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29" name="Rectangle 28"/>
            <p:cNvSpPr/>
            <p:nvPr/>
          </p:nvSpPr>
          <p:spPr>
            <a:xfrm>
              <a:off x="132720" y="810483"/>
              <a:ext cx="2888852" cy="133631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2800" dirty="0">
                  <a:solidFill>
                    <a:schemeClr val="tx1"/>
                  </a:solidFill>
                </a:rPr>
                <a:t>blood flowing into the kidney from the renal artery</a:t>
              </a:r>
            </a:p>
          </p:txBody>
        </p:sp>
        <p:cxnSp>
          <p:nvCxnSpPr>
            <p:cNvPr id="30" name="Straight Arrow Connector 29"/>
            <p:cNvCxnSpPr/>
            <p:nvPr/>
          </p:nvCxnSpPr>
          <p:spPr>
            <a:xfrm>
              <a:off x="2771800" y="1345553"/>
              <a:ext cx="1836204" cy="266177"/>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33" name="Rectangle 32"/>
            <p:cNvSpPr/>
            <p:nvPr/>
          </p:nvSpPr>
          <p:spPr>
            <a:xfrm>
              <a:off x="6372200" y="5120991"/>
              <a:ext cx="1656184" cy="72008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2800" dirty="0">
                  <a:solidFill>
                    <a:schemeClr val="tx1"/>
                  </a:solidFill>
                </a:rPr>
                <a:t>bladder</a:t>
              </a:r>
            </a:p>
          </p:txBody>
        </p:sp>
        <p:cxnSp>
          <p:nvCxnSpPr>
            <p:cNvPr id="34" name="Straight Arrow Connector 33"/>
            <p:cNvCxnSpPr>
              <a:stCxn id="33" idx="1"/>
            </p:cNvCxnSpPr>
            <p:nvPr/>
          </p:nvCxnSpPr>
          <p:spPr>
            <a:xfrm flipH="1">
              <a:off x="5004048" y="5481031"/>
              <a:ext cx="1368152" cy="0"/>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37" name="Rectangle 36"/>
            <p:cNvSpPr/>
            <p:nvPr/>
          </p:nvSpPr>
          <p:spPr>
            <a:xfrm>
              <a:off x="6740486" y="4066833"/>
              <a:ext cx="1242138" cy="72008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2800" dirty="0">
                  <a:solidFill>
                    <a:schemeClr val="tx1"/>
                  </a:solidFill>
                </a:rPr>
                <a:t>ureter</a:t>
              </a:r>
            </a:p>
          </p:txBody>
        </p:sp>
        <p:cxnSp>
          <p:nvCxnSpPr>
            <p:cNvPr id="38" name="Straight Arrow Connector 37"/>
            <p:cNvCxnSpPr/>
            <p:nvPr/>
          </p:nvCxnSpPr>
          <p:spPr>
            <a:xfrm flipH="1">
              <a:off x="5202070" y="4452833"/>
              <a:ext cx="1538416" cy="1"/>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39" name="Rectangle 38"/>
            <p:cNvSpPr/>
            <p:nvPr/>
          </p:nvSpPr>
          <p:spPr>
            <a:xfrm>
              <a:off x="1115616" y="5743176"/>
              <a:ext cx="1656184" cy="72008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2800" dirty="0">
                  <a:solidFill>
                    <a:schemeClr val="tx1"/>
                  </a:solidFill>
                </a:rPr>
                <a:t>urethra</a:t>
              </a:r>
            </a:p>
          </p:txBody>
        </p:sp>
        <p:cxnSp>
          <p:nvCxnSpPr>
            <p:cNvPr id="40" name="Straight Arrow Connector 39"/>
            <p:cNvCxnSpPr>
              <a:stCxn id="39" idx="3"/>
            </p:cNvCxnSpPr>
            <p:nvPr/>
          </p:nvCxnSpPr>
          <p:spPr>
            <a:xfrm>
              <a:off x="2771800" y="6103216"/>
              <a:ext cx="2088232" cy="271362"/>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45" name="Rectangle 44"/>
            <p:cNvSpPr/>
            <p:nvPr/>
          </p:nvSpPr>
          <p:spPr>
            <a:xfrm>
              <a:off x="6948264" y="1079416"/>
              <a:ext cx="2179360" cy="2056395"/>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2800" dirty="0">
                  <a:solidFill>
                    <a:schemeClr val="tx1"/>
                  </a:solidFill>
                </a:rPr>
                <a:t>internal structure of the kidney</a:t>
              </a:r>
            </a:p>
          </p:txBody>
        </p:sp>
        <p:cxnSp>
          <p:nvCxnSpPr>
            <p:cNvPr id="46" name="Straight Arrow Connector 45"/>
            <p:cNvCxnSpPr>
              <a:stCxn id="45" idx="1"/>
            </p:cNvCxnSpPr>
            <p:nvPr/>
          </p:nvCxnSpPr>
          <p:spPr>
            <a:xfrm flipH="1" flipV="1">
              <a:off x="6102170" y="1967739"/>
              <a:ext cx="846094" cy="139875"/>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grpSp>
      <p:sp>
        <p:nvSpPr>
          <p:cNvPr id="23" name="Title 1"/>
          <p:cNvSpPr txBox="1">
            <a:spLocks/>
          </p:cNvSpPr>
          <p:nvPr/>
        </p:nvSpPr>
        <p:spPr>
          <a:xfrm>
            <a:off x="1348016" y="188640"/>
            <a:ext cx="7795984" cy="548680"/>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000" b="1" i="0" u="none" strike="noStrike" kern="0" cap="none" spc="0" normalizeH="0" baseline="0" noProof="0" dirty="0">
                <a:ln>
                  <a:noFill/>
                </a:ln>
                <a:solidFill>
                  <a:schemeClr val="accent6"/>
                </a:solidFill>
                <a:effectLst/>
                <a:uLnTx/>
                <a:uFillTx/>
              </a:rPr>
              <a:t>Animal coordination, control and homeostasis </a:t>
            </a:r>
            <a:br>
              <a:rPr kumimoji="0" lang="en-GB"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Part 5 – Structure of the urinary system(Biology)</a:t>
            </a:r>
            <a:br>
              <a:rPr kumimoji="0" lang="en-US" sz="2000" b="1" i="0" u="none" strike="noStrike" kern="0" cap="none" spc="0" normalizeH="0" baseline="0" noProof="0" dirty="0">
                <a:ln>
                  <a:noFill/>
                </a:ln>
                <a:solidFill>
                  <a:schemeClr val="tx1"/>
                </a:solidFill>
                <a:effectLst/>
                <a:uLnTx/>
                <a:uFillTx/>
              </a:rPr>
            </a:br>
            <a:endParaRPr kumimoji="0" lang="en-US" sz="20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12714192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756224" y="3416526"/>
            <a:ext cx="2064247" cy="2735126"/>
          </a:xfrm>
          <a:prstGeom prst="rect">
            <a:avLst/>
          </a:prstGeom>
          <a:noFill/>
        </p:spPr>
      </p:pic>
      <p:sp>
        <p:nvSpPr>
          <p:cNvPr id="6" name="Rectangle 5"/>
          <p:cNvSpPr/>
          <p:nvPr/>
        </p:nvSpPr>
        <p:spPr>
          <a:xfrm>
            <a:off x="6700848" y="2905022"/>
            <a:ext cx="1656184" cy="72008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GB" sz="2000" dirty="0">
                <a:solidFill>
                  <a:schemeClr val="tx1"/>
                </a:solidFill>
              </a:rPr>
              <a:t>cortex</a:t>
            </a:r>
          </a:p>
        </p:txBody>
      </p:sp>
      <p:cxnSp>
        <p:nvCxnSpPr>
          <p:cNvPr id="7" name="Straight Arrow Connector 6"/>
          <p:cNvCxnSpPr/>
          <p:nvPr/>
        </p:nvCxnSpPr>
        <p:spPr>
          <a:xfrm>
            <a:off x="7528940" y="3265062"/>
            <a:ext cx="501098" cy="294276"/>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10" name="Rectangle 9"/>
          <p:cNvSpPr/>
          <p:nvPr/>
        </p:nvSpPr>
        <p:spPr>
          <a:xfrm>
            <a:off x="8145953" y="5818152"/>
            <a:ext cx="1566196" cy="332425"/>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GB" sz="2000" dirty="0">
                <a:solidFill>
                  <a:schemeClr val="tx1"/>
                </a:solidFill>
              </a:rPr>
              <a:t>medulla</a:t>
            </a:r>
          </a:p>
        </p:txBody>
      </p:sp>
      <p:cxnSp>
        <p:nvCxnSpPr>
          <p:cNvPr id="11" name="Straight Arrow Connector 10"/>
          <p:cNvCxnSpPr/>
          <p:nvPr/>
        </p:nvCxnSpPr>
        <p:spPr>
          <a:xfrm flipH="1" flipV="1">
            <a:off x="7872700" y="5485593"/>
            <a:ext cx="273253" cy="547761"/>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14" name="Rectangle 13"/>
          <p:cNvSpPr/>
          <p:nvPr/>
        </p:nvSpPr>
        <p:spPr>
          <a:xfrm>
            <a:off x="7788347" y="6123096"/>
            <a:ext cx="1242138" cy="36004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r>
              <a:rPr lang="en-GB" sz="2000" dirty="0">
                <a:solidFill>
                  <a:schemeClr val="tx1"/>
                </a:solidFill>
              </a:rPr>
              <a:t>ureter</a:t>
            </a:r>
          </a:p>
        </p:txBody>
      </p:sp>
      <p:cxnSp>
        <p:nvCxnSpPr>
          <p:cNvPr id="15" name="Straight Arrow Connector 14"/>
          <p:cNvCxnSpPr>
            <a:stCxn id="14" idx="1"/>
          </p:cNvCxnSpPr>
          <p:nvPr/>
        </p:nvCxnSpPr>
        <p:spPr>
          <a:xfrm flipH="1" flipV="1">
            <a:off x="7345803" y="5756650"/>
            <a:ext cx="442544" cy="546466"/>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16" name="Rectangle 15"/>
          <p:cNvSpPr/>
          <p:nvPr/>
        </p:nvSpPr>
        <p:spPr>
          <a:xfrm>
            <a:off x="340135" y="753447"/>
            <a:ext cx="8588916" cy="2308324"/>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r>
              <a:rPr lang="en-GB" sz="2400" dirty="0">
                <a:solidFill>
                  <a:schemeClr val="tx1"/>
                </a:solidFill>
              </a:rPr>
              <a:t>The </a:t>
            </a:r>
            <a:r>
              <a:rPr lang="en-GB" sz="2400" b="1" dirty="0">
                <a:solidFill>
                  <a:schemeClr val="accent6">
                    <a:lumMod val="75000"/>
                  </a:schemeClr>
                </a:solidFill>
              </a:rPr>
              <a:t>kidneys filter the blood </a:t>
            </a:r>
            <a:r>
              <a:rPr lang="en-GB" sz="2400" dirty="0">
                <a:solidFill>
                  <a:schemeClr val="tx1"/>
                </a:solidFill>
              </a:rPr>
              <a:t>and form </a:t>
            </a:r>
            <a:r>
              <a:rPr lang="en-GB" sz="2400" b="1" dirty="0">
                <a:solidFill>
                  <a:schemeClr val="accent6">
                    <a:lumMod val="75000"/>
                  </a:schemeClr>
                </a:solidFill>
              </a:rPr>
              <a:t>urine</a:t>
            </a:r>
            <a:r>
              <a:rPr lang="en-GB" sz="2400" dirty="0">
                <a:solidFill>
                  <a:schemeClr val="accent6">
                    <a:lumMod val="75000"/>
                  </a:schemeClr>
                </a:solidFill>
              </a:rPr>
              <a:t> </a:t>
            </a:r>
            <a:r>
              <a:rPr lang="en-GB" sz="2400" dirty="0">
                <a:solidFill>
                  <a:schemeClr val="tx1"/>
                </a:solidFill>
              </a:rPr>
              <a:t>that is stored in the bladder. T</a:t>
            </a:r>
            <a:r>
              <a:rPr lang="en-GB" sz="2400" dirty="0"/>
              <a:t>hey are </a:t>
            </a:r>
            <a:r>
              <a:rPr lang="en-GB" sz="2400" b="1" dirty="0">
                <a:solidFill>
                  <a:schemeClr val="accent6">
                    <a:lumMod val="75000"/>
                  </a:schemeClr>
                </a:solidFill>
              </a:rPr>
              <a:t>located in the lower back</a:t>
            </a:r>
            <a:r>
              <a:rPr lang="en-GB" sz="2400" dirty="0"/>
              <a:t>. </a:t>
            </a:r>
            <a:r>
              <a:rPr lang="en-GB" sz="2400" dirty="0">
                <a:solidFill>
                  <a:schemeClr val="tx1"/>
                </a:solidFill>
              </a:rPr>
              <a:t>Each kidney has an outer layer called the </a:t>
            </a:r>
            <a:r>
              <a:rPr lang="en-GB" sz="2400" b="1" dirty="0">
                <a:solidFill>
                  <a:schemeClr val="accent6">
                    <a:lumMod val="75000"/>
                  </a:schemeClr>
                </a:solidFill>
              </a:rPr>
              <a:t>cortex</a:t>
            </a:r>
            <a:r>
              <a:rPr lang="en-GB" sz="2400" dirty="0">
                <a:solidFill>
                  <a:schemeClr val="accent6">
                    <a:lumMod val="75000"/>
                  </a:schemeClr>
                </a:solidFill>
              </a:rPr>
              <a:t> </a:t>
            </a:r>
            <a:r>
              <a:rPr lang="en-GB" sz="2400" dirty="0">
                <a:solidFill>
                  <a:schemeClr val="tx1"/>
                </a:solidFill>
              </a:rPr>
              <a:t>and an inner layer called the </a:t>
            </a:r>
            <a:r>
              <a:rPr lang="en-GB" sz="2400" b="1" dirty="0">
                <a:solidFill>
                  <a:schemeClr val="accent6">
                    <a:lumMod val="75000"/>
                  </a:schemeClr>
                </a:solidFill>
              </a:rPr>
              <a:t>medulla</a:t>
            </a:r>
            <a:r>
              <a:rPr lang="en-GB" sz="2400" dirty="0">
                <a:solidFill>
                  <a:schemeClr val="tx1"/>
                </a:solidFill>
              </a:rPr>
              <a:t>. There are millions of structures called </a:t>
            </a:r>
            <a:r>
              <a:rPr lang="en-GB" sz="2400" b="1" dirty="0">
                <a:solidFill>
                  <a:schemeClr val="accent6">
                    <a:lumMod val="75000"/>
                  </a:schemeClr>
                </a:solidFill>
              </a:rPr>
              <a:t>kidney tubules </a:t>
            </a:r>
            <a:r>
              <a:rPr lang="en-GB" sz="2400" dirty="0">
                <a:solidFill>
                  <a:schemeClr val="tx1"/>
                </a:solidFill>
              </a:rPr>
              <a:t>(nephrons) and this is where the blood is filtered. </a:t>
            </a:r>
          </a:p>
          <a:p>
            <a:r>
              <a:rPr lang="en-GB" sz="2400" b="1" dirty="0">
                <a:solidFill>
                  <a:schemeClr val="tx1"/>
                </a:solidFill>
              </a:rPr>
              <a:t>There are </a:t>
            </a:r>
            <a:r>
              <a:rPr lang="en-GB" sz="2400" b="1" dirty="0">
                <a:solidFill>
                  <a:schemeClr val="accent6">
                    <a:lumMod val="75000"/>
                  </a:schemeClr>
                </a:solidFill>
              </a:rPr>
              <a:t>3 steps </a:t>
            </a:r>
            <a:r>
              <a:rPr lang="en-GB" sz="2400" b="1" dirty="0">
                <a:solidFill>
                  <a:schemeClr val="tx1"/>
                </a:solidFill>
              </a:rPr>
              <a:t>to this process:</a:t>
            </a:r>
            <a:endParaRPr lang="en-GB" sz="2400" b="1" dirty="0">
              <a:solidFill>
                <a:schemeClr val="accent6">
                  <a:lumMod val="75000"/>
                </a:schemeClr>
              </a:solidFill>
              <a:effectLst/>
            </a:endParaRPr>
          </a:p>
        </p:txBody>
      </p:sp>
      <p:sp>
        <p:nvSpPr>
          <p:cNvPr id="22" name="Rounded Rectangle 21"/>
          <p:cNvSpPr/>
          <p:nvPr/>
        </p:nvSpPr>
        <p:spPr>
          <a:xfrm>
            <a:off x="359245" y="3173145"/>
            <a:ext cx="6173578" cy="819835"/>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GB" sz="2400" b="1" dirty="0"/>
              <a:t>1. </a:t>
            </a:r>
            <a:r>
              <a:rPr lang="en-GB" sz="2400" b="1" u="sng" dirty="0"/>
              <a:t>Filtration</a:t>
            </a:r>
            <a:r>
              <a:rPr lang="en-GB" sz="2400" b="1" dirty="0"/>
              <a:t> </a:t>
            </a:r>
            <a:r>
              <a:rPr lang="en-GB" sz="2400" dirty="0"/>
              <a:t>of glucose, urea, ions (salts) and water from the blood. </a:t>
            </a:r>
          </a:p>
        </p:txBody>
      </p:sp>
      <p:sp>
        <p:nvSpPr>
          <p:cNvPr id="25" name="Down Arrow 24"/>
          <p:cNvSpPr/>
          <p:nvPr/>
        </p:nvSpPr>
        <p:spPr>
          <a:xfrm>
            <a:off x="3232949" y="4077072"/>
            <a:ext cx="360040" cy="28803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28" name="Rounded Rectangle 27"/>
          <p:cNvSpPr/>
          <p:nvPr/>
        </p:nvSpPr>
        <p:spPr>
          <a:xfrm>
            <a:off x="340135" y="4393012"/>
            <a:ext cx="6192688" cy="842677"/>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GB" sz="2400" b="1" dirty="0"/>
              <a:t>2. </a:t>
            </a:r>
            <a:r>
              <a:rPr lang="en-GB" sz="2400" b="1" u="sng" dirty="0"/>
              <a:t>Selective reabsorption </a:t>
            </a:r>
            <a:r>
              <a:rPr lang="en-GB" sz="2400" dirty="0"/>
              <a:t>of</a:t>
            </a:r>
            <a:r>
              <a:rPr lang="en-GB" sz="2400" b="1" dirty="0"/>
              <a:t> </a:t>
            </a:r>
            <a:r>
              <a:rPr lang="en-GB" sz="2800" b="1" u="sng" dirty="0"/>
              <a:t>ALL</a:t>
            </a:r>
            <a:r>
              <a:rPr lang="en-GB" sz="2800" b="1" dirty="0"/>
              <a:t> </a:t>
            </a:r>
            <a:r>
              <a:rPr lang="en-GB" sz="2400" dirty="0"/>
              <a:t>glucose, some ions (salts) and some water into the blood.</a:t>
            </a:r>
          </a:p>
        </p:txBody>
      </p:sp>
      <p:sp>
        <p:nvSpPr>
          <p:cNvPr id="29" name="Down Arrow 28"/>
          <p:cNvSpPr/>
          <p:nvPr/>
        </p:nvSpPr>
        <p:spPr>
          <a:xfrm>
            <a:off x="3232949" y="5280082"/>
            <a:ext cx="360040" cy="28803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30" name="Rounded Rectangle 29"/>
          <p:cNvSpPr/>
          <p:nvPr/>
        </p:nvSpPr>
        <p:spPr>
          <a:xfrm>
            <a:off x="340135" y="5606274"/>
            <a:ext cx="6192688" cy="847062"/>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r>
              <a:rPr lang="en-GB" sz="2400" b="1" dirty="0"/>
              <a:t>3. </a:t>
            </a:r>
            <a:r>
              <a:rPr lang="en-GB" sz="2400" b="1" u="sng" dirty="0"/>
              <a:t>Excretion</a:t>
            </a:r>
            <a:r>
              <a:rPr lang="en-GB" sz="2400" b="1" dirty="0"/>
              <a:t> </a:t>
            </a:r>
            <a:r>
              <a:rPr lang="en-GB" sz="2400" dirty="0"/>
              <a:t>of</a:t>
            </a:r>
            <a:r>
              <a:rPr lang="en-GB" sz="2400" b="1" dirty="0"/>
              <a:t> </a:t>
            </a:r>
            <a:r>
              <a:rPr lang="en-GB" sz="2800" b="1" u="sng" dirty="0"/>
              <a:t>ALL</a:t>
            </a:r>
            <a:r>
              <a:rPr lang="en-GB" sz="2800" b="1" dirty="0"/>
              <a:t> </a:t>
            </a:r>
            <a:r>
              <a:rPr lang="en-GB" sz="2400" dirty="0"/>
              <a:t>urea, excess ions (salts) and excess water into the urine.</a:t>
            </a:r>
          </a:p>
        </p:txBody>
      </p:sp>
      <p:sp>
        <p:nvSpPr>
          <p:cNvPr id="18" name="Title 1"/>
          <p:cNvSpPr txBox="1">
            <a:spLocks/>
          </p:cNvSpPr>
          <p:nvPr/>
        </p:nvSpPr>
        <p:spPr>
          <a:xfrm>
            <a:off x="1348016" y="188640"/>
            <a:ext cx="7795984" cy="548680"/>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000" b="1" i="0" u="none" strike="noStrike" kern="0" cap="none" spc="0" normalizeH="0" baseline="0" noProof="0" dirty="0">
                <a:ln>
                  <a:noFill/>
                </a:ln>
                <a:solidFill>
                  <a:schemeClr val="accent6"/>
                </a:solidFill>
                <a:effectLst/>
                <a:uLnTx/>
                <a:uFillTx/>
              </a:rPr>
              <a:t>Animal coordination, control and homeostasis </a:t>
            </a:r>
            <a:br>
              <a:rPr kumimoji="0" lang="en-GB"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Part 5 – Structure of the urinary system (Biology)</a:t>
            </a:r>
            <a:br>
              <a:rPr kumimoji="0" lang="en-US" sz="2000" b="1" i="0" u="none" strike="noStrike" kern="0" cap="none" spc="0" normalizeH="0" baseline="0" noProof="0" dirty="0">
                <a:ln>
                  <a:noFill/>
                </a:ln>
                <a:solidFill>
                  <a:schemeClr val="tx1"/>
                </a:solidFill>
                <a:effectLst/>
                <a:uLnTx/>
                <a:uFillTx/>
              </a:rPr>
            </a:br>
            <a:endParaRPr kumimoji="0" lang="en-US" sz="20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8519225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51520" y="790404"/>
            <a:ext cx="3779912" cy="5632311"/>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GB" sz="2400" dirty="0"/>
              <a:t>When you have a diet </a:t>
            </a:r>
            <a:r>
              <a:rPr lang="en-GB" sz="2400" b="1" dirty="0">
                <a:solidFill>
                  <a:schemeClr val="accent6">
                    <a:lumMod val="75000"/>
                  </a:schemeClr>
                </a:solidFill>
              </a:rPr>
              <a:t>high in proteins</a:t>
            </a:r>
            <a:r>
              <a:rPr lang="en-GB" sz="2400" dirty="0"/>
              <a:t>, the </a:t>
            </a:r>
            <a:r>
              <a:rPr lang="en-GB" sz="2400" b="1" dirty="0">
                <a:solidFill>
                  <a:schemeClr val="accent6">
                    <a:lumMod val="75000"/>
                  </a:schemeClr>
                </a:solidFill>
              </a:rPr>
              <a:t>excess</a:t>
            </a:r>
            <a:r>
              <a:rPr lang="en-GB" sz="2400" dirty="0">
                <a:solidFill>
                  <a:schemeClr val="accent6">
                    <a:lumMod val="75000"/>
                  </a:schemeClr>
                </a:solidFill>
              </a:rPr>
              <a:t> </a:t>
            </a:r>
            <a:r>
              <a:rPr lang="en-GB" sz="2400" dirty="0"/>
              <a:t>proteins are </a:t>
            </a:r>
            <a:r>
              <a:rPr lang="en-GB" sz="2400" b="1" dirty="0">
                <a:solidFill>
                  <a:schemeClr val="accent6">
                    <a:lumMod val="75000"/>
                  </a:schemeClr>
                </a:solidFill>
              </a:rPr>
              <a:t>digested</a:t>
            </a:r>
            <a:r>
              <a:rPr lang="en-GB" sz="2400" dirty="0"/>
              <a:t> (broken down) into </a:t>
            </a:r>
            <a:r>
              <a:rPr lang="en-GB" sz="2400" b="1" dirty="0">
                <a:solidFill>
                  <a:schemeClr val="accent6">
                    <a:lumMod val="75000"/>
                  </a:schemeClr>
                </a:solidFill>
              </a:rPr>
              <a:t>amino acids </a:t>
            </a:r>
            <a:r>
              <a:rPr lang="en-GB" sz="2400" dirty="0"/>
              <a:t>that are absorbed into the </a:t>
            </a:r>
            <a:r>
              <a:rPr lang="en-GB" sz="2400" b="1" dirty="0">
                <a:solidFill>
                  <a:schemeClr val="accent6">
                    <a:lumMod val="75000"/>
                  </a:schemeClr>
                </a:solidFill>
              </a:rPr>
              <a:t>blood</a:t>
            </a:r>
            <a:r>
              <a:rPr lang="en-GB" sz="2400" dirty="0"/>
              <a:t>. The </a:t>
            </a:r>
            <a:r>
              <a:rPr lang="en-GB" sz="2400" b="1" dirty="0">
                <a:solidFill>
                  <a:schemeClr val="accent6">
                    <a:lumMod val="75000"/>
                  </a:schemeClr>
                </a:solidFill>
              </a:rPr>
              <a:t>excess amino acids</a:t>
            </a:r>
            <a:r>
              <a:rPr lang="en-GB" sz="2400" dirty="0"/>
              <a:t> are then </a:t>
            </a:r>
            <a:r>
              <a:rPr lang="en-GB" sz="2400" b="1" dirty="0">
                <a:solidFill>
                  <a:schemeClr val="accent6">
                    <a:lumMod val="75000"/>
                  </a:schemeClr>
                </a:solidFill>
              </a:rPr>
              <a:t>deaminated</a:t>
            </a:r>
            <a:r>
              <a:rPr lang="en-GB" sz="2400" dirty="0"/>
              <a:t> (removal of an amino group from the amino acids) in the </a:t>
            </a:r>
            <a:r>
              <a:rPr lang="en-GB" sz="2400" b="1" dirty="0">
                <a:solidFill>
                  <a:schemeClr val="accent6">
                    <a:lumMod val="75000"/>
                  </a:schemeClr>
                </a:solidFill>
              </a:rPr>
              <a:t>liver</a:t>
            </a:r>
            <a:r>
              <a:rPr lang="en-GB" sz="2400" dirty="0">
                <a:solidFill>
                  <a:schemeClr val="accent6">
                    <a:lumMod val="75000"/>
                  </a:schemeClr>
                </a:solidFill>
              </a:rPr>
              <a:t> </a:t>
            </a:r>
            <a:r>
              <a:rPr lang="en-GB" sz="2400" dirty="0"/>
              <a:t>to form </a:t>
            </a:r>
            <a:r>
              <a:rPr lang="en-GB" sz="2400" b="1" dirty="0">
                <a:solidFill>
                  <a:schemeClr val="accent6">
                    <a:lumMod val="75000"/>
                  </a:schemeClr>
                </a:solidFill>
              </a:rPr>
              <a:t>ammonia</a:t>
            </a:r>
            <a:r>
              <a:rPr lang="en-GB" sz="2400" dirty="0"/>
              <a:t>. Ammonia is a </a:t>
            </a:r>
            <a:r>
              <a:rPr lang="en-GB" sz="2400" b="1" dirty="0">
                <a:solidFill>
                  <a:schemeClr val="accent6">
                    <a:lumMod val="75000"/>
                  </a:schemeClr>
                </a:solidFill>
              </a:rPr>
              <a:t>very toxic </a:t>
            </a:r>
            <a:r>
              <a:rPr lang="en-GB" sz="2400" dirty="0"/>
              <a:t>substance and so it is immediately converted to </a:t>
            </a:r>
            <a:r>
              <a:rPr lang="en-GB" sz="2400" b="1" dirty="0">
                <a:solidFill>
                  <a:schemeClr val="accent6">
                    <a:lumMod val="75000"/>
                  </a:schemeClr>
                </a:solidFill>
              </a:rPr>
              <a:t>urea</a:t>
            </a:r>
            <a:r>
              <a:rPr lang="en-GB" sz="2400" dirty="0">
                <a:solidFill>
                  <a:schemeClr val="accent6">
                    <a:lumMod val="75000"/>
                  </a:schemeClr>
                </a:solidFill>
              </a:rPr>
              <a:t> </a:t>
            </a:r>
            <a:r>
              <a:rPr lang="en-GB" sz="2400" dirty="0"/>
              <a:t>for safe excretion from the body in the </a:t>
            </a:r>
            <a:r>
              <a:rPr lang="en-GB" sz="2400" b="1" dirty="0">
                <a:solidFill>
                  <a:schemeClr val="accent6">
                    <a:lumMod val="75000"/>
                  </a:schemeClr>
                </a:solidFill>
              </a:rPr>
              <a:t>urine.</a:t>
            </a:r>
            <a:endParaRPr lang="en-GB" sz="2400" b="1" dirty="0">
              <a:solidFill>
                <a:schemeClr val="accent6">
                  <a:lumMod val="75000"/>
                </a:schemeClr>
              </a:solidFill>
              <a:effectLst/>
            </a:endParaRPr>
          </a:p>
        </p:txBody>
      </p:sp>
      <p:sp>
        <p:nvSpPr>
          <p:cNvPr id="2" name="Rounded Rectangle 1"/>
          <p:cNvSpPr/>
          <p:nvPr/>
        </p:nvSpPr>
        <p:spPr>
          <a:xfrm>
            <a:off x="4788024" y="790404"/>
            <a:ext cx="3456384" cy="622372"/>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t>Diet high in proteins</a:t>
            </a:r>
          </a:p>
        </p:txBody>
      </p:sp>
      <p:sp>
        <p:nvSpPr>
          <p:cNvPr id="5" name="Rounded Rectangle 4"/>
          <p:cNvSpPr/>
          <p:nvPr/>
        </p:nvSpPr>
        <p:spPr>
          <a:xfrm>
            <a:off x="4788024" y="1859036"/>
            <a:ext cx="3456384" cy="777876"/>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dirty="0">
                <a:solidFill>
                  <a:schemeClr val="bg1"/>
                </a:solidFill>
              </a:rPr>
              <a:t>Digestive system</a:t>
            </a:r>
            <a:endParaRPr lang="en-GB" sz="1050" b="1" dirty="0">
              <a:solidFill>
                <a:schemeClr val="bg1"/>
              </a:solidFill>
            </a:endParaRPr>
          </a:p>
          <a:p>
            <a:pPr algn="ctr"/>
            <a:r>
              <a:rPr lang="en-GB" sz="2400" b="1" dirty="0"/>
              <a:t>proteins </a:t>
            </a:r>
            <a:r>
              <a:rPr lang="en-GB" sz="2400" b="1" dirty="0">
                <a:sym typeface="Wingdings"/>
              </a:rPr>
              <a:t> </a:t>
            </a:r>
            <a:r>
              <a:rPr lang="en-GB" sz="2400" b="1" dirty="0"/>
              <a:t>amino acids </a:t>
            </a:r>
          </a:p>
        </p:txBody>
      </p:sp>
      <p:sp>
        <p:nvSpPr>
          <p:cNvPr id="6" name="Rounded Rectangle 5"/>
          <p:cNvSpPr/>
          <p:nvPr/>
        </p:nvSpPr>
        <p:spPr>
          <a:xfrm>
            <a:off x="4788024" y="3068960"/>
            <a:ext cx="3672408" cy="1586880"/>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sz="2000" b="1" dirty="0">
                <a:solidFill>
                  <a:schemeClr val="bg1"/>
                </a:solidFill>
              </a:rPr>
              <a:t>Liver </a:t>
            </a:r>
            <a:endParaRPr lang="en-GB" sz="1100" b="1" dirty="0">
              <a:solidFill>
                <a:schemeClr val="bg1"/>
              </a:solidFill>
            </a:endParaRPr>
          </a:p>
          <a:p>
            <a:r>
              <a:rPr lang="en-GB" sz="2400" b="1" dirty="0"/>
              <a:t>amino acids </a:t>
            </a:r>
            <a:r>
              <a:rPr lang="en-GB" sz="2400" b="1" dirty="0">
                <a:sym typeface="Wingdings"/>
              </a:rPr>
              <a:t> </a:t>
            </a:r>
            <a:r>
              <a:rPr lang="en-GB" sz="2400" b="1" dirty="0"/>
              <a:t>ammonia </a:t>
            </a:r>
          </a:p>
          <a:p>
            <a:pPr algn="ctr"/>
            <a:r>
              <a:rPr lang="en-GB" sz="2400" b="1" dirty="0"/>
              <a:t>(deaminated)</a:t>
            </a:r>
          </a:p>
          <a:p>
            <a:pPr algn="ctr"/>
            <a:endParaRPr lang="en-GB" sz="1100" b="1" dirty="0"/>
          </a:p>
          <a:p>
            <a:pPr algn="ctr"/>
            <a:r>
              <a:rPr lang="en-GB" sz="2400" b="1" dirty="0"/>
              <a:t>ammonia </a:t>
            </a:r>
            <a:r>
              <a:rPr lang="en-GB" sz="2400" b="1" dirty="0">
                <a:sym typeface="Wingdings"/>
              </a:rPr>
              <a:t> urea </a:t>
            </a:r>
            <a:endParaRPr lang="en-GB" sz="2400" b="1" dirty="0"/>
          </a:p>
        </p:txBody>
      </p:sp>
      <p:sp>
        <p:nvSpPr>
          <p:cNvPr id="4" name="Down Arrow 3"/>
          <p:cNvSpPr/>
          <p:nvPr/>
        </p:nvSpPr>
        <p:spPr>
          <a:xfrm>
            <a:off x="6354484" y="1484784"/>
            <a:ext cx="360040" cy="28803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8" name="Down Arrow 7"/>
          <p:cNvSpPr/>
          <p:nvPr/>
        </p:nvSpPr>
        <p:spPr>
          <a:xfrm>
            <a:off x="6372200" y="2708920"/>
            <a:ext cx="360040" cy="28803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7" name="Rectangle 6"/>
          <p:cNvSpPr/>
          <p:nvPr/>
        </p:nvSpPr>
        <p:spPr>
          <a:xfrm>
            <a:off x="7936350" y="3146613"/>
            <a:ext cx="524082" cy="523220"/>
          </a:xfrm>
          <a:prstGeom prst="rect">
            <a:avLst/>
          </a:prstGeom>
        </p:spPr>
        <p:txBody>
          <a:bodyPr wrap="square">
            <a:spAutoFit/>
          </a:bodyPr>
          <a:lstStyle/>
          <a:p>
            <a:r>
              <a:rPr lang="en-US" sz="2800" dirty="0">
                <a:latin typeface="Apple Color Emoji" charset="0"/>
              </a:rPr>
              <a:t>💀</a:t>
            </a:r>
            <a:endParaRPr lang="en-US" sz="2800" dirty="0">
              <a:effectLst/>
              <a:latin typeface="Apple Color Emoji" charset="0"/>
            </a:endParaRPr>
          </a:p>
        </p:txBody>
      </p:sp>
      <p:sp>
        <p:nvSpPr>
          <p:cNvPr id="10" name="Down Arrow 9"/>
          <p:cNvSpPr/>
          <p:nvPr/>
        </p:nvSpPr>
        <p:spPr>
          <a:xfrm>
            <a:off x="6350300" y="4725144"/>
            <a:ext cx="360040" cy="288032"/>
          </a:xfrm>
          <a:prstGeom prst="downArrow">
            <a:avLst/>
          </a:prstGeom>
          <a:solidFill>
            <a:schemeClr val="tx1"/>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p>
        </p:txBody>
      </p:sp>
      <p:sp>
        <p:nvSpPr>
          <p:cNvPr id="11" name="Rounded Rectangle 10"/>
          <p:cNvSpPr/>
          <p:nvPr/>
        </p:nvSpPr>
        <p:spPr>
          <a:xfrm>
            <a:off x="4211960" y="5085184"/>
            <a:ext cx="4752528" cy="1155355"/>
          </a:xfrm>
          <a:prstGeom prst="roundRect">
            <a:avLst/>
          </a:prstGeom>
          <a:solidFill>
            <a:schemeClr val="accent6">
              <a:lumMod val="75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sz="1050" b="1" dirty="0"/>
          </a:p>
          <a:p>
            <a:pPr algn="ctr"/>
            <a:r>
              <a:rPr lang="en-GB" sz="2000" b="1" dirty="0">
                <a:solidFill>
                  <a:schemeClr val="bg1"/>
                </a:solidFill>
              </a:rPr>
              <a:t>Kidneys</a:t>
            </a:r>
          </a:p>
          <a:p>
            <a:pPr algn="ctr"/>
            <a:r>
              <a:rPr lang="en-GB" sz="2400" b="1" dirty="0">
                <a:solidFill>
                  <a:schemeClr val="tx1"/>
                </a:solidFill>
              </a:rPr>
              <a:t>Urea is filtered from the blood and excreted from the body in urine</a:t>
            </a:r>
          </a:p>
          <a:p>
            <a:pPr algn="ctr"/>
            <a:endParaRPr lang="en-GB" sz="2000" b="1" dirty="0">
              <a:solidFill>
                <a:schemeClr val="bg1"/>
              </a:solidFill>
            </a:endParaRPr>
          </a:p>
        </p:txBody>
      </p:sp>
      <p:sp>
        <p:nvSpPr>
          <p:cNvPr id="13" name="Title 1"/>
          <p:cNvSpPr txBox="1">
            <a:spLocks/>
          </p:cNvSpPr>
          <p:nvPr/>
        </p:nvSpPr>
        <p:spPr>
          <a:xfrm>
            <a:off x="1348016" y="188640"/>
            <a:ext cx="7795984" cy="548680"/>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000" b="1" i="0" u="none" strike="noStrike" kern="0" cap="none" spc="0" normalizeH="0" baseline="0" noProof="0" dirty="0">
                <a:ln>
                  <a:noFill/>
                </a:ln>
                <a:solidFill>
                  <a:schemeClr val="accent6"/>
                </a:solidFill>
                <a:effectLst/>
                <a:uLnTx/>
                <a:uFillTx/>
              </a:rPr>
              <a:t>Animal coordination, control and homeostasis </a:t>
            </a:r>
            <a:br>
              <a:rPr kumimoji="0" lang="en-GB"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Part 5 – Maintaining</a:t>
            </a:r>
            <a:r>
              <a:rPr kumimoji="0" lang="en-US" sz="2000" b="1" i="0" u="none" strike="noStrike" kern="0" cap="none" spc="0" normalizeH="0" noProof="0" dirty="0">
                <a:ln>
                  <a:noFill/>
                </a:ln>
                <a:solidFill>
                  <a:schemeClr val="accent6"/>
                </a:solidFill>
                <a:effectLst/>
                <a:uLnTx/>
                <a:uFillTx/>
              </a:rPr>
              <a:t> nitrogen balance in the body</a:t>
            </a:r>
            <a:r>
              <a:rPr kumimoji="0" lang="en-US" sz="2000" b="1" i="0" u="none" strike="noStrike" kern="0" cap="none" spc="0" normalizeH="0" baseline="0" noProof="0" dirty="0">
                <a:ln>
                  <a:noFill/>
                </a:ln>
                <a:solidFill>
                  <a:schemeClr val="accent6"/>
                </a:solidFill>
                <a:effectLst/>
                <a:uLnTx/>
                <a:uFillTx/>
              </a:rPr>
              <a:t> (Biology)</a:t>
            </a:r>
            <a:br>
              <a:rPr kumimoji="0" lang="en-US" sz="2000" b="1" i="0" u="none" strike="noStrike" kern="0" cap="none" spc="0" normalizeH="0" baseline="0" noProof="0" dirty="0">
                <a:ln>
                  <a:noFill/>
                </a:ln>
                <a:solidFill>
                  <a:schemeClr val="tx1"/>
                </a:solidFill>
                <a:effectLst/>
                <a:uLnTx/>
                <a:uFillTx/>
              </a:rPr>
            </a:br>
            <a:endParaRPr kumimoji="0" lang="en-US" sz="20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13720714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40848" y="753447"/>
            <a:ext cx="8688203" cy="830997"/>
          </a:xfrm>
          <a:prstGeom prst="rect">
            <a:avLst/>
          </a:prstGeom>
          <a:noFill/>
        </p:spPr>
        <p:style>
          <a:lnRef idx="2">
            <a:schemeClr val="accent6"/>
          </a:lnRef>
          <a:fillRef idx="1">
            <a:schemeClr val="lt1"/>
          </a:fillRef>
          <a:effectRef idx="0">
            <a:schemeClr val="accent6"/>
          </a:effectRef>
          <a:fontRef idx="minor">
            <a:schemeClr val="dk1"/>
          </a:fontRef>
        </p:style>
        <p:txBody>
          <a:bodyPr wrap="square">
            <a:spAutoFit/>
          </a:bodyPr>
          <a:lstStyle/>
          <a:p>
            <a:r>
              <a:rPr lang="en-GB" sz="2400" dirty="0">
                <a:solidFill>
                  <a:schemeClr val="tx1"/>
                </a:solidFill>
              </a:rPr>
              <a:t>The </a:t>
            </a:r>
            <a:r>
              <a:rPr lang="en-GB" sz="2400" b="1" dirty="0">
                <a:solidFill>
                  <a:schemeClr val="accent6">
                    <a:lumMod val="75000"/>
                  </a:schemeClr>
                </a:solidFill>
              </a:rPr>
              <a:t>pituitary gland </a:t>
            </a:r>
            <a:r>
              <a:rPr lang="en-GB" sz="2400" dirty="0">
                <a:solidFill>
                  <a:schemeClr val="tx1"/>
                </a:solidFill>
              </a:rPr>
              <a:t>in the brain </a:t>
            </a:r>
            <a:r>
              <a:rPr lang="en-GB" sz="2400" b="1" dirty="0">
                <a:solidFill>
                  <a:schemeClr val="accent6">
                    <a:lumMod val="75000"/>
                  </a:schemeClr>
                </a:solidFill>
              </a:rPr>
              <a:t>monitors</a:t>
            </a:r>
            <a:r>
              <a:rPr lang="en-GB" sz="2400" dirty="0">
                <a:solidFill>
                  <a:schemeClr val="accent6">
                    <a:lumMod val="75000"/>
                  </a:schemeClr>
                </a:solidFill>
              </a:rPr>
              <a:t> </a:t>
            </a:r>
            <a:r>
              <a:rPr lang="en-GB" sz="2400" dirty="0">
                <a:solidFill>
                  <a:schemeClr val="tx1"/>
                </a:solidFill>
              </a:rPr>
              <a:t>the </a:t>
            </a:r>
            <a:r>
              <a:rPr lang="en-GB" sz="2400" b="1" dirty="0">
                <a:solidFill>
                  <a:schemeClr val="accent6">
                    <a:lumMod val="75000"/>
                  </a:schemeClr>
                </a:solidFill>
              </a:rPr>
              <a:t>water levels </a:t>
            </a:r>
            <a:r>
              <a:rPr lang="en-GB" sz="2400" dirty="0">
                <a:solidFill>
                  <a:schemeClr val="tx1"/>
                </a:solidFill>
              </a:rPr>
              <a:t>in the </a:t>
            </a:r>
            <a:r>
              <a:rPr lang="en-GB" sz="2400" b="1" dirty="0">
                <a:solidFill>
                  <a:schemeClr val="accent6">
                    <a:lumMod val="75000"/>
                  </a:schemeClr>
                </a:solidFill>
              </a:rPr>
              <a:t>blood</a:t>
            </a:r>
            <a:r>
              <a:rPr lang="en-GB" sz="2400" dirty="0">
                <a:solidFill>
                  <a:schemeClr val="tx1"/>
                </a:solidFill>
              </a:rPr>
              <a:t>. It </a:t>
            </a:r>
            <a:r>
              <a:rPr lang="en-GB" sz="2400" b="1" dirty="0">
                <a:solidFill>
                  <a:schemeClr val="accent6">
                    <a:lumMod val="75000"/>
                  </a:schemeClr>
                </a:solidFill>
              </a:rPr>
              <a:t>releases</a:t>
            </a:r>
            <a:r>
              <a:rPr lang="en-GB" sz="2400" dirty="0">
                <a:solidFill>
                  <a:schemeClr val="accent6">
                    <a:lumMod val="75000"/>
                  </a:schemeClr>
                </a:solidFill>
              </a:rPr>
              <a:t> </a:t>
            </a:r>
            <a:r>
              <a:rPr lang="en-GB" sz="2400" dirty="0">
                <a:solidFill>
                  <a:schemeClr val="tx1"/>
                </a:solidFill>
              </a:rPr>
              <a:t>a hormone </a:t>
            </a:r>
            <a:r>
              <a:rPr lang="en-GB" sz="2400" b="1" dirty="0">
                <a:solidFill>
                  <a:schemeClr val="accent6">
                    <a:lumMod val="75000"/>
                  </a:schemeClr>
                </a:solidFill>
              </a:rPr>
              <a:t>called anti-diuretic hormone (ADH).  </a:t>
            </a:r>
            <a:endParaRPr lang="en-GB" sz="2400" b="1" dirty="0">
              <a:solidFill>
                <a:schemeClr val="accent6">
                  <a:lumMod val="75000"/>
                </a:schemeClr>
              </a:solidFill>
              <a:effectLst/>
            </a:endParaRPr>
          </a:p>
        </p:txBody>
      </p:sp>
      <p:pic>
        <p:nvPicPr>
          <p:cNvPr id="4" name="Picture 3"/>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t="14773"/>
          <a:stretch/>
        </p:blipFill>
        <p:spPr>
          <a:xfrm>
            <a:off x="553698" y="1729301"/>
            <a:ext cx="6982591" cy="3944046"/>
          </a:xfrm>
          <a:prstGeom prst="rect">
            <a:avLst/>
          </a:prstGeom>
        </p:spPr>
      </p:pic>
      <p:sp>
        <p:nvSpPr>
          <p:cNvPr id="7" name="Rectangle 6"/>
          <p:cNvSpPr/>
          <p:nvPr/>
        </p:nvSpPr>
        <p:spPr>
          <a:xfrm>
            <a:off x="107504" y="5589240"/>
            <a:ext cx="8920833" cy="830997"/>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en-GB" sz="2400" b="1" dirty="0">
                <a:solidFill>
                  <a:schemeClr val="accent6">
                    <a:lumMod val="75000"/>
                  </a:schemeClr>
                </a:solidFill>
              </a:rPr>
              <a:t>ADH</a:t>
            </a:r>
            <a:r>
              <a:rPr lang="en-GB" sz="2400" b="1" dirty="0">
                <a:solidFill>
                  <a:schemeClr val="tx1"/>
                </a:solidFill>
              </a:rPr>
              <a:t> </a:t>
            </a:r>
            <a:r>
              <a:rPr lang="en-GB" sz="2400" dirty="0">
                <a:solidFill>
                  <a:schemeClr val="tx1"/>
                </a:solidFill>
              </a:rPr>
              <a:t>causes the </a:t>
            </a:r>
            <a:r>
              <a:rPr lang="en-GB" sz="2400" b="1" dirty="0">
                <a:solidFill>
                  <a:schemeClr val="accent6">
                    <a:lumMod val="75000"/>
                  </a:schemeClr>
                </a:solidFill>
              </a:rPr>
              <a:t>kidney tubules </a:t>
            </a:r>
            <a:r>
              <a:rPr lang="en-GB" sz="2400" dirty="0">
                <a:solidFill>
                  <a:schemeClr val="tx1"/>
                </a:solidFill>
              </a:rPr>
              <a:t>to become </a:t>
            </a:r>
            <a:r>
              <a:rPr lang="en-GB" sz="2400" b="1" dirty="0">
                <a:solidFill>
                  <a:schemeClr val="accent6">
                    <a:lumMod val="75000"/>
                  </a:schemeClr>
                </a:solidFill>
              </a:rPr>
              <a:t>more permeable to water. </a:t>
            </a:r>
            <a:r>
              <a:rPr lang="en-GB" sz="2400" dirty="0">
                <a:solidFill>
                  <a:schemeClr val="tx1"/>
                </a:solidFill>
              </a:rPr>
              <a:t>Increased levels of ADH cause the kidneys to </a:t>
            </a:r>
            <a:r>
              <a:rPr lang="en-GB" sz="2400" b="1" dirty="0">
                <a:solidFill>
                  <a:schemeClr val="accent6">
                    <a:lumMod val="75000"/>
                  </a:schemeClr>
                </a:solidFill>
              </a:rPr>
              <a:t>re-absorb more water</a:t>
            </a:r>
            <a:r>
              <a:rPr lang="en-GB" sz="2400" dirty="0">
                <a:solidFill>
                  <a:schemeClr val="accent6">
                    <a:lumMod val="75000"/>
                  </a:schemeClr>
                </a:solidFill>
              </a:rPr>
              <a:t>.</a:t>
            </a:r>
            <a:r>
              <a:rPr lang="en-GB" sz="2400" dirty="0">
                <a:solidFill>
                  <a:schemeClr val="tx1"/>
                </a:solidFill>
              </a:rPr>
              <a:t> </a:t>
            </a:r>
            <a:endParaRPr lang="en-GB" sz="2400" b="1" dirty="0">
              <a:solidFill>
                <a:schemeClr val="accent6">
                  <a:lumMod val="75000"/>
                </a:schemeClr>
              </a:solidFill>
              <a:effectLst/>
            </a:endParaRPr>
          </a:p>
        </p:txBody>
      </p:sp>
      <p:sp>
        <p:nvSpPr>
          <p:cNvPr id="6" name="Right Brace 5"/>
          <p:cNvSpPr/>
          <p:nvPr/>
        </p:nvSpPr>
        <p:spPr>
          <a:xfrm>
            <a:off x="7645443" y="1901124"/>
            <a:ext cx="288032" cy="3600400"/>
          </a:xfrm>
          <a:prstGeom prst="rightBrace">
            <a:avLst/>
          </a:prstGeom>
          <a:ln>
            <a:solidFill>
              <a:schemeClr val="tx1"/>
            </a:solid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GB" dirty="0"/>
          </a:p>
        </p:txBody>
      </p:sp>
      <p:sp>
        <p:nvSpPr>
          <p:cNvPr id="10" name="Rectangle 9"/>
          <p:cNvSpPr/>
          <p:nvPr/>
        </p:nvSpPr>
        <p:spPr>
          <a:xfrm>
            <a:off x="7901862" y="3299231"/>
            <a:ext cx="1242138" cy="72008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r>
              <a:rPr lang="en-GB" sz="2400" dirty="0">
                <a:solidFill>
                  <a:schemeClr val="tx1"/>
                </a:solidFill>
              </a:rPr>
              <a:t>kidney tubule</a:t>
            </a:r>
          </a:p>
        </p:txBody>
      </p:sp>
      <p:sp>
        <p:nvSpPr>
          <p:cNvPr id="11" name="Rectangle 10"/>
          <p:cNvSpPr/>
          <p:nvPr/>
        </p:nvSpPr>
        <p:spPr>
          <a:xfrm>
            <a:off x="240848" y="1660480"/>
            <a:ext cx="2386936" cy="2144011"/>
          </a:xfrm>
          <a:prstGeom prst="rect">
            <a:avLst/>
          </a:prstGeom>
          <a:ln/>
        </p:spPr>
        <p:style>
          <a:lnRef idx="3">
            <a:schemeClr val="lt1"/>
          </a:lnRef>
          <a:fillRef idx="1">
            <a:schemeClr val="accent6"/>
          </a:fillRef>
          <a:effectRef idx="1">
            <a:schemeClr val="accent6"/>
          </a:effectRef>
          <a:fontRef idx="minor">
            <a:schemeClr val="lt1"/>
          </a:fontRef>
        </p:style>
        <p:txBody>
          <a:bodyPr rtlCol="0" anchor="ctr"/>
          <a:lstStyle/>
          <a:p>
            <a:r>
              <a:rPr lang="en-GB" sz="2200" dirty="0">
                <a:solidFill>
                  <a:schemeClr val="tx1"/>
                </a:solidFill>
              </a:rPr>
              <a:t>Kidney tubules (nephrons) have some of the structures in both the cortex and the medulla. </a:t>
            </a:r>
          </a:p>
        </p:txBody>
      </p:sp>
      <p:sp>
        <p:nvSpPr>
          <p:cNvPr id="12" name="Title 1"/>
          <p:cNvSpPr txBox="1">
            <a:spLocks/>
          </p:cNvSpPr>
          <p:nvPr/>
        </p:nvSpPr>
        <p:spPr>
          <a:xfrm>
            <a:off x="1348016" y="188640"/>
            <a:ext cx="7795984" cy="548680"/>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000" b="1" i="0" u="none" strike="noStrike" kern="0" cap="none" spc="0" normalizeH="0" baseline="0" noProof="0" dirty="0">
                <a:ln>
                  <a:noFill/>
                </a:ln>
                <a:solidFill>
                  <a:schemeClr val="accent6"/>
                </a:solidFill>
                <a:effectLst/>
                <a:uLnTx/>
                <a:uFillTx/>
              </a:rPr>
              <a:t>Animal coordination, control and homeostasis </a:t>
            </a:r>
            <a:br>
              <a:rPr kumimoji="0" lang="en-GB"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Part 5 – Maintaining</a:t>
            </a:r>
            <a:r>
              <a:rPr kumimoji="0" lang="en-US" sz="2000" b="1" i="0" u="none" strike="noStrike" kern="0" cap="none" spc="0" normalizeH="0" noProof="0" dirty="0">
                <a:ln>
                  <a:noFill/>
                </a:ln>
                <a:solidFill>
                  <a:schemeClr val="accent6"/>
                </a:solidFill>
                <a:effectLst/>
                <a:uLnTx/>
                <a:uFillTx/>
              </a:rPr>
              <a:t> water balance in the body</a:t>
            </a:r>
            <a:r>
              <a:rPr kumimoji="0" lang="en-US" sz="2000" b="1" i="0" u="none" strike="noStrike" kern="0" cap="none" spc="0" normalizeH="0" baseline="0" noProof="0" dirty="0">
                <a:ln>
                  <a:noFill/>
                </a:ln>
                <a:solidFill>
                  <a:schemeClr val="accent6"/>
                </a:solidFill>
                <a:effectLst/>
                <a:uLnTx/>
                <a:uFillTx/>
              </a:rPr>
              <a:t> (Biology Higher Tier)</a:t>
            </a:r>
            <a:br>
              <a:rPr kumimoji="0" lang="en-US" sz="2000" b="1" i="0" u="none" strike="noStrike" kern="0" cap="none" spc="0" normalizeH="0" baseline="0" noProof="0" dirty="0">
                <a:ln>
                  <a:noFill/>
                </a:ln>
                <a:solidFill>
                  <a:schemeClr val="tx1"/>
                </a:solidFill>
                <a:effectLst/>
                <a:uLnTx/>
                <a:uFillTx/>
              </a:rPr>
            </a:br>
            <a:endParaRPr kumimoji="0" lang="en-US" sz="20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179206999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8" name="Straight Arrow Connector 17"/>
          <p:cNvCxnSpPr/>
          <p:nvPr/>
        </p:nvCxnSpPr>
        <p:spPr>
          <a:xfrm flipV="1">
            <a:off x="2246412" y="1430575"/>
            <a:ext cx="1077440" cy="511658"/>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cxnSp>
        <p:nvCxnSpPr>
          <p:cNvPr id="20" name="Straight Arrow Connector 19"/>
          <p:cNvCxnSpPr>
            <a:cxnSpLocks/>
            <a:endCxn id="24" idx="2"/>
          </p:cNvCxnSpPr>
          <p:nvPr/>
        </p:nvCxnSpPr>
        <p:spPr>
          <a:xfrm flipH="1" flipV="1">
            <a:off x="2186872" y="2948388"/>
            <a:ext cx="734814" cy="353178"/>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cxnSp>
        <p:nvCxnSpPr>
          <p:cNvPr id="23" name="Straight Arrow Connector 22"/>
          <p:cNvCxnSpPr/>
          <p:nvPr/>
        </p:nvCxnSpPr>
        <p:spPr>
          <a:xfrm>
            <a:off x="5808790" y="1330020"/>
            <a:ext cx="661892" cy="413296"/>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sp>
        <p:nvSpPr>
          <p:cNvPr id="24" name="Rounded Rectangle 23"/>
          <p:cNvSpPr/>
          <p:nvPr/>
        </p:nvSpPr>
        <p:spPr>
          <a:xfrm>
            <a:off x="161783" y="1770416"/>
            <a:ext cx="4050177" cy="1177972"/>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solidFill>
                  <a:schemeClr val="accent6">
                    <a:lumMod val="75000"/>
                  </a:schemeClr>
                </a:solidFill>
              </a:rPr>
              <a:t>Increased water content of the blood (more dilute)</a:t>
            </a:r>
            <a:endParaRPr lang="en-GB" sz="2400" b="1" u="sng" dirty="0">
              <a:solidFill>
                <a:schemeClr val="accent6">
                  <a:lumMod val="75000"/>
                </a:schemeClr>
              </a:solidFill>
            </a:endParaRPr>
          </a:p>
        </p:txBody>
      </p:sp>
      <p:cxnSp>
        <p:nvCxnSpPr>
          <p:cNvPr id="26" name="Straight Arrow Connector 25"/>
          <p:cNvCxnSpPr/>
          <p:nvPr/>
        </p:nvCxnSpPr>
        <p:spPr>
          <a:xfrm flipH="1">
            <a:off x="5588773" y="2948388"/>
            <a:ext cx="711419" cy="309310"/>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sp>
        <p:nvSpPr>
          <p:cNvPr id="32" name="Rounded Rectangle 31"/>
          <p:cNvSpPr/>
          <p:nvPr/>
        </p:nvSpPr>
        <p:spPr>
          <a:xfrm>
            <a:off x="712534" y="903681"/>
            <a:ext cx="7730061" cy="5202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solidFill>
                  <a:schemeClr val="accent6">
                    <a:lumMod val="75000"/>
                  </a:schemeClr>
                </a:solidFill>
              </a:rPr>
              <a:t>The </a:t>
            </a:r>
            <a:r>
              <a:rPr lang="en-GB" sz="2400" b="1" u="sng" dirty="0">
                <a:solidFill>
                  <a:schemeClr val="accent6">
                    <a:lumMod val="75000"/>
                  </a:schemeClr>
                </a:solidFill>
              </a:rPr>
              <a:t>PITUITARY GLAND</a:t>
            </a:r>
            <a:r>
              <a:rPr lang="en-GB" sz="2400" b="1" dirty="0">
                <a:solidFill>
                  <a:schemeClr val="accent6">
                    <a:lumMod val="75000"/>
                  </a:schemeClr>
                </a:solidFill>
              </a:rPr>
              <a:t>  </a:t>
            </a:r>
            <a:r>
              <a:rPr lang="en-GB" sz="2400" b="1" i="1" u="sng" dirty="0">
                <a:solidFill>
                  <a:schemeClr val="tx1"/>
                </a:solidFill>
              </a:rPr>
              <a:t>STOPS</a:t>
            </a:r>
            <a:r>
              <a:rPr lang="en-GB" sz="2400" b="1" dirty="0">
                <a:solidFill>
                  <a:schemeClr val="accent6">
                    <a:lumMod val="75000"/>
                  </a:schemeClr>
                </a:solidFill>
              </a:rPr>
              <a:t> releasing ADH into the blood</a:t>
            </a:r>
          </a:p>
        </p:txBody>
      </p:sp>
      <p:cxnSp>
        <p:nvCxnSpPr>
          <p:cNvPr id="34" name="Straight Arrow Connector 33"/>
          <p:cNvCxnSpPr/>
          <p:nvPr/>
        </p:nvCxnSpPr>
        <p:spPr>
          <a:xfrm flipH="1">
            <a:off x="2319729" y="3543585"/>
            <a:ext cx="1128089" cy="471199"/>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sp>
        <p:nvSpPr>
          <p:cNvPr id="35" name="Rounded Rectangle 34"/>
          <p:cNvSpPr/>
          <p:nvPr/>
        </p:nvSpPr>
        <p:spPr>
          <a:xfrm>
            <a:off x="2248422" y="3279343"/>
            <a:ext cx="4522954" cy="493422"/>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GB" sz="2400" b="1" dirty="0">
                <a:solidFill>
                  <a:schemeClr val="tx1"/>
                </a:solidFill>
              </a:rPr>
              <a:t>Normal blood </a:t>
            </a:r>
            <a:r>
              <a:rPr lang="en-GB" sz="2400" b="1" u="sng" dirty="0">
                <a:solidFill>
                  <a:schemeClr val="tx1"/>
                </a:solidFill>
              </a:rPr>
              <a:t>WATER</a:t>
            </a:r>
            <a:r>
              <a:rPr lang="en-GB" sz="2400" b="1" dirty="0">
                <a:solidFill>
                  <a:schemeClr val="tx1"/>
                </a:solidFill>
              </a:rPr>
              <a:t> levels</a:t>
            </a:r>
          </a:p>
        </p:txBody>
      </p:sp>
      <p:cxnSp>
        <p:nvCxnSpPr>
          <p:cNvPr id="36" name="Straight Arrow Connector 35"/>
          <p:cNvCxnSpPr/>
          <p:nvPr/>
        </p:nvCxnSpPr>
        <p:spPr>
          <a:xfrm>
            <a:off x="2232498" y="5109814"/>
            <a:ext cx="1077440" cy="463021"/>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cxnSp>
        <p:nvCxnSpPr>
          <p:cNvPr id="37" name="Straight Arrow Connector 36"/>
          <p:cNvCxnSpPr/>
          <p:nvPr/>
        </p:nvCxnSpPr>
        <p:spPr>
          <a:xfrm flipH="1" flipV="1">
            <a:off x="5534460" y="3783495"/>
            <a:ext cx="765732" cy="365585"/>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cxnSp>
        <p:nvCxnSpPr>
          <p:cNvPr id="38" name="Straight Arrow Connector 37"/>
          <p:cNvCxnSpPr>
            <a:cxnSpLocks/>
          </p:cNvCxnSpPr>
          <p:nvPr/>
        </p:nvCxnSpPr>
        <p:spPr>
          <a:xfrm flipV="1">
            <a:off x="5940152" y="5273130"/>
            <a:ext cx="1224136" cy="388119"/>
          </a:xfrm>
          <a:prstGeom prst="straightConnector1">
            <a:avLst/>
          </a:prstGeom>
          <a:ln w="57150">
            <a:tailEnd type="triangle"/>
          </a:ln>
          <a:effectLst/>
        </p:spPr>
        <p:style>
          <a:lnRef idx="2">
            <a:schemeClr val="dk1"/>
          </a:lnRef>
          <a:fillRef idx="0">
            <a:schemeClr val="dk1"/>
          </a:fillRef>
          <a:effectRef idx="1">
            <a:schemeClr val="dk1"/>
          </a:effectRef>
          <a:fontRef idx="minor">
            <a:schemeClr val="tx1"/>
          </a:fontRef>
        </p:style>
      </p:cxnSp>
      <p:sp>
        <p:nvSpPr>
          <p:cNvPr id="27" name="Rounded Rectangle 26"/>
          <p:cNvSpPr/>
          <p:nvPr/>
        </p:nvSpPr>
        <p:spPr>
          <a:xfrm>
            <a:off x="233091" y="4032621"/>
            <a:ext cx="3978869" cy="122136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solidFill>
                  <a:schemeClr val="tx1"/>
                </a:solidFill>
              </a:rPr>
              <a:t>Decreased water content of the blood (more concentrated)</a:t>
            </a:r>
            <a:endParaRPr lang="en-GB" sz="2400" b="1" u="sng" dirty="0">
              <a:solidFill>
                <a:schemeClr val="tx1"/>
              </a:solidFill>
            </a:endParaRPr>
          </a:p>
        </p:txBody>
      </p:sp>
      <p:sp>
        <p:nvSpPr>
          <p:cNvPr id="19" name="Rounded Rectangle 18"/>
          <p:cNvSpPr/>
          <p:nvPr/>
        </p:nvSpPr>
        <p:spPr>
          <a:xfrm>
            <a:off x="4283968" y="1743316"/>
            <a:ext cx="4681219" cy="12218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300" b="1" dirty="0">
                <a:solidFill>
                  <a:schemeClr val="accent6">
                    <a:lumMod val="75000"/>
                  </a:schemeClr>
                </a:solidFill>
              </a:rPr>
              <a:t>Kidney tubules </a:t>
            </a:r>
            <a:r>
              <a:rPr lang="en-GB" sz="2300" b="1" u="sng" dirty="0">
                <a:solidFill>
                  <a:schemeClr val="tx1"/>
                </a:solidFill>
              </a:rPr>
              <a:t>LESS</a:t>
            </a:r>
            <a:r>
              <a:rPr lang="en-GB" sz="2300" b="1" dirty="0">
                <a:solidFill>
                  <a:schemeClr val="tx1"/>
                </a:solidFill>
              </a:rPr>
              <a:t> </a:t>
            </a:r>
            <a:r>
              <a:rPr lang="en-GB" sz="2300" b="1" dirty="0">
                <a:solidFill>
                  <a:schemeClr val="accent6">
                    <a:lumMod val="75000"/>
                  </a:schemeClr>
                </a:solidFill>
              </a:rPr>
              <a:t>permeable and reabsorb </a:t>
            </a:r>
            <a:r>
              <a:rPr lang="en-GB" sz="2300" b="1" u="sng" dirty="0">
                <a:solidFill>
                  <a:schemeClr val="tx1"/>
                </a:solidFill>
              </a:rPr>
              <a:t>LESS</a:t>
            </a:r>
            <a:r>
              <a:rPr lang="en-GB" sz="2300" b="1" dirty="0">
                <a:solidFill>
                  <a:schemeClr val="accent6">
                    <a:lumMod val="75000"/>
                  </a:schemeClr>
                </a:solidFill>
              </a:rPr>
              <a:t> water. </a:t>
            </a:r>
            <a:r>
              <a:rPr lang="en-GB" sz="2300" b="1" u="sng" dirty="0">
                <a:solidFill>
                  <a:schemeClr val="tx1"/>
                </a:solidFill>
              </a:rPr>
              <a:t>LESS </a:t>
            </a:r>
            <a:r>
              <a:rPr lang="en-GB" sz="2300" b="1" dirty="0">
                <a:solidFill>
                  <a:schemeClr val="accent6">
                    <a:lumMod val="75000"/>
                  </a:schemeClr>
                </a:solidFill>
              </a:rPr>
              <a:t> </a:t>
            </a:r>
            <a:r>
              <a:rPr lang="en-GB" sz="2300" b="1" u="sng" dirty="0">
                <a:solidFill>
                  <a:schemeClr val="tx1"/>
                </a:solidFill>
              </a:rPr>
              <a:t>CONCENTRATED</a:t>
            </a:r>
            <a:r>
              <a:rPr lang="en-GB" sz="2300" b="1" dirty="0">
                <a:solidFill>
                  <a:schemeClr val="accent6">
                    <a:lumMod val="75000"/>
                  </a:schemeClr>
                </a:solidFill>
              </a:rPr>
              <a:t> urine is produced</a:t>
            </a:r>
          </a:p>
        </p:txBody>
      </p:sp>
      <p:sp>
        <p:nvSpPr>
          <p:cNvPr id="33" name="Rounded Rectangle 32"/>
          <p:cNvSpPr/>
          <p:nvPr/>
        </p:nvSpPr>
        <p:spPr>
          <a:xfrm>
            <a:off x="4283969" y="4040629"/>
            <a:ext cx="4752528" cy="123250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solidFill>
                  <a:schemeClr val="tx1"/>
                </a:solidFill>
              </a:rPr>
              <a:t>Kidney tubules </a:t>
            </a:r>
            <a:r>
              <a:rPr lang="en-GB" sz="2400" b="1" u="sng" dirty="0">
                <a:solidFill>
                  <a:schemeClr val="accent6">
                    <a:lumMod val="75000"/>
                  </a:schemeClr>
                </a:solidFill>
              </a:rPr>
              <a:t>MORE</a:t>
            </a:r>
            <a:r>
              <a:rPr lang="en-GB" sz="2400" b="1" dirty="0">
                <a:solidFill>
                  <a:schemeClr val="tx1"/>
                </a:solidFill>
              </a:rPr>
              <a:t> permeable and reabsorb </a:t>
            </a:r>
            <a:r>
              <a:rPr lang="en-GB" sz="2400" b="1" u="sng" dirty="0">
                <a:solidFill>
                  <a:schemeClr val="accent6">
                    <a:lumMod val="75000"/>
                  </a:schemeClr>
                </a:solidFill>
              </a:rPr>
              <a:t>MORE</a:t>
            </a:r>
            <a:r>
              <a:rPr lang="en-GB" sz="2400" b="1" dirty="0">
                <a:solidFill>
                  <a:schemeClr val="accent6">
                    <a:lumMod val="75000"/>
                  </a:schemeClr>
                </a:solidFill>
              </a:rPr>
              <a:t> </a:t>
            </a:r>
            <a:r>
              <a:rPr lang="en-GB" sz="2400" b="1" dirty="0">
                <a:solidFill>
                  <a:schemeClr val="tx1"/>
                </a:solidFill>
              </a:rPr>
              <a:t>water. </a:t>
            </a:r>
            <a:r>
              <a:rPr lang="en-GB" sz="2400" b="1" u="sng" dirty="0">
                <a:solidFill>
                  <a:schemeClr val="accent6">
                    <a:lumMod val="75000"/>
                  </a:schemeClr>
                </a:solidFill>
              </a:rPr>
              <a:t>MORE </a:t>
            </a:r>
            <a:r>
              <a:rPr lang="en-GB" sz="2400" b="1" dirty="0">
                <a:solidFill>
                  <a:schemeClr val="accent6">
                    <a:lumMod val="75000"/>
                  </a:schemeClr>
                </a:solidFill>
              </a:rPr>
              <a:t>  </a:t>
            </a:r>
            <a:r>
              <a:rPr lang="en-GB" sz="2400" b="1" u="sng" dirty="0">
                <a:solidFill>
                  <a:schemeClr val="accent6">
                    <a:lumMod val="75000"/>
                  </a:schemeClr>
                </a:solidFill>
              </a:rPr>
              <a:t>CONCENTRATED</a:t>
            </a:r>
            <a:r>
              <a:rPr lang="en-GB" sz="2400" b="1" dirty="0">
                <a:solidFill>
                  <a:schemeClr val="accent6">
                    <a:lumMod val="75000"/>
                  </a:schemeClr>
                </a:solidFill>
              </a:rPr>
              <a:t> </a:t>
            </a:r>
            <a:r>
              <a:rPr lang="en-GB" sz="2400" b="1" dirty="0">
                <a:solidFill>
                  <a:schemeClr val="tx1"/>
                </a:solidFill>
              </a:rPr>
              <a:t>urine is produced</a:t>
            </a:r>
          </a:p>
        </p:txBody>
      </p:sp>
      <p:sp>
        <p:nvSpPr>
          <p:cNvPr id="43" name="Rectangle 42"/>
          <p:cNvSpPr/>
          <p:nvPr/>
        </p:nvSpPr>
        <p:spPr>
          <a:xfrm>
            <a:off x="0" y="6102216"/>
            <a:ext cx="9127624" cy="461665"/>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GB" sz="2400" b="1" dirty="0">
                <a:solidFill>
                  <a:schemeClr val="accent6">
                    <a:lumMod val="75000"/>
                  </a:schemeClr>
                </a:solidFill>
              </a:rPr>
              <a:t>This is an example of a process controlled by  NEGATIVE FEEDBACK</a:t>
            </a:r>
            <a:endParaRPr lang="en-GB" sz="2400" b="1" dirty="0">
              <a:solidFill>
                <a:schemeClr val="accent6">
                  <a:lumMod val="75000"/>
                </a:schemeClr>
              </a:solidFill>
              <a:effectLst/>
            </a:endParaRPr>
          </a:p>
        </p:txBody>
      </p:sp>
      <p:sp>
        <p:nvSpPr>
          <p:cNvPr id="31" name="Rounded Rectangle 30"/>
          <p:cNvSpPr/>
          <p:nvPr/>
        </p:nvSpPr>
        <p:spPr>
          <a:xfrm>
            <a:off x="712534" y="5581925"/>
            <a:ext cx="7730061" cy="52029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GB" sz="2400" b="1" dirty="0">
                <a:solidFill>
                  <a:schemeClr val="tx1"/>
                </a:solidFill>
              </a:rPr>
              <a:t>The </a:t>
            </a:r>
            <a:r>
              <a:rPr lang="en-GB" sz="2400" b="1" u="sng" dirty="0">
                <a:solidFill>
                  <a:schemeClr val="tx1"/>
                </a:solidFill>
              </a:rPr>
              <a:t>PITUITARY GLAND</a:t>
            </a:r>
            <a:r>
              <a:rPr lang="en-GB" sz="2400" b="1" dirty="0">
                <a:solidFill>
                  <a:schemeClr val="tx1"/>
                </a:solidFill>
              </a:rPr>
              <a:t> </a:t>
            </a:r>
            <a:r>
              <a:rPr lang="en-GB" sz="2400" b="1" i="1" u="sng" dirty="0">
                <a:solidFill>
                  <a:schemeClr val="accent6">
                    <a:lumMod val="75000"/>
                  </a:schemeClr>
                </a:solidFill>
              </a:rPr>
              <a:t>RELEASES</a:t>
            </a:r>
            <a:r>
              <a:rPr lang="en-GB" sz="2400" b="1" dirty="0">
                <a:solidFill>
                  <a:schemeClr val="accent6">
                    <a:lumMod val="75000"/>
                  </a:schemeClr>
                </a:solidFill>
              </a:rPr>
              <a:t> </a:t>
            </a:r>
            <a:r>
              <a:rPr lang="en-GB" sz="2400" b="1" dirty="0">
                <a:solidFill>
                  <a:schemeClr val="tx1"/>
                </a:solidFill>
              </a:rPr>
              <a:t>ADH into the blood</a:t>
            </a:r>
          </a:p>
        </p:txBody>
      </p:sp>
      <p:sp>
        <p:nvSpPr>
          <p:cNvPr id="25" name="Title 1"/>
          <p:cNvSpPr txBox="1">
            <a:spLocks/>
          </p:cNvSpPr>
          <p:nvPr/>
        </p:nvSpPr>
        <p:spPr>
          <a:xfrm>
            <a:off x="1348016" y="188640"/>
            <a:ext cx="7795984" cy="548680"/>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000" b="1" i="0" u="none" strike="noStrike" kern="0" cap="none" spc="0" normalizeH="0" baseline="0" noProof="0" dirty="0">
                <a:ln>
                  <a:noFill/>
                </a:ln>
                <a:solidFill>
                  <a:schemeClr val="accent6"/>
                </a:solidFill>
                <a:effectLst/>
                <a:uLnTx/>
                <a:uFillTx/>
              </a:rPr>
              <a:t>Animal coordination, control and homeostasis </a:t>
            </a:r>
            <a:br>
              <a:rPr kumimoji="0" lang="en-GB"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Part 5 – Maintaining</a:t>
            </a:r>
            <a:r>
              <a:rPr kumimoji="0" lang="en-US" sz="2000" b="1" i="0" u="none" strike="noStrike" kern="0" cap="none" spc="0" normalizeH="0" noProof="0" dirty="0">
                <a:ln>
                  <a:noFill/>
                </a:ln>
                <a:solidFill>
                  <a:schemeClr val="accent6"/>
                </a:solidFill>
                <a:effectLst/>
                <a:uLnTx/>
                <a:uFillTx/>
              </a:rPr>
              <a:t> water balance in the body</a:t>
            </a:r>
            <a:r>
              <a:rPr kumimoji="0" lang="en-US" sz="2000" b="1" i="0" u="none" strike="noStrike" kern="0" cap="none" spc="0" normalizeH="0" baseline="0" noProof="0" dirty="0">
                <a:ln>
                  <a:noFill/>
                </a:ln>
                <a:solidFill>
                  <a:schemeClr val="accent6"/>
                </a:solidFill>
                <a:effectLst/>
                <a:uLnTx/>
                <a:uFillTx/>
              </a:rPr>
              <a:t> (Biology Higher Tier)</a:t>
            </a:r>
            <a:br>
              <a:rPr kumimoji="0" lang="en-US" sz="2000" b="1" i="0" u="none" strike="noStrike" kern="0" cap="none" spc="0" normalizeH="0" baseline="0" noProof="0" dirty="0">
                <a:ln>
                  <a:noFill/>
                </a:ln>
                <a:solidFill>
                  <a:schemeClr val="tx1"/>
                </a:solidFill>
                <a:effectLst/>
                <a:uLnTx/>
                <a:uFillTx/>
              </a:rPr>
            </a:br>
            <a:endParaRPr kumimoji="0" lang="en-US" sz="20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37531571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206796" y="761591"/>
            <a:ext cx="8829700" cy="156966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b="1" dirty="0">
                <a:solidFill>
                  <a:schemeClr val="accent6">
                    <a:lumMod val="75000"/>
                  </a:schemeClr>
                </a:solidFill>
              </a:rPr>
              <a:t>Kidney failure</a:t>
            </a:r>
            <a:r>
              <a:rPr lang="en-US" sz="2400" dirty="0">
                <a:solidFill>
                  <a:schemeClr val="accent6">
                    <a:lumMod val="75000"/>
                  </a:schemeClr>
                </a:solidFill>
              </a:rPr>
              <a:t> </a:t>
            </a:r>
            <a:r>
              <a:rPr lang="en-US" sz="2400" dirty="0"/>
              <a:t>is a medical condition where the </a:t>
            </a:r>
            <a:r>
              <a:rPr lang="en-US" sz="2400" b="1" dirty="0">
                <a:solidFill>
                  <a:schemeClr val="accent6">
                    <a:lumMod val="75000"/>
                  </a:schemeClr>
                </a:solidFill>
              </a:rPr>
              <a:t>kidneys</a:t>
            </a:r>
            <a:r>
              <a:rPr lang="en-US" sz="2400" dirty="0"/>
              <a:t> </a:t>
            </a:r>
            <a:r>
              <a:rPr lang="en-US" sz="2400" b="1" dirty="0">
                <a:solidFill>
                  <a:schemeClr val="accent6">
                    <a:lumMod val="75000"/>
                  </a:schemeClr>
                </a:solidFill>
              </a:rPr>
              <a:t>no longer work.</a:t>
            </a:r>
            <a:r>
              <a:rPr lang="en-US" sz="2400" dirty="0"/>
              <a:t> The </a:t>
            </a:r>
            <a:r>
              <a:rPr lang="en-US" sz="2400" b="1" dirty="0">
                <a:solidFill>
                  <a:schemeClr val="accent6">
                    <a:lumMod val="75000"/>
                  </a:schemeClr>
                </a:solidFill>
              </a:rPr>
              <a:t>kidneys</a:t>
            </a:r>
            <a:r>
              <a:rPr lang="en-US" sz="2400" dirty="0">
                <a:solidFill>
                  <a:schemeClr val="accent6">
                    <a:lumMod val="75000"/>
                  </a:schemeClr>
                </a:solidFill>
              </a:rPr>
              <a:t> </a:t>
            </a:r>
            <a:r>
              <a:rPr lang="en-US" sz="2400" dirty="0"/>
              <a:t>are </a:t>
            </a:r>
            <a:r>
              <a:rPr lang="en-US" sz="2400" b="1" dirty="0">
                <a:solidFill>
                  <a:schemeClr val="accent6">
                    <a:lumMod val="75000"/>
                  </a:schemeClr>
                </a:solidFill>
              </a:rPr>
              <a:t>important</a:t>
            </a:r>
            <a:r>
              <a:rPr lang="en-US" sz="2400" dirty="0"/>
              <a:t> in </a:t>
            </a:r>
            <a:r>
              <a:rPr lang="en-US" sz="2400" b="1" dirty="0">
                <a:solidFill>
                  <a:schemeClr val="accent6">
                    <a:lumMod val="75000"/>
                  </a:schemeClr>
                </a:solidFill>
              </a:rPr>
              <a:t>homeostasis</a:t>
            </a:r>
            <a:r>
              <a:rPr lang="en-US" sz="2400" dirty="0"/>
              <a:t> and if kidneys fail  </a:t>
            </a:r>
            <a:r>
              <a:rPr lang="en-US" sz="2400" b="1" dirty="0">
                <a:solidFill>
                  <a:schemeClr val="accent6">
                    <a:lumMod val="75000"/>
                  </a:schemeClr>
                </a:solidFill>
              </a:rPr>
              <a:t>toxins can build up </a:t>
            </a:r>
            <a:r>
              <a:rPr lang="en-US" sz="2400" dirty="0"/>
              <a:t>in the blood and the </a:t>
            </a:r>
            <a:r>
              <a:rPr lang="en-US" sz="2400" b="1" dirty="0">
                <a:solidFill>
                  <a:schemeClr val="accent6">
                    <a:lumMod val="75000"/>
                  </a:schemeClr>
                </a:solidFill>
              </a:rPr>
              <a:t>concentration of ions </a:t>
            </a:r>
            <a:r>
              <a:rPr lang="en-US" sz="2400" dirty="0"/>
              <a:t>(salts) gets out of balance. </a:t>
            </a:r>
            <a:endParaRPr lang="en-GB" sz="2400" b="1" dirty="0">
              <a:solidFill>
                <a:schemeClr val="accent6">
                  <a:lumMod val="75000"/>
                </a:schemeClr>
              </a:solidFill>
              <a:effectLst/>
            </a:endParaRPr>
          </a:p>
        </p:txBody>
      </p:sp>
      <p:sp>
        <p:nvSpPr>
          <p:cNvPr id="9" name="Rectangle 8"/>
          <p:cNvSpPr/>
          <p:nvPr/>
        </p:nvSpPr>
        <p:spPr>
          <a:xfrm>
            <a:off x="1552176" y="5469210"/>
            <a:ext cx="6138936" cy="830997"/>
          </a:xfrm>
          <a:prstGeom prst="rect">
            <a:avLst/>
          </a:prstGeom>
        </p:spPr>
        <p:style>
          <a:lnRef idx="3">
            <a:schemeClr val="lt1"/>
          </a:lnRef>
          <a:fillRef idx="1">
            <a:schemeClr val="accent6"/>
          </a:fillRef>
          <a:effectRef idx="1">
            <a:schemeClr val="accent6"/>
          </a:effectRef>
          <a:fontRef idx="minor">
            <a:schemeClr val="lt1"/>
          </a:fontRef>
        </p:style>
        <p:txBody>
          <a:bodyPr wrap="square">
            <a:spAutoFit/>
          </a:bodyPr>
          <a:lstStyle/>
          <a:p>
            <a:pPr algn="ctr"/>
            <a:r>
              <a:rPr lang="en-US" sz="2400" dirty="0"/>
              <a:t>The current treatments for kidney failure are kidney dialysis and kidney transplants </a:t>
            </a:r>
            <a:endParaRPr lang="en-GB" sz="2400" b="1" dirty="0">
              <a:solidFill>
                <a:schemeClr val="accent6">
                  <a:lumMod val="75000"/>
                </a:schemeClr>
              </a:solidFill>
            </a:endParaRPr>
          </a:p>
        </p:txBody>
      </p:sp>
      <p:pic>
        <p:nvPicPr>
          <p:cNvPr id="13" name="Picture 12"/>
          <p:cNvPicPr>
            <a:picLocks noChangeAspect="1"/>
          </p:cNvPicPr>
          <p:nvPr/>
        </p:nvPicPr>
        <p:blipFill>
          <a:blip r:embed="rId2" cstate="print"/>
          <a:stretch>
            <a:fillRect/>
          </a:stretch>
        </p:blipFill>
        <p:spPr>
          <a:xfrm>
            <a:off x="2339752" y="2400145"/>
            <a:ext cx="4211960" cy="2807974"/>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1348016" y="188640"/>
            <a:ext cx="7795984" cy="548680"/>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000" b="1" i="0" u="none" strike="noStrike" kern="0" cap="none" spc="0" normalizeH="0" baseline="0" noProof="0" dirty="0">
                <a:ln>
                  <a:noFill/>
                </a:ln>
                <a:solidFill>
                  <a:schemeClr val="accent6"/>
                </a:solidFill>
                <a:effectLst/>
                <a:uLnTx/>
                <a:uFillTx/>
              </a:rPr>
              <a:t>Animal coordination, control and homeostasis </a:t>
            </a:r>
            <a:br>
              <a:rPr kumimoji="0" lang="en-GB"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Part 5 – Kidney failure (Biology)</a:t>
            </a:r>
            <a:br>
              <a:rPr kumimoji="0" lang="en-US" sz="2000" b="1" i="0" u="none" strike="noStrike" kern="0" cap="none" spc="0" normalizeH="0" baseline="0" noProof="0" dirty="0">
                <a:ln>
                  <a:noFill/>
                </a:ln>
                <a:solidFill>
                  <a:schemeClr val="tx1"/>
                </a:solidFill>
                <a:effectLst/>
                <a:uLnTx/>
                <a:uFillTx/>
              </a:rPr>
            </a:br>
            <a:endParaRPr kumimoji="0" lang="en-US" sz="20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116215728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229156" y="836712"/>
            <a:ext cx="4630876" cy="2064344"/>
          </a:xfrm>
          <a:prstGeom prst="rect">
            <a:avLst/>
          </a:prstGeom>
          <a:ln/>
        </p:spPr>
        <p:style>
          <a:lnRef idx="3">
            <a:schemeClr val="lt1"/>
          </a:lnRef>
          <a:fillRef idx="1">
            <a:schemeClr val="accent6"/>
          </a:fillRef>
          <a:effectRef idx="1">
            <a:schemeClr val="accent6"/>
          </a:effectRef>
          <a:fontRef idx="minor">
            <a:schemeClr val="lt1"/>
          </a:fontRef>
        </p:style>
        <p:txBody>
          <a:bodyPr vert="horz" lIns="91440" tIns="45720" rIns="91440" bIns="45720" rtlCol="0">
            <a:noAutofit/>
          </a:bodyPr>
          <a:lstStyle/>
          <a:p>
            <a:pPr marR="0" lvl="0" algn="l" defTabSz="914400" rtl="0" eaLnBrk="1" fontAlgn="auto" latinLnBrk="0" hangingPunct="1">
              <a:spcBef>
                <a:spcPct val="20000"/>
              </a:spcBef>
              <a:spcAft>
                <a:spcPts val="0"/>
              </a:spcAft>
              <a:buClrTx/>
              <a:buSzTx/>
              <a:tabLst/>
              <a:defRPr/>
            </a:pPr>
            <a:r>
              <a:rPr lang="en-GB" sz="2400" b="1" dirty="0">
                <a:solidFill>
                  <a:schemeClr val="tx1"/>
                </a:solidFill>
              </a:rPr>
              <a:t>KIDNEY DIALYSIS: </a:t>
            </a:r>
            <a:r>
              <a:rPr lang="en-GB" sz="2400" dirty="0"/>
              <a:t>Treatment by dialysis restores the concentrations of dissolved substances in the blood to </a:t>
            </a:r>
            <a:r>
              <a:rPr lang="en-GB" sz="2400" b="1" dirty="0">
                <a:solidFill>
                  <a:schemeClr val="tx1"/>
                </a:solidFill>
              </a:rPr>
              <a:t>normal levels </a:t>
            </a:r>
            <a:r>
              <a:rPr lang="en-GB" sz="2400" dirty="0"/>
              <a:t>and has to be carried out at regular intervals. </a:t>
            </a:r>
          </a:p>
          <a:p>
            <a:pPr marL="0" marR="0" lvl="0" indent="0" algn="l" defTabSz="914400" rtl="0" eaLnBrk="1" fontAlgn="auto" latinLnBrk="0" hangingPunct="1">
              <a:spcBef>
                <a:spcPct val="20000"/>
              </a:spcBef>
              <a:spcAft>
                <a:spcPts val="0"/>
              </a:spcAft>
              <a:buClrTx/>
              <a:buSzTx/>
              <a:buFont typeface="Arial" pitchFamily="34" charset="0"/>
              <a:buNone/>
              <a:tabLst/>
              <a:defRPr/>
            </a:pPr>
            <a:endParaRPr kumimoji="0" lang="en-GB" sz="2000" b="1" i="0" strike="noStrike" kern="1200" cap="none" spc="0" normalizeH="0" baseline="0" noProof="0" dirty="0">
              <a:ln>
                <a:noFill/>
              </a:ln>
              <a:solidFill>
                <a:schemeClr val="tx1"/>
              </a:solidFill>
              <a:effectLst/>
              <a:uLnTx/>
              <a:uFillTx/>
            </a:endParaRPr>
          </a:p>
        </p:txBody>
      </p:sp>
      <p:sp>
        <p:nvSpPr>
          <p:cNvPr id="2" name="Rectangle 1"/>
          <p:cNvSpPr/>
          <p:nvPr/>
        </p:nvSpPr>
        <p:spPr>
          <a:xfrm>
            <a:off x="165334" y="3045071"/>
            <a:ext cx="8919296" cy="3268587"/>
          </a:xfrm>
          <a:prstGeom prst="rect">
            <a:avLst/>
          </a:prstGeom>
        </p:spPr>
        <p:txBody>
          <a:bodyPr wrap="square">
            <a:spAutoFit/>
          </a:bodyPr>
          <a:lstStyle/>
          <a:p>
            <a:pPr lvl="0">
              <a:spcBef>
                <a:spcPct val="20000"/>
              </a:spcBef>
              <a:defRPr/>
            </a:pPr>
            <a:r>
              <a:rPr lang="en-GB" sz="2400" b="1" dirty="0">
                <a:solidFill>
                  <a:schemeClr val="accent6">
                    <a:lumMod val="75000"/>
                  </a:schemeClr>
                </a:solidFill>
              </a:rPr>
              <a:t>In a dialysis machine:</a:t>
            </a:r>
          </a:p>
          <a:p>
            <a:pPr marL="342900" lvl="0" indent="-342900">
              <a:spcBef>
                <a:spcPct val="20000"/>
              </a:spcBef>
              <a:buFont typeface="Arial" charset="0"/>
              <a:buChar char="•"/>
              <a:defRPr/>
            </a:pPr>
            <a:r>
              <a:rPr lang="en-GB" sz="2400" dirty="0"/>
              <a:t>Blood </a:t>
            </a:r>
            <a:r>
              <a:rPr lang="en-GB" sz="2400" b="1" dirty="0">
                <a:solidFill>
                  <a:schemeClr val="accent6">
                    <a:lumMod val="75000"/>
                  </a:schemeClr>
                </a:solidFill>
              </a:rPr>
              <a:t>high in urea </a:t>
            </a:r>
            <a:r>
              <a:rPr lang="en-GB" sz="2400" dirty="0"/>
              <a:t>flows between </a:t>
            </a:r>
            <a:r>
              <a:rPr lang="en-GB" sz="2400" b="1" dirty="0">
                <a:solidFill>
                  <a:schemeClr val="accent6">
                    <a:lumMod val="75000"/>
                  </a:schemeClr>
                </a:solidFill>
              </a:rPr>
              <a:t>partially permeable membranes </a:t>
            </a:r>
            <a:r>
              <a:rPr lang="en-GB" sz="2400" dirty="0"/>
              <a:t>in the opposite direction to the dialysis fluid (maintains the concentration gradient)</a:t>
            </a:r>
          </a:p>
          <a:p>
            <a:pPr marL="342900" lvl="0" indent="-342900">
              <a:spcBef>
                <a:spcPct val="20000"/>
              </a:spcBef>
              <a:buFont typeface="Arial" charset="0"/>
              <a:buChar char="•"/>
              <a:defRPr/>
            </a:pPr>
            <a:r>
              <a:rPr lang="en-GB" sz="2400" dirty="0"/>
              <a:t>The </a:t>
            </a:r>
            <a:r>
              <a:rPr lang="en-GB" sz="2400" b="1" dirty="0">
                <a:solidFill>
                  <a:schemeClr val="accent6">
                    <a:lumMod val="75000"/>
                  </a:schemeClr>
                </a:solidFill>
              </a:rPr>
              <a:t>dialysis fluid </a:t>
            </a:r>
            <a:r>
              <a:rPr lang="en-GB" sz="2400" dirty="0"/>
              <a:t>contains the </a:t>
            </a:r>
            <a:r>
              <a:rPr lang="en-GB" sz="2400" b="1" dirty="0">
                <a:solidFill>
                  <a:schemeClr val="accent6">
                    <a:lumMod val="75000"/>
                  </a:schemeClr>
                </a:solidFill>
              </a:rPr>
              <a:t>same concentration </a:t>
            </a:r>
            <a:r>
              <a:rPr lang="en-GB" sz="2400" dirty="0"/>
              <a:t>of </a:t>
            </a:r>
            <a:r>
              <a:rPr lang="en-GB" sz="2400" b="1" dirty="0">
                <a:solidFill>
                  <a:schemeClr val="accent6">
                    <a:lumMod val="75000"/>
                  </a:schemeClr>
                </a:solidFill>
              </a:rPr>
              <a:t>useful</a:t>
            </a:r>
            <a:r>
              <a:rPr lang="en-GB" sz="2400" dirty="0">
                <a:solidFill>
                  <a:schemeClr val="accent6">
                    <a:lumMod val="75000"/>
                  </a:schemeClr>
                </a:solidFill>
              </a:rPr>
              <a:t> </a:t>
            </a:r>
            <a:r>
              <a:rPr lang="en-GB" sz="2400" dirty="0"/>
              <a:t>substances as the blood - this ensures that </a:t>
            </a:r>
            <a:r>
              <a:rPr lang="en-GB" sz="2400" b="1" dirty="0">
                <a:solidFill>
                  <a:schemeClr val="accent6">
                    <a:lumMod val="75000"/>
                  </a:schemeClr>
                </a:solidFill>
              </a:rPr>
              <a:t>glucose</a:t>
            </a:r>
            <a:r>
              <a:rPr lang="en-GB" sz="2400" dirty="0">
                <a:solidFill>
                  <a:schemeClr val="accent6">
                    <a:lumMod val="75000"/>
                  </a:schemeClr>
                </a:solidFill>
              </a:rPr>
              <a:t> </a:t>
            </a:r>
            <a:r>
              <a:rPr lang="en-GB" sz="2400" dirty="0"/>
              <a:t>and </a:t>
            </a:r>
            <a:r>
              <a:rPr lang="en-GB" sz="2400" b="1" dirty="0">
                <a:solidFill>
                  <a:schemeClr val="accent6">
                    <a:lumMod val="75000"/>
                  </a:schemeClr>
                </a:solidFill>
              </a:rPr>
              <a:t>ions (salts) </a:t>
            </a:r>
            <a:r>
              <a:rPr lang="en-GB" sz="2400" dirty="0"/>
              <a:t>are not lost.</a:t>
            </a:r>
          </a:p>
          <a:p>
            <a:pPr marL="342900" lvl="0" indent="-342900">
              <a:spcBef>
                <a:spcPct val="20000"/>
              </a:spcBef>
              <a:buFont typeface="Arial" charset="0"/>
              <a:buChar char="•"/>
              <a:defRPr/>
            </a:pPr>
            <a:r>
              <a:rPr lang="en-GB" sz="2400" b="1" dirty="0">
                <a:solidFill>
                  <a:schemeClr val="accent6">
                    <a:lumMod val="75000"/>
                  </a:schemeClr>
                </a:solidFill>
              </a:rPr>
              <a:t>Urea</a:t>
            </a:r>
            <a:r>
              <a:rPr lang="en-GB" sz="2400" b="1" dirty="0"/>
              <a:t> </a:t>
            </a:r>
            <a:r>
              <a:rPr lang="en-GB" sz="2400" dirty="0"/>
              <a:t>passes out from the blood into the dialysis fluid.</a:t>
            </a:r>
            <a:endParaRPr lang="en-GB" sz="2400" b="1" u="sng" dirty="0"/>
          </a:p>
        </p:txBody>
      </p:sp>
      <p:pic>
        <p:nvPicPr>
          <p:cNvPr id="3" name="Picture 2"/>
          <p:cNvPicPr>
            <a:picLocks noChangeAspect="1"/>
          </p:cNvPicPr>
          <p:nvPr/>
        </p:nvPicPr>
        <p:blipFill>
          <a:blip r:embed="rId2" cstate="print"/>
          <a:stretch>
            <a:fillRect/>
          </a:stretch>
        </p:blipFill>
        <p:spPr>
          <a:xfrm>
            <a:off x="5004048" y="788594"/>
            <a:ext cx="3792550" cy="2506244"/>
          </a:xfrm>
          <a:prstGeom prst="rect">
            <a:avLst/>
          </a:prstGeom>
        </p:spPr>
      </p:pic>
      <p:sp>
        <p:nvSpPr>
          <p:cNvPr id="7" name="Title 1"/>
          <p:cNvSpPr txBox="1">
            <a:spLocks/>
          </p:cNvSpPr>
          <p:nvPr/>
        </p:nvSpPr>
        <p:spPr>
          <a:xfrm>
            <a:off x="1348016" y="188640"/>
            <a:ext cx="7795984" cy="548680"/>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000" b="1" i="0" u="none" strike="noStrike" kern="0" cap="none" spc="0" normalizeH="0" baseline="0" noProof="0" dirty="0">
                <a:ln>
                  <a:noFill/>
                </a:ln>
                <a:solidFill>
                  <a:schemeClr val="accent6"/>
                </a:solidFill>
                <a:effectLst/>
                <a:uLnTx/>
                <a:uFillTx/>
              </a:rPr>
              <a:t>Animal coordination, control and homeostasis </a:t>
            </a:r>
            <a:br>
              <a:rPr kumimoji="0" lang="en-GB"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Part 5 – Kidney failure (Biology)</a:t>
            </a:r>
            <a:br>
              <a:rPr kumimoji="0" lang="en-US" sz="2000" b="1" i="0" u="none" strike="noStrike" kern="0" cap="none" spc="0" normalizeH="0" baseline="0" noProof="0" dirty="0">
                <a:ln>
                  <a:noFill/>
                </a:ln>
                <a:solidFill>
                  <a:schemeClr val="tx1"/>
                </a:solidFill>
                <a:effectLst/>
                <a:uLnTx/>
                <a:uFillTx/>
              </a:rPr>
            </a:br>
            <a:endParaRPr kumimoji="0" lang="en-US" sz="20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40209631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a:xfrm>
            <a:off x="165334" y="836712"/>
            <a:ext cx="8807194" cy="936104"/>
          </a:xfrm>
          <a:prstGeom prst="rect">
            <a:avLst/>
          </a:prstGeom>
          <a:ln/>
        </p:spPr>
        <p:style>
          <a:lnRef idx="3">
            <a:schemeClr val="lt1"/>
          </a:lnRef>
          <a:fillRef idx="1">
            <a:schemeClr val="accent6"/>
          </a:fillRef>
          <a:effectRef idx="1">
            <a:schemeClr val="accent6"/>
          </a:effectRef>
          <a:fontRef idx="minor">
            <a:schemeClr val="lt1"/>
          </a:fontRef>
        </p:style>
        <p:txBody>
          <a:bodyPr vert="horz" lIns="91440" tIns="45720" rIns="91440" bIns="45720" rtlCol="0">
            <a:noAutofit/>
          </a:bodyPr>
          <a:lstStyle/>
          <a:p>
            <a:pPr marR="0" lvl="0" algn="l" defTabSz="914400" rtl="0" eaLnBrk="1" fontAlgn="auto" latinLnBrk="0" hangingPunct="1">
              <a:spcBef>
                <a:spcPct val="20000"/>
              </a:spcBef>
              <a:spcAft>
                <a:spcPts val="0"/>
              </a:spcAft>
              <a:buClrTx/>
              <a:buSzTx/>
              <a:tabLst/>
              <a:defRPr/>
            </a:pPr>
            <a:r>
              <a:rPr lang="en-GB" sz="2400" b="1" dirty="0">
                <a:solidFill>
                  <a:schemeClr val="tx1"/>
                </a:solidFill>
              </a:rPr>
              <a:t>KIDNEY TRANSPLANT: </a:t>
            </a:r>
            <a:r>
              <a:rPr lang="en-GB" sz="2300" dirty="0"/>
              <a:t>A diseased kidney is replaced by a healthy donor kidney. This can be from a live donor or from someone who has died. </a:t>
            </a:r>
          </a:p>
          <a:p>
            <a:pPr marL="0" marR="0" lvl="0" indent="0" algn="l" defTabSz="914400" rtl="0" eaLnBrk="1" fontAlgn="auto" latinLnBrk="0" hangingPunct="1">
              <a:spcBef>
                <a:spcPct val="20000"/>
              </a:spcBef>
              <a:spcAft>
                <a:spcPts val="0"/>
              </a:spcAft>
              <a:buClrTx/>
              <a:buSzTx/>
              <a:buFont typeface="Arial" pitchFamily="34" charset="0"/>
              <a:buNone/>
              <a:tabLst/>
              <a:defRPr/>
            </a:pPr>
            <a:endParaRPr kumimoji="0" lang="en-GB" sz="2000" b="1" i="0" strike="noStrike" kern="1200" cap="none" spc="0" normalizeH="0" baseline="0" noProof="0" dirty="0">
              <a:ln>
                <a:noFill/>
              </a:ln>
              <a:solidFill>
                <a:schemeClr val="tx1"/>
              </a:solidFill>
              <a:effectLst/>
              <a:uLnTx/>
              <a:uFillTx/>
            </a:endParaRPr>
          </a:p>
        </p:txBody>
      </p:sp>
      <p:sp>
        <p:nvSpPr>
          <p:cNvPr id="2" name="Rectangle 1"/>
          <p:cNvSpPr/>
          <p:nvPr/>
        </p:nvSpPr>
        <p:spPr>
          <a:xfrm>
            <a:off x="187588" y="1892791"/>
            <a:ext cx="4888468" cy="4524315"/>
          </a:xfrm>
          <a:prstGeom prst="rect">
            <a:avLst/>
          </a:prstGeom>
        </p:spPr>
        <p:txBody>
          <a:bodyPr wrap="square">
            <a:spAutoFit/>
          </a:bodyPr>
          <a:lstStyle/>
          <a:p>
            <a:r>
              <a:rPr lang="en-GB" sz="2400" b="1" dirty="0">
                <a:solidFill>
                  <a:schemeClr val="accent6">
                    <a:lumMod val="75000"/>
                  </a:schemeClr>
                </a:solidFill>
              </a:rPr>
              <a:t>Organ rejection</a:t>
            </a:r>
            <a:r>
              <a:rPr lang="en-GB" sz="2400" dirty="0">
                <a:solidFill>
                  <a:schemeClr val="accent6">
                    <a:lumMod val="75000"/>
                  </a:schemeClr>
                </a:solidFill>
              </a:rPr>
              <a:t> </a:t>
            </a:r>
            <a:r>
              <a:rPr lang="en-GB" sz="2400" dirty="0"/>
              <a:t>is a problem as the </a:t>
            </a:r>
            <a:r>
              <a:rPr lang="en-GB" sz="2400" b="1" dirty="0">
                <a:solidFill>
                  <a:schemeClr val="accent6">
                    <a:lumMod val="75000"/>
                  </a:schemeClr>
                </a:solidFill>
              </a:rPr>
              <a:t>antigens</a:t>
            </a:r>
            <a:r>
              <a:rPr lang="en-GB" sz="2400" dirty="0">
                <a:solidFill>
                  <a:schemeClr val="accent6">
                    <a:lumMod val="75000"/>
                  </a:schemeClr>
                </a:solidFill>
              </a:rPr>
              <a:t> </a:t>
            </a:r>
            <a:r>
              <a:rPr lang="en-GB" sz="2400" dirty="0"/>
              <a:t>on the surface of the donor kidney are recognised by the </a:t>
            </a:r>
            <a:r>
              <a:rPr lang="en-GB" sz="2400" b="1" dirty="0">
                <a:solidFill>
                  <a:schemeClr val="accent6">
                    <a:lumMod val="75000"/>
                  </a:schemeClr>
                </a:solidFill>
              </a:rPr>
              <a:t>immune</a:t>
            </a:r>
            <a:r>
              <a:rPr lang="en-GB" sz="2400" b="1" dirty="0"/>
              <a:t> </a:t>
            </a:r>
            <a:r>
              <a:rPr lang="en-GB" sz="2400" b="1" dirty="0">
                <a:solidFill>
                  <a:schemeClr val="accent6">
                    <a:lumMod val="75000"/>
                  </a:schemeClr>
                </a:solidFill>
              </a:rPr>
              <a:t>system</a:t>
            </a:r>
            <a:r>
              <a:rPr lang="en-GB" sz="2400" b="1" dirty="0"/>
              <a:t> </a:t>
            </a:r>
            <a:r>
              <a:rPr lang="en-GB" sz="2400" dirty="0"/>
              <a:t>as foreign and can be attacked by the patient’s </a:t>
            </a:r>
            <a:r>
              <a:rPr lang="en-GB" sz="2400" b="1" dirty="0">
                <a:solidFill>
                  <a:schemeClr val="accent6">
                    <a:lumMod val="75000"/>
                  </a:schemeClr>
                </a:solidFill>
              </a:rPr>
              <a:t>antibodies.</a:t>
            </a:r>
          </a:p>
          <a:p>
            <a:endParaRPr lang="en-GB" sz="2400" b="1" dirty="0"/>
          </a:p>
          <a:p>
            <a:r>
              <a:rPr lang="en-GB" sz="2400" dirty="0"/>
              <a:t>To </a:t>
            </a:r>
            <a:r>
              <a:rPr lang="en-GB" sz="2400" b="1" dirty="0">
                <a:solidFill>
                  <a:schemeClr val="accent6">
                    <a:lumMod val="75000"/>
                  </a:schemeClr>
                </a:solidFill>
              </a:rPr>
              <a:t>reduce</a:t>
            </a:r>
            <a:r>
              <a:rPr lang="en-GB" sz="2400" dirty="0"/>
              <a:t> the chances of this happening two precautions are taken:</a:t>
            </a:r>
          </a:p>
          <a:p>
            <a:pPr marL="342900" indent="-342900">
              <a:buFont typeface="Arial" charset="0"/>
              <a:buChar char="•"/>
            </a:pPr>
            <a:r>
              <a:rPr lang="en-GB" sz="2400" b="1" dirty="0">
                <a:solidFill>
                  <a:schemeClr val="accent6">
                    <a:lumMod val="75000"/>
                  </a:schemeClr>
                </a:solidFill>
              </a:rPr>
              <a:t>Immune-suppressant </a:t>
            </a:r>
            <a:r>
              <a:rPr lang="en-GB" sz="2400" dirty="0"/>
              <a:t>drugs are given</a:t>
            </a:r>
          </a:p>
          <a:p>
            <a:pPr marL="342900" indent="-342900">
              <a:buFont typeface="Arial" charset="0"/>
              <a:buChar char="•"/>
            </a:pPr>
            <a:r>
              <a:rPr lang="en-GB" sz="2400" b="1" dirty="0">
                <a:solidFill>
                  <a:schemeClr val="accent6">
                    <a:lumMod val="75000"/>
                  </a:schemeClr>
                </a:solidFill>
              </a:rPr>
              <a:t>A donor kidney </a:t>
            </a:r>
            <a:r>
              <a:rPr lang="en-GB" sz="2400" dirty="0"/>
              <a:t>with a similar ‘tissue type’ is used</a:t>
            </a:r>
          </a:p>
        </p:txBody>
      </p:sp>
      <p:pic>
        <p:nvPicPr>
          <p:cNvPr id="4" name="Picture 3"/>
          <p:cNvPicPr>
            <a:picLocks noChangeAspect="1"/>
          </p:cNvPicPr>
          <p:nvPr/>
        </p:nvPicPr>
        <p:blipFill rotWithShape="1">
          <a:blip r:embed="rId2" cstate="print"/>
          <a:srcRect b="11539"/>
          <a:stretch/>
        </p:blipFill>
        <p:spPr>
          <a:xfrm>
            <a:off x="5148064" y="2204864"/>
            <a:ext cx="3824464" cy="3383181"/>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1348016" y="188640"/>
            <a:ext cx="7795984" cy="548680"/>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000" b="1" i="0" u="none" strike="noStrike" kern="0" cap="none" spc="0" normalizeH="0" baseline="0" noProof="0" dirty="0">
                <a:ln>
                  <a:noFill/>
                </a:ln>
                <a:solidFill>
                  <a:schemeClr val="accent6"/>
                </a:solidFill>
                <a:effectLst/>
                <a:uLnTx/>
                <a:uFillTx/>
              </a:rPr>
              <a:t>Animal coordination, control and homeostasis </a:t>
            </a:r>
            <a:br>
              <a:rPr kumimoji="0" lang="en-GB"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Part 5 – Kidney failure (Biology)</a:t>
            </a:r>
            <a:br>
              <a:rPr kumimoji="0" lang="en-US" sz="2000" b="1" i="0" u="none" strike="noStrike" kern="0" cap="none" spc="0" normalizeH="0" baseline="0" noProof="0" dirty="0">
                <a:ln>
                  <a:noFill/>
                </a:ln>
                <a:solidFill>
                  <a:schemeClr val="tx1"/>
                </a:solidFill>
                <a:effectLst/>
                <a:uLnTx/>
                <a:uFillTx/>
              </a:rPr>
            </a:br>
            <a:endParaRPr kumimoji="0" lang="en-US" sz="20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92727463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086159403"/>
              </p:ext>
            </p:extLst>
          </p:nvPr>
        </p:nvGraphicFramePr>
        <p:xfrm>
          <a:off x="179512" y="836712"/>
          <a:ext cx="8784976" cy="5669280"/>
        </p:xfrm>
        <a:graphic>
          <a:graphicData uri="http://schemas.openxmlformats.org/drawingml/2006/table">
            <a:tbl>
              <a:tblPr firstRow="1" bandRow="1">
                <a:tableStyleId>{912C8C85-51F0-491E-9774-3900AFEF0FD7}</a:tableStyleId>
              </a:tblPr>
              <a:tblGrid>
                <a:gridCol w="1584176">
                  <a:extLst>
                    <a:ext uri="{9D8B030D-6E8A-4147-A177-3AD203B41FA5}">
                      <a16:colId xmlns:a16="http://schemas.microsoft.com/office/drawing/2014/main" val="20000"/>
                    </a:ext>
                  </a:extLst>
                </a:gridCol>
                <a:gridCol w="2952328">
                  <a:extLst>
                    <a:ext uri="{9D8B030D-6E8A-4147-A177-3AD203B41FA5}">
                      <a16:colId xmlns:a16="http://schemas.microsoft.com/office/drawing/2014/main" val="20001"/>
                    </a:ext>
                  </a:extLst>
                </a:gridCol>
                <a:gridCol w="4248472">
                  <a:extLst>
                    <a:ext uri="{9D8B030D-6E8A-4147-A177-3AD203B41FA5}">
                      <a16:colId xmlns:a16="http://schemas.microsoft.com/office/drawing/2014/main" val="20002"/>
                    </a:ext>
                  </a:extLst>
                </a:gridCol>
              </a:tblGrid>
              <a:tr h="445163">
                <a:tc>
                  <a:txBody>
                    <a:bodyPr/>
                    <a:lstStyle/>
                    <a:p>
                      <a:r>
                        <a:rPr lang="en-GB" sz="2400" dirty="0"/>
                        <a:t>Treatment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dirty="0"/>
                        <a:t>Advantages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GB" sz="2400" dirty="0"/>
                        <a:t>Disadvantages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2661832">
                <a:tc>
                  <a:txBody>
                    <a:bodyPr/>
                    <a:lstStyle/>
                    <a:p>
                      <a:pPr algn="ctr"/>
                      <a:r>
                        <a:rPr lang="en-GB" sz="2400" b="1" dirty="0"/>
                        <a:t>Kidney Dialysis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fontAlgn="t">
                        <a:buFont typeface="Arial" charset="0"/>
                        <a:buChar char="•"/>
                      </a:pPr>
                      <a:r>
                        <a:rPr lang="en-GB" sz="2200" dirty="0"/>
                        <a:t>Available to all kidney patients (no shortage)</a:t>
                      </a:r>
                    </a:p>
                    <a:p>
                      <a:pPr marL="342900" indent="-342900" fontAlgn="t">
                        <a:buFont typeface="Arial" charset="0"/>
                        <a:buChar char="•"/>
                      </a:pPr>
                      <a:r>
                        <a:rPr lang="en-GB" sz="2200" dirty="0"/>
                        <a:t>No need for immune-suppressant drugs</a:t>
                      </a:r>
                    </a:p>
                    <a:p>
                      <a:pPr marL="342900" indent="-342900">
                        <a:buFont typeface="Arial" charset="0"/>
                        <a:buChar char="•"/>
                      </a:pPr>
                      <a:endParaRPr lang="en-GB" sz="22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fontAlgn="t">
                        <a:buFont typeface="Arial" charset="0"/>
                        <a:buChar char="•"/>
                      </a:pPr>
                      <a:r>
                        <a:rPr lang="en-GB" sz="2200" dirty="0"/>
                        <a:t>Patient must limit their salt and protein intake between dialysis sessions</a:t>
                      </a:r>
                    </a:p>
                    <a:p>
                      <a:pPr marL="342900" indent="-342900" fontAlgn="t">
                        <a:buFont typeface="Arial" charset="0"/>
                        <a:buChar char="•"/>
                      </a:pPr>
                      <a:r>
                        <a:rPr lang="en-GB" sz="2200" dirty="0"/>
                        <a:t>Expensive for the NHS</a:t>
                      </a:r>
                    </a:p>
                    <a:p>
                      <a:pPr marL="342900" indent="-342900" fontAlgn="t">
                        <a:buFont typeface="Arial" charset="0"/>
                        <a:buChar char="•"/>
                      </a:pPr>
                      <a:r>
                        <a:rPr lang="en-GB" sz="2200" dirty="0"/>
                        <a:t>Regular dialysis sessions (up to 8hrs) – impacts on the patient’s lifestyle</a:t>
                      </a:r>
                    </a:p>
                    <a:p>
                      <a:pPr marL="342900" indent="-342900" fontAlgn="t">
                        <a:buFont typeface="Arial" charset="0"/>
                        <a:buChar char="•"/>
                      </a:pPr>
                      <a:r>
                        <a:rPr lang="en-GB" sz="2200" dirty="0"/>
                        <a:t>Risk of infection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2149589">
                <a:tc>
                  <a:txBody>
                    <a:bodyPr/>
                    <a:lstStyle/>
                    <a:p>
                      <a:pPr algn="ctr"/>
                      <a:r>
                        <a:rPr lang="en-GB" sz="2400" b="1" dirty="0"/>
                        <a:t>Kidney Transplant </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fontAlgn="t">
                        <a:buFont typeface="Arial" charset="0"/>
                        <a:buChar char="•"/>
                      </a:pPr>
                      <a:r>
                        <a:rPr lang="en-GB" sz="2200" dirty="0"/>
                        <a:t>Patients can lead a more normal life without having to watch what they eat and drink</a:t>
                      </a:r>
                    </a:p>
                    <a:p>
                      <a:pPr marL="342900" indent="-342900" fontAlgn="t">
                        <a:buFont typeface="Arial" charset="0"/>
                        <a:buChar char="•"/>
                      </a:pPr>
                      <a:r>
                        <a:rPr lang="en-GB" sz="2200" dirty="0"/>
                        <a:t>Cheaper for the NHS overall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0" indent="-342900" fontAlgn="t">
                        <a:buFont typeface="Arial" charset="0"/>
                        <a:buChar char="•"/>
                      </a:pPr>
                      <a:r>
                        <a:rPr lang="en-GB" sz="2200" dirty="0"/>
                        <a:t>Must take immune-suppressant drugs which increase the risk of infection</a:t>
                      </a:r>
                    </a:p>
                    <a:p>
                      <a:pPr marL="342900" indent="-342900" fontAlgn="t">
                        <a:buFont typeface="Arial" charset="0"/>
                        <a:buChar char="•"/>
                      </a:pPr>
                      <a:r>
                        <a:rPr lang="en-GB" sz="2200" dirty="0"/>
                        <a:t>Shortage of organ donors</a:t>
                      </a:r>
                    </a:p>
                    <a:p>
                      <a:pPr marL="342900" indent="-342900" fontAlgn="t">
                        <a:buFont typeface="Arial" charset="0"/>
                        <a:buChar char="•"/>
                      </a:pPr>
                      <a:r>
                        <a:rPr lang="en-GB" sz="2200" dirty="0"/>
                        <a:t>Transplanted kidney only lasts 8-9 years on average</a:t>
                      </a:r>
                    </a:p>
                    <a:p>
                      <a:pPr marL="342900" indent="-342900" fontAlgn="t">
                        <a:buFont typeface="Arial" charset="0"/>
                        <a:buChar char="•"/>
                      </a:pPr>
                      <a:r>
                        <a:rPr lang="en-GB" sz="2200" dirty="0"/>
                        <a:t>Any operation carries risks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
        <p:nvSpPr>
          <p:cNvPr id="5" name="Title 1"/>
          <p:cNvSpPr txBox="1">
            <a:spLocks/>
          </p:cNvSpPr>
          <p:nvPr/>
        </p:nvSpPr>
        <p:spPr>
          <a:xfrm>
            <a:off x="1348016" y="188640"/>
            <a:ext cx="7795984" cy="548680"/>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000" b="1" i="0" u="none" strike="noStrike" kern="0" cap="none" spc="0" normalizeH="0" baseline="0" noProof="0" dirty="0">
                <a:ln>
                  <a:noFill/>
                </a:ln>
                <a:solidFill>
                  <a:schemeClr val="accent6"/>
                </a:solidFill>
                <a:effectLst/>
                <a:uLnTx/>
                <a:uFillTx/>
              </a:rPr>
              <a:t>Animal coordination, control and homeostasis </a:t>
            </a:r>
            <a:br>
              <a:rPr kumimoji="0" lang="en-GB" sz="2000" b="1" i="0" u="none" strike="noStrike" kern="0" cap="none" spc="0" normalizeH="0" baseline="0" noProof="0" dirty="0">
                <a:ln>
                  <a:noFill/>
                </a:ln>
                <a:solidFill>
                  <a:schemeClr val="accent6"/>
                </a:solidFill>
                <a:effectLst/>
                <a:uLnTx/>
                <a:uFillTx/>
              </a:rPr>
            </a:br>
            <a:r>
              <a:rPr kumimoji="0" lang="en-US" sz="2000" b="1" i="0" u="none" strike="noStrike" kern="0" cap="none" spc="0" normalizeH="0" baseline="0" noProof="0" dirty="0">
                <a:ln>
                  <a:noFill/>
                </a:ln>
                <a:solidFill>
                  <a:schemeClr val="accent6"/>
                </a:solidFill>
                <a:effectLst/>
                <a:uLnTx/>
                <a:uFillTx/>
              </a:rPr>
              <a:t>Part 5 – Kidney failure (Biology)</a:t>
            </a:r>
            <a:br>
              <a:rPr kumimoji="0" lang="en-US" sz="2000" b="1" i="0" u="none" strike="noStrike" kern="0" cap="none" spc="0" normalizeH="0" baseline="0" noProof="0" dirty="0">
                <a:ln>
                  <a:noFill/>
                </a:ln>
                <a:solidFill>
                  <a:schemeClr val="tx1"/>
                </a:solidFill>
                <a:effectLst/>
                <a:uLnTx/>
                <a:uFillTx/>
              </a:rPr>
            </a:br>
            <a:endParaRPr kumimoji="0" lang="en-US" sz="20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12762297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pic>
        <p:nvPicPr>
          <p:cNvPr id="6" name="Picture 5"/>
          <p:cNvPicPr>
            <a:picLocks noChangeAspect="1"/>
          </p:cNvPicPr>
          <p:nvPr/>
        </p:nvPicPr>
        <p:blipFill>
          <a:blip r:embed="rId3" cstate="print">
            <a:clrChange>
              <a:clrFrom>
                <a:srgbClr val="FFFFFF"/>
              </a:clrFrom>
              <a:clrTo>
                <a:srgbClr val="FFFFFF">
                  <a:alpha val="0"/>
                </a:srgbClr>
              </a:clrTo>
            </a:clrChange>
          </a:blip>
          <a:stretch>
            <a:fillRect/>
          </a:stretch>
        </p:blipFill>
        <p:spPr>
          <a:xfrm>
            <a:off x="4419580" y="1124744"/>
            <a:ext cx="4707280" cy="5400600"/>
          </a:xfrm>
          <a:prstGeom prst="rect">
            <a:avLst/>
          </a:prstGeom>
        </p:spPr>
      </p:pic>
      <p:sp>
        <p:nvSpPr>
          <p:cNvPr id="5" name="TextBox 4"/>
          <p:cNvSpPr txBox="1"/>
          <p:nvPr/>
        </p:nvSpPr>
        <p:spPr>
          <a:xfrm>
            <a:off x="68044" y="831478"/>
            <a:ext cx="4647971" cy="1862048"/>
          </a:xfrm>
          <a:prstGeom prst="rect">
            <a:avLst/>
          </a:prstGeom>
          <a:noFill/>
        </p:spPr>
        <p:txBody>
          <a:bodyPr wrap="square" rtlCol="0">
            <a:spAutoFit/>
          </a:bodyPr>
          <a:lstStyle/>
          <a:p>
            <a:r>
              <a:rPr lang="en-GB" sz="7200" b="1" dirty="0">
                <a:latin typeface="+mj-lt"/>
                <a:ea typeface="Beirut" charset="-78"/>
                <a:cs typeface="Beirut" charset="-78"/>
              </a:rPr>
              <a:t>QuestionIT!</a:t>
            </a:r>
          </a:p>
          <a:p>
            <a:endParaRPr lang="en-US" sz="900" b="1" dirty="0">
              <a:solidFill>
                <a:schemeClr val="bg1">
                  <a:lumMod val="65000"/>
                </a:schemeClr>
              </a:solidFill>
            </a:endParaRPr>
          </a:p>
          <a:p>
            <a:endParaRPr lang="en-US" sz="900" b="1" dirty="0">
              <a:solidFill>
                <a:schemeClr val="bg1">
                  <a:lumMod val="65000"/>
                </a:schemeClr>
              </a:solidFill>
            </a:endParaRPr>
          </a:p>
          <a:p>
            <a:endParaRPr lang="en-US" sz="700" b="1" dirty="0">
              <a:solidFill>
                <a:schemeClr val="bg1">
                  <a:lumMod val="65000"/>
                </a:schemeClr>
              </a:solidFill>
            </a:endParaRPr>
          </a:p>
          <a:p>
            <a:endParaRPr lang="en-GB" dirty="0"/>
          </a:p>
        </p:txBody>
      </p:sp>
      <p:sp>
        <p:nvSpPr>
          <p:cNvPr id="7" name="Rectangle 6"/>
          <p:cNvSpPr/>
          <p:nvPr/>
        </p:nvSpPr>
        <p:spPr>
          <a:xfrm>
            <a:off x="0" y="2204864"/>
            <a:ext cx="4572000" cy="2462213"/>
          </a:xfrm>
          <a:prstGeom prst="rect">
            <a:avLst/>
          </a:prstGeom>
        </p:spPr>
        <p:txBody>
          <a:bodyPr>
            <a:spAutoFit/>
          </a:bodyPr>
          <a:lstStyle/>
          <a:p>
            <a:r>
              <a:rPr lang="en-US" sz="2800" b="1" dirty="0">
                <a:solidFill>
                  <a:schemeClr val="bg1">
                    <a:lumMod val="65000"/>
                  </a:schemeClr>
                </a:solidFill>
              </a:rPr>
              <a:t>Homeostasis continued</a:t>
            </a:r>
          </a:p>
          <a:p>
            <a:r>
              <a:rPr lang="en-US" sz="2800" b="1" dirty="0">
                <a:solidFill>
                  <a:schemeClr val="bg1">
                    <a:lumMod val="65000"/>
                  </a:schemeClr>
                </a:solidFill>
              </a:rPr>
              <a:t>Part 5</a:t>
            </a:r>
          </a:p>
          <a:p>
            <a:endParaRPr lang="en-US" sz="800" b="1" dirty="0">
              <a:solidFill>
                <a:schemeClr val="bg1">
                  <a:lumMod val="65000"/>
                </a:schemeClr>
              </a:solidFill>
            </a:endParaRPr>
          </a:p>
          <a:p>
            <a:pPr marL="342900" indent="-342900">
              <a:buFont typeface="Arial" charset="0"/>
              <a:buChar char="•"/>
            </a:pPr>
            <a:r>
              <a:rPr lang="en-US" b="1" dirty="0">
                <a:solidFill>
                  <a:schemeClr val="bg1">
                    <a:lumMod val="65000"/>
                  </a:schemeClr>
                </a:solidFill>
              </a:rPr>
              <a:t>Osmoregulation (biology)</a:t>
            </a:r>
          </a:p>
          <a:p>
            <a:pPr marL="342900" indent="-342900">
              <a:buFont typeface="Arial" charset="0"/>
              <a:buChar char="•"/>
            </a:pPr>
            <a:r>
              <a:rPr lang="en-US" b="1" dirty="0">
                <a:solidFill>
                  <a:schemeClr val="bg1">
                    <a:lumMod val="65000"/>
                  </a:schemeClr>
                </a:solidFill>
              </a:rPr>
              <a:t>Structure of the urinary system (biology)</a:t>
            </a:r>
          </a:p>
          <a:p>
            <a:pPr marL="342900" indent="-342900">
              <a:buFont typeface="Arial" charset="0"/>
              <a:buChar char="•"/>
            </a:pPr>
            <a:r>
              <a:rPr lang="en-US" b="1" dirty="0">
                <a:solidFill>
                  <a:schemeClr val="bg1">
                    <a:lumMod val="65000"/>
                  </a:schemeClr>
                </a:solidFill>
              </a:rPr>
              <a:t>Maintaining water and nitrogen balance in the body (biology only)</a:t>
            </a:r>
          </a:p>
          <a:p>
            <a:pPr marL="342900" indent="-342900">
              <a:buFont typeface="Arial" charset="0"/>
              <a:buChar char="•"/>
            </a:pPr>
            <a:r>
              <a:rPr lang="en-US" b="1" dirty="0">
                <a:solidFill>
                  <a:schemeClr val="bg1">
                    <a:lumMod val="65000"/>
                  </a:schemeClr>
                </a:solidFill>
              </a:rPr>
              <a:t>Kidney failure and treatment</a:t>
            </a:r>
          </a:p>
        </p:txBody>
      </p:sp>
    </p:spTree>
    <p:extLst>
      <p:ext uri="{BB962C8B-B14F-4D97-AF65-F5344CB8AC3E}">
        <p14:creationId xmlns:p14="http://schemas.microsoft.com/office/powerpoint/2010/main" val="109537111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6300192" y="1124744"/>
            <a:ext cx="1728192" cy="432048"/>
          </a:xfrm>
          <a:prstGeom prst="roundRect">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sp>
        <p:nvSpPr>
          <p:cNvPr id="11" name="Rounded Rectangle 10"/>
          <p:cNvSpPr/>
          <p:nvPr/>
        </p:nvSpPr>
        <p:spPr>
          <a:xfrm>
            <a:off x="6300192" y="1844824"/>
            <a:ext cx="1224136" cy="432048"/>
          </a:xfrm>
          <a:prstGeom prst="roundRect">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n-GB" dirty="0"/>
          </a:p>
        </p:txBody>
      </p:sp>
      <p:pic>
        <p:nvPicPr>
          <p:cNvPr id="4" name="Picture 3"/>
          <p:cNvPicPr>
            <a:picLocks noChangeAspect="1"/>
          </p:cNvPicPr>
          <p:nvPr/>
        </p:nvPicPr>
        <p:blipFill>
          <a:blip r:embed="rId3" cstate="print"/>
          <a:stretch>
            <a:fillRect/>
          </a:stretch>
        </p:blipFill>
        <p:spPr>
          <a:xfrm>
            <a:off x="395536" y="692696"/>
            <a:ext cx="7920880" cy="1953696"/>
          </a:xfrm>
          <a:prstGeom prst="rect">
            <a:avLst/>
          </a:prstGeom>
        </p:spPr>
      </p:pic>
      <p:sp>
        <p:nvSpPr>
          <p:cNvPr id="9" name="Rectangle 8"/>
          <p:cNvSpPr/>
          <p:nvPr/>
        </p:nvSpPr>
        <p:spPr>
          <a:xfrm>
            <a:off x="179512" y="2893000"/>
            <a:ext cx="8712968" cy="3416320"/>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en-US" sz="2400" dirty="0"/>
              <a:t>The </a:t>
            </a:r>
            <a:r>
              <a:rPr lang="en-US" sz="2400" b="1" dirty="0">
                <a:solidFill>
                  <a:schemeClr val="accent6">
                    <a:lumMod val="75000"/>
                  </a:schemeClr>
                </a:solidFill>
              </a:rPr>
              <a:t>adrenal glands </a:t>
            </a:r>
            <a:r>
              <a:rPr lang="en-US" sz="2400" dirty="0">
                <a:solidFill>
                  <a:schemeClr val="tx1"/>
                </a:solidFill>
              </a:rPr>
              <a:t>produce and secrete the hormone </a:t>
            </a:r>
            <a:r>
              <a:rPr lang="en-US" sz="2400" b="1" dirty="0">
                <a:solidFill>
                  <a:schemeClr val="accent6">
                    <a:lumMod val="75000"/>
                  </a:schemeClr>
                </a:solidFill>
              </a:rPr>
              <a:t>adrenaline</a:t>
            </a:r>
            <a:r>
              <a:rPr lang="en-US" sz="2400" dirty="0">
                <a:solidFill>
                  <a:schemeClr val="tx1"/>
                </a:solidFill>
              </a:rPr>
              <a:t> to prepare the body for </a:t>
            </a:r>
            <a:r>
              <a:rPr lang="en-US" sz="2400" b="1" dirty="0">
                <a:solidFill>
                  <a:schemeClr val="accent6">
                    <a:lumMod val="75000"/>
                  </a:schemeClr>
                </a:solidFill>
              </a:rPr>
              <a:t>fight or flight</a:t>
            </a:r>
            <a:r>
              <a:rPr lang="en-US" sz="2400" dirty="0">
                <a:solidFill>
                  <a:schemeClr val="tx1"/>
                </a:solidFill>
              </a:rPr>
              <a:t>. </a:t>
            </a:r>
          </a:p>
          <a:p>
            <a:r>
              <a:rPr lang="en-US" sz="2400" dirty="0">
                <a:solidFill>
                  <a:schemeClr val="tx1"/>
                </a:solidFill>
              </a:rPr>
              <a:t>Adrenaline does this by:</a:t>
            </a:r>
          </a:p>
          <a:p>
            <a:pPr>
              <a:buFont typeface="Arial" pitchFamily="34" charset="0"/>
              <a:buChar char="•"/>
            </a:pPr>
            <a:r>
              <a:rPr lang="en-US" sz="2400" dirty="0">
                <a:solidFill>
                  <a:schemeClr val="tx1"/>
                </a:solidFill>
              </a:rPr>
              <a:t> Binding to </a:t>
            </a:r>
            <a:r>
              <a:rPr lang="en-US" sz="2400" b="1" dirty="0">
                <a:solidFill>
                  <a:schemeClr val="accent6">
                    <a:lumMod val="75000"/>
                  </a:schemeClr>
                </a:solidFill>
              </a:rPr>
              <a:t>receptors</a:t>
            </a:r>
            <a:r>
              <a:rPr lang="en-US" sz="2400" dirty="0">
                <a:solidFill>
                  <a:schemeClr val="tx1"/>
                </a:solidFill>
              </a:rPr>
              <a:t> on the </a:t>
            </a:r>
            <a:r>
              <a:rPr lang="en-US" sz="2400" b="1" dirty="0">
                <a:solidFill>
                  <a:schemeClr val="accent6">
                    <a:lumMod val="75000"/>
                  </a:schemeClr>
                </a:solidFill>
              </a:rPr>
              <a:t>cardiac</a:t>
            </a:r>
            <a:r>
              <a:rPr lang="en-US" sz="2400" dirty="0">
                <a:solidFill>
                  <a:schemeClr val="tx1"/>
                </a:solidFill>
              </a:rPr>
              <a:t> (heart) </a:t>
            </a:r>
            <a:r>
              <a:rPr lang="en-US" sz="2400" b="1" dirty="0">
                <a:solidFill>
                  <a:schemeClr val="accent6">
                    <a:lumMod val="75000"/>
                  </a:schemeClr>
                </a:solidFill>
              </a:rPr>
              <a:t>muscle</a:t>
            </a:r>
            <a:r>
              <a:rPr lang="en-US" sz="2400" dirty="0">
                <a:solidFill>
                  <a:schemeClr val="tx1"/>
                </a:solidFill>
              </a:rPr>
              <a:t> to increase the rate and force of contraction. </a:t>
            </a:r>
            <a:r>
              <a:rPr lang="en-US" sz="2400" b="1" dirty="0">
                <a:solidFill>
                  <a:schemeClr val="accent6">
                    <a:lumMod val="75000"/>
                  </a:schemeClr>
                </a:solidFill>
              </a:rPr>
              <a:t>Heart rate </a:t>
            </a:r>
            <a:r>
              <a:rPr lang="en-US" sz="2400" dirty="0">
                <a:solidFill>
                  <a:schemeClr val="tx1"/>
                </a:solidFill>
              </a:rPr>
              <a:t>and </a:t>
            </a:r>
            <a:r>
              <a:rPr lang="en-US" sz="2400" b="1" dirty="0">
                <a:solidFill>
                  <a:schemeClr val="accent6">
                    <a:lumMod val="75000"/>
                  </a:schemeClr>
                </a:solidFill>
              </a:rPr>
              <a:t>blood pressure </a:t>
            </a:r>
            <a:r>
              <a:rPr lang="en-US" sz="2400" dirty="0">
                <a:solidFill>
                  <a:schemeClr val="tx1"/>
                </a:solidFill>
              </a:rPr>
              <a:t>go </a:t>
            </a:r>
            <a:r>
              <a:rPr lang="en-US" sz="2400" b="1" dirty="0">
                <a:solidFill>
                  <a:schemeClr val="accent6">
                    <a:lumMod val="75000"/>
                  </a:schemeClr>
                </a:solidFill>
              </a:rPr>
              <a:t>up</a:t>
            </a:r>
            <a:r>
              <a:rPr lang="en-US" sz="2400" dirty="0">
                <a:solidFill>
                  <a:schemeClr val="tx1"/>
                </a:solidFill>
              </a:rPr>
              <a:t>.</a:t>
            </a:r>
          </a:p>
          <a:p>
            <a:pPr>
              <a:buFont typeface="Arial" pitchFamily="34" charset="0"/>
              <a:buChar char="•"/>
            </a:pPr>
            <a:r>
              <a:rPr lang="en-US" sz="2400" dirty="0">
                <a:solidFill>
                  <a:schemeClr val="tx1"/>
                </a:solidFill>
              </a:rPr>
              <a:t> If heart rate increases then </a:t>
            </a:r>
            <a:r>
              <a:rPr lang="en-US" sz="2400" b="1" dirty="0">
                <a:solidFill>
                  <a:schemeClr val="accent6">
                    <a:lumMod val="75000"/>
                  </a:schemeClr>
                </a:solidFill>
              </a:rPr>
              <a:t>blood flow increases </a:t>
            </a:r>
            <a:r>
              <a:rPr lang="en-US" sz="2400" dirty="0">
                <a:solidFill>
                  <a:schemeClr val="tx1"/>
                </a:solidFill>
              </a:rPr>
              <a:t>so </a:t>
            </a:r>
            <a:r>
              <a:rPr lang="en-US" sz="2400" b="1" dirty="0">
                <a:solidFill>
                  <a:schemeClr val="accent6">
                    <a:lumMod val="75000"/>
                  </a:schemeClr>
                </a:solidFill>
              </a:rPr>
              <a:t>muscle</a:t>
            </a:r>
            <a:r>
              <a:rPr lang="en-US" sz="2400" dirty="0">
                <a:solidFill>
                  <a:schemeClr val="tx1"/>
                </a:solidFill>
              </a:rPr>
              <a:t> cells receive more glucose and oxygen for </a:t>
            </a:r>
            <a:r>
              <a:rPr lang="en-US" sz="2400" b="1" dirty="0">
                <a:solidFill>
                  <a:schemeClr val="accent6">
                    <a:lumMod val="75000"/>
                  </a:schemeClr>
                </a:solidFill>
              </a:rPr>
              <a:t>increased respiration</a:t>
            </a:r>
            <a:r>
              <a:rPr lang="en-US" sz="2400" dirty="0">
                <a:solidFill>
                  <a:schemeClr val="tx1"/>
                </a:solidFill>
              </a:rPr>
              <a:t>.</a:t>
            </a:r>
          </a:p>
          <a:p>
            <a:pPr>
              <a:buFont typeface="Arial" pitchFamily="34" charset="0"/>
              <a:buChar char="•"/>
            </a:pPr>
            <a:r>
              <a:rPr lang="en-US" sz="2400" dirty="0">
                <a:solidFill>
                  <a:schemeClr val="tx1"/>
                </a:solidFill>
              </a:rPr>
              <a:t> Adrenaline stimulates the </a:t>
            </a:r>
            <a:r>
              <a:rPr lang="en-US" sz="2400" b="1" dirty="0">
                <a:solidFill>
                  <a:schemeClr val="accent6">
                    <a:lumMod val="75000"/>
                  </a:schemeClr>
                </a:solidFill>
              </a:rPr>
              <a:t>liver </a:t>
            </a:r>
            <a:r>
              <a:rPr lang="en-US" sz="2400" dirty="0">
                <a:solidFill>
                  <a:schemeClr val="tx1"/>
                </a:solidFill>
              </a:rPr>
              <a:t>to </a:t>
            </a:r>
            <a:r>
              <a:rPr lang="en-US" sz="2400" b="1" dirty="0">
                <a:solidFill>
                  <a:schemeClr val="accent6">
                    <a:lumMod val="75000"/>
                  </a:schemeClr>
                </a:solidFill>
              </a:rPr>
              <a:t>break down </a:t>
            </a:r>
            <a:r>
              <a:rPr lang="en-US" sz="2400" dirty="0">
                <a:solidFill>
                  <a:schemeClr val="tx1"/>
                </a:solidFill>
              </a:rPr>
              <a:t>stored </a:t>
            </a:r>
            <a:r>
              <a:rPr lang="en-US" sz="2400" b="1" dirty="0">
                <a:solidFill>
                  <a:schemeClr val="accent6">
                    <a:lumMod val="75000"/>
                  </a:schemeClr>
                </a:solidFill>
              </a:rPr>
              <a:t>glycogen</a:t>
            </a:r>
            <a:r>
              <a:rPr lang="en-US" sz="2400" dirty="0">
                <a:solidFill>
                  <a:schemeClr val="tx1"/>
                </a:solidFill>
              </a:rPr>
              <a:t> to </a:t>
            </a:r>
            <a:r>
              <a:rPr lang="en-US" sz="2400" b="1" dirty="0">
                <a:solidFill>
                  <a:schemeClr val="accent6">
                    <a:lumMod val="75000"/>
                  </a:schemeClr>
                </a:solidFill>
              </a:rPr>
              <a:t>increase </a:t>
            </a:r>
            <a:r>
              <a:rPr lang="en-US" sz="2400" dirty="0">
                <a:solidFill>
                  <a:schemeClr val="tx1"/>
                </a:solidFill>
              </a:rPr>
              <a:t>the level of </a:t>
            </a:r>
            <a:r>
              <a:rPr lang="en-US" sz="2400" b="1" dirty="0">
                <a:solidFill>
                  <a:schemeClr val="accent6">
                    <a:lumMod val="75000"/>
                  </a:schemeClr>
                </a:solidFill>
              </a:rPr>
              <a:t>blood glucose </a:t>
            </a:r>
            <a:r>
              <a:rPr lang="en-US" sz="2400" dirty="0">
                <a:solidFill>
                  <a:schemeClr val="tx1"/>
                </a:solidFill>
              </a:rPr>
              <a:t>for cells to use for respiration.</a:t>
            </a:r>
          </a:p>
        </p:txBody>
      </p:sp>
      <p:sp>
        <p:nvSpPr>
          <p:cNvPr id="12"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1 - Human endocrine system (Higher tier)</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42648138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234" y="690480"/>
            <a:ext cx="9155233" cy="7925246"/>
          </a:xfrm>
          <a:prstGeom prst="rect">
            <a:avLst/>
          </a:prstGeom>
          <a:noFill/>
        </p:spPr>
        <p:txBody>
          <a:bodyPr wrap="square" rtlCol="0">
            <a:spAutoFit/>
          </a:bodyPr>
          <a:lstStyle/>
          <a:p>
            <a:pPr marL="457200" indent="-457200">
              <a:buAutoNum type="arabicPeriod"/>
            </a:pPr>
            <a:r>
              <a:rPr lang="en-GB" sz="2300" dirty="0"/>
              <a:t>State the ways in which water is lost from the body.</a:t>
            </a:r>
          </a:p>
          <a:p>
            <a:pPr marL="457200" indent="-457200">
              <a:buAutoNum type="arabicPeriod"/>
            </a:pPr>
            <a:endParaRPr lang="en-GB" sz="800" dirty="0"/>
          </a:p>
          <a:p>
            <a:pPr marL="457200" indent="-457200">
              <a:buAutoNum type="arabicPeriod"/>
            </a:pPr>
            <a:r>
              <a:rPr lang="en-GB" sz="2300" dirty="0"/>
              <a:t>Sweat contains mostly water. What else can be found in sweat?</a:t>
            </a:r>
          </a:p>
          <a:p>
            <a:pPr marL="457200" indent="-457200">
              <a:buAutoNum type="arabicPeriod"/>
            </a:pPr>
            <a:endParaRPr lang="en-GB" sz="800" dirty="0"/>
          </a:p>
          <a:p>
            <a:pPr marL="457200" indent="-457200">
              <a:buFontTx/>
              <a:buAutoNum type="arabicPeriod"/>
            </a:pPr>
            <a:r>
              <a:rPr lang="en-GB" sz="2300" dirty="0"/>
              <a:t>What is removed via the kidneys in the urine?</a:t>
            </a:r>
          </a:p>
          <a:p>
            <a:pPr marL="457200" indent="-457200">
              <a:buFontTx/>
              <a:buAutoNum type="arabicPeriod"/>
            </a:pPr>
            <a:endParaRPr lang="en-GB" sz="800" dirty="0"/>
          </a:p>
          <a:p>
            <a:pPr marL="457200" indent="-457200">
              <a:buAutoNum type="arabicPeriod"/>
            </a:pPr>
            <a:r>
              <a:rPr lang="en-GB" sz="2300" dirty="0"/>
              <a:t>What is a hypertonic solution?</a:t>
            </a:r>
          </a:p>
          <a:p>
            <a:pPr marL="457200" indent="-457200">
              <a:buAutoNum type="arabicPeriod"/>
            </a:pPr>
            <a:endParaRPr lang="en-GB" sz="800" dirty="0"/>
          </a:p>
          <a:p>
            <a:pPr marL="457200" indent="-457200">
              <a:buAutoNum type="arabicPeriod"/>
            </a:pPr>
            <a:r>
              <a:rPr lang="en-GB" sz="2300" dirty="0"/>
              <a:t>What is an isotonic solution?</a:t>
            </a:r>
          </a:p>
          <a:p>
            <a:pPr marL="457200" indent="-457200">
              <a:buAutoNum type="arabicPeriod"/>
            </a:pPr>
            <a:endParaRPr lang="en-GB" sz="800" dirty="0"/>
          </a:p>
          <a:p>
            <a:pPr marL="457200" indent="-457200">
              <a:buAutoNum type="arabicPeriod"/>
            </a:pPr>
            <a:r>
              <a:rPr lang="en-GB" sz="2300" dirty="0"/>
              <a:t>What is a hypotonic solution?</a:t>
            </a:r>
          </a:p>
          <a:p>
            <a:pPr marL="457200" indent="-457200">
              <a:buAutoNum type="arabicPeriod"/>
            </a:pPr>
            <a:endParaRPr lang="en-GB" sz="800" dirty="0"/>
          </a:p>
          <a:p>
            <a:pPr marL="457200" indent="-457200">
              <a:buAutoNum type="arabicPeriod"/>
            </a:pPr>
            <a:r>
              <a:rPr lang="en-GB" sz="2300" dirty="0"/>
              <a:t>What happens to animal cells when they are put in water?</a:t>
            </a:r>
          </a:p>
          <a:p>
            <a:pPr marL="457200" indent="-457200">
              <a:buAutoNum type="arabicPeriod"/>
            </a:pPr>
            <a:endParaRPr lang="en-GB" sz="800" dirty="0"/>
          </a:p>
          <a:p>
            <a:pPr marL="457200" indent="-457200">
              <a:buFontTx/>
              <a:buAutoNum type="arabicPeriod"/>
            </a:pPr>
            <a:r>
              <a:rPr lang="en-GB" sz="2300" dirty="0"/>
              <a:t>What happens to animal cells when they are put in a concentrated sugar solution?</a:t>
            </a:r>
          </a:p>
          <a:p>
            <a:pPr marL="457200" indent="-457200">
              <a:buFontTx/>
              <a:buAutoNum type="arabicPeriod"/>
            </a:pPr>
            <a:endParaRPr lang="en-GB" sz="800" dirty="0"/>
          </a:p>
          <a:p>
            <a:pPr marL="457200" indent="-457200">
              <a:buAutoNum type="arabicPeriod"/>
            </a:pPr>
            <a:r>
              <a:rPr lang="en-GB" sz="2300" b="1" dirty="0"/>
              <a:t>HT: What happens to excess proteins in the diet?</a:t>
            </a:r>
          </a:p>
          <a:p>
            <a:pPr marL="457200" indent="-457200">
              <a:buAutoNum type="arabicPeriod"/>
            </a:pPr>
            <a:endParaRPr lang="en-GB" sz="800" b="1" dirty="0"/>
          </a:p>
          <a:p>
            <a:pPr marL="457200" indent="-457200">
              <a:buAutoNum type="arabicPeriod"/>
            </a:pPr>
            <a:r>
              <a:rPr lang="en-GB" sz="2300" b="1" dirty="0"/>
              <a:t>HT: What does deaminated mean?</a:t>
            </a:r>
          </a:p>
          <a:p>
            <a:pPr marL="457200" indent="-457200">
              <a:buAutoNum type="arabicPeriod"/>
            </a:pPr>
            <a:endParaRPr lang="en-GB" sz="800" b="1" dirty="0"/>
          </a:p>
          <a:p>
            <a:pPr marL="457200" indent="-457200">
              <a:buAutoNum type="arabicPeriod"/>
            </a:pPr>
            <a:r>
              <a:rPr lang="en-GB" sz="2300" b="1" dirty="0"/>
              <a:t>HT: What is ammonia converted to in the liver?</a:t>
            </a:r>
          </a:p>
          <a:p>
            <a:pPr marL="457200" indent="-457200">
              <a:buAutoNum type="arabicPeriod"/>
            </a:pPr>
            <a:endParaRPr lang="en-GB" sz="2300" b="1" dirty="0"/>
          </a:p>
          <a:p>
            <a:pPr marL="457200" indent="-457200">
              <a:buAutoNum type="arabicPeriod"/>
            </a:pPr>
            <a:endParaRPr lang="en-GB" sz="2300" b="1" dirty="0"/>
          </a:p>
          <a:p>
            <a:pPr marL="457200" indent="-457200">
              <a:buAutoNum type="arabicPeriod"/>
            </a:pPr>
            <a:endParaRPr lang="en-GB" sz="2300" dirty="0"/>
          </a:p>
          <a:p>
            <a:pPr marL="457200" indent="-457200">
              <a:buAutoNum type="arabicPeriod"/>
            </a:pPr>
            <a:endParaRPr lang="en-GB" sz="2300" dirty="0"/>
          </a:p>
          <a:p>
            <a:pPr marL="457200" indent="-457200">
              <a:buAutoNum type="arabicPeriod"/>
            </a:pPr>
            <a:endParaRPr lang="en-GB" sz="2300" dirty="0"/>
          </a:p>
          <a:p>
            <a:r>
              <a:rPr lang="en-GB" sz="2300" dirty="0"/>
              <a:t>  </a:t>
            </a:r>
          </a:p>
        </p:txBody>
      </p:sp>
      <p:sp>
        <p:nvSpPr>
          <p:cNvPr id="8"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5</a:t>
            </a:r>
          </a:p>
          <a:p>
            <a:pPr marL="0" lvl="1" algn="r" defTabSz="342900" rtl="0">
              <a:spcBef>
                <a:spcPct val="0"/>
              </a:spcBef>
            </a:pPr>
            <a:r>
              <a:rPr lang="en-US" sz="2400" b="1" kern="0" dirty="0">
                <a:latin typeface="+mn-lt"/>
              </a:rPr>
              <a:t>- Biology only - Question IT</a:t>
            </a:r>
          </a:p>
        </p:txBody>
      </p:sp>
    </p:spTree>
    <p:extLst>
      <p:ext uri="{BB962C8B-B14F-4D97-AF65-F5344CB8AC3E}">
        <p14:creationId xmlns:p14="http://schemas.microsoft.com/office/powerpoint/2010/main" val="248046563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234" y="690480"/>
            <a:ext cx="9155233" cy="1862048"/>
          </a:xfrm>
          <a:prstGeom prst="rect">
            <a:avLst/>
          </a:prstGeom>
          <a:noFill/>
        </p:spPr>
        <p:txBody>
          <a:bodyPr wrap="square" rtlCol="0">
            <a:spAutoFit/>
          </a:bodyPr>
          <a:lstStyle/>
          <a:p>
            <a:r>
              <a:rPr lang="en-GB" sz="2300" dirty="0"/>
              <a:t>12. Label A – G on the diagram below.</a:t>
            </a:r>
          </a:p>
          <a:p>
            <a:pPr marL="457200" indent="-457200">
              <a:buAutoNum type="arabicPeriod"/>
            </a:pPr>
            <a:endParaRPr lang="en-GB" sz="2300" dirty="0"/>
          </a:p>
          <a:p>
            <a:pPr marL="457200" indent="-457200">
              <a:buAutoNum type="arabicPeriod"/>
            </a:pPr>
            <a:endParaRPr lang="en-GB" sz="2300" dirty="0"/>
          </a:p>
          <a:p>
            <a:pPr marL="457200" indent="-457200">
              <a:buAutoNum type="arabicPeriod"/>
            </a:pPr>
            <a:endParaRPr lang="en-GB" sz="2300" dirty="0"/>
          </a:p>
          <a:p>
            <a:r>
              <a:rPr lang="en-GB" sz="2300" dirty="0"/>
              <a:t>  </a:t>
            </a:r>
          </a:p>
        </p:txBody>
      </p:sp>
      <p:sp>
        <p:nvSpPr>
          <p:cNvPr id="8"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5</a:t>
            </a:r>
          </a:p>
          <a:p>
            <a:pPr marL="0" lvl="1" algn="r" defTabSz="342900" rtl="0">
              <a:spcBef>
                <a:spcPct val="0"/>
              </a:spcBef>
            </a:pPr>
            <a:r>
              <a:rPr lang="en-US" sz="2400" b="1" kern="0" dirty="0">
                <a:latin typeface="+mn-lt"/>
              </a:rPr>
              <a:t>- Biology only - Question IT</a:t>
            </a:r>
          </a:p>
        </p:txBody>
      </p:sp>
      <p:grpSp>
        <p:nvGrpSpPr>
          <p:cNvPr id="2" name="Group 3"/>
          <p:cNvGrpSpPr/>
          <p:nvPr/>
        </p:nvGrpSpPr>
        <p:grpSpPr>
          <a:xfrm>
            <a:off x="1331640" y="1556792"/>
            <a:ext cx="6336704" cy="4566104"/>
            <a:chOff x="132720" y="810483"/>
            <a:chExt cx="8994904" cy="5652773"/>
          </a:xfrm>
        </p:grpSpPr>
        <p:pic>
          <p:nvPicPr>
            <p:cNvPr id="5" name="Picture 4"/>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9832" y="836712"/>
              <a:ext cx="3312368" cy="5537866"/>
            </a:xfrm>
            <a:prstGeom prst="rect">
              <a:avLst/>
            </a:prstGeom>
          </p:spPr>
        </p:pic>
        <p:sp>
          <p:nvSpPr>
            <p:cNvPr id="6" name="Rectangle 5"/>
            <p:cNvSpPr/>
            <p:nvPr/>
          </p:nvSpPr>
          <p:spPr>
            <a:xfrm>
              <a:off x="827584" y="2802451"/>
              <a:ext cx="1656184" cy="72008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t"/>
            <a:lstStyle/>
            <a:p>
              <a:r>
                <a:rPr lang="en-GB" sz="1600" dirty="0">
                  <a:solidFill>
                    <a:schemeClr val="tx1"/>
                  </a:solidFill>
                </a:rPr>
                <a:t>B. </a:t>
              </a:r>
            </a:p>
          </p:txBody>
        </p:sp>
        <p:cxnSp>
          <p:nvCxnSpPr>
            <p:cNvPr id="9" name="Straight Arrow Connector 8"/>
            <p:cNvCxnSpPr>
              <a:stCxn id="18" idx="3"/>
            </p:cNvCxnSpPr>
            <p:nvPr/>
          </p:nvCxnSpPr>
          <p:spPr>
            <a:xfrm flipV="1">
              <a:off x="2483768" y="2233914"/>
              <a:ext cx="936104" cy="928577"/>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10" name="Rectangle 9"/>
            <p:cNvSpPr/>
            <p:nvPr/>
          </p:nvSpPr>
          <p:spPr>
            <a:xfrm>
              <a:off x="170980" y="3784676"/>
              <a:ext cx="2888852" cy="133631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t"/>
            <a:lstStyle/>
            <a:p>
              <a:r>
                <a:rPr lang="en-GB" sz="1600" dirty="0">
                  <a:solidFill>
                    <a:schemeClr val="tx1"/>
                  </a:solidFill>
                </a:rPr>
                <a:t>C. </a:t>
              </a:r>
            </a:p>
          </p:txBody>
        </p:sp>
        <p:cxnSp>
          <p:nvCxnSpPr>
            <p:cNvPr id="11" name="Straight Arrow Connector 10"/>
            <p:cNvCxnSpPr/>
            <p:nvPr/>
          </p:nvCxnSpPr>
          <p:spPr>
            <a:xfrm flipV="1">
              <a:off x="3059832" y="1967738"/>
              <a:ext cx="1260140" cy="2485096"/>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12" name="Rectangle 11"/>
            <p:cNvSpPr/>
            <p:nvPr/>
          </p:nvSpPr>
          <p:spPr>
            <a:xfrm>
              <a:off x="132720" y="810483"/>
              <a:ext cx="2888852" cy="133631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t"/>
            <a:lstStyle/>
            <a:p>
              <a:r>
                <a:rPr lang="en-GB" sz="1600" dirty="0">
                  <a:solidFill>
                    <a:schemeClr val="tx1"/>
                  </a:solidFill>
                </a:rPr>
                <a:t>A. </a:t>
              </a:r>
            </a:p>
          </p:txBody>
        </p:sp>
        <p:cxnSp>
          <p:nvCxnSpPr>
            <p:cNvPr id="13" name="Straight Arrow Connector 12"/>
            <p:cNvCxnSpPr/>
            <p:nvPr/>
          </p:nvCxnSpPr>
          <p:spPr>
            <a:xfrm>
              <a:off x="2771800" y="1345553"/>
              <a:ext cx="1836204" cy="266177"/>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14" name="Rectangle 13"/>
            <p:cNvSpPr/>
            <p:nvPr/>
          </p:nvSpPr>
          <p:spPr>
            <a:xfrm>
              <a:off x="6372200" y="5120991"/>
              <a:ext cx="1656184" cy="72008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t"/>
            <a:lstStyle/>
            <a:p>
              <a:r>
                <a:rPr lang="en-GB" sz="1600" dirty="0">
                  <a:solidFill>
                    <a:schemeClr val="tx1"/>
                  </a:solidFill>
                </a:rPr>
                <a:t>E. </a:t>
              </a:r>
            </a:p>
          </p:txBody>
        </p:sp>
        <p:cxnSp>
          <p:nvCxnSpPr>
            <p:cNvPr id="15" name="Straight Arrow Connector 14"/>
            <p:cNvCxnSpPr/>
            <p:nvPr/>
          </p:nvCxnSpPr>
          <p:spPr>
            <a:xfrm flipH="1">
              <a:off x="5004048" y="5481031"/>
              <a:ext cx="1368152" cy="0"/>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16" name="Rectangle 15"/>
            <p:cNvSpPr/>
            <p:nvPr/>
          </p:nvSpPr>
          <p:spPr>
            <a:xfrm>
              <a:off x="6740486" y="4066833"/>
              <a:ext cx="1242138" cy="72008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t"/>
            <a:lstStyle/>
            <a:p>
              <a:r>
                <a:rPr lang="en-GB" sz="1600" dirty="0">
                  <a:solidFill>
                    <a:schemeClr val="tx1"/>
                  </a:solidFill>
                </a:rPr>
                <a:t>F. </a:t>
              </a:r>
            </a:p>
          </p:txBody>
        </p:sp>
        <p:cxnSp>
          <p:nvCxnSpPr>
            <p:cNvPr id="17" name="Straight Arrow Connector 16"/>
            <p:cNvCxnSpPr/>
            <p:nvPr/>
          </p:nvCxnSpPr>
          <p:spPr>
            <a:xfrm flipH="1">
              <a:off x="5202070" y="4452833"/>
              <a:ext cx="1538416" cy="1"/>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18" name="Rectangle 17"/>
            <p:cNvSpPr/>
            <p:nvPr/>
          </p:nvSpPr>
          <p:spPr>
            <a:xfrm>
              <a:off x="1115616" y="5743176"/>
              <a:ext cx="1656184" cy="720080"/>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t"/>
            <a:lstStyle/>
            <a:p>
              <a:r>
                <a:rPr lang="en-GB" sz="1600" dirty="0">
                  <a:solidFill>
                    <a:schemeClr val="tx1"/>
                  </a:solidFill>
                </a:rPr>
                <a:t>D. </a:t>
              </a:r>
            </a:p>
          </p:txBody>
        </p:sp>
        <p:cxnSp>
          <p:nvCxnSpPr>
            <p:cNvPr id="19" name="Straight Arrow Connector 18"/>
            <p:cNvCxnSpPr/>
            <p:nvPr/>
          </p:nvCxnSpPr>
          <p:spPr>
            <a:xfrm>
              <a:off x="2771800" y="6103216"/>
              <a:ext cx="2088232" cy="271362"/>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20" name="Rectangle 19"/>
            <p:cNvSpPr/>
            <p:nvPr/>
          </p:nvSpPr>
          <p:spPr>
            <a:xfrm>
              <a:off x="6948264" y="1079416"/>
              <a:ext cx="2179360" cy="2056395"/>
            </a:xfrm>
            <a:prstGeom prst="rect">
              <a:avLst/>
            </a:prstGeom>
            <a:ln>
              <a:solidFill>
                <a:schemeClr val="tx1"/>
              </a:solidFill>
            </a:ln>
          </p:spPr>
          <p:style>
            <a:lnRef idx="2">
              <a:schemeClr val="dk1"/>
            </a:lnRef>
            <a:fillRef idx="1">
              <a:schemeClr val="lt1"/>
            </a:fillRef>
            <a:effectRef idx="0">
              <a:schemeClr val="dk1"/>
            </a:effectRef>
            <a:fontRef idx="minor">
              <a:schemeClr val="dk1"/>
            </a:fontRef>
          </p:style>
          <p:txBody>
            <a:bodyPr rtlCol="0" anchor="t"/>
            <a:lstStyle/>
            <a:p>
              <a:r>
                <a:rPr lang="en-GB" sz="1600" dirty="0">
                  <a:solidFill>
                    <a:schemeClr val="tx1"/>
                  </a:solidFill>
                </a:rPr>
                <a:t>G. </a:t>
              </a:r>
            </a:p>
          </p:txBody>
        </p:sp>
        <p:cxnSp>
          <p:nvCxnSpPr>
            <p:cNvPr id="21" name="Straight Arrow Connector 20"/>
            <p:cNvCxnSpPr/>
            <p:nvPr/>
          </p:nvCxnSpPr>
          <p:spPr>
            <a:xfrm flipH="1" flipV="1">
              <a:off x="6102170" y="1967739"/>
              <a:ext cx="846094" cy="139875"/>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44625805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7504" y="690480"/>
            <a:ext cx="9036495" cy="7340471"/>
          </a:xfrm>
          <a:prstGeom prst="rect">
            <a:avLst/>
          </a:prstGeom>
          <a:noFill/>
        </p:spPr>
        <p:txBody>
          <a:bodyPr wrap="square" rtlCol="0">
            <a:spAutoFit/>
          </a:bodyPr>
          <a:lstStyle/>
          <a:p>
            <a:r>
              <a:rPr lang="en-GB" sz="2300" dirty="0"/>
              <a:t>13. Name the structures in the kidneys where the blood is filtered.</a:t>
            </a:r>
          </a:p>
          <a:p>
            <a:endParaRPr lang="en-GB" sz="1000" dirty="0"/>
          </a:p>
          <a:p>
            <a:r>
              <a:rPr lang="en-GB" sz="2300" dirty="0"/>
              <a:t>14. What are the 3 steps in the blood filtering process?</a:t>
            </a:r>
          </a:p>
          <a:p>
            <a:endParaRPr lang="en-GB" sz="1000" dirty="0"/>
          </a:p>
          <a:p>
            <a:r>
              <a:rPr lang="en-GB" sz="2300" dirty="0"/>
              <a:t>15. Describe what happens in each of the 3 steps of the blood filtering process. </a:t>
            </a:r>
          </a:p>
          <a:p>
            <a:endParaRPr lang="en-GB" sz="1000" dirty="0"/>
          </a:p>
          <a:p>
            <a:r>
              <a:rPr lang="en-GB" sz="2300" b="1" dirty="0"/>
              <a:t>16. HT: Where in the body are the water levels in the blood monitored?</a:t>
            </a:r>
          </a:p>
          <a:p>
            <a:endParaRPr lang="en-GB" sz="1000" b="1" dirty="0"/>
          </a:p>
          <a:p>
            <a:r>
              <a:rPr lang="en-GB" sz="2300" b="1" dirty="0"/>
              <a:t>17. HT: Name the hormone that controls the water levels in the blood.</a:t>
            </a:r>
          </a:p>
          <a:p>
            <a:endParaRPr lang="en-GB" sz="1000" b="1" dirty="0"/>
          </a:p>
          <a:p>
            <a:r>
              <a:rPr lang="en-GB" sz="2300" b="1" dirty="0"/>
              <a:t>18. HT: What effect does increased levels of this hormone have on the kidneys?</a:t>
            </a:r>
          </a:p>
          <a:p>
            <a:endParaRPr lang="en-GB" sz="1000" b="1" dirty="0"/>
          </a:p>
          <a:p>
            <a:r>
              <a:rPr lang="en-GB" sz="2300" b="1" dirty="0"/>
              <a:t>19. HT: Describe what happens in the body when the water content of the blood is too low?</a:t>
            </a:r>
          </a:p>
          <a:p>
            <a:endParaRPr lang="en-GB" sz="1000" b="1" dirty="0"/>
          </a:p>
          <a:p>
            <a:r>
              <a:rPr lang="en-GB" sz="2300" b="1" dirty="0"/>
              <a:t>20. HT: Describe what happens in the body when the water content of the blood is too high?</a:t>
            </a:r>
          </a:p>
          <a:p>
            <a:endParaRPr lang="en-GB" sz="1000" dirty="0"/>
          </a:p>
          <a:p>
            <a:endParaRPr lang="en-GB" sz="2300" dirty="0"/>
          </a:p>
          <a:p>
            <a:pPr marL="457200" indent="-457200">
              <a:buAutoNum type="arabicPeriod"/>
            </a:pPr>
            <a:endParaRPr lang="en-GB" sz="2300" dirty="0"/>
          </a:p>
          <a:p>
            <a:pPr marL="457200" indent="-457200">
              <a:buAutoNum type="arabicPeriod"/>
            </a:pPr>
            <a:endParaRPr lang="en-GB" sz="2300" dirty="0"/>
          </a:p>
          <a:p>
            <a:pPr marL="457200" indent="-457200">
              <a:buAutoNum type="arabicPeriod"/>
            </a:pPr>
            <a:endParaRPr lang="en-GB" sz="2300" dirty="0"/>
          </a:p>
          <a:p>
            <a:r>
              <a:rPr lang="en-GB" sz="2300" dirty="0"/>
              <a:t>  </a:t>
            </a:r>
          </a:p>
        </p:txBody>
      </p:sp>
      <p:sp>
        <p:nvSpPr>
          <p:cNvPr id="8"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5</a:t>
            </a:r>
          </a:p>
          <a:p>
            <a:pPr marL="0" lvl="1" algn="r" defTabSz="342900" rtl="0">
              <a:spcBef>
                <a:spcPct val="0"/>
              </a:spcBef>
            </a:pPr>
            <a:r>
              <a:rPr lang="en-US" sz="2400" b="1" kern="0" dirty="0">
                <a:solidFill>
                  <a:schemeClr val="accent6"/>
                </a:solidFill>
                <a:latin typeface="+mn-lt"/>
              </a:rPr>
              <a:t>- </a:t>
            </a:r>
            <a:r>
              <a:rPr lang="en-US" sz="2400" b="1" kern="0" dirty="0">
                <a:latin typeface="+mn-lt"/>
              </a:rPr>
              <a:t>Question IT</a:t>
            </a:r>
          </a:p>
        </p:txBody>
      </p:sp>
    </p:spTree>
    <p:extLst>
      <p:ext uri="{BB962C8B-B14F-4D97-AF65-F5344CB8AC3E}">
        <p14:creationId xmlns:p14="http://schemas.microsoft.com/office/powerpoint/2010/main" val="390376765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7504" y="690480"/>
            <a:ext cx="9036495" cy="6370975"/>
          </a:xfrm>
          <a:prstGeom prst="rect">
            <a:avLst/>
          </a:prstGeom>
          <a:noFill/>
        </p:spPr>
        <p:txBody>
          <a:bodyPr wrap="square" rtlCol="0">
            <a:spAutoFit/>
          </a:bodyPr>
          <a:lstStyle/>
          <a:p>
            <a:endParaRPr lang="en-GB" sz="1000" dirty="0"/>
          </a:p>
          <a:p>
            <a:r>
              <a:rPr lang="en-GB" sz="2300" dirty="0"/>
              <a:t>21. How does kidney dialysis treat kidney failure?</a:t>
            </a:r>
          </a:p>
          <a:p>
            <a:endParaRPr lang="en-GB" sz="1000" dirty="0"/>
          </a:p>
          <a:p>
            <a:r>
              <a:rPr lang="en-GB" sz="2300" dirty="0"/>
              <a:t>22. Describe how the dialysis machine works.</a:t>
            </a:r>
          </a:p>
          <a:p>
            <a:endParaRPr lang="en-GB" sz="1000" dirty="0"/>
          </a:p>
          <a:p>
            <a:r>
              <a:rPr lang="en-GB" sz="2300" dirty="0"/>
              <a:t>23. How does a kidney transplant treat kidney failure?</a:t>
            </a:r>
          </a:p>
          <a:p>
            <a:endParaRPr lang="en-GB" sz="1000" dirty="0"/>
          </a:p>
          <a:p>
            <a:r>
              <a:rPr lang="en-GB" sz="2300" dirty="0"/>
              <a:t>24. State the advantages and disadvantages of kidney dialysis and kidney transplants. </a:t>
            </a:r>
          </a:p>
          <a:p>
            <a:endParaRPr lang="en-GB" sz="2300" dirty="0"/>
          </a:p>
          <a:p>
            <a:endParaRPr lang="en-GB" sz="2300" dirty="0"/>
          </a:p>
          <a:p>
            <a:endParaRPr lang="en-GB" sz="2300" dirty="0"/>
          </a:p>
          <a:p>
            <a:endParaRPr lang="en-GB" sz="2300" dirty="0"/>
          </a:p>
          <a:p>
            <a:endParaRPr lang="en-GB" sz="2300" dirty="0"/>
          </a:p>
          <a:p>
            <a:endParaRPr lang="en-GB" sz="2300" dirty="0"/>
          </a:p>
          <a:p>
            <a:endParaRPr lang="en-GB" sz="2300" dirty="0"/>
          </a:p>
          <a:p>
            <a:pPr marL="457200" indent="-457200">
              <a:buAutoNum type="arabicPeriod"/>
            </a:pPr>
            <a:endParaRPr lang="en-GB" sz="2300" dirty="0"/>
          </a:p>
          <a:p>
            <a:pPr marL="457200" indent="-457200">
              <a:buAutoNum type="arabicPeriod"/>
            </a:pPr>
            <a:endParaRPr lang="en-GB" sz="2300" dirty="0"/>
          </a:p>
          <a:p>
            <a:pPr marL="457200" indent="-457200">
              <a:buAutoNum type="arabicPeriod"/>
            </a:pPr>
            <a:endParaRPr lang="en-GB" sz="2300" dirty="0"/>
          </a:p>
          <a:p>
            <a:r>
              <a:rPr lang="en-GB" sz="2300" dirty="0"/>
              <a:t>  </a:t>
            </a:r>
          </a:p>
        </p:txBody>
      </p:sp>
      <p:sp>
        <p:nvSpPr>
          <p:cNvPr id="8"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5</a:t>
            </a:r>
          </a:p>
          <a:p>
            <a:pPr marL="0" lvl="1" algn="r" defTabSz="342900" rtl="0">
              <a:spcBef>
                <a:spcPct val="0"/>
              </a:spcBef>
            </a:pPr>
            <a:r>
              <a:rPr lang="en-US" sz="2400" b="1" kern="0" dirty="0">
                <a:solidFill>
                  <a:schemeClr val="accent6"/>
                </a:solidFill>
                <a:latin typeface="+mn-lt"/>
              </a:rPr>
              <a:t>- </a:t>
            </a:r>
            <a:r>
              <a:rPr lang="en-US" sz="2400" b="1" kern="0" dirty="0">
                <a:latin typeface="+mn-lt"/>
              </a:rPr>
              <a:t>Question IT</a:t>
            </a:r>
          </a:p>
        </p:txBody>
      </p:sp>
    </p:spTree>
    <p:extLst>
      <p:ext uri="{BB962C8B-B14F-4D97-AF65-F5344CB8AC3E}">
        <p14:creationId xmlns:p14="http://schemas.microsoft.com/office/powerpoint/2010/main" val="10939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49087" y="802524"/>
            <a:ext cx="8915400" cy="559573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t"/>
          <a:lstStyle/>
          <a:p>
            <a:pPr marL="342900" marR="0" lvl="0" indent="-342900" defTabSz="914400" eaLnBrk="1" fontAlgn="auto" latinLnBrk="0" hangingPunct="1">
              <a:lnSpc>
                <a:spcPct val="100000"/>
              </a:lnSpc>
              <a:spcBef>
                <a:spcPts val="0"/>
              </a:spcBef>
              <a:spcAft>
                <a:spcPts val="0"/>
              </a:spcAft>
              <a:buClrTx/>
              <a:buSzTx/>
              <a:buFont typeface="+mj-lt"/>
              <a:buNone/>
              <a:tabLst/>
              <a:defRPr/>
            </a:pPr>
            <a:endParaRPr lang="en-GB" sz="2000" dirty="0">
              <a:solidFill>
                <a:schemeClr val="tx1"/>
              </a:solidFill>
            </a:endParaRPr>
          </a:p>
        </p:txBody>
      </p:sp>
      <p:sp>
        <p:nvSpPr>
          <p:cNvPr id="7" name="TextBox 6"/>
          <p:cNvSpPr txBox="1"/>
          <p:nvPr/>
        </p:nvSpPr>
        <p:spPr>
          <a:xfrm>
            <a:off x="0" y="980728"/>
            <a:ext cx="4254380" cy="3200876"/>
          </a:xfrm>
          <a:prstGeom prst="rect">
            <a:avLst/>
          </a:prstGeom>
          <a:noFill/>
        </p:spPr>
        <p:txBody>
          <a:bodyPr wrap="square" rtlCol="0">
            <a:spAutoFit/>
          </a:bodyPr>
          <a:lstStyle/>
          <a:p>
            <a:r>
              <a:rPr lang="en-GB" sz="7200" b="1" dirty="0">
                <a:latin typeface="+mj-lt"/>
                <a:ea typeface="Beirut" charset="-78"/>
                <a:cs typeface="Beirut" charset="-78"/>
              </a:rPr>
              <a:t>AnswerIT!</a:t>
            </a:r>
          </a:p>
          <a:p>
            <a:endParaRPr lang="en-GB" sz="7200" b="1" dirty="0">
              <a:latin typeface="+mj-lt"/>
              <a:ea typeface="Beirut" charset="-78"/>
              <a:cs typeface="Beirut" charset="-78"/>
            </a:endParaRPr>
          </a:p>
          <a:p>
            <a:endParaRPr lang="en-GB" sz="4000" dirty="0"/>
          </a:p>
          <a:p>
            <a:endParaRPr lang="en-GB" dirty="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54380" y="802524"/>
            <a:ext cx="4824536" cy="5257800"/>
          </a:xfrm>
          <a:prstGeom prst="rect">
            <a:avLst/>
          </a:prstGeom>
        </p:spPr>
      </p:pic>
      <p:sp>
        <p:nvSpPr>
          <p:cNvPr id="5" name="Rectangle 4"/>
          <p:cNvSpPr/>
          <p:nvPr/>
        </p:nvSpPr>
        <p:spPr>
          <a:xfrm>
            <a:off x="0" y="2204864"/>
            <a:ext cx="4572000" cy="2462213"/>
          </a:xfrm>
          <a:prstGeom prst="rect">
            <a:avLst/>
          </a:prstGeom>
        </p:spPr>
        <p:txBody>
          <a:bodyPr>
            <a:spAutoFit/>
          </a:bodyPr>
          <a:lstStyle/>
          <a:p>
            <a:r>
              <a:rPr lang="en-US" sz="2800" b="1" dirty="0">
                <a:solidFill>
                  <a:schemeClr val="bg1">
                    <a:lumMod val="65000"/>
                  </a:schemeClr>
                </a:solidFill>
              </a:rPr>
              <a:t>Homeostasis continued</a:t>
            </a:r>
          </a:p>
          <a:p>
            <a:r>
              <a:rPr lang="en-US" sz="2800" b="1" dirty="0">
                <a:solidFill>
                  <a:schemeClr val="bg1">
                    <a:lumMod val="65000"/>
                  </a:schemeClr>
                </a:solidFill>
              </a:rPr>
              <a:t>Part 5</a:t>
            </a:r>
          </a:p>
          <a:p>
            <a:endParaRPr lang="en-US" sz="800" b="1" dirty="0">
              <a:solidFill>
                <a:schemeClr val="bg1">
                  <a:lumMod val="65000"/>
                </a:schemeClr>
              </a:solidFill>
            </a:endParaRPr>
          </a:p>
          <a:p>
            <a:pPr marL="342900" indent="-342900">
              <a:buFont typeface="Arial" charset="0"/>
              <a:buChar char="•"/>
            </a:pPr>
            <a:r>
              <a:rPr lang="en-US" b="1" dirty="0">
                <a:solidFill>
                  <a:schemeClr val="bg1">
                    <a:lumMod val="65000"/>
                  </a:schemeClr>
                </a:solidFill>
              </a:rPr>
              <a:t>Osmoregulation (biology)</a:t>
            </a:r>
          </a:p>
          <a:p>
            <a:pPr marL="342900" indent="-342900">
              <a:buFont typeface="Arial" charset="0"/>
              <a:buChar char="•"/>
            </a:pPr>
            <a:r>
              <a:rPr lang="en-US" b="1" dirty="0">
                <a:solidFill>
                  <a:schemeClr val="bg1">
                    <a:lumMod val="65000"/>
                  </a:schemeClr>
                </a:solidFill>
              </a:rPr>
              <a:t>Structure of the urinary system (biology)</a:t>
            </a:r>
          </a:p>
          <a:p>
            <a:pPr marL="342900" indent="-342900">
              <a:buFont typeface="Arial" charset="0"/>
              <a:buChar char="•"/>
            </a:pPr>
            <a:r>
              <a:rPr lang="en-US" b="1" dirty="0">
                <a:solidFill>
                  <a:schemeClr val="bg1">
                    <a:lumMod val="65000"/>
                  </a:schemeClr>
                </a:solidFill>
              </a:rPr>
              <a:t>Maintaining water and nitrogen balance in the body (biology only)</a:t>
            </a:r>
          </a:p>
          <a:p>
            <a:pPr marL="342900" indent="-342900">
              <a:buFont typeface="Arial" charset="0"/>
              <a:buChar char="•"/>
            </a:pPr>
            <a:r>
              <a:rPr lang="en-US" b="1" dirty="0">
                <a:solidFill>
                  <a:schemeClr val="bg1">
                    <a:lumMod val="65000"/>
                  </a:schemeClr>
                </a:solidFill>
              </a:rPr>
              <a:t>Kidney failure and treatment</a:t>
            </a:r>
          </a:p>
        </p:txBody>
      </p:sp>
    </p:spTree>
    <p:extLst>
      <p:ext uri="{BB962C8B-B14F-4D97-AF65-F5344CB8AC3E}">
        <p14:creationId xmlns:p14="http://schemas.microsoft.com/office/powerpoint/2010/main" val="166609541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5 </a:t>
            </a:r>
            <a:r>
              <a:rPr lang="en-US" sz="2400" b="1" kern="0" dirty="0">
                <a:latin typeface="+mn-lt"/>
              </a:rPr>
              <a:t>AnswerIT</a:t>
            </a:r>
          </a:p>
        </p:txBody>
      </p:sp>
      <p:sp>
        <p:nvSpPr>
          <p:cNvPr id="4" name="TextBox 3">
            <a:extLst>
              <a:ext uri="{FF2B5EF4-FFF2-40B4-BE49-F238E27FC236}">
                <a16:creationId xmlns:a16="http://schemas.microsoft.com/office/drawing/2014/main" id="{7691764E-6646-B248-8174-B6EAD75AA40A}"/>
              </a:ext>
            </a:extLst>
          </p:cNvPr>
          <p:cNvSpPr txBox="1"/>
          <p:nvPr/>
        </p:nvSpPr>
        <p:spPr>
          <a:xfrm>
            <a:off x="-11234" y="690480"/>
            <a:ext cx="9155233" cy="7786747"/>
          </a:xfrm>
          <a:prstGeom prst="rect">
            <a:avLst/>
          </a:prstGeom>
          <a:noFill/>
        </p:spPr>
        <p:txBody>
          <a:bodyPr wrap="square" rtlCol="0">
            <a:spAutoFit/>
          </a:bodyPr>
          <a:lstStyle/>
          <a:p>
            <a:pPr marL="457200" indent="-457200">
              <a:buAutoNum type="arabicPeriod"/>
            </a:pPr>
            <a:r>
              <a:rPr lang="en-GB" sz="2300" dirty="0"/>
              <a:t>State the ways in which water is lost from the body. </a:t>
            </a:r>
            <a:r>
              <a:rPr lang="en-GB" sz="2300" b="1" dirty="0">
                <a:solidFill>
                  <a:srgbClr val="00B050"/>
                </a:solidFill>
              </a:rPr>
              <a:t>Lungs, urine, skin (sweat)</a:t>
            </a:r>
            <a:endParaRPr lang="en-GB" sz="800" dirty="0"/>
          </a:p>
          <a:p>
            <a:pPr marL="457200" indent="-457200">
              <a:buAutoNum type="arabicPeriod"/>
            </a:pPr>
            <a:r>
              <a:rPr lang="en-GB" sz="2300" dirty="0"/>
              <a:t>Sweat contains mostly water. What else can be found in sweat? </a:t>
            </a:r>
            <a:r>
              <a:rPr lang="en-GB" sz="2300" b="1" dirty="0">
                <a:solidFill>
                  <a:srgbClr val="00B050"/>
                </a:solidFill>
              </a:rPr>
              <a:t>Ions and urea</a:t>
            </a:r>
            <a:endParaRPr lang="en-GB" sz="800" dirty="0"/>
          </a:p>
          <a:p>
            <a:pPr marL="457200" indent="-457200">
              <a:buFontTx/>
              <a:buAutoNum type="arabicPeriod"/>
            </a:pPr>
            <a:r>
              <a:rPr lang="en-GB" sz="2300" dirty="0"/>
              <a:t>What is removed via the kidneys in the urine? </a:t>
            </a:r>
            <a:r>
              <a:rPr lang="en-GB" sz="2300" b="1" dirty="0">
                <a:solidFill>
                  <a:srgbClr val="00B050"/>
                </a:solidFill>
              </a:rPr>
              <a:t>Excess water, ions and urea</a:t>
            </a:r>
            <a:endParaRPr lang="en-GB" sz="800" dirty="0"/>
          </a:p>
          <a:p>
            <a:pPr marL="457200" indent="-457200">
              <a:buAutoNum type="arabicPeriod"/>
            </a:pPr>
            <a:r>
              <a:rPr lang="en-GB" sz="2300" dirty="0"/>
              <a:t>What is a hypertonic solution?</a:t>
            </a:r>
            <a:r>
              <a:rPr lang="en-GB" sz="2400" b="1" dirty="0">
                <a:solidFill>
                  <a:schemeClr val="accent6">
                    <a:lumMod val="75000"/>
                  </a:schemeClr>
                </a:solidFill>
              </a:rPr>
              <a:t> </a:t>
            </a:r>
            <a:r>
              <a:rPr lang="en-GB" sz="2400" b="1" dirty="0">
                <a:solidFill>
                  <a:srgbClr val="00B050"/>
                </a:solidFill>
              </a:rPr>
              <a:t>More concentrated solution than in the cells e.g. concentrated sugar solution</a:t>
            </a:r>
            <a:endParaRPr lang="en-GB" sz="800" b="1" dirty="0">
              <a:solidFill>
                <a:srgbClr val="00B050"/>
              </a:solidFill>
            </a:endParaRPr>
          </a:p>
          <a:p>
            <a:pPr marL="457200" indent="-457200">
              <a:buAutoNum type="arabicPeriod"/>
            </a:pPr>
            <a:r>
              <a:rPr lang="en-GB" sz="2300" dirty="0"/>
              <a:t>What is an isotonic solution? </a:t>
            </a:r>
            <a:r>
              <a:rPr lang="en-GB" sz="2400" b="1" dirty="0">
                <a:solidFill>
                  <a:srgbClr val="00B050"/>
                </a:solidFill>
              </a:rPr>
              <a:t>Same concentration as the solution in the cell</a:t>
            </a:r>
            <a:endParaRPr lang="en-GB" sz="800" dirty="0"/>
          </a:p>
          <a:p>
            <a:pPr marL="457200" indent="-457200">
              <a:buAutoNum type="arabicPeriod"/>
            </a:pPr>
            <a:r>
              <a:rPr lang="en-GB" sz="2300" dirty="0"/>
              <a:t>What is a hypotonic solution? </a:t>
            </a:r>
            <a:r>
              <a:rPr lang="en-GB" sz="2400" b="1" dirty="0">
                <a:solidFill>
                  <a:srgbClr val="00B050"/>
                </a:solidFill>
              </a:rPr>
              <a:t>More dilute than the solution in the cells. e.g. water or dilute sugar solution</a:t>
            </a:r>
            <a:endParaRPr lang="en-GB" sz="800" dirty="0"/>
          </a:p>
          <a:p>
            <a:pPr marL="457200" indent="-457200">
              <a:buFontTx/>
              <a:buAutoNum type="arabicPeriod"/>
            </a:pPr>
            <a:r>
              <a:rPr lang="en-GB" sz="2300" dirty="0"/>
              <a:t>What happens to animal cells when they are put in water? </a:t>
            </a:r>
            <a:r>
              <a:rPr lang="en-GB" sz="2400" b="1" dirty="0">
                <a:solidFill>
                  <a:srgbClr val="00B050"/>
                </a:solidFill>
              </a:rPr>
              <a:t>Water enters the cell by osmosis and as the volume increases this puts pressure on the cell membrane and it bursts. This is called lysis. </a:t>
            </a:r>
          </a:p>
          <a:p>
            <a:pPr marL="457200" indent="-457200">
              <a:buAutoNum type="arabicPeriod"/>
            </a:pPr>
            <a:endParaRPr lang="en-GB" sz="2300" dirty="0"/>
          </a:p>
          <a:p>
            <a:endParaRPr lang="en-GB" sz="2300" b="1" dirty="0"/>
          </a:p>
          <a:p>
            <a:pPr marL="457200" indent="-457200">
              <a:buAutoNum type="arabicPeriod"/>
            </a:pPr>
            <a:endParaRPr lang="en-GB" sz="2300" dirty="0"/>
          </a:p>
          <a:p>
            <a:pPr marL="457200" indent="-457200">
              <a:buAutoNum type="arabicPeriod"/>
            </a:pPr>
            <a:endParaRPr lang="en-GB" sz="2300" dirty="0"/>
          </a:p>
          <a:p>
            <a:pPr marL="457200" indent="-457200">
              <a:buAutoNum type="arabicPeriod"/>
            </a:pPr>
            <a:endParaRPr lang="en-GB" sz="2300" dirty="0"/>
          </a:p>
          <a:p>
            <a:r>
              <a:rPr lang="en-GB" sz="2300" dirty="0"/>
              <a:t>  </a:t>
            </a:r>
          </a:p>
        </p:txBody>
      </p:sp>
    </p:spTree>
    <p:extLst>
      <p:ext uri="{BB962C8B-B14F-4D97-AF65-F5344CB8AC3E}">
        <p14:creationId xmlns:p14="http://schemas.microsoft.com/office/powerpoint/2010/main" val="19763855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5 </a:t>
            </a:r>
            <a:r>
              <a:rPr lang="en-US" sz="2400" b="1" kern="0" dirty="0">
                <a:latin typeface="+mn-lt"/>
              </a:rPr>
              <a:t>AnswerIT</a:t>
            </a:r>
          </a:p>
        </p:txBody>
      </p:sp>
      <p:sp>
        <p:nvSpPr>
          <p:cNvPr id="3" name="TextBox 2">
            <a:extLst>
              <a:ext uri="{FF2B5EF4-FFF2-40B4-BE49-F238E27FC236}">
                <a16:creationId xmlns:a16="http://schemas.microsoft.com/office/drawing/2014/main" id="{A52F7CB1-FDA8-7743-B811-6FC63A2E25DE}"/>
              </a:ext>
            </a:extLst>
          </p:cNvPr>
          <p:cNvSpPr txBox="1"/>
          <p:nvPr/>
        </p:nvSpPr>
        <p:spPr>
          <a:xfrm>
            <a:off x="-11234" y="690480"/>
            <a:ext cx="9155233" cy="5570756"/>
          </a:xfrm>
          <a:prstGeom prst="rect">
            <a:avLst/>
          </a:prstGeom>
          <a:noFill/>
        </p:spPr>
        <p:txBody>
          <a:bodyPr wrap="square" rtlCol="0">
            <a:spAutoFit/>
          </a:bodyPr>
          <a:lstStyle/>
          <a:p>
            <a:pPr marL="457200" indent="-457200">
              <a:buAutoNum type="arabicPeriod"/>
            </a:pPr>
            <a:endParaRPr lang="en-GB" sz="800" dirty="0"/>
          </a:p>
          <a:p>
            <a:r>
              <a:rPr lang="en-GB" sz="2300" dirty="0"/>
              <a:t>8. What happens to animal cells when they are put in a concentrated sugar solution? </a:t>
            </a:r>
            <a:r>
              <a:rPr lang="en-GB" sz="2400" b="1" dirty="0">
                <a:solidFill>
                  <a:srgbClr val="00B050"/>
                </a:solidFill>
              </a:rPr>
              <a:t>Water leaves the cell by osmosis and the cells shrink and the membrane wrinkles. This is called crenation.</a:t>
            </a:r>
            <a:endParaRPr lang="en-GB" sz="2300" b="1" dirty="0">
              <a:solidFill>
                <a:srgbClr val="00B050"/>
              </a:solidFill>
            </a:endParaRPr>
          </a:p>
          <a:p>
            <a:pPr marL="457200" indent="-457200">
              <a:buFontTx/>
              <a:buAutoNum type="arabicPeriod"/>
            </a:pPr>
            <a:endParaRPr lang="en-GB" sz="800" dirty="0"/>
          </a:p>
          <a:p>
            <a:r>
              <a:rPr lang="en-GB" sz="2300" b="1" dirty="0"/>
              <a:t>9. HT: What happens to excess proteins in the diet? </a:t>
            </a:r>
            <a:r>
              <a:rPr lang="en-GB" sz="2300" b="1" dirty="0">
                <a:solidFill>
                  <a:srgbClr val="00B050"/>
                </a:solidFill>
              </a:rPr>
              <a:t>They are transported to the liver and converted into urea.</a:t>
            </a:r>
          </a:p>
          <a:p>
            <a:pPr marL="457200" indent="-457200">
              <a:buAutoNum type="arabicPeriod"/>
            </a:pPr>
            <a:endParaRPr lang="en-GB" sz="800" b="1" dirty="0"/>
          </a:p>
          <a:p>
            <a:r>
              <a:rPr lang="en-GB" sz="2300" b="1" dirty="0"/>
              <a:t>10. HT: What does deaminated mean? </a:t>
            </a:r>
            <a:r>
              <a:rPr lang="en-GB" sz="2300" b="1" dirty="0">
                <a:solidFill>
                  <a:srgbClr val="00B050"/>
                </a:solidFill>
              </a:rPr>
              <a:t>An amino group is removed from an amino acid. </a:t>
            </a:r>
          </a:p>
          <a:p>
            <a:pPr marL="457200" indent="-457200">
              <a:buAutoNum type="arabicPeriod"/>
            </a:pPr>
            <a:endParaRPr lang="en-GB" sz="800" b="1" dirty="0"/>
          </a:p>
          <a:p>
            <a:r>
              <a:rPr lang="en-GB" sz="2300" b="1" dirty="0"/>
              <a:t>11. HT: What is ammonia converted to in the liver? </a:t>
            </a:r>
            <a:r>
              <a:rPr lang="en-GB" sz="2300" b="1" dirty="0">
                <a:solidFill>
                  <a:srgbClr val="00B050"/>
                </a:solidFill>
              </a:rPr>
              <a:t>Urea</a:t>
            </a:r>
          </a:p>
          <a:p>
            <a:pPr marL="457200" indent="-457200">
              <a:buAutoNum type="arabicPeriod"/>
            </a:pPr>
            <a:endParaRPr lang="en-GB" sz="2300" b="1" dirty="0"/>
          </a:p>
          <a:p>
            <a:pPr marL="457200" indent="-457200">
              <a:buAutoNum type="arabicPeriod"/>
            </a:pPr>
            <a:endParaRPr lang="en-GB" sz="2300" b="1" dirty="0"/>
          </a:p>
          <a:p>
            <a:pPr marL="457200" indent="-457200">
              <a:buAutoNum type="arabicPeriod"/>
            </a:pPr>
            <a:endParaRPr lang="en-GB" sz="2300" dirty="0"/>
          </a:p>
          <a:p>
            <a:pPr marL="457200" indent="-457200">
              <a:buAutoNum type="arabicPeriod"/>
            </a:pPr>
            <a:endParaRPr lang="en-GB" sz="2300" dirty="0"/>
          </a:p>
          <a:p>
            <a:pPr marL="457200" indent="-457200">
              <a:buAutoNum type="arabicPeriod"/>
            </a:pPr>
            <a:endParaRPr lang="en-GB" sz="2300" dirty="0"/>
          </a:p>
          <a:p>
            <a:r>
              <a:rPr lang="en-GB" sz="2300" dirty="0"/>
              <a:t>  </a:t>
            </a:r>
          </a:p>
        </p:txBody>
      </p:sp>
    </p:spTree>
    <p:extLst>
      <p:ext uri="{BB962C8B-B14F-4D97-AF65-F5344CB8AC3E}">
        <p14:creationId xmlns:p14="http://schemas.microsoft.com/office/powerpoint/2010/main" val="27164924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5 </a:t>
            </a:r>
            <a:r>
              <a:rPr lang="en-US" sz="2400" b="1" kern="0" dirty="0">
                <a:latin typeface="+mn-lt"/>
              </a:rPr>
              <a:t>AnswerIT</a:t>
            </a:r>
          </a:p>
        </p:txBody>
      </p:sp>
      <p:sp>
        <p:nvSpPr>
          <p:cNvPr id="4" name="TextBox 3">
            <a:extLst>
              <a:ext uri="{FF2B5EF4-FFF2-40B4-BE49-F238E27FC236}">
                <a16:creationId xmlns:a16="http://schemas.microsoft.com/office/drawing/2014/main" id="{6BDE3BF4-3005-404D-93D4-9B6F8307F276}"/>
              </a:ext>
            </a:extLst>
          </p:cNvPr>
          <p:cNvSpPr txBox="1"/>
          <p:nvPr/>
        </p:nvSpPr>
        <p:spPr>
          <a:xfrm>
            <a:off x="-11234" y="690480"/>
            <a:ext cx="9155233" cy="1862048"/>
          </a:xfrm>
          <a:prstGeom prst="rect">
            <a:avLst/>
          </a:prstGeom>
          <a:noFill/>
        </p:spPr>
        <p:txBody>
          <a:bodyPr wrap="square" rtlCol="0">
            <a:spAutoFit/>
          </a:bodyPr>
          <a:lstStyle/>
          <a:p>
            <a:r>
              <a:rPr lang="en-GB" sz="2300" dirty="0"/>
              <a:t>12. Label A – G on the diagram below.</a:t>
            </a:r>
          </a:p>
          <a:p>
            <a:pPr marL="457200" indent="-457200">
              <a:buAutoNum type="arabicPeriod"/>
            </a:pPr>
            <a:endParaRPr lang="en-GB" sz="2300" dirty="0"/>
          </a:p>
          <a:p>
            <a:pPr marL="457200" indent="-457200">
              <a:buAutoNum type="arabicPeriod"/>
            </a:pPr>
            <a:endParaRPr lang="en-GB" sz="2300" dirty="0"/>
          </a:p>
          <a:p>
            <a:pPr marL="457200" indent="-457200">
              <a:buAutoNum type="arabicPeriod"/>
            </a:pPr>
            <a:endParaRPr lang="en-GB" sz="2300" dirty="0"/>
          </a:p>
          <a:p>
            <a:r>
              <a:rPr lang="en-GB" sz="2300" dirty="0"/>
              <a:t>  </a:t>
            </a:r>
          </a:p>
        </p:txBody>
      </p:sp>
      <p:grpSp>
        <p:nvGrpSpPr>
          <p:cNvPr id="2" name="Group 4">
            <a:extLst>
              <a:ext uri="{FF2B5EF4-FFF2-40B4-BE49-F238E27FC236}">
                <a16:creationId xmlns:a16="http://schemas.microsoft.com/office/drawing/2014/main" id="{F0E68A8D-5EB0-5948-A40A-5D675CE76AF4}"/>
              </a:ext>
            </a:extLst>
          </p:cNvPr>
          <p:cNvGrpSpPr>
            <a:grpSpLocks noChangeAspect="1"/>
          </p:cNvGrpSpPr>
          <p:nvPr/>
        </p:nvGrpSpPr>
        <p:grpSpPr>
          <a:xfrm>
            <a:off x="673421" y="1361956"/>
            <a:ext cx="7693384" cy="4954312"/>
            <a:chOff x="-144525" y="492266"/>
            <a:chExt cx="9272149" cy="5970990"/>
          </a:xfrm>
        </p:grpSpPr>
        <p:pic>
          <p:nvPicPr>
            <p:cNvPr id="6" name="Picture 5">
              <a:extLst>
                <a:ext uri="{FF2B5EF4-FFF2-40B4-BE49-F238E27FC236}">
                  <a16:creationId xmlns:a16="http://schemas.microsoft.com/office/drawing/2014/main" id="{2310E368-66FD-524D-9C99-99AC73EED5B9}"/>
                </a:ext>
              </a:extLst>
            </p:cNvPr>
            <p:cNvPicPr>
              <a:picLocks noChangeAspect="1"/>
            </p:cNvPicPr>
            <p:nvPr/>
          </p:nvPicPr>
          <p:blipFill>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59832" y="836712"/>
              <a:ext cx="3312368" cy="5537866"/>
            </a:xfrm>
            <a:prstGeom prst="rect">
              <a:avLst/>
            </a:prstGeom>
          </p:spPr>
        </p:pic>
        <p:sp>
          <p:nvSpPr>
            <p:cNvPr id="9" name="Rectangle 8">
              <a:extLst>
                <a:ext uri="{FF2B5EF4-FFF2-40B4-BE49-F238E27FC236}">
                  <a16:creationId xmlns:a16="http://schemas.microsoft.com/office/drawing/2014/main" id="{623A0808-DBFB-114C-87FA-6900D771C8EC}"/>
                </a:ext>
              </a:extLst>
            </p:cNvPr>
            <p:cNvSpPr/>
            <p:nvPr/>
          </p:nvSpPr>
          <p:spPr>
            <a:xfrm>
              <a:off x="827584" y="2802451"/>
              <a:ext cx="1656184" cy="72008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GB" sz="2400" b="1" dirty="0">
                  <a:solidFill>
                    <a:srgbClr val="00B050"/>
                  </a:solidFill>
                </a:rPr>
                <a:t>B. kidney</a:t>
              </a:r>
            </a:p>
          </p:txBody>
        </p:sp>
        <p:cxnSp>
          <p:nvCxnSpPr>
            <p:cNvPr id="10" name="Straight Arrow Connector 9">
              <a:extLst>
                <a:ext uri="{FF2B5EF4-FFF2-40B4-BE49-F238E27FC236}">
                  <a16:creationId xmlns:a16="http://schemas.microsoft.com/office/drawing/2014/main" id="{2A3DC114-A455-3A46-BA85-480B87ADA152}"/>
                </a:ext>
              </a:extLst>
            </p:cNvPr>
            <p:cNvCxnSpPr>
              <a:cxnSpLocks/>
            </p:cNvCxnSpPr>
            <p:nvPr/>
          </p:nvCxnSpPr>
          <p:spPr>
            <a:xfrm flipV="1">
              <a:off x="2483767" y="2233917"/>
              <a:ext cx="936104" cy="928574"/>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11" name="Rectangle 10">
              <a:extLst>
                <a:ext uri="{FF2B5EF4-FFF2-40B4-BE49-F238E27FC236}">
                  <a16:creationId xmlns:a16="http://schemas.microsoft.com/office/drawing/2014/main" id="{E33A4DDA-202E-9748-B358-608E83B85BB1}"/>
                </a:ext>
              </a:extLst>
            </p:cNvPr>
            <p:cNvSpPr/>
            <p:nvPr/>
          </p:nvSpPr>
          <p:spPr>
            <a:xfrm>
              <a:off x="-144525" y="3918725"/>
              <a:ext cx="3240361" cy="133631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GB" sz="2400" b="1" dirty="0">
                  <a:solidFill>
                    <a:srgbClr val="00B050"/>
                  </a:solidFill>
                </a:rPr>
                <a:t>C. blood flowing from the kidney into the renal vein</a:t>
              </a:r>
            </a:p>
          </p:txBody>
        </p:sp>
        <p:cxnSp>
          <p:nvCxnSpPr>
            <p:cNvPr id="12" name="Straight Arrow Connector 11">
              <a:extLst>
                <a:ext uri="{FF2B5EF4-FFF2-40B4-BE49-F238E27FC236}">
                  <a16:creationId xmlns:a16="http://schemas.microsoft.com/office/drawing/2014/main" id="{96E81A4D-9105-B746-8018-62946C980D4A}"/>
                </a:ext>
              </a:extLst>
            </p:cNvPr>
            <p:cNvCxnSpPr/>
            <p:nvPr/>
          </p:nvCxnSpPr>
          <p:spPr>
            <a:xfrm flipV="1">
              <a:off x="3059832" y="1967738"/>
              <a:ext cx="1260140" cy="2485096"/>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13" name="Rectangle 12">
              <a:extLst>
                <a:ext uri="{FF2B5EF4-FFF2-40B4-BE49-F238E27FC236}">
                  <a16:creationId xmlns:a16="http://schemas.microsoft.com/office/drawing/2014/main" id="{000CCB54-9DBD-8B49-AD42-4D4313B94D38}"/>
                </a:ext>
              </a:extLst>
            </p:cNvPr>
            <p:cNvSpPr/>
            <p:nvPr/>
          </p:nvSpPr>
          <p:spPr>
            <a:xfrm>
              <a:off x="132720" y="492266"/>
              <a:ext cx="2888853" cy="179493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GB" sz="2400" b="1" dirty="0">
                  <a:solidFill>
                    <a:srgbClr val="00B050"/>
                  </a:solidFill>
                </a:rPr>
                <a:t>A. blood flowing into the kidney from the renal artery</a:t>
              </a:r>
            </a:p>
          </p:txBody>
        </p:sp>
        <p:cxnSp>
          <p:nvCxnSpPr>
            <p:cNvPr id="14" name="Straight Arrow Connector 13">
              <a:extLst>
                <a:ext uri="{FF2B5EF4-FFF2-40B4-BE49-F238E27FC236}">
                  <a16:creationId xmlns:a16="http://schemas.microsoft.com/office/drawing/2014/main" id="{4319FAD2-09DC-E143-B053-DBDF90C30CEE}"/>
                </a:ext>
              </a:extLst>
            </p:cNvPr>
            <p:cNvCxnSpPr/>
            <p:nvPr/>
          </p:nvCxnSpPr>
          <p:spPr>
            <a:xfrm>
              <a:off x="2771800" y="1345553"/>
              <a:ext cx="1836204" cy="266177"/>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15" name="Rectangle 14">
              <a:extLst>
                <a:ext uri="{FF2B5EF4-FFF2-40B4-BE49-F238E27FC236}">
                  <a16:creationId xmlns:a16="http://schemas.microsoft.com/office/drawing/2014/main" id="{EC377CC1-9594-7E40-B637-0DE50990A2E1}"/>
                </a:ext>
              </a:extLst>
            </p:cNvPr>
            <p:cNvSpPr/>
            <p:nvPr/>
          </p:nvSpPr>
          <p:spPr>
            <a:xfrm>
              <a:off x="6372199" y="5120991"/>
              <a:ext cx="2140868" cy="72008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GB" sz="2400" b="1" dirty="0">
                  <a:solidFill>
                    <a:srgbClr val="00B050"/>
                  </a:solidFill>
                </a:rPr>
                <a:t>E. bladder</a:t>
              </a:r>
            </a:p>
          </p:txBody>
        </p:sp>
        <p:cxnSp>
          <p:nvCxnSpPr>
            <p:cNvPr id="16" name="Straight Arrow Connector 15">
              <a:extLst>
                <a:ext uri="{FF2B5EF4-FFF2-40B4-BE49-F238E27FC236}">
                  <a16:creationId xmlns:a16="http://schemas.microsoft.com/office/drawing/2014/main" id="{8E06B35C-87AD-C943-BB07-2EB3F83D2D3C}"/>
                </a:ext>
              </a:extLst>
            </p:cNvPr>
            <p:cNvCxnSpPr/>
            <p:nvPr/>
          </p:nvCxnSpPr>
          <p:spPr>
            <a:xfrm flipH="1">
              <a:off x="5004048" y="5481031"/>
              <a:ext cx="1368152" cy="0"/>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17" name="Rectangle 16">
              <a:extLst>
                <a:ext uri="{FF2B5EF4-FFF2-40B4-BE49-F238E27FC236}">
                  <a16:creationId xmlns:a16="http://schemas.microsoft.com/office/drawing/2014/main" id="{C7F55933-0CD3-B44B-AA9C-959E95B542F8}"/>
                </a:ext>
              </a:extLst>
            </p:cNvPr>
            <p:cNvSpPr/>
            <p:nvPr/>
          </p:nvSpPr>
          <p:spPr>
            <a:xfrm>
              <a:off x="6740486" y="4066833"/>
              <a:ext cx="1892485" cy="72008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GB" sz="2400" b="1" dirty="0">
                  <a:solidFill>
                    <a:srgbClr val="00B050"/>
                  </a:solidFill>
                </a:rPr>
                <a:t>F. ureter</a:t>
              </a:r>
            </a:p>
          </p:txBody>
        </p:sp>
        <p:cxnSp>
          <p:nvCxnSpPr>
            <p:cNvPr id="18" name="Straight Arrow Connector 17">
              <a:extLst>
                <a:ext uri="{FF2B5EF4-FFF2-40B4-BE49-F238E27FC236}">
                  <a16:creationId xmlns:a16="http://schemas.microsoft.com/office/drawing/2014/main" id="{FF4790F7-214D-DB43-AD6B-989C7980A61A}"/>
                </a:ext>
              </a:extLst>
            </p:cNvPr>
            <p:cNvCxnSpPr/>
            <p:nvPr/>
          </p:nvCxnSpPr>
          <p:spPr>
            <a:xfrm flipH="1">
              <a:off x="5202070" y="4452833"/>
              <a:ext cx="1538416" cy="1"/>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19" name="Rectangle 18">
              <a:extLst>
                <a:ext uri="{FF2B5EF4-FFF2-40B4-BE49-F238E27FC236}">
                  <a16:creationId xmlns:a16="http://schemas.microsoft.com/office/drawing/2014/main" id="{99878282-1C29-E844-B82F-AAC64BBA209D}"/>
                </a:ext>
              </a:extLst>
            </p:cNvPr>
            <p:cNvSpPr/>
            <p:nvPr/>
          </p:nvSpPr>
          <p:spPr>
            <a:xfrm>
              <a:off x="648768" y="5743176"/>
              <a:ext cx="2123032" cy="720080"/>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GB" sz="2400" b="1" dirty="0">
                  <a:solidFill>
                    <a:srgbClr val="00B050"/>
                  </a:solidFill>
                </a:rPr>
                <a:t>D. urethra</a:t>
              </a:r>
            </a:p>
          </p:txBody>
        </p:sp>
        <p:cxnSp>
          <p:nvCxnSpPr>
            <p:cNvPr id="20" name="Straight Arrow Connector 19">
              <a:extLst>
                <a:ext uri="{FF2B5EF4-FFF2-40B4-BE49-F238E27FC236}">
                  <a16:creationId xmlns:a16="http://schemas.microsoft.com/office/drawing/2014/main" id="{3A4DB257-ACFF-FA49-822E-94872A497DF5}"/>
                </a:ext>
              </a:extLst>
            </p:cNvPr>
            <p:cNvCxnSpPr/>
            <p:nvPr/>
          </p:nvCxnSpPr>
          <p:spPr>
            <a:xfrm>
              <a:off x="2771800" y="6103216"/>
              <a:ext cx="2088232" cy="271362"/>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sp>
          <p:nvSpPr>
            <p:cNvPr id="21" name="Rectangle 20">
              <a:extLst>
                <a:ext uri="{FF2B5EF4-FFF2-40B4-BE49-F238E27FC236}">
                  <a16:creationId xmlns:a16="http://schemas.microsoft.com/office/drawing/2014/main" id="{06B9ABBF-0BDD-1F48-95C8-2F920AB383F0}"/>
                </a:ext>
              </a:extLst>
            </p:cNvPr>
            <p:cNvSpPr/>
            <p:nvPr/>
          </p:nvSpPr>
          <p:spPr>
            <a:xfrm>
              <a:off x="6948264" y="1079416"/>
              <a:ext cx="2179360" cy="2056395"/>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r>
                <a:rPr lang="en-GB" sz="2400" b="1" dirty="0">
                  <a:solidFill>
                    <a:srgbClr val="00B050"/>
                  </a:solidFill>
                </a:rPr>
                <a:t>G. internal structure of the kidney</a:t>
              </a:r>
            </a:p>
          </p:txBody>
        </p:sp>
        <p:cxnSp>
          <p:nvCxnSpPr>
            <p:cNvPr id="22" name="Straight Arrow Connector 21">
              <a:extLst>
                <a:ext uri="{FF2B5EF4-FFF2-40B4-BE49-F238E27FC236}">
                  <a16:creationId xmlns:a16="http://schemas.microsoft.com/office/drawing/2014/main" id="{C47C6A6B-CA1A-F34D-80C2-E03B5067D086}"/>
                </a:ext>
              </a:extLst>
            </p:cNvPr>
            <p:cNvCxnSpPr/>
            <p:nvPr/>
          </p:nvCxnSpPr>
          <p:spPr>
            <a:xfrm flipH="1" flipV="1">
              <a:off x="6102170" y="1967739"/>
              <a:ext cx="846094" cy="139875"/>
            </a:xfrm>
            <a:prstGeom prst="straightConnector1">
              <a:avLst/>
            </a:prstGeom>
            <a:ln w="31750">
              <a:tailEnd type="triangle"/>
            </a:ln>
            <a:effectLst/>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5560036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5 </a:t>
            </a:r>
            <a:r>
              <a:rPr lang="en-US" sz="2400" b="1" kern="0" dirty="0">
                <a:latin typeface="+mn-lt"/>
              </a:rPr>
              <a:t>AnswerIT</a:t>
            </a:r>
          </a:p>
        </p:txBody>
      </p:sp>
      <p:sp>
        <p:nvSpPr>
          <p:cNvPr id="4" name="TextBox 3">
            <a:extLst>
              <a:ext uri="{FF2B5EF4-FFF2-40B4-BE49-F238E27FC236}">
                <a16:creationId xmlns:a16="http://schemas.microsoft.com/office/drawing/2014/main" id="{053C00C2-64C8-2E45-9D7F-DD9C944E4A7E}"/>
              </a:ext>
            </a:extLst>
          </p:cNvPr>
          <p:cNvSpPr txBox="1"/>
          <p:nvPr/>
        </p:nvSpPr>
        <p:spPr>
          <a:xfrm>
            <a:off x="107504" y="690480"/>
            <a:ext cx="9036495" cy="6109365"/>
          </a:xfrm>
          <a:prstGeom prst="rect">
            <a:avLst/>
          </a:prstGeom>
          <a:noFill/>
        </p:spPr>
        <p:txBody>
          <a:bodyPr wrap="square" rtlCol="0">
            <a:spAutoFit/>
          </a:bodyPr>
          <a:lstStyle/>
          <a:p>
            <a:r>
              <a:rPr lang="en-GB" sz="2300" dirty="0"/>
              <a:t>13. Name the structures in the kidneys where the blood is filtered. </a:t>
            </a:r>
            <a:r>
              <a:rPr lang="en-GB" sz="2300" b="1" dirty="0">
                <a:solidFill>
                  <a:srgbClr val="00B050"/>
                </a:solidFill>
              </a:rPr>
              <a:t>Kidney tubules (nephrons) </a:t>
            </a:r>
            <a:endParaRPr lang="en-GB" sz="2300" dirty="0"/>
          </a:p>
          <a:p>
            <a:r>
              <a:rPr lang="en-GB" sz="2300" dirty="0"/>
              <a:t>14. What are the 3 steps in the blood filtering process? </a:t>
            </a:r>
            <a:r>
              <a:rPr lang="en-GB" sz="2300" b="1" dirty="0">
                <a:solidFill>
                  <a:srgbClr val="00B050"/>
                </a:solidFill>
              </a:rPr>
              <a:t>Filtration, selective reabsorption and excretion</a:t>
            </a:r>
            <a:endParaRPr lang="en-GB" sz="1000" b="1" dirty="0">
              <a:solidFill>
                <a:srgbClr val="00B050"/>
              </a:solidFill>
            </a:endParaRPr>
          </a:p>
          <a:p>
            <a:r>
              <a:rPr lang="en-GB" sz="2300" dirty="0"/>
              <a:t>15. Describe what happens in each of the 3 steps of the blood filtering process. </a:t>
            </a:r>
            <a:r>
              <a:rPr lang="en-GB" sz="2300" b="1" u="sng" dirty="0">
                <a:solidFill>
                  <a:srgbClr val="00B050"/>
                </a:solidFill>
              </a:rPr>
              <a:t>Filtration</a:t>
            </a:r>
            <a:r>
              <a:rPr lang="en-GB" sz="2300" b="1" dirty="0">
                <a:solidFill>
                  <a:srgbClr val="00B050"/>
                </a:solidFill>
              </a:rPr>
              <a:t> of glucose, urea, ions (salts) and water from the blood. </a:t>
            </a:r>
            <a:r>
              <a:rPr lang="en-GB" sz="2300" b="1" u="sng" dirty="0">
                <a:solidFill>
                  <a:srgbClr val="00B050"/>
                </a:solidFill>
              </a:rPr>
              <a:t>Selective reabsorption </a:t>
            </a:r>
            <a:r>
              <a:rPr lang="en-GB" sz="2300" b="1" dirty="0">
                <a:solidFill>
                  <a:srgbClr val="00B050"/>
                </a:solidFill>
              </a:rPr>
              <a:t>of ALL glucose, some ions (salts) and some water into the blood. </a:t>
            </a:r>
            <a:r>
              <a:rPr lang="en-GB" sz="2300" b="1" u="sng" dirty="0">
                <a:solidFill>
                  <a:srgbClr val="00B050"/>
                </a:solidFill>
              </a:rPr>
              <a:t>Excretion</a:t>
            </a:r>
            <a:r>
              <a:rPr lang="en-GB" sz="2300" b="1" dirty="0">
                <a:solidFill>
                  <a:srgbClr val="00B050"/>
                </a:solidFill>
              </a:rPr>
              <a:t> of ALL urea, excess ions (salts) and excess water into the urine. </a:t>
            </a:r>
            <a:endParaRPr lang="en-GB" sz="1000" b="1" dirty="0">
              <a:solidFill>
                <a:srgbClr val="00B050"/>
              </a:solidFill>
            </a:endParaRPr>
          </a:p>
          <a:p>
            <a:r>
              <a:rPr lang="en-GB" sz="2300" b="1" dirty="0"/>
              <a:t>16: HT: Where in the body are the water levels in the blood monitored? </a:t>
            </a:r>
            <a:r>
              <a:rPr lang="en-GB" sz="2300" b="1" dirty="0">
                <a:solidFill>
                  <a:srgbClr val="00B050"/>
                </a:solidFill>
              </a:rPr>
              <a:t>The pituitary gland in the brain </a:t>
            </a:r>
            <a:endParaRPr lang="en-GB" sz="1000" b="1" dirty="0">
              <a:solidFill>
                <a:srgbClr val="00B050"/>
              </a:solidFill>
            </a:endParaRPr>
          </a:p>
          <a:p>
            <a:r>
              <a:rPr lang="en-GB" sz="2300" b="1" dirty="0"/>
              <a:t>17. HT: Name the hormone that controls the water levels in the blood. </a:t>
            </a:r>
            <a:r>
              <a:rPr lang="en-GB" sz="2300" b="1" dirty="0">
                <a:solidFill>
                  <a:srgbClr val="00B050"/>
                </a:solidFill>
              </a:rPr>
              <a:t>Anti-diuretic hormone (ADH). </a:t>
            </a:r>
            <a:endParaRPr lang="en-GB" sz="1000" b="1" dirty="0">
              <a:solidFill>
                <a:srgbClr val="00B050"/>
              </a:solidFill>
            </a:endParaRPr>
          </a:p>
          <a:p>
            <a:r>
              <a:rPr lang="en-GB" sz="2300" b="1" dirty="0"/>
              <a:t>18. HT: What effect does increased levels of this hormone have on the kidneys? </a:t>
            </a:r>
            <a:r>
              <a:rPr lang="en-GB" sz="2300" b="1" dirty="0">
                <a:solidFill>
                  <a:srgbClr val="00B050"/>
                </a:solidFill>
              </a:rPr>
              <a:t>The kidney tubules to become more permeable to water. Increased levels of ADH cause the kidneys to re-absorb more water.</a:t>
            </a:r>
            <a:endParaRPr lang="en-GB" sz="2300" dirty="0"/>
          </a:p>
          <a:p>
            <a:r>
              <a:rPr lang="en-GB" sz="2300" dirty="0"/>
              <a:t>  </a:t>
            </a:r>
          </a:p>
        </p:txBody>
      </p:sp>
    </p:spTree>
    <p:extLst>
      <p:ext uri="{BB962C8B-B14F-4D97-AF65-F5344CB8AC3E}">
        <p14:creationId xmlns:p14="http://schemas.microsoft.com/office/powerpoint/2010/main" val="287737422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5 </a:t>
            </a:r>
            <a:r>
              <a:rPr lang="en-US" sz="2400" b="1" kern="0" dirty="0">
                <a:latin typeface="+mn-lt"/>
              </a:rPr>
              <a:t>AnswerIT</a:t>
            </a:r>
          </a:p>
        </p:txBody>
      </p:sp>
      <p:sp>
        <p:nvSpPr>
          <p:cNvPr id="3" name="TextBox 2">
            <a:extLst>
              <a:ext uri="{FF2B5EF4-FFF2-40B4-BE49-F238E27FC236}">
                <a16:creationId xmlns:a16="http://schemas.microsoft.com/office/drawing/2014/main" id="{25DAEE78-6F89-3C40-9B52-3C1A6F5B61E8}"/>
              </a:ext>
            </a:extLst>
          </p:cNvPr>
          <p:cNvSpPr txBox="1"/>
          <p:nvPr/>
        </p:nvSpPr>
        <p:spPr>
          <a:xfrm>
            <a:off x="107504" y="690480"/>
            <a:ext cx="9036495" cy="6186309"/>
          </a:xfrm>
          <a:prstGeom prst="rect">
            <a:avLst/>
          </a:prstGeom>
          <a:noFill/>
        </p:spPr>
        <p:txBody>
          <a:bodyPr wrap="square" rtlCol="0">
            <a:spAutoFit/>
          </a:bodyPr>
          <a:lstStyle/>
          <a:p>
            <a:r>
              <a:rPr lang="en-GB" sz="2200" b="1" dirty="0"/>
              <a:t>19. HT: Describe what happens in the body when the water content of the blood is too low? </a:t>
            </a:r>
            <a:r>
              <a:rPr lang="en-GB" sz="2200" b="1" dirty="0">
                <a:solidFill>
                  <a:srgbClr val="00B050"/>
                </a:solidFill>
              </a:rPr>
              <a:t>The PITUITARY GLAND releases ADH into the blood, kidney tubules MORE permeable and reabsorb MORE water. MORE CONCENTRATED urine is produced and the blood water levels return to normal</a:t>
            </a:r>
            <a:endParaRPr lang="en-GB" sz="2200" b="1" dirty="0"/>
          </a:p>
          <a:p>
            <a:r>
              <a:rPr lang="en-GB" sz="2200" b="1" dirty="0"/>
              <a:t>20. HT: Describe what happens in the body when the water content of the blood is too high? </a:t>
            </a:r>
            <a:r>
              <a:rPr lang="en-GB" sz="2200" b="1" dirty="0">
                <a:solidFill>
                  <a:srgbClr val="00B050"/>
                </a:solidFill>
              </a:rPr>
              <a:t>The PITUITARY GLAND stops releasing ADH into the blood, kidney tubules LESS permeable and reabsorb LESS water. LESS concentrated urine is produced and the blood water levels return to normal.</a:t>
            </a:r>
            <a:endParaRPr lang="en-GB" sz="2200" b="1" dirty="0"/>
          </a:p>
          <a:p>
            <a:r>
              <a:rPr lang="en-GB" sz="2200" dirty="0"/>
              <a:t>21. How does kidney dialysis treat kidney failure? </a:t>
            </a:r>
            <a:r>
              <a:rPr lang="en-GB" sz="2200" b="1" dirty="0">
                <a:solidFill>
                  <a:srgbClr val="00B050"/>
                </a:solidFill>
              </a:rPr>
              <a:t>Filters the blood to restore the concentrations of dissolved substances in the blood to normal levels. </a:t>
            </a:r>
          </a:p>
          <a:p>
            <a:r>
              <a:rPr lang="en-GB" sz="2200" dirty="0"/>
              <a:t>22. Describe how the dialysis machine works. </a:t>
            </a:r>
            <a:r>
              <a:rPr lang="en-GB" sz="2200" b="1" dirty="0">
                <a:solidFill>
                  <a:srgbClr val="00B050"/>
                </a:solidFill>
              </a:rPr>
              <a:t>Blood high in urea flows between partially permeable membranes in the opposite direction to the dialysis fluid (maintains the concentration gradient). The dialysis fluid contains the same concentration of useful substances as the blood - this ensures that glucose and ions (salts) are not lost. Urea passes out from the blood into the dialysis fluid.</a:t>
            </a:r>
          </a:p>
          <a:p>
            <a:endParaRPr lang="en-GB" sz="2200" dirty="0"/>
          </a:p>
        </p:txBody>
      </p:sp>
    </p:spTree>
    <p:extLst>
      <p:ext uri="{BB962C8B-B14F-4D97-AF65-F5344CB8AC3E}">
        <p14:creationId xmlns:p14="http://schemas.microsoft.com/office/powerpoint/2010/main" val="2310338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clrChange>
              <a:clrFrom>
                <a:srgbClr val="FFFFFF"/>
              </a:clrFrom>
              <a:clrTo>
                <a:srgbClr val="FFFFFF">
                  <a:alpha val="0"/>
                </a:srgbClr>
              </a:clrTo>
            </a:clrChange>
          </a:blip>
          <a:srcRect t="23485" b="46850"/>
          <a:stretch/>
        </p:blipFill>
        <p:spPr>
          <a:xfrm>
            <a:off x="179512" y="1124744"/>
            <a:ext cx="8801351" cy="2338007"/>
          </a:xfrm>
          <a:prstGeom prst="rect">
            <a:avLst/>
          </a:prstGeom>
        </p:spPr>
      </p:pic>
      <p:sp>
        <p:nvSpPr>
          <p:cNvPr id="8" name="Rounded Rectangle 7"/>
          <p:cNvSpPr/>
          <p:nvPr/>
        </p:nvSpPr>
        <p:spPr>
          <a:xfrm>
            <a:off x="5220072" y="1052736"/>
            <a:ext cx="1008112" cy="432048"/>
          </a:xfrm>
          <a:prstGeom prst="roundRect">
            <a:avLst/>
          </a:prstGeom>
          <a:solidFill>
            <a:schemeClr val="accent6">
              <a:lumMod val="60000"/>
              <a:lumOff val="4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GB" dirty="0"/>
              <a:t>Thyroid:</a:t>
            </a:r>
          </a:p>
        </p:txBody>
      </p:sp>
      <p:sp>
        <p:nvSpPr>
          <p:cNvPr id="7" name="Rectangle 6"/>
          <p:cNvSpPr/>
          <p:nvPr/>
        </p:nvSpPr>
        <p:spPr>
          <a:xfrm>
            <a:off x="611560" y="3933056"/>
            <a:ext cx="8352928" cy="1938992"/>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400" dirty="0"/>
              <a:t>The </a:t>
            </a:r>
            <a:r>
              <a:rPr lang="en-US" sz="2400" b="1" dirty="0">
                <a:solidFill>
                  <a:schemeClr val="accent6">
                    <a:lumMod val="75000"/>
                  </a:schemeClr>
                </a:solidFill>
              </a:rPr>
              <a:t>thyroid </a:t>
            </a:r>
            <a:r>
              <a:rPr lang="en-US" sz="2400" dirty="0">
                <a:solidFill>
                  <a:schemeClr val="tx1"/>
                </a:solidFill>
              </a:rPr>
              <a:t>gland</a:t>
            </a:r>
            <a:r>
              <a:rPr lang="en-US" sz="2400" b="1" dirty="0">
                <a:solidFill>
                  <a:schemeClr val="accent6">
                    <a:lumMod val="75000"/>
                  </a:schemeClr>
                </a:solidFill>
              </a:rPr>
              <a:t> </a:t>
            </a:r>
            <a:r>
              <a:rPr lang="en-US" sz="2400" dirty="0">
                <a:solidFill>
                  <a:schemeClr val="tx1"/>
                </a:solidFill>
              </a:rPr>
              <a:t>produces and secretes the hormone</a:t>
            </a:r>
            <a:r>
              <a:rPr lang="en-US" sz="2400" b="1" dirty="0">
                <a:solidFill>
                  <a:schemeClr val="accent6">
                    <a:lumMod val="75000"/>
                  </a:schemeClr>
                </a:solidFill>
              </a:rPr>
              <a:t> thyroxine. </a:t>
            </a:r>
          </a:p>
          <a:p>
            <a:pPr algn="ctr"/>
            <a:r>
              <a:rPr lang="en-US" sz="2400" b="1" dirty="0">
                <a:solidFill>
                  <a:schemeClr val="accent6">
                    <a:lumMod val="75000"/>
                  </a:schemeClr>
                </a:solidFill>
              </a:rPr>
              <a:t>Thyroxine </a:t>
            </a:r>
            <a:r>
              <a:rPr lang="en-US" sz="2400" dirty="0">
                <a:solidFill>
                  <a:schemeClr val="tx1"/>
                </a:solidFill>
              </a:rPr>
              <a:t>regulates the </a:t>
            </a:r>
            <a:r>
              <a:rPr lang="en-US" sz="2400" b="1" dirty="0">
                <a:solidFill>
                  <a:schemeClr val="accent6">
                    <a:lumMod val="75000"/>
                  </a:schemeClr>
                </a:solidFill>
              </a:rPr>
              <a:t>metabolic rate</a:t>
            </a:r>
            <a:r>
              <a:rPr lang="en-US" sz="2400" dirty="0">
                <a:solidFill>
                  <a:schemeClr val="tx1"/>
                </a:solidFill>
              </a:rPr>
              <a:t>; this is the rate at which </a:t>
            </a:r>
            <a:r>
              <a:rPr lang="en-US" sz="2400" b="1" dirty="0">
                <a:solidFill>
                  <a:schemeClr val="accent6">
                    <a:lumMod val="75000"/>
                  </a:schemeClr>
                </a:solidFill>
              </a:rPr>
              <a:t>energy</a:t>
            </a:r>
            <a:r>
              <a:rPr lang="en-US" sz="2400" dirty="0">
                <a:solidFill>
                  <a:schemeClr val="accent6">
                    <a:lumMod val="75000"/>
                  </a:schemeClr>
                </a:solidFill>
              </a:rPr>
              <a:t> </a:t>
            </a:r>
            <a:r>
              <a:rPr lang="en-US" sz="2400" dirty="0">
                <a:solidFill>
                  <a:schemeClr val="tx1"/>
                </a:solidFill>
              </a:rPr>
              <a:t>is released in the body. </a:t>
            </a:r>
          </a:p>
          <a:p>
            <a:pPr algn="ctr"/>
            <a:r>
              <a:rPr lang="en-US" sz="2400" dirty="0">
                <a:solidFill>
                  <a:schemeClr val="tx1"/>
                </a:solidFill>
              </a:rPr>
              <a:t>Thyroxine </a:t>
            </a:r>
            <a:r>
              <a:rPr lang="en-US" sz="2400" b="1" dirty="0">
                <a:solidFill>
                  <a:schemeClr val="accent6">
                    <a:lumMod val="75000"/>
                  </a:schemeClr>
                </a:solidFill>
              </a:rPr>
              <a:t>also</a:t>
            </a:r>
            <a:r>
              <a:rPr lang="en-US" sz="2400" dirty="0">
                <a:solidFill>
                  <a:schemeClr val="accent6">
                    <a:lumMod val="75000"/>
                  </a:schemeClr>
                </a:solidFill>
              </a:rPr>
              <a:t> </a:t>
            </a:r>
            <a:r>
              <a:rPr lang="en-US" sz="2400" dirty="0">
                <a:solidFill>
                  <a:schemeClr val="tx1"/>
                </a:solidFill>
              </a:rPr>
              <a:t>regulates</a:t>
            </a:r>
            <a:r>
              <a:rPr lang="en-US" sz="2400" dirty="0">
                <a:solidFill>
                  <a:schemeClr val="accent6">
                    <a:lumMod val="75000"/>
                  </a:schemeClr>
                </a:solidFill>
              </a:rPr>
              <a:t> </a:t>
            </a:r>
            <a:r>
              <a:rPr lang="en-US" sz="2400" b="1" dirty="0">
                <a:solidFill>
                  <a:schemeClr val="accent6">
                    <a:lumMod val="75000"/>
                  </a:schemeClr>
                </a:solidFill>
              </a:rPr>
              <a:t>breathing</a:t>
            </a:r>
            <a:r>
              <a:rPr lang="en-US" sz="2400" dirty="0">
                <a:solidFill>
                  <a:schemeClr val="accent6">
                    <a:lumMod val="75000"/>
                  </a:schemeClr>
                </a:solidFill>
              </a:rPr>
              <a:t>, </a:t>
            </a:r>
            <a:r>
              <a:rPr lang="en-US" sz="2400" b="1" dirty="0">
                <a:solidFill>
                  <a:schemeClr val="accent6">
                    <a:lumMod val="75000"/>
                  </a:schemeClr>
                </a:solidFill>
              </a:rPr>
              <a:t>heart rate, </a:t>
            </a:r>
            <a:r>
              <a:rPr lang="en-US" sz="2400" dirty="0">
                <a:solidFill>
                  <a:schemeClr val="tx1"/>
                </a:solidFill>
              </a:rPr>
              <a:t>and </a:t>
            </a:r>
            <a:r>
              <a:rPr lang="en-US" sz="2400" b="1" dirty="0">
                <a:solidFill>
                  <a:schemeClr val="accent6">
                    <a:lumMod val="75000"/>
                  </a:schemeClr>
                </a:solidFill>
              </a:rPr>
              <a:t>body temperature. </a:t>
            </a:r>
          </a:p>
        </p:txBody>
      </p:sp>
      <p:sp>
        <p:nvSpPr>
          <p:cNvPr id="9"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1 - Human endocrine system</a:t>
            </a:r>
            <a:endParaRPr kumimoji="0" lang="en-US" sz="2400" b="1" i="0" u="none" strike="noStrike" kern="0" cap="none" spc="0" normalizeH="0" baseline="0" noProof="0" dirty="0">
              <a:ln>
                <a:noFill/>
              </a:ln>
              <a:solidFill>
                <a:schemeClr val="tx1"/>
              </a:solidFill>
              <a:effectLst/>
              <a:uLnTx/>
              <a:uFillTx/>
              <a:latin typeface="+mn-lt"/>
            </a:endParaRPr>
          </a:p>
        </p:txBody>
      </p:sp>
    </p:spTree>
    <p:extLst>
      <p:ext uri="{BB962C8B-B14F-4D97-AF65-F5344CB8AC3E}">
        <p14:creationId xmlns:p14="http://schemas.microsoft.com/office/powerpoint/2010/main" val="3903253378"/>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563888" y="1"/>
            <a:ext cx="5563736" cy="692696"/>
          </a:xfrm>
          <a:prstGeom prst="rect">
            <a:avLst/>
          </a:prstGeom>
        </p:spPr>
        <p:txBody>
          <a:bodyPr vert="horz" lIns="91440" tIns="45720" rIns="91440" bIns="45720" rtlCol="0" anchor="ctr">
            <a:noAutofit/>
          </a:bodyPr>
          <a:lstStyle>
            <a:lvl1pPr algn="l" defTabSz="342900" rtl="0" eaLnBrk="1" latinLnBrk="0" hangingPunct="1">
              <a:spcBef>
                <a:spcPct val="0"/>
              </a:spcBef>
              <a:buNone/>
              <a:defRPr sz="3300" kern="1200">
                <a:solidFill>
                  <a:schemeClr val="tx1"/>
                </a:solidFill>
                <a:latin typeface="+mj-lt"/>
                <a:ea typeface="+mj-ea"/>
                <a:cs typeface="Lato Medium"/>
              </a:defRPr>
            </a:lvl1pPr>
          </a:lstStyle>
          <a:p>
            <a:pPr marL="0" lvl="1" algn="r" defTabSz="342900">
              <a:spcBef>
                <a:spcPct val="0"/>
              </a:spcBef>
            </a:pPr>
            <a:r>
              <a:rPr lang="en-GB" sz="2400" b="1" kern="0" dirty="0">
                <a:solidFill>
                  <a:schemeClr val="accent6"/>
                </a:solidFill>
              </a:rPr>
              <a:t>Hormonal coordination in humans Part 5 </a:t>
            </a:r>
            <a:r>
              <a:rPr lang="en-US" sz="2400" b="1" kern="0" dirty="0">
                <a:latin typeface="+mn-lt"/>
              </a:rPr>
              <a:t>AnswerIT</a:t>
            </a:r>
          </a:p>
        </p:txBody>
      </p:sp>
      <p:sp>
        <p:nvSpPr>
          <p:cNvPr id="3" name="TextBox 2">
            <a:extLst>
              <a:ext uri="{FF2B5EF4-FFF2-40B4-BE49-F238E27FC236}">
                <a16:creationId xmlns:a16="http://schemas.microsoft.com/office/drawing/2014/main" id="{BC934CAB-B27F-534B-9A3A-6E19D85550E8}"/>
              </a:ext>
            </a:extLst>
          </p:cNvPr>
          <p:cNvSpPr txBox="1"/>
          <p:nvPr/>
        </p:nvSpPr>
        <p:spPr>
          <a:xfrm>
            <a:off x="107504" y="690480"/>
            <a:ext cx="9036495" cy="9956572"/>
          </a:xfrm>
          <a:prstGeom prst="rect">
            <a:avLst/>
          </a:prstGeom>
          <a:noFill/>
        </p:spPr>
        <p:txBody>
          <a:bodyPr wrap="square" rtlCol="0">
            <a:spAutoFit/>
          </a:bodyPr>
          <a:lstStyle/>
          <a:p>
            <a:r>
              <a:rPr lang="en-GB" sz="2300" dirty="0"/>
              <a:t>23. How does a kidney transplant treat kidney failure? </a:t>
            </a:r>
            <a:r>
              <a:rPr lang="en-GB" sz="2300" b="1" dirty="0">
                <a:solidFill>
                  <a:srgbClr val="00B050"/>
                </a:solidFill>
              </a:rPr>
              <a:t>A diseased kidney is replaced by a healthy donor kidney; this can be from a live donor or from someone who has died. </a:t>
            </a:r>
            <a:endParaRPr lang="en-GB" sz="1000" b="1" dirty="0">
              <a:solidFill>
                <a:srgbClr val="00B050"/>
              </a:solidFill>
            </a:endParaRPr>
          </a:p>
          <a:p>
            <a:r>
              <a:rPr lang="en-GB" sz="2300" dirty="0"/>
              <a:t>24. State the advantages and disadvantages of kidney dialysis and kidney transplants. </a:t>
            </a:r>
            <a:r>
              <a:rPr lang="en-GB" sz="2300" b="1" u="sng" dirty="0">
                <a:solidFill>
                  <a:srgbClr val="00B050"/>
                </a:solidFill>
              </a:rPr>
              <a:t>Kidney Dialysis – Advantages: </a:t>
            </a:r>
            <a:r>
              <a:rPr lang="en-GB" sz="2300" b="1" dirty="0">
                <a:solidFill>
                  <a:srgbClr val="00B050"/>
                </a:solidFill>
              </a:rPr>
              <a:t>Available to all kidney patients (no shortage), no need for immune-suppressant drugs </a:t>
            </a:r>
            <a:r>
              <a:rPr lang="en-GB" sz="2300" b="1" u="sng" dirty="0">
                <a:solidFill>
                  <a:srgbClr val="00B050"/>
                </a:solidFill>
              </a:rPr>
              <a:t>Disadvantages: </a:t>
            </a:r>
            <a:r>
              <a:rPr lang="en-GB" sz="2300" b="1" dirty="0">
                <a:solidFill>
                  <a:srgbClr val="00B050"/>
                </a:solidFill>
              </a:rPr>
              <a:t>Patient must limit their salt and protein intake between dialysis sessions, expensive for the NHS, regular dialysis sessions (up to 8hrs) – impacts on the patient’s lifestyle, risk of infection </a:t>
            </a:r>
            <a:r>
              <a:rPr lang="en-GB" sz="2300" b="1" u="sng" dirty="0">
                <a:solidFill>
                  <a:srgbClr val="00B050"/>
                </a:solidFill>
              </a:rPr>
              <a:t>Kidney Transplant </a:t>
            </a:r>
            <a:r>
              <a:rPr lang="en-GB" sz="2300" b="1" dirty="0">
                <a:solidFill>
                  <a:srgbClr val="00B050"/>
                </a:solidFill>
              </a:rPr>
              <a:t>– </a:t>
            </a:r>
            <a:r>
              <a:rPr lang="en-GB" sz="2300" b="1" u="sng" dirty="0">
                <a:solidFill>
                  <a:srgbClr val="00B050"/>
                </a:solidFill>
              </a:rPr>
              <a:t>Advantages</a:t>
            </a:r>
            <a:r>
              <a:rPr lang="en-GB" sz="2300" b="1" dirty="0">
                <a:solidFill>
                  <a:srgbClr val="00B050"/>
                </a:solidFill>
              </a:rPr>
              <a:t>:  Patients can lead a more normal life without having to watch what they eat and drink, cheaper for the NHS overall.</a:t>
            </a:r>
          </a:p>
          <a:p>
            <a:r>
              <a:rPr lang="en-GB" sz="2300" b="1" u="sng" dirty="0">
                <a:solidFill>
                  <a:srgbClr val="00B050"/>
                </a:solidFill>
              </a:rPr>
              <a:t>Disadvantages</a:t>
            </a:r>
            <a:r>
              <a:rPr lang="en-GB" sz="2300" b="1" dirty="0">
                <a:solidFill>
                  <a:srgbClr val="00B050"/>
                </a:solidFill>
              </a:rPr>
              <a:t>: Must take immune-suppressant drugs which increase the risk of infection, shortage of organ donors, kidney only lasts 8-9 years on average, any operation </a:t>
            </a:r>
            <a:r>
              <a:rPr lang="en-GB" sz="2300" b="1">
                <a:solidFill>
                  <a:srgbClr val="00B050"/>
                </a:solidFill>
              </a:rPr>
              <a:t>carries risks.</a:t>
            </a:r>
            <a:endParaRPr lang="en-GB" sz="2300" b="1" dirty="0">
              <a:solidFill>
                <a:srgbClr val="00B050"/>
              </a:solidFill>
            </a:endParaRPr>
          </a:p>
          <a:p>
            <a:endParaRPr lang="en-GB" sz="2300" b="1" dirty="0">
              <a:solidFill>
                <a:srgbClr val="00B050"/>
              </a:solidFill>
            </a:endParaRPr>
          </a:p>
          <a:p>
            <a:endParaRPr lang="en-GB" sz="2300" b="1" dirty="0">
              <a:solidFill>
                <a:srgbClr val="00B050"/>
              </a:solidFill>
            </a:endParaRPr>
          </a:p>
          <a:p>
            <a:endParaRPr lang="en-GB" sz="2300" b="1" dirty="0">
              <a:solidFill>
                <a:srgbClr val="00B050"/>
              </a:solidFill>
            </a:endParaRPr>
          </a:p>
          <a:p>
            <a:endParaRPr lang="en-GB" sz="2300" b="1" dirty="0">
              <a:solidFill>
                <a:srgbClr val="00B050"/>
              </a:solidFill>
            </a:endParaRPr>
          </a:p>
          <a:p>
            <a:endParaRPr lang="en-GB" sz="2300" b="1" dirty="0">
              <a:solidFill>
                <a:srgbClr val="00B050"/>
              </a:solidFill>
            </a:endParaRPr>
          </a:p>
          <a:p>
            <a:endParaRPr lang="en-GB" sz="2300" dirty="0"/>
          </a:p>
          <a:p>
            <a:endParaRPr lang="en-GB" sz="2300" b="1" dirty="0">
              <a:solidFill>
                <a:srgbClr val="00B050"/>
              </a:solidFill>
            </a:endParaRPr>
          </a:p>
          <a:p>
            <a:endParaRPr lang="en-GB" sz="2300" b="1" dirty="0">
              <a:solidFill>
                <a:srgbClr val="00B050"/>
              </a:solidFill>
            </a:endParaRPr>
          </a:p>
          <a:p>
            <a:endParaRPr lang="en-GB" sz="1000" dirty="0"/>
          </a:p>
          <a:p>
            <a:endParaRPr lang="en-GB" sz="2300" dirty="0"/>
          </a:p>
          <a:p>
            <a:pPr marL="457200" indent="-457200">
              <a:buAutoNum type="arabicPeriod"/>
            </a:pPr>
            <a:endParaRPr lang="en-GB" sz="2300" dirty="0"/>
          </a:p>
          <a:p>
            <a:pPr marL="457200" indent="-457200">
              <a:buAutoNum type="arabicPeriod"/>
            </a:pPr>
            <a:endParaRPr lang="en-GB" sz="2300" dirty="0"/>
          </a:p>
          <a:p>
            <a:pPr marL="457200" indent="-457200">
              <a:buAutoNum type="arabicPeriod"/>
            </a:pPr>
            <a:endParaRPr lang="en-GB" sz="2300" dirty="0"/>
          </a:p>
          <a:p>
            <a:r>
              <a:rPr lang="en-GB" sz="2300" dirty="0"/>
              <a:t>  </a:t>
            </a:r>
          </a:p>
        </p:txBody>
      </p:sp>
    </p:spTree>
    <p:extLst>
      <p:ext uri="{BB962C8B-B14F-4D97-AF65-F5344CB8AC3E}">
        <p14:creationId xmlns:p14="http://schemas.microsoft.com/office/powerpoint/2010/main" val="684364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p:cNvSpPr txBox="1">
            <a:spLocks/>
          </p:cNvSpPr>
          <p:nvPr/>
        </p:nvSpPr>
        <p:spPr>
          <a:xfrm>
            <a:off x="2771800" y="1"/>
            <a:ext cx="6355824" cy="692696"/>
          </a:xfrm>
          <a:prstGeom prst="rect">
            <a:avLst/>
          </a:prstGeom>
        </p:spPr>
        <p:txBody>
          <a:bodyPr vert="horz" lIns="91440" tIns="45720" rIns="91440" bIns="45720" rtlCol="0" anchor="ctr">
            <a:noAutofit/>
          </a:bodyPr>
          <a:lstStyle/>
          <a:p>
            <a:pPr marL="0" marR="0" lvl="1" indent="0" algn="r" defTabSz="342900" rtl="0" eaLnBrk="1" fontAlgn="auto" latinLnBrk="0" hangingPunct="1">
              <a:lnSpc>
                <a:spcPct val="100000"/>
              </a:lnSpc>
              <a:spcBef>
                <a:spcPct val="0"/>
              </a:spcBef>
              <a:spcAft>
                <a:spcPts val="0"/>
              </a:spcAft>
              <a:buClrTx/>
              <a:buSzTx/>
              <a:buFontTx/>
              <a:buNone/>
              <a:tabLst/>
              <a:defRPr/>
            </a:pPr>
            <a:r>
              <a:rPr kumimoji="0" lang="en-GB" sz="2400" b="1" i="0" u="none" strike="noStrike" kern="0" cap="none" spc="0" normalizeH="0" baseline="0" noProof="0" dirty="0">
                <a:ln>
                  <a:noFill/>
                </a:ln>
                <a:solidFill>
                  <a:schemeClr val="accent6"/>
                </a:solidFill>
                <a:effectLst/>
                <a:uLnTx/>
                <a:uFillTx/>
                <a:latin typeface="+mn-lt"/>
              </a:rPr>
              <a:t>Animal coordination, control and homeostasis </a:t>
            </a:r>
            <a:r>
              <a:rPr kumimoji="0" lang="en-US" sz="2400" b="1" i="0" u="none" strike="noStrike" kern="0" cap="none" spc="0" normalizeH="0" baseline="0" noProof="0" dirty="0">
                <a:ln>
                  <a:noFill/>
                </a:ln>
                <a:solidFill>
                  <a:schemeClr val="accent6"/>
                </a:solidFill>
                <a:effectLst/>
                <a:uLnTx/>
                <a:uFillTx/>
                <a:latin typeface="+mn-lt"/>
              </a:rPr>
              <a:t>Part 1 - Human endocrine system (Higher tier)</a:t>
            </a:r>
            <a:endParaRPr kumimoji="0" lang="en-US" sz="2400" b="1" i="0" u="none" strike="noStrike" kern="0" cap="none" spc="0" normalizeH="0" baseline="0" noProof="0" dirty="0">
              <a:ln>
                <a:noFill/>
              </a:ln>
              <a:solidFill>
                <a:schemeClr val="tx1"/>
              </a:solidFill>
              <a:effectLst/>
              <a:uLnTx/>
              <a:uFillTx/>
              <a:latin typeface="+mn-lt"/>
            </a:endParaRPr>
          </a:p>
        </p:txBody>
      </p:sp>
      <p:graphicFrame>
        <p:nvGraphicFramePr>
          <p:cNvPr id="6" name="Diagram 5"/>
          <p:cNvGraphicFramePr/>
          <p:nvPr/>
        </p:nvGraphicFramePr>
        <p:xfrm>
          <a:off x="1524000" y="1397000"/>
          <a:ext cx="6096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Curved Up Arrow 9"/>
          <p:cNvSpPr/>
          <p:nvPr/>
        </p:nvSpPr>
        <p:spPr>
          <a:xfrm rot="16200000">
            <a:off x="6174432" y="2978696"/>
            <a:ext cx="3744416" cy="900608"/>
          </a:xfrm>
          <a:prstGeom prst="curvedUpArrow">
            <a:avLst/>
          </a:prstGeom>
          <a:solidFill>
            <a:schemeClr val="tx1"/>
          </a:solid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dirty="0">
              <a:solidFill>
                <a:schemeClr val="tx1"/>
              </a:solidFill>
            </a:endParaRPr>
          </a:p>
        </p:txBody>
      </p:sp>
      <p:sp>
        <p:nvSpPr>
          <p:cNvPr id="11" name="TextBox 10"/>
          <p:cNvSpPr txBox="1"/>
          <p:nvPr/>
        </p:nvSpPr>
        <p:spPr>
          <a:xfrm>
            <a:off x="251520" y="5661248"/>
            <a:ext cx="8640960" cy="646331"/>
          </a:xfrm>
          <a:prstGeom prst="rect">
            <a:avLst/>
          </a:prstGeom>
          <a:solidFill>
            <a:schemeClr val="bg1">
              <a:lumMod val="85000"/>
            </a:schemeClr>
          </a:solidFill>
          <a:ln>
            <a:solidFill>
              <a:schemeClr val="accent6">
                <a:lumMod val="75000"/>
              </a:schemeClr>
            </a:solidFill>
          </a:ln>
        </p:spPr>
        <p:txBody>
          <a:bodyPr wrap="square" rtlCol="0">
            <a:spAutoFit/>
          </a:bodyPr>
          <a:lstStyle/>
          <a:p>
            <a:r>
              <a:rPr lang="en-GB" dirty="0"/>
              <a:t>Thyroxine controls metabolic rate. Negative feedback keeps the amount of thyroxine in the blood roughly the same. It acts like a thermostat in a room controlling temperature.</a:t>
            </a:r>
          </a:p>
        </p:txBody>
      </p:sp>
      <p:sp>
        <p:nvSpPr>
          <p:cNvPr id="13" name="TextBox 12"/>
          <p:cNvSpPr txBox="1"/>
          <p:nvPr/>
        </p:nvSpPr>
        <p:spPr>
          <a:xfrm>
            <a:off x="0" y="1412776"/>
            <a:ext cx="1512168" cy="1077218"/>
          </a:xfrm>
          <a:prstGeom prst="rect">
            <a:avLst/>
          </a:prstGeom>
          <a:noFill/>
        </p:spPr>
        <p:txBody>
          <a:bodyPr wrap="square" rtlCol="0">
            <a:spAutoFit/>
          </a:bodyPr>
          <a:lstStyle/>
          <a:p>
            <a:r>
              <a:rPr lang="en-GB" sz="1600" dirty="0">
                <a:solidFill>
                  <a:schemeClr val="bg1">
                    <a:lumMod val="50000"/>
                  </a:schemeClr>
                </a:solidFill>
              </a:rPr>
              <a:t>TRH stands for thyrotropin releasing hormone.</a:t>
            </a:r>
          </a:p>
        </p:txBody>
      </p:sp>
      <p:sp>
        <p:nvSpPr>
          <p:cNvPr id="14" name="TextBox 13"/>
          <p:cNvSpPr txBox="1"/>
          <p:nvPr/>
        </p:nvSpPr>
        <p:spPr>
          <a:xfrm>
            <a:off x="0" y="3356992"/>
            <a:ext cx="1512168" cy="1077218"/>
          </a:xfrm>
          <a:prstGeom prst="rect">
            <a:avLst/>
          </a:prstGeom>
          <a:noFill/>
        </p:spPr>
        <p:txBody>
          <a:bodyPr wrap="square" rtlCol="0">
            <a:spAutoFit/>
          </a:bodyPr>
          <a:lstStyle/>
          <a:p>
            <a:r>
              <a:rPr lang="en-GB" sz="1600" dirty="0">
                <a:solidFill>
                  <a:schemeClr val="bg1">
                    <a:lumMod val="50000"/>
                  </a:schemeClr>
                </a:solidFill>
              </a:rPr>
              <a:t>TSH stands for thyroid stimulating hormone.</a:t>
            </a:r>
          </a:p>
        </p:txBody>
      </p:sp>
    </p:spTree>
    <p:extLst>
      <p:ext uri="{BB962C8B-B14F-4D97-AF65-F5344CB8AC3E}">
        <p14:creationId xmlns:p14="http://schemas.microsoft.com/office/powerpoint/2010/main" val="3903253378"/>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3" id="{4489A17B-A778-43E8-8CAD-39AF0ABD1C3C}" vid="{5B90DF28-B678-4AF8-820C-D210C98786D7}"/>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IXL Sci">
  <a:themeElements>
    <a:clrScheme name="Custom 1">
      <a:dk1>
        <a:sysClr val="windowText" lastClr="000000"/>
      </a:dk1>
      <a:lt1>
        <a:sysClr val="window" lastClr="FFFFFF"/>
      </a:lt1>
      <a:dk2>
        <a:srgbClr val="1F497D"/>
      </a:dk2>
      <a:lt2>
        <a:srgbClr val="EEECE1"/>
      </a:lt2>
      <a:accent1>
        <a:srgbClr val="4F81BD"/>
      </a:accent1>
      <a:accent2>
        <a:srgbClr val="FF9900"/>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IXL Sci" id="{2CFE4A30-D880-BA4E-B779-8E17F61ECAC9}" vid="{3D4DF9ED-AD7F-6943-859C-106C4E33968D}"/>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C1CB82242DB234F99AC68EA2D00A2C0" ma:contentTypeVersion="13" ma:contentTypeDescription="Create a new document." ma:contentTypeScope="" ma:versionID="9ce34b6a7971d622464f927ce8bd2ada">
  <xsd:schema xmlns:xsd="http://www.w3.org/2001/XMLSchema" xmlns:xs="http://www.w3.org/2001/XMLSchema" xmlns:p="http://schemas.microsoft.com/office/2006/metadata/properties" xmlns:ns2="9f6bb6b4-1e89-4830-86e6-f515253dc81c" xmlns:ns3="5edab1e1-a49c-4ad1-82da-d5d2c0009e7c" targetNamespace="http://schemas.microsoft.com/office/2006/metadata/properties" ma:root="true" ma:fieldsID="5ef9ed965d96a55c1b9d6fdf3499228f" ns2:_="" ns3:_="">
    <xsd:import namespace="9f6bb6b4-1e89-4830-86e6-f515253dc81c"/>
    <xsd:import namespace="5edab1e1-a49c-4ad1-82da-d5d2c0009e7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AutoKeyPoints" minOccurs="0"/>
                <xsd:element ref="ns2:MediaServiceKeyPoint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f6bb6b4-1e89-4830-86e6-f515253dc81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5edab1e1-a49c-4ad1-82da-d5d2c0009e7c"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9815AF46-E74D-469D-B028-2C9E27A65A89}"/>
</file>

<file path=customXml/itemProps2.xml><?xml version="1.0" encoding="utf-8"?>
<ds:datastoreItem xmlns:ds="http://schemas.openxmlformats.org/officeDocument/2006/customXml" ds:itemID="{2AF2E123-D099-407E-A74F-7E6BC951E6FA}"/>
</file>

<file path=customXml/itemProps3.xml><?xml version="1.0" encoding="utf-8"?>
<ds:datastoreItem xmlns:ds="http://schemas.openxmlformats.org/officeDocument/2006/customXml" ds:itemID="{1050765C-8CAA-435F-A67E-BB0354FE6D33}"/>
</file>

<file path=docProps/app.xml><?xml version="1.0" encoding="utf-8"?>
<Properties xmlns="http://schemas.openxmlformats.org/officeDocument/2006/extended-properties" xmlns:vt="http://schemas.openxmlformats.org/officeDocument/2006/docPropsVTypes">
  <Template/>
  <TotalTime>74472</TotalTime>
  <Words>9732</Words>
  <Application>Microsoft Office PowerPoint</Application>
  <PresentationFormat>On-screen Show (4:3)</PresentationFormat>
  <Paragraphs>1010</Paragraphs>
  <Slides>80</Slides>
  <Notes>33</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80</vt:i4>
      </vt:variant>
    </vt:vector>
  </HeadingPairs>
  <TitlesOfParts>
    <vt:vector size="90" baseType="lpstr">
      <vt:lpstr>Apple Color Emoji</vt:lpstr>
      <vt:lpstr>Arial</vt:lpstr>
      <vt:lpstr>Calibri</vt:lpstr>
      <vt:lpstr>Calibri Light</vt:lpstr>
      <vt:lpstr>Gill Sans</vt:lpstr>
      <vt:lpstr>Helvetica</vt:lpstr>
      <vt:lpstr>News Gothic MT</vt:lpstr>
      <vt:lpstr>1_Office Theme</vt:lpstr>
      <vt:lpstr>Custom Design</vt:lpstr>
      <vt:lpstr>PIXL Sci</vt:lpstr>
      <vt:lpstr>PowerPoint Presentation</vt:lpstr>
      <vt:lpstr>Overview: Animal coordination, control and homeostasis</vt:lpstr>
      <vt:lpstr>PowerPoint Presentation</vt:lpstr>
      <vt:lpstr>Animal coordination, control and homeostasis Part 1 - Human endocrine system</vt:lpstr>
      <vt:lpstr>PowerPoint Presentation</vt:lpstr>
      <vt:lpstr>Animal coordination, control and homeostasis  Part 1 – Human endocrine system (Higher tier)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Homeostasis – QuestionIT</vt:lpstr>
      <vt:lpstr>PowerPoint Presentation</vt:lpstr>
      <vt:lpstr>Homeostasis – AnswerIT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Animal coordination, control and homeostasis  Part 5 – Osmoregulation (Biology)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Amanda Fleck</dc:creator>
  <cp:lastModifiedBy>AM</cp:lastModifiedBy>
  <cp:revision>799</cp:revision>
  <cp:lastPrinted>2017-05-23T14:15:43Z</cp:lastPrinted>
  <dcterms:created xsi:type="dcterms:W3CDTF">2016-03-05T09:38:04Z</dcterms:created>
  <dcterms:modified xsi:type="dcterms:W3CDTF">2020-07-17T14:52:22Z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0x010100EC1CB82242DB234F99AC68EA2D00A2C0</vt:lpwstr>
  </property>
</Properties>
</file>