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43"/>
  </p:notesMasterIdLst>
  <p:sldIdLst>
    <p:sldId id="256" r:id="rId3"/>
    <p:sldId id="281" r:id="rId4"/>
    <p:sldId id="314" r:id="rId5"/>
    <p:sldId id="446" r:id="rId6"/>
    <p:sldId id="447" r:id="rId7"/>
    <p:sldId id="448" r:id="rId8"/>
    <p:sldId id="463" r:id="rId9"/>
    <p:sldId id="462" r:id="rId10"/>
    <p:sldId id="449" r:id="rId11"/>
    <p:sldId id="450" r:id="rId12"/>
    <p:sldId id="451" r:id="rId13"/>
    <p:sldId id="454" r:id="rId14"/>
    <p:sldId id="456" r:id="rId15"/>
    <p:sldId id="455" r:id="rId16"/>
    <p:sldId id="277" r:id="rId17"/>
    <p:sldId id="330" r:id="rId18"/>
    <p:sldId id="494" r:id="rId19"/>
    <p:sldId id="495" r:id="rId20"/>
    <p:sldId id="496" r:id="rId21"/>
    <p:sldId id="425" r:id="rId22"/>
    <p:sldId id="497" r:id="rId23"/>
    <p:sldId id="498" r:id="rId24"/>
    <p:sldId id="499" r:id="rId25"/>
    <p:sldId id="500" r:id="rId26"/>
    <p:sldId id="513" r:id="rId27"/>
    <p:sldId id="468" r:id="rId28"/>
    <p:sldId id="469" r:id="rId29"/>
    <p:sldId id="470" r:id="rId30"/>
    <p:sldId id="509" r:id="rId31"/>
    <p:sldId id="507" r:id="rId32"/>
    <p:sldId id="508" r:id="rId33"/>
    <p:sldId id="510" r:id="rId34"/>
    <p:sldId id="514" r:id="rId35"/>
    <p:sldId id="516" r:id="rId36"/>
    <p:sldId id="517" r:id="rId37"/>
    <p:sldId id="520" r:id="rId38"/>
    <p:sldId id="515" r:id="rId39"/>
    <p:sldId id="521" r:id="rId40"/>
    <p:sldId id="522" r:id="rId41"/>
    <p:sldId id="52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 id="6" name="Microsoft Office User" initials="Office [6]" lastIdx="1" clrIdx="5">
    <p:extLst/>
  </p:cmAuthor>
  <p:cmAuthor id="7" name="Microsoft Office User" initials="Office [7]" lastIdx="1" clrIdx="6">
    <p:extLst/>
  </p:cmAuthor>
  <p:cmAuthor id="8" name="Microsoft Office User" initials="Office [8]" lastIdx="1" clrIdx="7">
    <p:extLst/>
  </p:cmAuthor>
  <p:cmAuthor id="9" name="Microsoft Office User" initials="Office [9]" lastIdx="1" clrIdx="8">
    <p:extLst/>
  </p:cmAuthor>
  <p:cmAuthor id="10" name="Microsoft Office User" initials="Office [10]" lastIdx="1" clrIdx="9">
    <p:extLst/>
  </p:cmAuthor>
  <p:cmAuthor id="11" name="Microsoft Office User" initials="Office [11]" lastIdx="1" clrIdx="10">
    <p:extLst/>
  </p:cmAuthor>
  <p:cmAuthor id="12" name="Microsoft Office User" initials="Office [12]" lastIdx="1" clrIdx="11">
    <p:extLst/>
  </p:cmAuthor>
  <p:cmAuthor id="13" name="Microsoft Office User" initials="Office [13]" lastIdx="1" clrIdx="12">
    <p:extLst/>
  </p:cmAuthor>
  <p:cmAuthor id="14" name="Microsoft Office User" initials="Office [14]" lastIdx="1" clrIdx="13">
    <p:extLst/>
  </p:cmAuthor>
  <p:cmAuthor id="15" name="Microsoft Office User" initials="Office [15]" lastIdx="1" clrIdx="14">
    <p:extLst/>
  </p:cmAuthor>
  <p:cmAuthor id="16" name="Microsoft Office User" initials="Office [16]" lastIdx="1" clrIdx="15">
    <p:extLst/>
  </p:cmAuthor>
  <p:cmAuthor id="17" name="Microsoft Office User" initials="Office [17]" lastIdx="1" clrIdx="16">
    <p:extLst/>
  </p:cmAuthor>
  <p:cmAuthor id="18" name="Microsoft Office User" initials="Office [18]" lastIdx="1" clrIdx="17">
    <p:extLst/>
  </p:cmAuthor>
  <p:cmAuthor id="19" name="Microsoft Office User" initials="Office [19]" lastIdx="1" clrIdx="18">
    <p:extLst/>
  </p:cmAuthor>
  <p:cmAuthor id="20" name="Microsoft Office User" initials="Office [20]" lastIdx="1" clrIdx="19">
    <p:extLst/>
  </p:cmAuthor>
  <p:cmAuthor id="21" name="Microsoft Office User" initials="Office [21]" lastIdx="1" clrIdx="20">
    <p:extLst/>
  </p:cmAuthor>
  <p:cmAuthor id="22" name="Microsoft Office User" initials="Office [22]" lastIdx="1" clrIdx="21">
    <p:extLst/>
  </p:cmAuthor>
  <p:cmAuthor id="23" name="Microsoft Office User" initials="Office [23]" lastIdx="1" clrIdx="22">
    <p:extLst/>
  </p:cmAuthor>
  <p:cmAuthor id="24" name="Microsoft Office User" initials="Office [24]" lastIdx="1" clrIdx="23">
    <p:extLst/>
  </p:cmAuthor>
  <p:cmAuthor id="25" name="Microsoft Office User" initials="Office [25]" lastIdx="1" clrIdx="24">
    <p:extLst/>
  </p:cmAuthor>
  <p:cmAuthor id="26" name="Microsoft Office User" initials="Office [26]" lastIdx="1" clrIdx="25">
    <p:extLst/>
  </p:cmAuthor>
  <p:cmAuthor id="27" name="Microsoft Office User" initials="Office [27]" lastIdx="1" clrIdx="26">
    <p:extLst/>
  </p:cmAuthor>
  <p:cmAuthor id="28" name="Microsoft Office User" initials="Office [28]" lastIdx="1" clrIdx="2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57" autoAdjust="0"/>
    <p:restoredTop sz="93981" autoAdjust="0"/>
  </p:normalViewPr>
  <p:slideViewPr>
    <p:cSldViewPr>
      <p:cViewPr varScale="1">
        <p:scale>
          <a:sx n="58" d="100"/>
          <a:sy n="58" d="100"/>
        </p:scale>
        <p:origin x="84" y="11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2026-0859-4913-9377-3DA08F595AD2}" type="datetimeFigureOut">
              <a:rPr lang="en-US" smtClean="0"/>
              <a:t>11/26/2018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dirty="0"/>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a:t>
            </a:fld>
            <a:endParaRPr lang="en-US" dirty="0"/>
          </a:p>
        </p:txBody>
      </p:sp>
    </p:spTree>
    <p:extLst>
      <p:ext uri="{BB962C8B-B14F-4D97-AF65-F5344CB8AC3E}">
        <p14:creationId xmlns:p14="http://schemas.microsoft.com/office/powerpoint/2010/main" val="20357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33</a:t>
            </a:fld>
            <a:endParaRPr lang="en-US" dirty="0"/>
          </a:p>
        </p:txBody>
      </p:sp>
    </p:spTree>
    <p:extLst>
      <p:ext uri="{BB962C8B-B14F-4D97-AF65-F5344CB8AC3E}">
        <p14:creationId xmlns:p14="http://schemas.microsoft.com/office/powerpoint/2010/main" val="2277895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37</a:t>
            </a:fld>
            <a:endParaRPr lang="en-US" dirty="0"/>
          </a:p>
        </p:txBody>
      </p:sp>
    </p:spTree>
    <p:extLst>
      <p:ext uri="{BB962C8B-B14F-4D97-AF65-F5344CB8AC3E}">
        <p14:creationId xmlns:p14="http://schemas.microsoft.com/office/powerpoint/2010/main" val="3647941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D32D9-63A9-423F-8B77-368638260D4D}" type="slidenum">
              <a:rPr lang="en-US" smtClean="0"/>
              <a:t>40</a:t>
            </a:fld>
            <a:endParaRPr lang="en-US" dirty="0"/>
          </a:p>
        </p:txBody>
      </p:sp>
    </p:spTree>
    <p:extLst>
      <p:ext uri="{BB962C8B-B14F-4D97-AF65-F5344CB8AC3E}">
        <p14:creationId xmlns:p14="http://schemas.microsoft.com/office/powerpoint/2010/main" val="5433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dirty="0"/>
          </a:p>
        </p:txBody>
      </p:sp>
    </p:spTree>
    <p:extLst>
      <p:ext uri="{BB962C8B-B14F-4D97-AF65-F5344CB8AC3E}">
        <p14:creationId xmlns:p14="http://schemas.microsoft.com/office/powerpoint/2010/main" val="17697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a:t>
            </a:fld>
            <a:endParaRPr lang="en-US" dirty="0"/>
          </a:p>
        </p:txBody>
      </p:sp>
    </p:spTree>
    <p:extLst>
      <p:ext uri="{BB962C8B-B14F-4D97-AF65-F5344CB8AC3E}">
        <p14:creationId xmlns:p14="http://schemas.microsoft.com/office/powerpoint/2010/main" val="389621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Click</a:t>
            </a:r>
            <a:r>
              <a:rPr lang="en-GB" baseline="0" dirty="0"/>
              <a:t> on each of the tabs to take you to a YouTube clip. Please note these are external sites to PiXL, PiXL does not control the content of these sites. </a:t>
            </a:r>
            <a:endParaRPr lang="en-GB" dirty="0"/>
          </a:p>
        </p:txBody>
      </p:sp>
      <p:sp>
        <p:nvSpPr>
          <p:cNvPr id="4" name="Slide Number Placeholder 3"/>
          <p:cNvSpPr>
            <a:spLocks noGrp="1"/>
          </p:cNvSpPr>
          <p:nvPr>
            <p:ph type="sldNum" sz="quarter" idx="10"/>
          </p:nvPr>
        </p:nvSpPr>
        <p:spPr/>
        <p:txBody>
          <a:bodyPr/>
          <a:lstStyle/>
          <a:p>
            <a:fld id="{D5278175-48A5-4EF3-966F-A94A7C5F6979}" type="slidenum">
              <a:rPr lang="en-US" smtClean="0"/>
              <a:t>15</a:t>
            </a:fld>
            <a:endParaRPr lang="en-US" dirty="0"/>
          </a:p>
        </p:txBody>
      </p:sp>
    </p:spTree>
    <p:extLst>
      <p:ext uri="{BB962C8B-B14F-4D97-AF65-F5344CB8AC3E}">
        <p14:creationId xmlns:p14="http://schemas.microsoft.com/office/powerpoint/2010/main" val="398706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16</a:t>
            </a:fld>
            <a:endParaRPr lang="en-US" dirty="0"/>
          </a:p>
        </p:txBody>
      </p:sp>
    </p:spTree>
    <p:extLst>
      <p:ext uri="{BB962C8B-B14F-4D97-AF65-F5344CB8AC3E}">
        <p14:creationId xmlns:p14="http://schemas.microsoft.com/office/powerpoint/2010/main" val="362478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20</a:t>
            </a:fld>
            <a:endParaRPr lang="en-US" dirty="0"/>
          </a:p>
        </p:txBody>
      </p:sp>
    </p:spTree>
    <p:extLst>
      <p:ext uri="{BB962C8B-B14F-4D97-AF65-F5344CB8AC3E}">
        <p14:creationId xmlns:p14="http://schemas.microsoft.com/office/powerpoint/2010/main" val="277640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24</a:t>
            </a:fld>
            <a:endParaRPr lang="en-US" dirty="0"/>
          </a:p>
        </p:txBody>
      </p:sp>
    </p:spTree>
    <p:extLst>
      <p:ext uri="{BB962C8B-B14F-4D97-AF65-F5344CB8AC3E}">
        <p14:creationId xmlns:p14="http://schemas.microsoft.com/office/powerpoint/2010/main" val="256450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28</a:t>
            </a:fld>
            <a:endParaRPr lang="en-US" dirty="0"/>
          </a:p>
        </p:txBody>
      </p:sp>
    </p:spTree>
    <p:extLst>
      <p:ext uri="{BB962C8B-B14F-4D97-AF65-F5344CB8AC3E}">
        <p14:creationId xmlns:p14="http://schemas.microsoft.com/office/powerpoint/2010/main" val="199331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29</a:t>
            </a:fld>
            <a:endParaRPr lang="en-US" dirty="0"/>
          </a:p>
        </p:txBody>
      </p:sp>
    </p:spTree>
    <p:extLst>
      <p:ext uri="{BB962C8B-B14F-4D97-AF65-F5344CB8AC3E}">
        <p14:creationId xmlns:p14="http://schemas.microsoft.com/office/powerpoint/2010/main" val="105826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21446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6176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34860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48668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6940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1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939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45997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94769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75086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122436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26/11/2018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ext uri="{BB962C8B-B14F-4D97-AF65-F5344CB8AC3E}">
        <p14:creationId xmlns:p14="http://schemas.microsoft.com/office/powerpoint/2010/main" val="706585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26/11/2018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QCJeAqBu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XoukVo6MR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3511731"/>
          </a:xfrm>
          <a:prstGeom prst="rect">
            <a:avLst/>
          </a:prstGeom>
          <a:noFill/>
        </p:spPr>
        <p:txBody>
          <a:bodyPr wrap="square" rtlCol="0">
            <a:spAutoFit/>
          </a:bodyPr>
          <a:lstStyle/>
          <a:p>
            <a:pPr algn="ctr">
              <a:lnSpc>
                <a:spcPct val="115000"/>
              </a:lnSpc>
              <a:spcAft>
                <a:spcPts val="0"/>
              </a:spcAft>
            </a:pPr>
            <a:r>
              <a:rPr lang="en-GB" sz="7200" b="1" dirty="0"/>
              <a:t>PiXL KnowIT!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Physics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r>
              <a:rPr lang="en-GB" sz="3600" b="1" dirty="0">
                <a:solidFill>
                  <a:schemeClr val="accent2"/>
                </a:solidFill>
              </a:rPr>
              <a:t> </a:t>
            </a:r>
            <a:r>
              <a:rPr lang="en-GB" sz="4000" b="1" dirty="0">
                <a:solidFill>
                  <a:schemeClr val="accent2"/>
                </a:solidFill>
              </a:rPr>
              <a:t>Edexcel Physics </a:t>
            </a:r>
          </a:p>
          <a:p>
            <a:pPr algn="ctr"/>
            <a:r>
              <a:rPr lang="en-GB" sz="4000" b="1" dirty="0">
                <a:solidFill>
                  <a:schemeClr val="accent2"/>
                </a:solidFill>
              </a:rPr>
              <a:t>Forces and matter</a:t>
            </a:r>
            <a:endParaRPr lang="en-GB" sz="1400"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93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2580" y="721621"/>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Permanent distortion of a spring</a:t>
            </a:r>
          </a:p>
        </p:txBody>
      </p:sp>
      <p:sp>
        <p:nvSpPr>
          <p:cNvPr id="6" name="TextBox 5"/>
          <p:cNvSpPr txBox="1"/>
          <p:nvPr/>
        </p:nvSpPr>
        <p:spPr>
          <a:xfrm>
            <a:off x="222612" y="1556792"/>
            <a:ext cx="5069468" cy="5262979"/>
          </a:xfrm>
          <a:prstGeom prst="rect">
            <a:avLst/>
          </a:prstGeom>
          <a:noFill/>
        </p:spPr>
        <p:txBody>
          <a:bodyPr wrap="square" rtlCol="0">
            <a:spAutoFit/>
          </a:bodyPr>
          <a:lstStyle/>
          <a:p>
            <a:r>
              <a:rPr lang="en-GB" sz="2400" dirty="0"/>
              <a:t>If the force applied to a spring is too great the the spring will be</a:t>
            </a:r>
            <a:r>
              <a:rPr lang="en-GB" sz="2400" b="1" dirty="0"/>
              <a:t> </a:t>
            </a:r>
            <a:r>
              <a:rPr lang="en-GB" sz="2400" b="1" dirty="0">
                <a:solidFill>
                  <a:schemeClr val="accent6">
                    <a:lumMod val="75000"/>
                  </a:schemeClr>
                </a:solidFill>
              </a:rPr>
              <a:t>inelastically deformed</a:t>
            </a:r>
            <a:r>
              <a:rPr lang="en-GB" sz="2400" b="1" dirty="0"/>
              <a:t>.  </a:t>
            </a:r>
          </a:p>
          <a:p>
            <a:endParaRPr lang="en-GB" sz="2400" b="1" dirty="0"/>
          </a:p>
          <a:p>
            <a:r>
              <a:rPr lang="en-GB" sz="2400" dirty="0"/>
              <a:t>A graph showing force against extension for a spring stretched beyond it’s </a:t>
            </a:r>
            <a:r>
              <a:rPr lang="en-GB" sz="2400" b="1" dirty="0">
                <a:solidFill>
                  <a:schemeClr val="accent6">
                    <a:lumMod val="75000"/>
                  </a:schemeClr>
                </a:solidFill>
              </a:rPr>
              <a:t>limit of proportionality will no longer be a straight line through 0,0</a:t>
            </a:r>
            <a:r>
              <a:rPr lang="en-GB" sz="2400" b="1" dirty="0"/>
              <a:t>.</a:t>
            </a:r>
          </a:p>
          <a:p>
            <a:endParaRPr lang="en-GB" sz="2400" b="1" dirty="0"/>
          </a:p>
          <a:p>
            <a:r>
              <a:rPr lang="en-GB" sz="2400" dirty="0"/>
              <a:t>The graph opposite shows the force </a:t>
            </a:r>
            <a:r>
              <a:rPr lang="mr-IN" sz="2400" dirty="0"/>
              <a:t>–</a:t>
            </a:r>
            <a:r>
              <a:rPr lang="en-GB" sz="2400" dirty="0"/>
              <a:t> extension graph for a spring stretched beyond it’s </a:t>
            </a:r>
            <a:r>
              <a:rPr lang="en-GB" sz="2400" b="1" dirty="0">
                <a:solidFill>
                  <a:schemeClr val="accent6">
                    <a:lumMod val="75000"/>
                  </a:schemeClr>
                </a:solidFill>
              </a:rPr>
              <a:t>limit of proportionality</a:t>
            </a:r>
            <a:r>
              <a:rPr lang="en-GB" sz="2400" b="1" dirty="0"/>
              <a:t>.</a:t>
            </a:r>
          </a:p>
          <a:p>
            <a:endParaRPr lang="en-US" sz="2400" b="1" dirty="0"/>
          </a:p>
        </p:txBody>
      </p:sp>
      <p:pic>
        <p:nvPicPr>
          <p:cNvPr id="2" name="Picture 1"/>
          <p:cNvPicPr>
            <a:picLocks noChangeAspect="1"/>
          </p:cNvPicPr>
          <p:nvPr/>
        </p:nvPicPr>
        <p:blipFill>
          <a:blip r:embed="rId2"/>
          <a:stretch>
            <a:fillRect/>
          </a:stretch>
        </p:blipFill>
        <p:spPr>
          <a:xfrm>
            <a:off x="5292080" y="1844824"/>
            <a:ext cx="3631572" cy="3234846"/>
          </a:xfrm>
          <a:prstGeom prst="rect">
            <a:avLst/>
          </a:prstGeom>
        </p:spPr>
      </p:pic>
      <p:sp>
        <p:nvSpPr>
          <p:cNvPr id="7" name="TextBox 6">
            <a:extLst>
              <a:ext uri="{FF2B5EF4-FFF2-40B4-BE49-F238E27FC236}">
                <a16:creationId xmlns:a16="http://schemas.microsoft.com/office/drawing/2014/main" xmlns="" id="{9F62AC2A-C281-B446-9F7A-19510F0EF082}"/>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Tree>
    <p:extLst>
      <p:ext uri="{BB962C8B-B14F-4D97-AF65-F5344CB8AC3E}">
        <p14:creationId xmlns:p14="http://schemas.microsoft.com/office/powerpoint/2010/main" val="1410443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2580" y="721621"/>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Stretching Other Materials</a:t>
            </a:r>
          </a:p>
        </p:txBody>
      </p:sp>
      <p:sp>
        <p:nvSpPr>
          <p:cNvPr id="6" name="TextBox 5"/>
          <p:cNvSpPr txBox="1"/>
          <p:nvPr/>
        </p:nvSpPr>
        <p:spPr>
          <a:xfrm>
            <a:off x="222580" y="1340768"/>
            <a:ext cx="5069500" cy="4893647"/>
          </a:xfrm>
          <a:prstGeom prst="rect">
            <a:avLst/>
          </a:prstGeom>
          <a:noFill/>
        </p:spPr>
        <p:txBody>
          <a:bodyPr wrap="square" rtlCol="0">
            <a:spAutoFit/>
          </a:bodyPr>
          <a:lstStyle/>
          <a:p>
            <a:r>
              <a:rPr lang="en-GB" sz="2400" dirty="0"/>
              <a:t>Objects and materials other than metal springs can be stretched.</a:t>
            </a:r>
          </a:p>
          <a:p>
            <a:endParaRPr lang="en-GB" sz="2400" b="1" dirty="0"/>
          </a:p>
          <a:p>
            <a:r>
              <a:rPr lang="en-GB" sz="2400" dirty="0"/>
              <a:t>An</a:t>
            </a:r>
            <a:r>
              <a:rPr lang="en-GB" sz="2400" b="1" dirty="0"/>
              <a:t> </a:t>
            </a:r>
            <a:r>
              <a:rPr lang="en-GB" sz="2400" b="1" dirty="0">
                <a:solidFill>
                  <a:schemeClr val="accent6">
                    <a:lumMod val="75000"/>
                  </a:schemeClr>
                </a:solidFill>
              </a:rPr>
              <a:t>elastic band </a:t>
            </a:r>
            <a:r>
              <a:rPr lang="en-GB" sz="2400" dirty="0"/>
              <a:t>is an example of a material that can be stretched and </a:t>
            </a:r>
            <a:r>
              <a:rPr lang="en-GB" sz="2400" b="1" dirty="0">
                <a:solidFill>
                  <a:schemeClr val="accent6">
                    <a:lumMod val="75000"/>
                  </a:schemeClr>
                </a:solidFill>
              </a:rPr>
              <a:t>stores elastic potential energy</a:t>
            </a:r>
            <a:r>
              <a:rPr lang="en-GB" sz="2400" b="1" dirty="0"/>
              <a:t>.</a:t>
            </a:r>
          </a:p>
          <a:p>
            <a:endParaRPr lang="en-GB" sz="2400" b="1" dirty="0"/>
          </a:p>
          <a:p>
            <a:r>
              <a:rPr lang="en-GB" sz="2400" dirty="0"/>
              <a:t>The </a:t>
            </a:r>
            <a:r>
              <a:rPr lang="en-GB" sz="2400" b="1" dirty="0">
                <a:solidFill>
                  <a:schemeClr val="accent6">
                    <a:lumMod val="75000"/>
                  </a:schemeClr>
                </a:solidFill>
              </a:rPr>
              <a:t>extension of an elastic band is </a:t>
            </a:r>
            <a:r>
              <a:rPr lang="en-GB" sz="2400" b="1" u="sng" dirty="0">
                <a:solidFill>
                  <a:schemeClr val="accent6">
                    <a:lumMod val="75000"/>
                  </a:schemeClr>
                </a:solidFill>
              </a:rPr>
              <a:t>not</a:t>
            </a:r>
            <a:r>
              <a:rPr lang="en-GB" sz="2400" b="1" dirty="0">
                <a:solidFill>
                  <a:schemeClr val="accent6">
                    <a:lumMod val="75000"/>
                  </a:schemeClr>
                </a:solidFill>
              </a:rPr>
              <a:t> directly proportional to the force applied</a:t>
            </a:r>
            <a:r>
              <a:rPr lang="en-GB" sz="2400" b="1" dirty="0"/>
              <a:t>.  </a:t>
            </a:r>
            <a:r>
              <a:rPr lang="en-GB" sz="2400" dirty="0"/>
              <a:t>A graph of extension against length for an elastic band will produce a </a:t>
            </a:r>
            <a:r>
              <a:rPr lang="en-GB" sz="2400" b="1" dirty="0">
                <a:solidFill>
                  <a:schemeClr val="accent6">
                    <a:lumMod val="75000"/>
                  </a:schemeClr>
                </a:solidFill>
              </a:rPr>
              <a:t>curve</a:t>
            </a:r>
            <a:r>
              <a:rPr lang="en-GB" sz="2400" dirty="0"/>
              <a:t>, yet the material may still go back to it’s original shape.</a:t>
            </a:r>
            <a:endParaRPr lang="en-US" sz="2400" dirty="0"/>
          </a:p>
        </p:txBody>
      </p:sp>
      <p:pic>
        <p:nvPicPr>
          <p:cNvPr id="2" name="Picture 1"/>
          <p:cNvPicPr>
            <a:picLocks noChangeAspect="1"/>
          </p:cNvPicPr>
          <p:nvPr/>
        </p:nvPicPr>
        <p:blipFill>
          <a:blip r:embed="rId2"/>
          <a:stretch>
            <a:fillRect/>
          </a:stretch>
        </p:blipFill>
        <p:spPr>
          <a:xfrm>
            <a:off x="5436096" y="1916832"/>
            <a:ext cx="3619500" cy="3060700"/>
          </a:xfrm>
          <a:prstGeom prst="rect">
            <a:avLst/>
          </a:prstGeom>
        </p:spPr>
      </p:pic>
      <p:sp>
        <p:nvSpPr>
          <p:cNvPr id="7" name="TextBox 6">
            <a:extLst>
              <a:ext uri="{FF2B5EF4-FFF2-40B4-BE49-F238E27FC236}">
                <a16:creationId xmlns:a16="http://schemas.microsoft.com/office/drawing/2014/main" xmlns="" id="{8D365A29-BFC3-3841-B391-66B6281B1020}"/>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Tree>
    <p:extLst>
      <p:ext uri="{BB962C8B-B14F-4D97-AF65-F5344CB8AC3E}">
        <p14:creationId xmlns:p14="http://schemas.microsoft.com/office/powerpoint/2010/main" val="305163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9680" y="644584"/>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Energy stored in a spring</a:t>
            </a:r>
          </a:p>
        </p:txBody>
      </p:sp>
      <mc:AlternateContent xmlns:mc="http://schemas.openxmlformats.org/markup-compatibility/2006" xmlns:a14="http://schemas.microsoft.com/office/drawing/2010/main">
        <mc:Choice Requires="a14">
          <p:sp>
            <p:nvSpPr>
              <p:cNvPr id="6" name="TextBox 5"/>
              <p:cNvSpPr txBox="1"/>
              <p:nvPr/>
            </p:nvSpPr>
            <p:spPr>
              <a:xfrm>
                <a:off x="169680" y="1268760"/>
                <a:ext cx="8794808" cy="6011389"/>
              </a:xfrm>
              <a:prstGeom prst="rect">
                <a:avLst/>
              </a:prstGeom>
              <a:noFill/>
            </p:spPr>
            <p:txBody>
              <a:bodyPr wrap="square" rtlCol="0">
                <a:spAutoFit/>
              </a:bodyPr>
              <a:lstStyle/>
              <a:p>
                <a:r>
                  <a:rPr lang="en-GB" sz="2400" dirty="0"/>
                  <a:t>To stretch or compress a spring you must do </a:t>
                </a:r>
                <a:r>
                  <a:rPr lang="en-GB" sz="2400" b="1" dirty="0">
                    <a:solidFill>
                      <a:schemeClr val="accent6">
                        <a:lumMod val="75000"/>
                      </a:schemeClr>
                    </a:solidFill>
                  </a:rPr>
                  <a:t>work</a:t>
                </a:r>
                <a:r>
                  <a:rPr lang="en-GB" sz="2400" dirty="0"/>
                  <a:t> on it.  This means that you have transferred energy to the spring, so the spring now has a store of </a:t>
                </a:r>
                <a:r>
                  <a:rPr lang="en-GB" sz="2400" b="1" dirty="0">
                    <a:solidFill>
                      <a:schemeClr val="accent6">
                        <a:lumMod val="75000"/>
                      </a:schemeClr>
                    </a:solidFill>
                  </a:rPr>
                  <a:t>elastic</a:t>
                </a:r>
                <a:r>
                  <a:rPr lang="en-GB" sz="2400" b="1" dirty="0">
                    <a:solidFill>
                      <a:srgbClr val="F79646"/>
                    </a:solidFill>
                  </a:rPr>
                  <a:t> </a:t>
                </a:r>
                <a:r>
                  <a:rPr lang="en-GB" sz="2400" b="1" dirty="0">
                    <a:solidFill>
                      <a:schemeClr val="accent6">
                        <a:lumMod val="75000"/>
                      </a:schemeClr>
                    </a:solidFill>
                  </a:rPr>
                  <a:t>potential energy. </a:t>
                </a:r>
              </a:p>
              <a:p>
                <a:endParaRPr lang="en-GB" sz="2400" dirty="0"/>
              </a:p>
              <a:p>
                <a:r>
                  <a:rPr lang="en-GB" sz="2400" dirty="0"/>
                  <a:t>Provided the spring is not inelastically deformed the work done in stretching the spring is equal to the elastic potential energy stored in the spring.</a:t>
                </a:r>
              </a:p>
              <a:p>
                <a:endParaRPr lang="en-GB" sz="1400" b="1" dirty="0"/>
              </a:p>
              <a:p>
                <a:r>
                  <a:rPr lang="en-GB" sz="2400" dirty="0"/>
                  <a:t>Use the equation to calculate the work done in stretching a spring:</a:t>
                </a:r>
              </a:p>
              <a:p>
                <a:endParaRPr lang="en-GB" sz="2400" b="1" dirty="0">
                  <a:solidFill>
                    <a:schemeClr val="accent6">
                      <a:lumMod val="75000"/>
                    </a:schemeClr>
                  </a:solidFill>
                </a:endParaRPr>
              </a:p>
              <a:p>
                <a:pPr algn="ctr"/>
                <a:r>
                  <a:rPr lang="en-GB" sz="2400" b="1" dirty="0">
                    <a:solidFill>
                      <a:schemeClr val="accent6">
                        <a:lumMod val="75000"/>
                      </a:schemeClr>
                    </a:solidFill>
                  </a:rPr>
                  <a:t>energy transferred in stretching (J) = 0.5 x spring constant (N/m) x extension</a:t>
                </a:r>
                <a:r>
                  <a:rPr lang="en-GB" sz="2400" b="1" baseline="30000" dirty="0">
                    <a:solidFill>
                      <a:schemeClr val="accent6">
                        <a:lumMod val="75000"/>
                      </a:schemeClr>
                    </a:solidFill>
                  </a:rPr>
                  <a:t>2 </a:t>
                </a:r>
                <a:r>
                  <a:rPr lang="en-GB" sz="2400" b="1" dirty="0">
                    <a:solidFill>
                      <a:schemeClr val="accent6">
                        <a:lumMod val="75000"/>
                      </a:schemeClr>
                    </a:solidFill>
                  </a:rPr>
                  <a:t>(m)</a:t>
                </a:r>
              </a:p>
              <a:p>
                <a:pPr algn="ctr"/>
                <a:endParaRPr lang="en-GB" sz="2800" b="1" i="1" dirty="0">
                  <a:solidFill>
                    <a:schemeClr val="accent6">
                      <a:lumMod val="75000"/>
                    </a:schemeClr>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2800" b="1" i="1" smtClean="0">
                          <a:solidFill>
                            <a:schemeClr val="accent6">
                              <a:lumMod val="75000"/>
                            </a:schemeClr>
                          </a:solidFill>
                          <a:latin typeface="Cambria Math" panose="02040503050406030204" pitchFamily="18" charset="0"/>
                          <a:ea typeface="Cambria Math" panose="02040503050406030204" pitchFamily="18" charset="0"/>
                        </a:rPr>
                        <m:t>𝑬</m:t>
                      </m:r>
                      <m:r>
                        <a:rPr lang="en-GB" sz="2800" b="1" i="1">
                          <a:solidFill>
                            <a:schemeClr val="accent6">
                              <a:lumMod val="75000"/>
                            </a:schemeClr>
                          </a:solidFill>
                          <a:latin typeface="Cambria Math" panose="02040503050406030204" pitchFamily="18" charset="0"/>
                          <a:ea typeface="Cambria Math" panose="02040503050406030204" pitchFamily="18" charset="0"/>
                        </a:rPr>
                        <m:t>=</m:t>
                      </m:r>
                      <m:r>
                        <m:rPr>
                          <m:nor/>
                        </m:rPr>
                        <a:rPr lang="en-US" sz="2800" b="1">
                          <a:solidFill>
                            <a:schemeClr val="accent6">
                              <a:lumMod val="75000"/>
                            </a:schemeClr>
                          </a:solidFill>
                        </a:rPr>
                        <m:t>½</m:t>
                      </m:r>
                      <m:r>
                        <a:rPr lang="en-GB" sz="2800" b="1" i="1" smtClean="0">
                          <a:solidFill>
                            <a:schemeClr val="accent6">
                              <a:lumMod val="75000"/>
                            </a:schemeClr>
                          </a:solidFill>
                          <a:latin typeface="Cambria Math" panose="02040503050406030204" pitchFamily="18" charset="0"/>
                        </a:rPr>
                        <m:t> </m:t>
                      </m:r>
                      <m:r>
                        <a:rPr lang="en-GB" sz="2800" b="1" i="1" smtClean="0">
                          <a:solidFill>
                            <a:schemeClr val="accent6">
                              <a:lumMod val="75000"/>
                            </a:schemeClr>
                          </a:solidFill>
                          <a:latin typeface="Cambria Math" panose="02040503050406030204" pitchFamily="18" charset="0"/>
                          <a:ea typeface="Cambria Math" panose="02040503050406030204" pitchFamily="18" charset="0"/>
                        </a:rPr>
                        <m:t>× </m:t>
                      </m:r>
                      <m:r>
                        <a:rPr lang="en-GB" sz="2800" b="1" i="1">
                          <a:solidFill>
                            <a:schemeClr val="accent6">
                              <a:lumMod val="75000"/>
                            </a:schemeClr>
                          </a:solidFill>
                          <a:latin typeface="Cambria Math" panose="02040503050406030204" pitchFamily="18" charset="0"/>
                        </a:rPr>
                        <m:t>𝒌</m:t>
                      </m:r>
                      <m:r>
                        <a:rPr lang="en-GB" sz="2800" b="1" i="1">
                          <a:solidFill>
                            <a:schemeClr val="accent6">
                              <a:lumMod val="75000"/>
                            </a:schemeClr>
                          </a:solidFill>
                          <a:latin typeface="Cambria Math" panose="02040503050406030204" pitchFamily="18" charset="0"/>
                        </a:rPr>
                        <m:t> × </m:t>
                      </m:r>
                      <m:sSup>
                        <m:sSupPr>
                          <m:ctrlPr>
                            <a:rPr lang="en-GB" sz="2800" b="1" i="1" smtClean="0">
                              <a:solidFill>
                                <a:schemeClr val="accent6">
                                  <a:lumMod val="75000"/>
                                </a:schemeClr>
                              </a:solidFill>
                              <a:latin typeface="Cambria Math" panose="02040503050406030204" pitchFamily="18" charset="0"/>
                              <a:ea typeface="Cambria Math" panose="02040503050406030204" pitchFamily="18" charset="0"/>
                            </a:rPr>
                          </m:ctrlPr>
                        </m:sSupPr>
                        <m:e>
                          <m:r>
                            <a:rPr lang="en-GB" sz="2800" b="1" i="1" smtClean="0">
                              <a:solidFill>
                                <a:schemeClr val="accent6">
                                  <a:lumMod val="75000"/>
                                </a:schemeClr>
                              </a:solidFill>
                              <a:latin typeface="Cambria Math" panose="02040503050406030204" pitchFamily="18" charset="0"/>
                              <a:ea typeface="Cambria Math" panose="02040503050406030204" pitchFamily="18" charset="0"/>
                            </a:rPr>
                            <m:t>𝒙</m:t>
                          </m:r>
                        </m:e>
                        <m:sup>
                          <m:r>
                            <a:rPr lang="en-GB" sz="2800" b="1" i="1" smtClean="0">
                              <a:solidFill>
                                <a:schemeClr val="accent6">
                                  <a:lumMod val="75000"/>
                                </a:schemeClr>
                              </a:solidFill>
                              <a:latin typeface="Cambria Math" panose="02040503050406030204" pitchFamily="18" charset="0"/>
                              <a:ea typeface="Cambria Math" panose="02040503050406030204" pitchFamily="18" charset="0"/>
                            </a:rPr>
                            <m:t>𝟐</m:t>
                          </m:r>
                        </m:sup>
                      </m:sSup>
                    </m:oMath>
                  </m:oMathPara>
                </a14:m>
                <a:endParaRPr lang="en-US" sz="2800" b="1" dirty="0"/>
              </a:p>
              <a:p>
                <a:pPr algn="ctr"/>
                <a:r>
                  <a:rPr lang="en-GB" sz="2400" b="1" dirty="0">
                    <a:solidFill>
                      <a:schemeClr val="accent6">
                        <a:lumMod val="75000"/>
                      </a:schemeClr>
                    </a:solidFill>
                  </a:rPr>
                  <a:t> </a:t>
                </a:r>
              </a:p>
              <a:p>
                <a:pPr algn="ctr"/>
                <a:endParaRPr lang="en-GB" sz="2400" b="1" baseline="30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9680" y="1268760"/>
                <a:ext cx="8794808" cy="6011389"/>
              </a:xfrm>
              <a:prstGeom prst="rect">
                <a:avLst/>
              </a:prstGeom>
              <a:blipFill>
                <a:blip r:embed="rId2"/>
                <a:stretch>
                  <a:fillRect l="-1009" t="-633" r="-86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xmlns="" id="{C7855B88-F385-4E4F-A3F7-D2371009A0B0}"/>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Tree>
    <p:extLst>
      <p:ext uri="{BB962C8B-B14F-4D97-AF65-F5344CB8AC3E}">
        <p14:creationId xmlns:p14="http://schemas.microsoft.com/office/powerpoint/2010/main" val="85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32" y="682498"/>
            <a:ext cx="8957128" cy="2062103"/>
          </a:xfrm>
          <a:prstGeom prst="rect">
            <a:avLst/>
          </a:prstGeom>
          <a:noFill/>
        </p:spPr>
        <p:txBody>
          <a:bodyPr wrap="square" rtlCol="0">
            <a:spAutoFit/>
          </a:bodyPr>
          <a:lstStyle/>
          <a:p>
            <a:r>
              <a:rPr lang="en-US" sz="2400" dirty="0"/>
              <a:t>A trampoline spring has a spring constant of 1400 N/m.</a:t>
            </a:r>
          </a:p>
          <a:p>
            <a:endParaRPr lang="en-US" sz="1600" dirty="0"/>
          </a:p>
          <a:p>
            <a:r>
              <a:rPr lang="en-US" sz="2400" dirty="0"/>
              <a:t>The spring has a 50 N load added to the spring.</a:t>
            </a:r>
          </a:p>
          <a:p>
            <a:endParaRPr lang="en-US" sz="1600" dirty="0"/>
          </a:p>
          <a:p>
            <a:r>
              <a:rPr lang="en-US" sz="2400" dirty="0"/>
              <a:t>Work out the amount of elastic potential energy stored in the spring when the 50 N load is added to the spring.</a:t>
            </a:r>
          </a:p>
        </p:txBody>
      </p:sp>
      <mc:AlternateContent xmlns:mc="http://schemas.openxmlformats.org/markup-compatibility/2006" xmlns:a14="http://schemas.microsoft.com/office/drawing/2010/main">
        <mc:Choice Requires="a14">
          <p:sp>
            <p:nvSpPr>
              <p:cNvPr id="3" name="TextBox 2"/>
              <p:cNvSpPr txBox="1"/>
              <p:nvPr/>
            </p:nvSpPr>
            <p:spPr>
              <a:xfrm>
                <a:off x="186480" y="3140968"/>
                <a:ext cx="8794808" cy="3336106"/>
              </a:xfrm>
              <a:prstGeom prst="rect">
                <a:avLst/>
              </a:prstGeom>
              <a:noFill/>
            </p:spPr>
            <p:txBody>
              <a:bodyPr wrap="square" rtlCol="0">
                <a:spAutoFit/>
              </a:bodyPr>
              <a:lstStyle/>
              <a:p>
                <a:r>
                  <a:rPr lang="en-US" sz="2000" b="1" dirty="0">
                    <a:solidFill>
                      <a:schemeClr val="accent6">
                        <a:lumMod val="75000"/>
                      </a:schemeClr>
                    </a:solidFill>
                  </a:rPr>
                  <a:t>Solution:</a:t>
                </a:r>
              </a:p>
              <a:p>
                <a:endParaRPr lang="en-US" sz="1100" b="1" dirty="0">
                  <a:solidFill>
                    <a:schemeClr val="accent6">
                      <a:lumMod val="75000"/>
                    </a:schemeClr>
                  </a:solidFill>
                </a:endParaRPr>
              </a:p>
              <a:p>
                <a:r>
                  <a:rPr lang="en-US" sz="2000" b="1" dirty="0">
                    <a:solidFill>
                      <a:schemeClr val="accent6">
                        <a:lumMod val="75000"/>
                      </a:schemeClr>
                    </a:solidFill>
                  </a:rPr>
                  <a:t>Step 1:  Determine the extension of the spring using </a:t>
                </a:r>
                <a:r>
                  <a:rPr lang="en-US" sz="2000" b="1" i="1" dirty="0">
                    <a:solidFill>
                      <a:schemeClr val="accent6">
                        <a:lumMod val="75000"/>
                      </a:schemeClr>
                    </a:solidFill>
                  </a:rPr>
                  <a:t>F = k x</a:t>
                </a:r>
              </a:p>
              <a:p>
                <a:endParaRPr lang="en-US" sz="1400" b="1" dirty="0">
                  <a:solidFill>
                    <a:schemeClr val="accent6">
                      <a:lumMod val="75000"/>
                    </a:schemeClr>
                  </a:solidFill>
                </a:endParaRPr>
              </a:p>
              <a:p>
                <a:r>
                  <a:rPr lang="en-US" sz="2000" b="1" dirty="0">
                    <a:solidFill>
                      <a:schemeClr val="accent6">
                        <a:lumMod val="75000"/>
                      </a:schemeClr>
                    </a:solidFill>
                  </a:rPr>
                  <a:t>Extension = 50 / 1400</a:t>
                </a:r>
              </a:p>
              <a:p>
                <a:r>
                  <a:rPr lang="en-US" sz="2000" b="1" dirty="0">
                    <a:solidFill>
                      <a:schemeClr val="accent6">
                        <a:lumMod val="75000"/>
                      </a:schemeClr>
                    </a:solidFill>
                  </a:rPr>
                  <a:t>Extension = 0.0357 m </a:t>
                </a:r>
              </a:p>
              <a:p>
                <a:endParaRPr lang="en-US" sz="2000" b="1" dirty="0">
                  <a:solidFill>
                    <a:schemeClr val="accent6">
                      <a:lumMod val="75000"/>
                    </a:schemeClr>
                  </a:solidFill>
                </a:endParaRPr>
              </a:p>
              <a:p>
                <a:r>
                  <a:rPr lang="en-US" sz="2000" b="1" dirty="0">
                    <a:solidFill>
                      <a:schemeClr val="accent6">
                        <a:lumMod val="75000"/>
                      </a:schemeClr>
                    </a:solidFill>
                  </a:rPr>
                  <a:t>Step 2:  Calculate the energy stored in the spring using </a:t>
                </a:r>
                <a14:m>
                  <m:oMath xmlns:m="http://schemas.openxmlformats.org/officeDocument/2006/math">
                    <m:r>
                      <a:rPr lang="en-GB" sz="2000" b="1" i="1" smtClean="0">
                        <a:solidFill>
                          <a:schemeClr val="accent6">
                            <a:lumMod val="75000"/>
                          </a:schemeClr>
                        </a:solidFill>
                        <a:latin typeface="Cambria Math" panose="02040503050406030204" pitchFamily="18" charset="0"/>
                        <a:ea typeface="Cambria Math" panose="02040503050406030204" pitchFamily="18" charset="0"/>
                      </a:rPr>
                      <m:t>𝑬</m:t>
                    </m:r>
                    <m:r>
                      <a:rPr lang="en-GB" sz="2000" b="1" i="1">
                        <a:solidFill>
                          <a:schemeClr val="accent6">
                            <a:lumMod val="75000"/>
                          </a:schemeClr>
                        </a:solidFill>
                        <a:latin typeface="Cambria Math" panose="02040503050406030204" pitchFamily="18" charset="0"/>
                        <a:ea typeface="Cambria Math" panose="02040503050406030204" pitchFamily="18" charset="0"/>
                      </a:rPr>
                      <m:t>=</m:t>
                    </m:r>
                    <m:r>
                      <m:rPr>
                        <m:nor/>
                      </m:rPr>
                      <a:rPr lang="en-US" sz="2000" b="1">
                        <a:solidFill>
                          <a:schemeClr val="accent6">
                            <a:lumMod val="75000"/>
                          </a:schemeClr>
                        </a:solidFill>
                      </a:rPr>
                      <m:t>½</m:t>
                    </m:r>
                    <m:r>
                      <a:rPr lang="en-GB" sz="2000" b="1" i="1">
                        <a:solidFill>
                          <a:schemeClr val="accent6">
                            <a:lumMod val="75000"/>
                          </a:schemeClr>
                        </a:solidFill>
                        <a:latin typeface="Cambria Math" panose="02040503050406030204" pitchFamily="18" charset="0"/>
                        <a:ea typeface="Cambria Math" panose="02040503050406030204" pitchFamily="18" charset="0"/>
                      </a:rPr>
                      <m:t> × </m:t>
                    </m:r>
                    <m:r>
                      <a:rPr lang="en-GB" sz="2000" b="1" i="1">
                        <a:solidFill>
                          <a:schemeClr val="accent6">
                            <a:lumMod val="75000"/>
                          </a:schemeClr>
                        </a:solidFill>
                        <a:latin typeface="Cambria Math" panose="02040503050406030204" pitchFamily="18" charset="0"/>
                      </a:rPr>
                      <m:t>𝒌</m:t>
                    </m:r>
                    <m:r>
                      <a:rPr lang="en-GB" sz="2000" b="1" i="1">
                        <a:solidFill>
                          <a:schemeClr val="accent6">
                            <a:lumMod val="75000"/>
                          </a:schemeClr>
                        </a:solidFill>
                        <a:latin typeface="Cambria Math" panose="02040503050406030204" pitchFamily="18" charset="0"/>
                      </a:rPr>
                      <m:t> × </m:t>
                    </m:r>
                    <m:sSup>
                      <m:sSupPr>
                        <m:ctrlPr>
                          <a:rPr lang="en-GB" sz="2000" b="1" i="1">
                            <a:solidFill>
                              <a:schemeClr val="accent6">
                                <a:lumMod val="75000"/>
                              </a:schemeClr>
                            </a:solidFill>
                            <a:latin typeface="Cambria Math" panose="02040503050406030204" pitchFamily="18" charset="0"/>
                            <a:ea typeface="Cambria Math" panose="02040503050406030204" pitchFamily="18" charset="0"/>
                          </a:rPr>
                        </m:ctrlPr>
                      </m:sSupPr>
                      <m:e>
                        <m:r>
                          <a:rPr lang="en-GB" sz="2000" b="1" i="1">
                            <a:solidFill>
                              <a:schemeClr val="accent6">
                                <a:lumMod val="75000"/>
                              </a:schemeClr>
                            </a:solidFill>
                            <a:latin typeface="Cambria Math" panose="02040503050406030204" pitchFamily="18" charset="0"/>
                            <a:ea typeface="Cambria Math" panose="02040503050406030204" pitchFamily="18" charset="0"/>
                          </a:rPr>
                          <m:t>𝒙</m:t>
                        </m:r>
                      </m:e>
                      <m:sup>
                        <m:r>
                          <a:rPr lang="en-GB" sz="2000" b="1" i="1">
                            <a:solidFill>
                              <a:schemeClr val="accent6">
                                <a:lumMod val="75000"/>
                              </a:schemeClr>
                            </a:solidFill>
                            <a:latin typeface="Cambria Math" panose="02040503050406030204" pitchFamily="18" charset="0"/>
                            <a:ea typeface="Cambria Math" panose="02040503050406030204" pitchFamily="18" charset="0"/>
                          </a:rPr>
                          <m:t>𝟐</m:t>
                        </m:r>
                      </m:sup>
                    </m:sSup>
                  </m:oMath>
                </a14:m>
                <a:endParaRPr lang="en-US" sz="2000" b="1" dirty="0">
                  <a:solidFill>
                    <a:schemeClr val="accent6">
                      <a:lumMod val="75000"/>
                    </a:schemeClr>
                  </a:solidFill>
                </a:endParaRPr>
              </a:p>
              <a:p>
                <a:endParaRPr lang="en-US" sz="1200" b="1" dirty="0">
                  <a:solidFill>
                    <a:schemeClr val="accent6">
                      <a:lumMod val="75000"/>
                    </a:schemeClr>
                  </a:solidFill>
                </a:endParaRPr>
              </a:p>
              <a:p>
                <a:pPr algn="ctr"/>
                <a14:m>
                  <m:oMath xmlns:m="http://schemas.openxmlformats.org/officeDocument/2006/math">
                    <m:r>
                      <a:rPr lang="en-GB" sz="2000" b="1" i="1">
                        <a:solidFill>
                          <a:schemeClr val="accent6">
                            <a:lumMod val="75000"/>
                          </a:schemeClr>
                        </a:solidFill>
                        <a:latin typeface="Cambria Math" panose="02040503050406030204" pitchFamily="18" charset="0"/>
                        <a:ea typeface="Cambria Math" panose="02040503050406030204" pitchFamily="18" charset="0"/>
                      </a:rPr>
                      <m:t>𝑬</m:t>
                    </m:r>
                  </m:oMath>
                </a14:m>
                <a:r>
                  <a:rPr lang="en-US" sz="2000" b="1" dirty="0">
                    <a:solidFill>
                      <a:schemeClr val="accent6">
                        <a:lumMod val="75000"/>
                      </a:schemeClr>
                    </a:solidFill>
                  </a:rPr>
                  <a:t> = ½ x 1400 x 0.0357</a:t>
                </a:r>
                <a:r>
                  <a:rPr lang="en-US" sz="2000" b="1" baseline="30000" dirty="0">
                    <a:solidFill>
                      <a:schemeClr val="accent6">
                        <a:lumMod val="75000"/>
                      </a:schemeClr>
                    </a:solidFill>
                  </a:rPr>
                  <a:t>2</a:t>
                </a:r>
              </a:p>
              <a:p>
                <a:pPr algn="ctr"/>
                <a:endParaRPr lang="en-US" sz="2000" b="1" baseline="30000" dirty="0">
                  <a:solidFill>
                    <a:srgbClr val="F79646"/>
                  </a:solidFill>
                </a:endParaRPr>
              </a:p>
              <a:p>
                <a:pPr algn="ctr"/>
                <a14:m>
                  <m:oMath xmlns:m="http://schemas.openxmlformats.org/officeDocument/2006/math">
                    <m:r>
                      <a:rPr lang="en-GB" sz="2000" b="1" i="1" smtClean="0">
                        <a:solidFill>
                          <a:schemeClr val="accent6">
                            <a:lumMod val="75000"/>
                          </a:schemeClr>
                        </a:solidFill>
                        <a:latin typeface="Cambria Math" panose="02040503050406030204" pitchFamily="18" charset="0"/>
                        <a:ea typeface="Cambria Math" panose="02040503050406030204" pitchFamily="18" charset="0"/>
                      </a:rPr>
                      <m:t>𝑬</m:t>
                    </m:r>
                  </m:oMath>
                </a14:m>
                <a:r>
                  <a:rPr lang="en-US" sz="2000" b="1" dirty="0">
                    <a:solidFill>
                      <a:schemeClr val="accent6">
                        <a:lumMod val="75000"/>
                      </a:schemeClr>
                    </a:solidFill>
                  </a:rPr>
                  <a:t> = </a:t>
                </a:r>
                <a:r>
                  <a:rPr lang="en-US" sz="2000" b="1" dirty="0">
                    <a:solidFill>
                      <a:srgbClr val="00B050"/>
                    </a:solidFill>
                  </a:rPr>
                  <a:t>0.9 J</a:t>
                </a:r>
              </a:p>
            </p:txBody>
          </p:sp>
        </mc:Choice>
        <mc:Fallback xmlns="">
          <p:sp>
            <p:nvSpPr>
              <p:cNvPr id="3" name="TextBox 2"/>
              <p:cNvSpPr txBox="1">
                <a:spLocks noRot="1" noChangeAspect="1" noMove="1" noResize="1" noEditPoints="1" noAdjustHandles="1" noChangeArrowheads="1" noChangeShapeType="1" noTextEdit="1"/>
              </p:cNvSpPr>
              <p:nvPr/>
            </p:nvSpPr>
            <p:spPr>
              <a:xfrm>
                <a:off x="186480" y="3140968"/>
                <a:ext cx="8794808" cy="3336106"/>
              </a:xfrm>
              <a:prstGeom prst="rect">
                <a:avLst/>
              </a:prstGeom>
              <a:blipFill>
                <a:blip r:embed="rId2"/>
                <a:stretch>
                  <a:fillRect l="-722" t="-758" b="-2273"/>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xmlns="" id="{2B6322AC-A46D-E946-95D7-86B576AB0A1A}"/>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
        <p:nvSpPr>
          <p:cNvPr id="7" name="Rectangle 6">
            <a:extLst>
              <a:ext uri="{FF2B5EF4-FFF2-40B4-BE49-F238E27FC236}">
                <a16:creationId xmlns:a16="http://schemas.microsoft.com/office/drawing/2014/main" xmlns="" id="{328B6006-8DD0-3B45-966F-A32549109DD1}"/>
              </a:ext>
            </a:extLst>
          </p:cNvPr>
          <p:cNvSpPr/>
          <p:nvPr/>
        </p:nvSpPr>
        <p:spPr>
          <a:xfrm>
            <a:off x="2921960" y="5978754"/>
            <a:ext cx="3312368"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312647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2580" y="721621"/>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Graphs of Force Against Extension</a:t>
            </a:r>
          </a:p>
        </p:txBody>
      </p:sp>
      <p:sp>
        <p:nvSpPr>
          <p:cNvPr id="6" name="TextBox 5"/>
          <p:cNvSpPr txBox="1"/>
          <p:nvPr/>
        </p:nvSpPr>
        <p:spPr>
          <a:xfrm>
            <a:off x="212833" y="1582923"/>
            <a:ext cx="4131234" cy="4893647"/>
          </a:xfrm>
          <a:prstGeom prst="rect">
            <a:avLst/>
          </a:prstGeom>
          <a:noFill/>
          <a:ln w="25400">
            <a:solidFill>
              <a:srgbClr val="F79646"/>
            </a:solidFill>
          </a:ln>
        </p:spPr>
        <p:txBody>
          <a:bodyPr wrap="square" rtlCol="0">
            <a:spAutoFit/>
          </a:bodyPr>
          <a:lstStyle/>
          <a:p>
            <a:r>
              <a:rPr lang="en-GB" sz="2000" b="1" dirty="0"/>
              <a:t>The </a:t>
            </a:r>
            <a:r>
              <a:rPr lang="en-GB" sz="2000" b="1" dirty="0">
                <a:solidFill>
                  <a:schemeClr val="accent6">
                    <a:lumMod val="75000"/>
                  </a:schemeClr>
                </a:solidFill>
              </a:rPr>
              <a:t>gradient</a:t>
            </a:r>
            <a:r>
              <a:rPr lang="en-GB" sz="2000" b="1" dirty="0"/>
              <a:t> of a force against extension graph gives you the </a:t>
            </a:r>
            <a:r>
              <a:rPr lang="en-GB" sz="2000" b="1" dirty="0">
                <a:solidFill>
                  <a:schemeClr val="accent6">
                    <a:lumMod val="75000"/>
                  </a:schemeClr>
                </a:solidFill>
              </a:rPr>
              <a:t>spring</a:t>
            </a:r>
            <a:r>
              <a:rPr lang="en-GB" sz="2000" b="1" dirty="0">
                <a:solidFill>
                  <a:srgbClr val="F79646"/>
                </a:solidFill>
              </a:rPr>
              <a:t> </a:t>
            </a:r>
            <a:r>
              <a:rPr lang="en-GB" sz="2000" b="1" dirty="0">
                <a:solidFill>
                  <a:schemeClr val="accent6">
                    <a:lumMod val="75000"/>
                  </a:schemeClr>
                </a:solidFill>
              </a:rPr>
              <a:t>constant</a:t>
            </a:r>
            <a:r>
              <a:rPr lang="en-GB" sz="2000" b="1" dirty="0">
                <a:solidFill>
                  <a:srgbClr val="F79646"/>
                </a:solidFill>
              </a:rPr>
              <a:t> </a:t>
            </a:r>
            <a:r>
              <a:rPr lang="en-GB" sz="2000" b="1" dirty="0"/>
              <a:t>of the spring.</a:t>
            </a:r>
          </a:p>
          <a:p>
            <a:endParaRPr lang="en-GB" sz="1400" b="1" dirty="0"/>
          </a:p>
          <a:p>
            <a:r>
              <a:rPr lang="en-GB" dirty="0"/>
              <a:t>Force / N</a:t>
            </a:r>
          </a:p>
          <a:p>
            <a:endParaRPr lang="en-GB" sz="2000" b="1" dirty="0"/>
          </a:p>
          <a:p>
            <a:endParaRPr lang="en-GB" sz="2000" b="1" dirty="0"/>
          </a:p>
          <a:p>
            <a:endParaRPr lang="en-GB" sz="2000" b="1" dirty="0"/>
          </a:p>
          <a:p>
            <a:r>
              <a:rPr lang="en-GB" sz="2000" b="1" dirty="0"/>
              <a:t>            </a:t>
            </a:r>
            <a:r>
              <a:rPr lang="en-GB" sz="2000" dirty="0"/>
              <a:t>Gradient = k</a:t>
            </a:r>
            <a:endParaRPr lang="en-GB" sz="2000" b="1" dirty="0"/>
          </a:p>
          <a:p>
            <a:endParaRPr lang="en-GB" sz="2000" b="1" dirty="0"/>
          </a:p>
          <a:p>
            <a:endParaRPr lang="en-GB" sz="2000" b="1" dirty="0"/>
          </a:p>
          <a:p>
            <a:endParaRPr lang="en-GB" sz="2000" b="1" dirty="0"/>
          </a:p>
          <a:p>
            <a:endParaRPr lang="en-GB" sz="1600" b="1" dirty="0"/>
          </a:p>
          <a:p>
            <a:endParaRPr lang="en-GB" sz="1600" b="1" dirty="0"/>
          </a:p>
          <a:p>
            <a:endParaRPr lang="en-GB" sz="2000" b="1" dirty="0"/>
          </a:p>
          <a:p>
            <a:r>
              <a:rPr lang="en-GB" sz="2000" b="1" dirty="0"/>
              <a:t>  		          </a:t>
            </a:r>
            <a:r>
              <a:rPr lang="en-GB" dirty="0"/>
              <a:t>Extension / m</a:t>
            </a:r>
          </a:p>
        </p:txBody>
      </p:sp>
      <p:sp>
        <p:nvSpPr>
          <p:cNvPr id="2" name="TextBox 1"/>
          <p:cNvSpPr txBox="1"/>
          <p:nvPr/>
        </p:nvSpPr>
        <p:spPr>
          <a:xfrm>
            <a:off x="4980229" y="1582182"/>
            <a:ext cx="3964764" cy="4832092"/>
          </a:xfrm>
          <a:prstGeom prst="rect">
            <a:avLst/>
          </a:prstGeom>
          <a:noFill/>
          <a:ln w="25400">
            <a:solidFill>
              <a:srgbClr val="F79646"/>
            </a:solidFill>
          </a:ln>
        </p:spPr>
        <p:txBody>
          <a:bodyPr wrap="square" rtlCol="0">
            <a:spAutoFit/>
          </a:bodyPr>
          <a:lstStyle/>
          <a:p>
            <a:r>
              <a:rPr lang="en-GB" sz="2000" b="1" dirty="0"/>
              <a:t>The energy stored as </a:t>
            </a:r>
            <a:r>
              <a:rPr lang="en-GB" sz="2000" b="1" dirty="0">
                <a:solidFill>
                  <a:schemeClr val="accent6">
                    <a:lumMod val="75000"/>
                  </a:schemeClr>
                </a:solidFill>
              </a:rPr>
              <a:t>elastic</a:t>
            </a:r>
            <a:r>
              <a:rPr lang="en-GB" sz="2000" b="1" dirty="0">
                <a:solidFill>
                  <a:srgbClr val="F79646"/>
                </a:solidFill>
              </a:rPr>
              <a:t> </a:t>
            </a:r>
            <a:r>
              <a:rPr lang="en-GB" sz="2000" b="1" dirty="0">
                <a:solidFill>
                  <a:schemeClr val="accent6">
                    <a:lumMod val="75000"/>
                  </a:schemeClr>
                </a:solidFill>
              </a:rPr>
              <a:t>potential energy </a:t>
            </a:r>
            <a:r>
              <a:rPr lang="en-GB" sz="2000" b="1" dirty="0"/>
              <a:t>is the </a:t>
            </a:r>
            <a:r>
              <a:rPr lang="en-GB" sz="2000" b="1" dirty="0">
                <a:solidFill>
                  <a:schemeClr val="accent6">
                    <a:lumMod val="75000"/>
                  </a:schemeClr>
                </a:solidFill>
              </a:rPr>
              <a:t>area</a:t>
            </a:r>
            <a:r>
              <a:rPr lang="en-GB" sz="2000" b="1" dirty="0"/>
              <a:t> under a force against extension graph.</a:t>
            </a:r>
          </a:p>
          <a:p>
            <a:endParaRPr lang="en-GB" sz="1400" b="1" dirty="0"/>
          </a:p>
          <a:p>
            <a:r>
              <a:rPr lang="en-GB" dirty="0"/>
              <a:t>Force / N</a:t>
            </a:r>
          </a:p>
          <a:p>
            <a:endParaRPr lang="en-GB" sz="2000" b="1" dirty="0"/>
          </a:p>
          <a:p>
            <a:endParaRPr lang="en-GB" sz="2000" b="1" dirty="0"/>
          </a:p>
          <a:p>
            <a:endParaRPr lang="en-GB" sz="2000" b="1" dirty="0"/>
          </a:p>
          <a:p>
            <a:r>
              <a:rPr lang="en-GB" sz="2000" dirty="0"/>
              <a:t>          Area = </a:t>
            </a:r>
            <a:r>
              <a:rPr lang="en-GB" sz="2000" b="1" i="1" dirty="0"/>
              <a:t>E</a:t>
            </a:r>
            <a:endParaRPr lang="en-GB" sz="2800" b="1" i="1" baseline="-25000" dirty="0"/>
          </a:p>
          <a:p>
            <a:endParaRPr lang="en-GB" sz="2000" b="1" dirty="0"/>
          </a:p>
          <a:p>
            <a:endParaRPr lang="en-GB" sz="2000" b="1" dirty="0"/>
          </a:p>
          <a:p>
            <a:endParaRPr lang="en-GB" sz="1400" b="1" dirty="0"/>
          </a:p>
          <a:p>
            <a:endParaRPr lang="en-GB" sz="1400" b="1" dirty="0"/>
          </a:p>
          <a:p>
            <a:endParaRPr lang="en-GB" sz="1400" b="1" dirty="0"/>
          </a:p>
          <a:p>
            <a:endParaRPr lang="en-GB" sz="1400" b="1" dirty="0"/>
          </a:p>
          <a:p>
            <a:endParaRPr lang="en-GB" sz="2000" dirty="0"/>
          </a:p>
          <a:p>
            <a:r>
              <a:rPr lang="en-GB" sz="2000" dirty="0"/>
              <a:t>		</a:t>
            </a:r>
            <a:r>
              <a:rPr lang="en-GB" dirty="0"/>
              <a:t>Extension / m</a:t>
            </a:r>
            <a:endParaRPr lang="en-GB" sz="2000" dirty="0"/>
          </a:p>
        </p:txBody>
      </p:sp>
      <p:grpSp>
        <p:nvGrpSpPr>
          <p:cNvPr id="3" name="Group 2"/>
          <p:cNvGrpSpPr/>
          <p:nvPr/>
        </p:nvGrpSpPr>
        <p:grpSpPr>
          <a:xfrm>
            <a:off x="611560" y="3068960"/>
            <a:ext cx="3096344" cy="2736304"/>
            <a:chOff x="611560" y="3068960"/>
            <a:chExt cx="3096344" cy="2736304"/>
          </a:xfrm>
        </p:grpSpPr>
        <p:cxnSp>
          <p:nvCxnSpPr>
            <p:cNvPr id="8" name="Straight Connector 7"/>
            <p:cNvCxnSpPr/>
            <p:nvPr/>
          </p:nvCxnSpPr>
          <p:spPr>
            <a:xfrm>
              <a:off x="611560" y="3068960"/>
              <a:ext cx="0" cy="2736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1560" y="5805264"/>
              <a:ext cx="30963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11560" y="3429000"/>
              <a:ext cx="2520280" cy="2376264"/>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2843808" y="3682836"/>
              <a:ext cx="0" cy="1508552"/>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flipH="1">
              <a:off x="1259632" y="5191388"/>
              <a:ext cx="1584176" cy="0"/>
            </a:xfrm>
            <a:prstGeom prst="line">
              <a:avLst/>
            </a:prstGeom>
          </p:spPr>
          <p:style>
            <a:lnRef idx="1">
              <a:schemeClr val="accent6"/>
            </a:lnRef>
            <a:fillRef idx="0">
              <a:schemeClr val="accent6"/>
            </a:fillRef>
            <a:effectRef idx="0">
              <a:schemeClr val="accent6"/>
            </a:effectRef>
            <a:fontRef idx="minor">
              <a:schemeClr val="tx1"/>
            </a:fontRef>
          </p:style>
        </p:cxnSp>
      </p:grpSp>
      <p:grpSp>
        <p:nvGrpSpPr>
          <p:cNvPr id="10" name="Group 9"/>
          <p:cNvGrpSpPr/>
          <p:nvPr/>
        </p:nvGrpSpPr>
        <p:grpSpPr>
          <a:xfrm>
            <a:off x="5436096" y="3068960"/>
            <a:ext cx="3096344" cy="2736304"/>
            <a:chOff x="5436096" y="3068960"/>
            <a:chExt cx="3096344" cy="2736304"/>
          </a:xfrm>
        </p:grpSpPr>
        <p:cxnSp>
          <p:nvCxnSpPr>
            <p:cNvPr id="15" name="Straight Connector 14"/>
            <p:cNvCxnSpPr/>
            <p:nvPr/>
          </p:nvCxnSpPr>
          <p:spPr>
            <a:xfrm flipV="1">
              <a:off x="5482099" y="3429000"/>
              <a:ext cx="2520280" cy="2376264"/>
            </a:xfrm>
            <a:prstGeom prst="line">
              <a:avLst/>
            </a:prstGeom>
          </p:spPr>
          <p:style>
            <a:lnRef idx="2">
              <a:schemeClr val="accent2"/>
            </a:lnRef>
            <a:fillRef idx="0">
              <a:schemeClr val="accent2"/>
            </a:fillRef>
            <a:effectRef idx="1">
              <a:schemeClr val="accent2"/>
            </a:effectRef>
            <a:fontRef idx="minor">
              <a:schemeClr val="tx1"/>
            </a:fontRef>
          </p:style>
        </p:cxnSp>
        <p:grpSp>
          <p:nvGrpSpPr>
            <p:cNvPr id="7" name="Group 6"/>
            <p:cNvGrpSpPr/>
            <p:nvPr/>
          </p:nvGrpSpPr>
          <p:grpSpPr>
            <a:xfrm>
              <a:off x="5436096" y="3068960"/>
              <a:ext cx="3096344" cy="2736304"/>
              <a:chOff x="5436096" y="3068960"/>
              <a:chExt cx="3096344" cy="2736304"/>
            </a:xfrm>
          </p:grpSpPr>
          <p:cxnSp>
            <p:nvCxnSpPr>
              <p:cNvPr id="9" name="Straight Connector 8"/>
              <p:cNvCxnSpPr/>
              <p:nvPr/>
            </p:nvCxnSpPr>
            <p:spPr>
              <a:xfrm>
                <a:off x="5436096" y="3068960"/>
                <a:ext cx="0" cy="2736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436096" y="5805264"/>
                <a:ext cx="3096344"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flipH="1">
                <a:off x="5482095" y="3428999"/>
                <a:ext cx="2520281" cy="2376264"/>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8" name="TextBox 17">
            <a:extLst>
              <a:ext uri="{FF2B5EF4-FFF2-40B4-BE49-F238E27FC236}">
                <a16:creationId xmlns:a16="http://schemas.microsoft.com/office/drawing/2014/main" xmlns="" id="{C73BF948-3C69-724B-8E50-001977598310}"/>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Tree>
    <p:extLst>
      <p:ext uri="{BB962C8B-B14F-4D97-AF65-F5344CB8AC3E}">
        <p14:creationId xmlns:p14="http://schemas.microsoft.com/office/powerpoint/2010/main" val="109853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528" y="0"/>
            <a:ext cx="8458200" cy="749300"/>
          </a:xfrm>
        </p:spPr>
        <p:txBody>
          <a:bodyPr/>
          <a:lstStyle/>
          <a:p>
            <a:r>
              <a:rPr lang="en-GB" b="1" dirty="0">
                <a:solidFill>
                  <a:schemeClr val="accent6">
                    <a:lumMod val="75000"/>
                  </a:schemeClr>
                </a:solidFill>
                <a:latin typeface="+mn-lt"/>
              </a:rPr>
              <a:t>Practical procedure: </a:t>
            </a:r>
            <a:r>
              <a:rPr lang="en-GB" dirty="0">
                <a:solidFill>
                  <a:schemeClr val="accent6">
                    <a:lumMod val="75000"/>
                  </a:schemeClr>
                </a:solidFill>
                <a:latin typeface="+mn-lt"/>
              </a:rPr>
              <a:t>Force and extension</a:t>
            </a:r>
          </a:p>
        </p:txBody>
      </p:sp>
      <p:sp>
        <p:nvSpPr>
          <p:cNvPr id="9" name="Flowchart: Process 8">
            <a:hlinkClick r:id="rId3"/>
          </p:cNvPr>
          <p:cNvSpPr/>
          <p:nvPr/>
        </p:nvSpPr>
        <p:spPr>
          <a:xfrm>
            <a:off x="5681628" y="4191957"/>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2</a:t>
            </a:r>
          </a:p>
        </p:txBody>
      </p:sp>
      <p:sp>
        <p:nvSpPr>
          <p:cNvPr id="13" name="Flowchart: Process 12">
            <a:hlinkClick r:id="rId4"/>
          </p:cNvPr>
          <p:cNvSpPr/>
          <p:nvPr/>
        </p:nvSpPr>
        <p:spPr>
          <a:xfrm>
            <a:off x="1221182" y="4191957"/>
            <a:ext cx="2536804" cy="840259"/>
          </a:xfrm>
          <a:prstGeom prst="flowChartProces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2400" b="1" dirty="0">
                <a:solidFill>
                  <a:schemeClr val="tx1"/>
                </a:solidFill>
              </a:rPr>
              <a:t>Video 1</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9566" y="970671"/>
            <a:ext cx="2724869" cy="2834379"/>
          </a:xfrm>
          <a:prstGeom prst="rect">
            <a:avLst/>
          </a:prstGeom>
        </p:spPr>
      </p:pic>
    </p:spTree>
    <p:extLst>
      <p:ext uri="{BB962C8B-B14F-4D97-AF65-F5344CB8AC3E}">
        <p14:creationId xmlns:p14="http://schemas.microsoft.com/office/powerpoint/2010/main" val="3404486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5" name="TextBox 4">
            <a:extLst>
              <a:ext uri="{FF2B5EF4-FFF2-40B4-BE49-F238E27FC236}">
                <a16:creationId xmlns:a16="http://schemas.microsoft.com/office/drawing/2014/main" xmlns="" id="{C15E985B-AD00-0C4D-8C8C-AFC94711FB22}"/>
              </a:ext>
            </a:extLst>
          </p:cNvPr>
          <p:cNvSpPr txBox="1"/>
          <p:nvPr/>
        </p:nvSpPr>
        <p:spPr>
          <a:xfrm>
            <a:off x="0" y="980728"/>
            <a:ext cx="4716016" cy="4216539"/>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pPr marL="0" lvl="1"/>
            <a:r>
              <a:rPr lang="en-US" sz="2400" b="1" dirty="0">
                <a:solidFill>
                  <a:schemeClr val="tx1">
                    <a:lumMod val="65000"/>
                    <a:lumOff val="35000"/>
                  </a:schemeClr>
                </a:solidFill>
              </a:rPr>
              <a:t>Part 1</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400" b="1" dirty="0">
                <a:solidFill>
                  <a:schemeClr val="tx1">
                    <a:lumMod val="65000"/>
                    <a:lumOff val="35000"/>
                  </a:schemeClr>
                </a:solidFill>
              </a:rPr>
              <a:t>Forces and springs</a:t>
            </a:r>
          </a:p>
          <a:p>
            <a:pPr marL="342900" lvl="1" indent="-342900">
              <a:buFont typeface="Arial" panose="020B0604020202020204" pitchFamily="34" charset="0"/>
              <a:buChar char="•"/>
            </a:pPr>
            <a:r>
              <a:rPr lang="en-US" sz="2400" b="1" dirty="0">
                <a:solidFill>
                  <a:schemeClr val="tx1">
                    <a:lumMod val="65000"/>
                    <a:lumOff val="35000"/>
                  </a:schemeClr>
                </a:solidFill>
              </a:rPr>
              <a:t>Stretching springs</a:t>
            </a:r>
          </a:p>
          <a:p>
            <a:endParaRPr lang="en-GB" sz="2800" dirty="0">
              <a:solidFill>
                <a:schemeClr val="tx1">
                  <a:lumMod val="50000"/>
                  <a:lumOff val="50000"/>
                </a:schemeClr>
              </a:solidFill>
            </a:endParaRPr>
          </a:p>
          <a:p>
            <a:endParaRPr lang="en-GB" dirty="0"/>
          </a:p>
        </p:txBody>
      </p:sp>
      <p:pic>
        <p:nvPicPr>
          <p:cNvPr id="7" name="Picture 6">
            <a:extLst>
              <a:ext uri="{FF2B5EF4-FFF2-40B4-BE49-F238E27FC236}">
                <a16:creationId xmlns:a16="http://schemas.microsoft.com/office/drawing/2014/main" xmlns="" id="{77B06173-6924-A848-BBB9-ACFA8BD8C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143561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6254" y="116632"/>
            <a:ext cx="4447746" cy="461665"/>
          </a:xfrm>
          <a:prstGeom prst="rect">
            <a:avLst/>
          </a:prstGeom>
        </p:spPr>
        <p:txBody>
          <a:bodyPr wrap="square">
            <a:spAutoFit/>
          </a:bodyPr>
          <a:lstStyle/>
          <a:p>
            <a:pPr algn="r"/>
            <a:r>
              <a:rPr lang="en-US" sz="2400" b="1" dirty="0">
                <a:solidFill>
                  <a:schemeClr val="accent6">
                    <a:lumMod val="75000"/>
                  </a:schemeClr>
                </a:solidFill>
              </a:rPr>
              <a:t>Part 1 </a:t>
            </a:r>
            <a:r>
              <a:rPr lang="en-US" sz="2400" b="1" dirty="0"/>
              <a:t>- QuestionIT</a:t>
            </a:r>
            <a:r>
              <a:rPr lang="en-US" sz="2400" b="1" dirty="0">
                <a:solidFill>
                  <a:srgbClr val="F79646"/>
                </a:solidFill>
              </a:rPr>
              <a:t> </a:t>
            </a:r>
          </a:p>
        </p:txBody>
      </p:sp>
      <p:sp>
        <p:nvSpPr>
          <p:cNvPr id="5" name="TextBox 4"/>
          <p:cNvSpPr txBox="1"/>
          <p:nvPr/>
        </p:nvSpPr>
        <p:spPr>
          <a:xfrm>
            <a:off x="179512" y="764704"/>
            <a:ext cx="8352928" cy="6001643"/>
          </a:xfrm>
          <a:prstGeom prst="rect">
            <a:avLst/>
          </a:prstGeom>
          <a:noFill/>
        </p:spPr>
        <p:txBody>
          <a:bodyPr wrap="square" rtlCol="0">
            <a:spAutoFit/>
          </a:bodyPr>
          <a:lstStyle/>
          <a:p>
            <a:pPr marL="457200" indent="-457200">
              <a:buAutoNum type="arabicPeriod"/>
            </a:pPr>
            <a:r>
              <a:rPr lang="en-US" sz="2400" b="1" dirty="0"/>
              <a:t>What type of energy is stored in a stretched spring?</a:t>
            </a:r>
          </a:p>
          <a:p>
            <a:r>
              <a:rPr lang="en-US" sz="2400" b="1" dirty="0"/>
              <a:t>        </a:t>
            </a:r>
          </a:p>
          <a:p>
            <a:endParaRPr lang="en-US" sz="2400" b="1" dirty="0"/>
          </a:p>
          <a:p>
            <a:pPr marL="457200" indent="-457200">
              <a:buAutoNum type="arabicPeriod"/>
            </a:pPr>
            <a:endParaRPr lang="en-US" sz="2400" b="1" dirty="0"/>
          </a:p>
          <a:p>
            <a:pPr marL="457200" indent="-457200">
              <a:buFont typeface="+mj-lt"/>
              <a:buAutoNum type="arabicPeriod" startAt="2"/>
            </a:pPr>
            <a:r>
              <a:rPr lang="en-US" sz="2400" b="1" dirty="0"/>
              <a:t>What is the least number of forces required to stretch a spring?</a:t>
            </a:r>
          </a:p>
          <a:p>
            <a:r>
              <a:rPr lang="en-US" sz="2400" b="1" dirty="0">
                <a:solidFill>
                  <a:srgbClr val="00B050"/>
                </a:solidFill>
              </a:rPr>
              <a:t>        </a:t>
            </a:r>
          </a:p>
          <a:p>
            <a:endParaRPr lang="en-US" sz="2400" b="1" dirty="0"/>
          </a:p>
          <a:p>
            <a:pPr marL="457200" indent="-457200">
              <a:buFont typeface="+mj-lt"/>
              <a:buAutoNum type="arabicPeriod" startAt="3"/>
            </a:pPr>
            <a:r>
              <a:rPr lang="en-US" sz="2400" b="1" dirty="0"/>
              <a:t>A student investigates the stretching of a spring.  The student adds weight to the spring and measures the extension.  </a:t>
            </a:r>
          </a:p>
          <a:p>
            <a:pPr lvl="1"/>
            <a:r>
              <a:rPr lang="en-US" sz="2400" b="1" dirty="0"/>
              <a:t>Sketch the force </a:t>
            </a:r>
            <a:r>
              <a:rPr lang="mr-IN" sz="2400" b="1" dirty="0"/>
              <a:t>–</a:t>
            </a:r>
            <a:r>
              <a:rPr lang="en-US" sz="2400" b="1" dirty="0"/>
              <a:t> extension graph the student would        expect for the spring. </a:t>
            </a:r>
          </a:p>
          <a:p>
            <a:r>
              <a:rPr lang="en-US" sz="2400" b="1" dirty="0">
                <a:solidFill>
                  <a:srgbClr val="F79646"/>
                </a:solidFill>
              </a:rPr>
              <a:t>        </a:t>
            </a:r>
          </a:p>
          <a:p>
            <a:endParaRPr lang="en-US" sz="2400" b="1" dirty="0">
              <a:solidFill>
                <a:srgbClr val="F79646"/>
              </a:solidFill>
            </a:endParaRPr>
          </a:p>
          <a:p>
            <a:endParaRPr lang="en-US" sz="2400" b="1" dirty="0">
              <a:solidFill>
                <a:srgbClr val="F79646"/>
              </a:solidFill>
            </a:endParaRPr>
          </a:p>
        </p:txBody>
      </p:sp>
    </p:spTree>
    <p:extLst>
      <p:ext uri="{BB962C8B-B14F-4D97-AF65-F5344CB8AC3E}">
        <p14:creationId xmlns:p14="http://schemas.microsoft.com/office/powerpoint/2010/main" val="1434924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980728"/>
            <a:ext cx="8424936" cy="4893647"/>
          </a:xfrm>
          <a:prstGeom prst="rect">
            <a:avLst/>
          </a:prstGeom>
          <a:noFill/>
        </p:spPr>
        <p:txBody>
          <a:bodyPr wrap="square" rtlCol="0">
            <a:spAutoFit/>
          </a:bodyPr>
          <a:lstStyle/>
          <a:p>
            <a:pPr marL="457200" indent="-457200">
              <a:buAutoNum type="arabicPeriod" startAt="4"/>
            </a:pPr>
            <a:r>
              <a:rPr lang="en-US" sz="2400" b="1" dirty="0"/>
              <a:t>A spring is stretched beyond its elastic limit. Describe the effect that this would have on the spring. </a:t>
            </a:r>
          </a:p>
          <a:p>
            <a:r>
              <a:rPr lang="en-US" sz="2400" b="1" dirty="0">
                <a:solidFill>
                  <a:srgbClr val="00B050"/>
                </a:solidFill>
              </a:rPr>
              <a:t>       </a:t>
            </a:r>
          </a:p>
          <a:p>
            <a:endParaRPr lang="en-US" sz="2400" b="1" dirty="0"/>
          </a:p>
          <a:p>
            <a:pPr marL="457200" indent="-457200">
              <a:buAutoNum type="arabicPeriod" startAt="5"/>
            </a:pPr>
            <a:r>
              <a:rPr lang="en-US" sz="2400" b="1" dirty="0"/>
              <a:t>Explain how the extension of a spring is determined.</a:t>
            </a:r>
          </a:p>
          <a:p>
            <a:pPr marL="457200" indent="-457200">
              <a:buAutoNum type="arabicPeriod" startAt="5"/>
            </a:pPr>
            <a:endParaRPr lang="en-US" sz="2400" b="1" dirty="0"/>
          </a:p>
          <a:p>
            <a:pPr marL="457200" indent="-457200">
              <a:buAutoNum type="arabicPeriod" startAt="5"/>
            </a:pPr>
            <a:r>
              <a:rPr lang="en-US" sz="2400" b="1" dirty="0"/>
              <a:t>Motorcycles use springs for their suspension.</a:t>
            </a:r>
          </a:p>
          <a:p>
            <a:pPr lvl="1"/>
            <a:r>
              <a:rPr lang="en-US" sz="2400" b="1" dirty="0"/>
              <a:t>The spring is compressed when the motorcycle rides over bumps.</a:t>
            </a:r>
          </a:p>
          <a:p>
            <a:pPr lvl="1"/>
            <a:r>
              <a:rPr lang="en-US" sz="2400" b="1" dirty="0"/>
              <a:t>A force of 240 N compresses the spring 2 cm.</a:t>
            </a:r>
          </a:p>
          <a:p>
            <a:pPr lvl="1"/>
            <a:r>
              <a:rPr lang="en-US" sz="2400" b="1" dirty="0"/>
              <a:t>Calculate the spring constant of the motorcycle spring in N/m.</a:t>
            </a:r>
          </a:p>
          <a:p>
            <a:r>
              <a:rPr lang="en-US" sz="2400" b="1" dirty="0"/>
              <a:t>     </a:t>
            </a:r>
            <a:r>
              <a:rPr lang="en-US" sz="2400" b="1" dirty="0">
                <a:solidFill>
                  <a:srgbClr val="00B050"/>
                </a:solidFill>
              </a:rPr>
              <a:t>   </a:t>
            </a:r>
          </a:p>
        </p:txBody>
      </p:sp>
      <p:sp>
        <p:nvSpPr>
          <p:cNvPr id="4" name="Rectangle 3">
            <a:extLst>
              <a:ext uri="{FF2B5EF4-FFF2-40B4-BE49-F238E27FC236}">
                <a16:creationId xmlns:a16="http://schemas.microsoft.com/office/drawing/2014/main" xmlns="" id="{9CF9614A-05AA-F648-A392-5D45E1E69172}"/>
              </a:ext>
            </a:extLst>
          </p:cNvPr>
          <p:cNvSpPr/>
          <p:nvPr/>
        </p:nvSpPr>
        <p:spPr>
          <a:xfrm>
            <a:off x="4696254" y="116632"/>
            <a:ext cx="4447746" cy="461665"/>
          </a:xfrm>
          <a:prstGeom prst="rect">
            <a:avLst/>
          </a:prstGeom>
        </p:spPr>
        <p:txBody>
          <a:bodyPr wrap="square">
            <a:spAutoFit/>
          </a:bodyPr>
          <a:lstStyle/>
          <a:p>
            <a:pPr algn="r"/>
            <a:r>
              <a:rPr lang="en-US" sz="2400" b="1" dirty="0">
                <a:solidFill>
                  <a:schemeClr val="accent6">
                    <a:lumMod val="75000"/>
                  </a:schemeClr>
                </a:solidFill>
              </a:rPr>
              <a:t>Part 1 </a:t>
            </a:r>
            <a:r>
              <a:rPr lang="en-US" sz="2400" b="1" dirty="0"/>
              <a:t>- QuestionIT</a:t>
            </a:r>
            <a:r>
              <a:rPr lang="en-US" sz="2400" b="1" dirty="0">
                <a:solidFill>
                  <a:srgbClr val="F79646"/>
                </a:solidFill>
              </a:rPr>
              <a:t> </a:t>
            </a:r>
          </a:p>
        </p:txBody>
      </p:sp>
    </p:spTree>
    <p:extLst>
      <p:ext uri="{BB962C8B-B14F-4D97-AF65-F5344CB8AC3E}">
        <p14:creationId xmlns:p14="http://schemas.microsoft.com/office/powerpoint/2010/main" val="276448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794" y="836712"/>
            <a:ext cx="8352928" cy="6063198"/>
          </a:xfrm>
          <a:prstGeom prst="rect">
            <a:avLst/>
          </a:prstGeom>
          <a:noFill/>
        </p:spPr>
        <p:txBody>
          <a:bodyPr wrap="square" rtlCol="0">
            <a:spAutoFit/>
          </a:bodyPr>
          <a:lstStyle/>
          <a:p>
            <a:pPr marL="457200" indent="-457200">
              <a:buAutoNum type="arabicPeriod" startAt="7"/>
            </a:pPr>
            <a:r>
              <a:rPr lang="en-US" sz="2400" b="1" dirty="0"/>
              <a:t>The graph below shows the force-extension graph for a spring.</a:t>
            </a:r>
          </a:p>
          <a:p>
            <a:r>
              <a:rPr lang="en-US" sz="2000" b="1" dirty="0"/>
              <a:t>        </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pPr marL="457200" indent="-457200">
              <a:buAutoNum type="alphaLcParenR"/>
            </a:pPr>
            <a:r>
              <a:rPr lang="en-US" sz="2400" b="1" dirty="0"/>
              <a:t>Calculate the spring constant of the spring.</a:t>
            </a:r>
          </a:p>
          <a:p>
            <a:pPr marL="457200" indent="-457200">
              <a:buAutoNum type="alphaLcParenR"/>
            </a:pPr>
            <a:endParaRPr lang="en-US" sz="900" b="1" dirty="0"/>
          </a:p>
          <a:p>
            <a:pPr marL="457200" indent="-457200">
              <a:buAutoNum type="alphaLcParenR"/>
            </a:pPr>
            <a:endParaRPr lang="en-US" sz="2400" b="1" dirty="0"/>
          </a:p>
          <a:p>
            <a:pPr marL="457200" indent="-457200">
              <a:buFont typeface="+mj-lt"/>
              <a:buAutoNum type="alphaLcParenR" startAt="2"/>
            </a:pPr>
            <a:r>
              <a:rPr lang="en-US" sz="2400" b="1" dirty="0"/>
              <a:t>Calculate the energy stored in the spring when it is stretched 50 cm.</a:t>
            </a:r>
          </a:p>
        </p:txBody>
      </p:sp>
      <p:pic>
        <p:nvPicPr>
          <p:cNvPr id="2" name="Picture 1"/>
          <p:cNvPicPr>
            <a:picLocks noChangeAspect="1"/>
          </p:cNvPicPr>
          <p:nvPr/>
        </p:nvPicPr>
        <p:blipFill>
          <a:blip r:embed="rId2"/>
          <a:stretch>
            <a:fillRect/>
          </a:stretch>
        </p:blipFill>
        <p:spPr>
          <a:xfrm>
            <a:off x="2769206" y="1556792"/>
            <a:ext cx="3173539" cy="2954850"/>
          </a:xfrm>
          <a:prstGeom prst="rect">
            <a:avLst/>
          </a:prstGeom>
        </p:spPr>
      </p:pic>
      <p:sp>
        <p:nvSpPr>
          <p:cNvPr id="7" name="Rectangle 6">
            <a:extLst>
              <a:ext uri="{FF2B5EF4-FFF2-40B4-BE49-F238E27FC236}">
                <a16:creationId xmlns:a16="http://schemas.microsoft.com/office/drawing/2014/main" xmlns="" id="{47E8821A-254B-9244-A975-66FCFC4CA255}"/>
              </a:ext>
            </a:extLst>
          </p:cNvPr>
          <p:cNvSpPr/>
          <p:nvPr/>
        </p:nvSpPr>
        <p:spPr>
          <a:xfrm>
            <a:off x="4663765" y="15007"/>
            <a:ext cx="4447746" cy="461665"/>
          </a:xfrm>
          <a:prstGeom prst="rect">
            <a:avLst/>
          </a:prstGeom>
        </p:spPr>
        <p:txBody>
          <a:bodyPr wrap="square">
            <a:spAutoFit/>
          </a:bodyPr>
          <a:lstStyle/>
          <a:p>
            <a:pPr algn="r"/>
            <a:r>
              <a:rPr lang="en-US" sz="2400" b="1" dirty="0">
                <a:solidFill>
                  <a:schemeClr val="accent6">
                    <a:lumMod val="75000"/>
                  </a:schemeClr>
                </a:solidFill>
              </a:rPr>
              <a:t>Part 1 </a:t>
            </a:r>
            <a:r>
              <a:rPr lang="en-US" sz="2400" b="1" dirty="0"/>
              <a:t>- QuestionIT</a:t>
            </a:r>
            <a:r>
              <a:rPr lang="en-US" sz="2400" b="1" dirty="0">
                <a:solidFill>
                  <a:srgbClr val="F79646"/>
                </a:solidFill>
              </a:rPr>
              <a:t> </a:t>
            </a:r>
          </a:p>
        </p:txBody>
      </p:sp>
    </p:spTree>
    <p:extLst>
      <p:ext uri="{BB962C8B-B14F-4D97-AF65-F5344CB8AC3E}">
        <p14:creationId xmlns:p14="http://schemas.microsoft.com/office/powerpoint/2010/main" val="348227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5655"/>
            <a:ext cx="6156176" cy="1017081"/>
          </a:xfrm>
        </p:spPr>
        <p:txBody>
          <a:bodyPr>
            <a:normAutofit fontScale="90000"/>
          </a:bodyPr>
          <a:lstStyle/>
          <a:p>
            <a:pPr algn="r"/>
            <a:r>
              <a:rPr lang="en-GB" b="1" dirty="0">
                <a:solidFill>
                  <a:schemeClr val="accent6"/>
                </a:solidFill>
              </a:rPr>
              <a:t>												Overview </a:t>
            </a:r>
            <a:br>
              <a:rPr lang="en-GB" b="1" dirty="0">
                <a:solidFill>
                  <a:schemeClr val="accent6"/>
                </a:solidFill>
              </a:rPr>
            </a:br>
            <a:r>
              <a:rPr lang="en-GB" b="1" dirty="0">
                <a:solidFill>
                  <a:schemeClr val="accent6"/>
                </a:solidFill>
              </a:rPr>
              <a:t>		Edexcel Topic 15</a:t>
            </a:r>
          </a:p>
        </p:txBody>
      </p:sp>
      <p:sp>
        <p:nvSpPr>
          <p:cNvPr id="5" name="TextBox 4">
            <a:extLst>
              <a:ext uri="{FF2B5EF4-FFF2-40B4-BE49-F238E27FC236}">
                <a16:creationId xmlns:a16="http://schemas.microsoft.com/office/drawing/2014/main" xmlns="" id="{33337A62-5225-6D44-A752-1048728B8B19}"/>
              </a:ext>
            </a:extLst>
          </p:cNvPr>
          <p:cNvSpPr txBox="1"/>
          <p:nvPr/>
        </p:nvSpPr>
        <p:spPr>
          <a:xfrm>
            <a:off x="179512" y="1028641"/>
            <a:ext cx="4104456" cy="5309146"/>
          </a:xfrm>
          <a:prstGeom prst="rect">
            <a:avLst/>
          </a:prstGeom>
          <a:noFill/>
        </p:spPr>
        <p:txBody>
          <a:bodyPr wrap="square" rtlCol="0">
            <a:spAutoFit/>
          </a:bodyPr>
          <a:lstStyle/>
          <a:p>
            <a:pPr marL="0" lvl="1"/>
            <a:r>
              <a:rPr lang="en-US" sz="2800" b="1" dirty="0"/>
              <a:t>Forces and matter</a:t>
            </a:r>
            <a:endParaRPr lang="en-US" sz="900" b="1" dirty="0"/>
          </a:p>
          <a:p>
            <a:pPr marL="0" lvl="1"/>
            <a:r>
              <a:rPr lang="en-US" sz="2400" b="1" dirty="0">
                <a:solidFill>
                  <a:schemeClr val="tx1">
                    <a:lumMod val="85000"/>
                    <a:lumOff val="15000"/>
                  </a:schemeClr>
                </a:solidFill>
              </a:rPr>
              <a:t>Part 1</a:t>
            </a:r>
          </a:p>
          <a:p>
            <a:pPr marL="342900" lvl="1" indent="-342900">
              <a:buFont typeface="Arial" panose="020B0604020202020204" pitchFamily="34" charset="0"/>
              <a:buChar char="•"/>
            </a:pPr>
            <a:r>
              <a:rPr lang="en-US" sz="2400" b="1" dirty="0">
                <a:solidFill>
                  <a:schemeClr val="tx1">
                    <a:lumMod val="85000"/>
                    <a:lumOff val="15000"/>
                  </a:schemeClr>
                </a:solidFill>
              </a:rPr>
              <a:t>Forces and springs</a:t>
            </a:r>
          </a:p>
          <a:p>
            <a:pPr marL="342900" lvl="1" indent="-342900">
              <a:buFont typeface="Arial" panose="020B0604020202020204" pitchFamily="34" charset="0"/>
              <a:buChar char="•"/>
            </a:pPr>
            <a:r>
              <a:rPr lang="en-US" sz="2400" b="1" dirty="0">
                <a:solidFill>
                  <a:schemeClr val="tx1">
                    <a:lumMod val="85000"/>
                    <a:lumOff val="15000"/>
                  </a:schemeClr>
                </a:solidFill>
              </a:rPr>
              <a:t>Stretching springs</a:t>
            </a:r>
          </a:p>
          <a:p>
            <a:pPr marL="342900" lvl="1" indent="-342900">
              <a:buFont typeface="Arial" panose="020B0604020202020204" pitchFamily="34" charset="0"/>
              <a:buChar char="•"/>
            </a:pPr>
            <a:endParaRPr lang="en-US" sz="2400" b="1" dirty="0">
              <a:solidFill>
                <a:schemeClr val="tx1">
                  <a:lumMod val="85000"/>
                  <a:lumOff val="15000"/>
                </a:schemeClr>
              </a:solidFill>
            </a:endParaRPr>
          </a:p>
          <a:p>
            <a:pPr marL="0" lvl="1"/>
            <a:endParaRPr lang="en-US" sz="900" b="1" dirty="0">
              <a:solidFill>
                <a:prstClr val="black"/>
              </a:solidFill>
            </a:endParaRPr>
          </a:p>
          <a:p>
            <a:pPr marL="0" lvl="1"/>
            <a:r>
              <a:rPr lang="en-US" sz="2400" b="1" dirty="0">
                <a:solidFill>
                  <a:schemeClr val="tx1">
                    <a:lumMod val="85000"/>
                    <a:lumOff val="15000"/>
                  </a:schemeClr>
                </a:solidFill>
              </a:rPr>
              <a:t>Part 2</a:t>
            </a:r>
          </a:p>
          <a:p>
            <a:pPr marL="342900" lvl="1" indent="-342900">
              <a:buFont typeface="Arial" panose="020B0604020202020204" pitchFamily="34" charset="0"/>
              <a:buChar char="•"/>
            </a:pPr>
            <a:r>
              <a:rPr lang="en-US" sz="2400" b="1" dirty="0">
                <a:solidFill>
                  <a:schemeClr val="tx1">
                    <a:lumMod val="85000"/>
                    <a:lumOff val="15000"/>
                  </a:schemeClr>
                </a:solidFill>
              </a:rPr>
              <a:t>Atmospheric pressure</a:t>
            </a:r>
          </a:p>
          <a:p>
            <a:pPr marL="0" lvl="1"/>
            <a:r>
              <a:rPr lang="en-US" sz="2400" b="1" dirty="0">
                <a:solidFill>
                  <a:schemeClr val="tx1">
                    <a:lumMod val="85000"/>
                    <a:lumOff val="15000"/>
                  </a:schemeClr>
                </a:solidFill>
              </a:rPr>
              <a:t>     (physics only)</a:t>
            </a:r>
          </a:p>
          <a:p>
            <a:pPr marL="342900" lvl="1" indent="-342900">
              <a:buFont typeface="Arial" panose="020B0604020202020204" pitchFamily="34" charset="0"/>
              <a:buChar char="•"/>
            </a:pPr>
            <a:r>
              <a:rPr lang="en-US" sz="2400" b="1" dirty="0">
                <a:solidFill>
                  <a:schemeClr val="tx1">
                    <a:lumMod val="85000"/>
                    <a:lumOff val="15000"/>
                  </a:schemeClr>
                </a:solidFill>
              </a:rPr>
              <a:t>Pressure in fluids 1        (physics only)</a:t>
            </a:r>
          </a:p>
          <a:p>
            <a:pPr marL="342900" lvl="1" indent="-342900">
              <a:buFont typeface="Arial" panose="020B0604020202020204" pitchFamily="34" charset="0"/>
              <a:buChar char="•"/>
            </a:pPr>
            <a:r>
              <a:rPr lang="en-US" sz="2400" b="1" dirty="0">
                <a:solidFill>
                  <a:schemeClr val="tx1">
                    <a:lumMod val="85000"/>
                    <a:lumOff val="15000"/>
                  </a:schemeClr>
                </a:solidFill>
              </a:rPr>
              <a:t>Pressure in fluids 2</a:t>
            </a:r>
          </a:p>
          <a:p>
            <a:pPr marL="0" lvl="1"/>
            <a:r>
              <a:rPr lang="en-US" sz="2400" b="1" dirty="0">
                <a:solidFill>
                  <a:schemeClr val="tx1">
                    <a:lumMod val="85000"/>
                    <a:lumOff val="15000"/>
                  </a:schemeClr>
                </a:solidFill>
              </a:rPr>
              <a:t>     (HT and physics only)</a:t>
            </a:r>
          </a:p>
          <a:p>
            <a:pPr marL="342900" lvl="1" indent="-342900">
              <a:buFont typeface="Arial" panose="020B0604020202020204" pitchFamily="34" charset="0"/>
              <a:buChar char="•"/>
            </a:pPr>
            <a:endParaRPr lang="en-US" sz="2400" b="1" dirty="0">
              <a:solidFill>
                <a:schemeClr val="tx1">
                  <a:lumMod val="85000"/>
                  <a:lumOff val="15000"/>
                </a:schemeClr>
              </a:solidFill>
            </a:endParaRPr>
          </a:p>
          <a:p>
            <a:pPr marL="342900" lvl="1" indent="-342900">
              <a:buFont typeface="Arial" panose="020B0604020202020204" pitchFamily="34" charset="0"/>
              <a:buChar char="•"/>
            </a:pPr>
            <a:endParaRPr lang="en-US" sz="1400" b="1" dirty="0">
              <a:solidFill>
                <a:schemeClr val="tx1">
                  <a:lumMod val="85000"/>
                  <a:lumOff val="15000"/>
                </a:schemeClr>
              </a:solidFill>
            </a:endParaRPr>
          </a:p>
        </p:txBody>
      </p:sp>
      <p:pic>
        <p:nvPicPr>
          <p:cNvPr id="7" name="Picture 6">
            <a:extLst>
              <a:ext uri="{FF2B5EF4-FFF2-40B4-BE49-F238E27FC236}">
                <a16:creationId xmlns:a16="http://schemas.microsoft.com/office/drawing/2014/main" xmlns="" id="{BBACE60B-A759-5D4D-A218-1A79D9C18CF0}"/>
              </a:ext>
            </a:extLst>
          </p:cNvPr>
          <p:cNvPicPr>
            <a:picLocks noChangeAspect="1"/>
          </p:cNvPicPr>
          <p:nvPr/>
        </p:nvPicPr>
        <p:blipFill>
          <a:blip r:embed="rId2"/>
          <a:stretch>
            <a:fillRect/>
          </a:stretch>
        </p:blipFill>
        <p:spPr>
          <a:xfrm>
            <a:off x="5148064" y="1141718"/>
            <a:ext cx="3400152" cy="5078977"/>
          </a:xfrm>
          <a:prstGeom prst="rect">
            <a:avLst/>
          </a:prstGeom>
        </p:spPr>
      </p:pic>
    </p:spTree>
    <p:extLst>
      <p:ext uri="{BB962C8B-B14F-4D97-AF65-F5344CB8AC3E}">
        <p14:creationId xmlns:p14="http://schemas.microsoft.com/office/powerpoint/2010/main" val="7324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04918"/>
            <a:ext cx="4680520" cy="5257800"/>
          </a:xfrm>
          <a:prstGeom prst="rect">
            <a:avLst/>
          </a:prstGeom>
        </p:spPr>
      </p:pic>
      <p:sp>
        <p:nvSpPr>
          <p:cNvPr id="5" name="TextBox 4">
            <a:extLst>
              <a:ext uri="{FF2B5EF4-FFF2-40B4-BE49-F238E27FC236}">
                <a16:creationId xmlns:a16="http://schemas.microsoft.com/office/drawing/2014/main" xmlns="" id="{C15E985B-AD00-0C4D-8C8C-AFC94711FB22}"/>
              </a:ext>
            </a:extLst>
          </p:cNvPr>
          <p:cNvSpPr txBox="1"/>
          <p:nvPr/>
        </p:nvSpPr>
        <p:spPr>
          <a:xfrm>
            <a:off x="0" y="980728"/>
            <a:ext cx="4716016" cy="5016758"/>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pPr marL="0" lvl="1"/>
            <a:r>
              <a:rPr lang="en-US" sz="2400" b="1" dirty="0">
                <a:solidFill>
                  <a:schemeClr val="tx1">
                    <a:lumMod val="65000"/>
                    <a:lumOff val="35000"/>
                  </a:schemeClr>
                </a:solidFill>
              </a:rPr>
              <a:t>Part 1</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400" b="1" dirty="0">
                <a:solidFill>
                  <a:schemeClr val="tx1">
                    <a:lumMod val="65000"/>
                    <a:lumOff val="35000"/>
                  </a:schemeClr>
                </a:solidFill>
              </a:rPr>
              <a:t>Forces and springs</a:t>
            </a:r>
          </a:p>
          <a:p>
            <a:pPr marL="342900" lvl="1" indent="-342900">
              <a:buFont typeface="Arial" panose="020B0604020202020204" pitchFamily="34" charset="0"/>
              <a:buChar char="•"/>
            </a:pPr>
            <a:r>
              <a:rPr lang="en-US" sz="2400" b="1" dirty="0">
                <a:solidFill>
                  <a:schemeClr val="tx1">
                    <a:lumMod val="65000"/>
                    <a:lumOff val="35000"/>
                  </a:schemeClr>
                </a:solidFill>
              </a:rPr>
              <a:t>Stretching springs</a:t>
            </a:r>
          </a:p>
          <a:p>
            <a:pPr marL="457200" lvl="0" indent="-457200">
              <a:buFont typeface="Arial" panose="020B0604020202020204" pitchFamily="34" charset="0"/>
              <a:buChar char="•"/>
            </a:pPr>
            <a:endParaRPr lang="en-GB" sz="3200" b="1" dirty="0">
              <a:solidFill>
                <a:prstClr val="black">
                  <a:lumMod val="50000"/>
                  <a:lumOff val="50000"/>
                </a:prst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sz="2800"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161888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6254" y="116632"/>
            <a:ext cx="4447746" cy="461665"/>
          </a:xfrm>
          <a:prstGeom prst="rect">
            <a:avLst/>
          </a:prstGeom>
        </p:spPr>
        <p:txBody>
          <a:bodyPr wrap="square">
            <a:spAutoFit/>
          </a:bodyPr>
          <a:lstStyle/>
          <a:p>
            <a:pPr algn="r"/>
            <a:r>
              <a:rPr lang="en-US" sz="2400" b="1" dirty="0">
                <a:solidFill>
                  <a:schemeClr val="accent6">
                    <a:lumMod val="75000"/>
                  </a:schemeClr>
                </a:solidFill>
              </a:rPr>
              <a:t>Part 1 </a:t>
            </a:r>
            <a:r>
              <a:rPr lang="en-US" sz="2400" b="1" dirty="0"/>
              <a:t>- AnswerIT</a:t>
            </a:r>
            <a:r>
              <a:rPr lang="en-US" sz="2400" b="1" dirty="0">
                <a:solidFill>
                  <a:srgbClr val="F79646"/>
                </a:solidFill>
              </a:rPr>
              <a:t> </a:t>
            </a:r>
          </a:p>
        </p:txBody>
      </p:sp>
      <p:sp>
        <p:nvSpPr>
          <p:cNvPr id="5" name="TextBox 4"/>
          <p:cNvSpPr txBox="1"/>
          <p:nvPr/>
        </p:nvSpPr>
        <p:spPr>
          <a:xfrm>
            <a:off x="467544" y="980728"/>
            <a:ext cx="8352928" cy="4401205"/>
          </a:xfrm>
          <a:prstGeom prst="rect">
            <a:avLst/>
          </a:prstGeom>
          <a:noFill/>
        </p:spPr>
        <p:txBody>
          <a:bodyPr wrap="square" rtlCol="0">
            <a:spAutoFit/>
          </a:bodyPr>
          <a:lstStyle/>
          <a:p>
            <a:pPr marL="457200" indent="-457200">
              <a:buAutoNum type="arabicPeriod"/>
            </a:pPr>
            <a:r>
              <a:rPr lang="en-US" sz="2000" b="1" dirty="0"/>
              <a:t>What type of energy is stored in a stretched spring?</a:t>
            </a:r>
          </a:p>
          <a:p>
            <a:r>
              <a:rPr lang="en-US" sz="2000" b="1" dirty="0"/>
              <a:t>        </a:t>
            </a:r>
            <a:r>
              <a:rPr lang="en-US" sz="2000" b="1" dirty="0">
                <a:solidFill>
                  <a:srgbClr val="00B050"/>
                </a:solidFill>
              </a:rPr>
              <a:t>Elastic potential energy</a:t>
            </a:r>
            <a:endParaRPr lang="en-US" sz="2000" b="1" dirty="0"/>
          </a:p>
          <a:p>
            <a:pPr marL="457200" indent="-457200">
              <a:buAutoNum type="arabicPeriod"/>
            </a:pPr>
            <a:endParaRPr lang="en-US" sz="2000" b="1" dirty="0"/>
          </a:p>
          <a:p>
            <a:pPr marL="457200" indent="-457200">
              <a:buAutoNum type="arabicPeriod"/>
            </a:pPr>
            <a:endParaRPr lang="en-US" sz="2000" b="1" dirty="0"/>
          </a:p>
          <a:p>
            <a:pPr marL="457200" indent="-457200">
              <a:buFont typeface="+mj-lt"/>
              <a:buAutoNum type="arabicPeriod" startAt="2"/>
            </a:pPr>
            <a:r>
              <a:rPr lang="en-US" sz="2000" b="1" dirty="0"/>
              <a:t>What is the least number of forces required to stretch a spring?</a:t>
            </a:r>
          </a:p>
          <a:p>
            <a:r>
              <a:rPr lang="en-US" sz="2000" b="1" dirty="0">
                <a:solidFill>
                  <a:srgbClr val="00B050"/>
                </a:solidFill>
              </a:rPr>
              <a:t>        2</a:t>
            </a:r>
          </a:p>
          <a:p>
            <a:endParaRPr lang="en-US" sz="2000" b="1" dirty="0"/>
          </a:p>
          <a:p>
            <a:pPr marL="457200" indent="-457200">
              <a:buFont typeface="+mj-lt"/>
              <a:buAutoNum type="arabicPeriod" startAt="3"/>
            </a:pPr>
            <a:r>
              <a:rPr lang="en-US" sz="2000" b="1" dirty="0"/>
              <a:t>A student investigates the stretching of a spring.  The student adds weight to the spring and measures the extension.  </a:t>
            </a:r>
          </a:p>
          <a:p>
            <a:r>
              <a:rPr lang="en-US" sz="2000" b="1" dirty="0"/>
              <a:t>        Sketch the force </a:t>
            </a:r>
            <a:r>
              <a:rPr lang="mr-IN" sz="2000" b="1" dirty="0"/>
              <a:t>–</a:t>
            </a:r>
            <a:r>
              <a:rPr lang="en-US" sz="2000" b="1" dirty="0"/>
              <a:t> extension graph the student would expect for the </a:t>
            </a:r>
          </a:p>
          <a:p>
            <a:r>
              <a:rPr lang="en-US" sz="2000" b="1" dirty="0"/>
              <a:t>        spring. </a:t>
            </a:r>
          </a:p>
          <a:p>
            <a:r>
              <a:rPr lang="en-US" sz="2000" b="1" dirty="0">
                <a:solidFill>
                  <a:srgbClr val="F79646"/>
                </a:solidFill>
              </a:rPr>
              <a:t>        </a:t>
            </a:r>
          </a:p>
          <a:p>
            <a:endParaRPr lang="en-US" sz="2000" b="1" dirty="0">
              <a:solidFill>
                <a:srgbClr val="F79646"/>
              </a:solidFill>
            </a:endParaRPr>
          </a:p>
          <a:p>
            <a:endParaRPr lang="en-US" sz="2000" b="1" dirty="0">
              <a:solidFill>
                <a:srgbClr val="F79646"/>
              </a:solidFill>
            </a:endParaRPr>
          </a:p>
        </p:txBody>
      </p:sp>
      <p:pic>
        <p:nvPicPr>
          <p:cNvPr id="2" name="Picture 1"/>
          <p:cNvPicPr>
            <a:picLocks noChangeAspect="1"/>
          </p:cNvPicPr>
          <p:nvPr/>
        </p:nvPicPr>
        <p:blipFill>
          <a:blip r:embed="rId2"/>
          <a:stretch>
            <a:fillRect/>
          </a:stretch>
        </p:blipFill>
        <p:spPr>
          <a:xfrm>
            <a:off x="2843808" y="4437112"/>
            <a:ext cx="3240360" cy="2115317"/>
          </a:xfrm>
          <a:prstGeom prst="rect">
            <a:avLst/>
          </a:prstGeom>
        </p:spPr>
      </p:pic>
    </p:spTree>
    <p:extLst>
      <p:ext uri="{BB962C8B-B14F-4D97-AF65-F5344CB8AC3E}">
        <p14:creationId xmlns:p14="http://schemas.microsoft.com/office/powerpoint/2010/main" val="3409631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980728"/>
            <a:ext cx="8424936" cy="5016758"/>
          </a:xfrm>
          <a:prstGeom prst="rect">
            <a:avLst/>
          </a:prstGeom>
          <a:noFill/>
        </p:spPr>
        <p:txBody>
          <a:bodyPr wrap="square" rtlCol="0">
            <a:spAutoFit/>
          </a:bodyPr>
          <a:lstStyle/>
          <a:p>
            <a:pPr marL="457200" indent="-457200">
              <a:buAutoNum type="arabicPeriod" startAt="4"/>
            </a:pPr>
            <a:r>
              <a:rPr lang="en-US" sz="2000" b="1" dirty="0"/>
              <a:t>A spring is stretched beyond its elastic limit. Describe the effect that this </a:t>
            </a:r>
          </a:p>
          <a:p>
            <a:r>
              <a:rPr lang="en-US" sz="2000" b="1" dirty="0"/>
              <a:t>        would have on the spring. </a:t>
            </a:r>
          </a:p>
          <a:p>
            <a:r>
              <a:rPr lang="en-US" sz="2000" b="1" dirty="0">
                <a:solidFill>
                  <a:srgbClr val="00B050"/>
                </a:solidFill>
              </a:rPr>
              <a:t>        The spring would be inelastically distorted</a:t>
            </a:r>
          </a:p>
          <a:p>
            <a:r>
              <a:rPr lang="en-US" sz="2000" b="1" dirty="0"/>
              <a:t>        </a:t>
            </a:r>
            <a:r>
              <a:rPr lang="en-US" sz="2000" b="1" dirty="0">
                <a:solidFill>
                  <a:srgbClr val="00B050"/>
                </a:solidFill>
              </a:rPr>
              <a:t>so would not return to its original shape</a:t>
            </a:r>
            <a:endParaRPr lang="en-US" sz="2000" b="1" dirty="0"/>
          </a:p>
          <a:p>
            <a:endParaRPr lang="en-US" sz="2000" b="1" dirty="0"/>
          </a:p>
          <a:p>
            <a:pPr marL="457200" indent="-457200">
              <a:buAutoNum type="arabicPeriod" startAt="5"/>
            </a:pPr>
            <a:r>
              <a:rPr lang="en-US" sz="2000" b="1" dirty="0"/>
              <a:t>Explain how the extension of a spring is determined.</a:t>
            </a:r>
          </a:p>
          <a:p>
            <a:r>
              <a:rPr lang="en-US" sz="2000" b="1" dirty="0">
                <a:solidFill>
                  <a:srgbClr val="00B050"/>
                </a:solidFill>
              </a:rPr>
              <a:t>        The length of the extended spring minus the original length</a:t>
            </a:r>
            <a:endParaRPr lang="en-US" sz="2000" b="1" dirty="0"/>
          </a:p>
          <a:p>
            <a:pPr marL="457200" indent="-457200">
              <a:buAutoNum type="arabicPeriod" startAt="5"/>
            </a:pPr>
            <a:endParaRPr lang="en-US" sz="2000" b="1" dirty="0"/>
          </a:p>
          <a:p>
            <a:pPr marL="457200" indent="-457200">
              <a:buAutoNum type="arabicPeriod" startAt="5"/>
            </a:pPr>
            <a:r>
              <a:rPr lang="en-US" sz="2000" b="1" dirty="0"/>
              <a:t>Motorcycles use springs for their suspension.</a:t>
            </a:r>
          </a:p>
          <a:p>
            <a:r>
              <a:rPr lang="en-US" sz="2000" b="1" dirty="0"/>
              <a:t>        The spring is compressed when the motorcycle rides over bumps.</a:t>
            </a:r>
          </a:p>
          <a:p>
            <a:r>
              <a:rPr lang="en-US" sz="2000" b="1" dirty="0"/>
              <a:t>        A force of 240 N compresses the spring 2 cm.</a:t>
            </a:r>
          </a:p>
          <a:p>
            <a:r>
              <a:rPr lang="en-US" sz="2000" b="1" dirty="0"/>
              <a:t>        Calculate the spring constant of the motorcycle spring in N/m.</a:t>
            </a:r>
          </a:p>
          <a:p>
            <a:r>
              <a:rPr lang="en-US" sz="2000" b="1" dirty="0"/>
              <a:t>     </a:t>
            </a:r>
            <a:r>
              <a:rPr lang="en-US" sz="2000" b="1" dirty="0">
                <a:solidFill>
                  <a:srgbClr val="00B050"/>
                </a:solidFill>
              </a:rPr>
              <a:t>   Using F = k x</a:t>
            </a:r>
          </a:p>
          <a:p>
            <a:r>
              <a:rPr lang="en-US" sz="2000" b="1" dirty="0">
                <a:solidFill>
                  <a:srgbClr val="00B050"/>
                </a:solidFill>
              </a:rPr>
              <a:t>        Rearranging gives k = F/x</a:t>
            </a:r>
          </a:p>
          <a:p>
            <a:r>
              <a:rPr lang="en-US" sz="2000" b="1" dirty="0">
                <a:solidFill>
                  <a:srgbClr val="00B050"/>
                </a:solidFill>
              </a:rPr>
              <a:t>        Substitution gives k = 240 / 0.02</a:t>
            </a:r>
          </a:p>
          <a:p>
            <a:r>
              <a:rPr lang="en-US" sz="2000" b="1" dirty="0">
                <a:solidFill>
                  <a:srgbClr val="00B050"/>
                </a:solidFill>
              </a:rPr>
              <a:t>        Spring constant is 12 000 N/m</a:t>
            </a:r>
          </a:p>
        </p:txBody>
      </p:sp>
      <p:sp>
        <p:nvSpPr>
          <p:cNvPr id="6" name="Rectangle 5">
            <a:extLst>
              <a:ext uri="{FF2B5EF4-FFF2-40B4-BE49-F238E27FC236}">
                <a16:creationId xmlns:a16="http://schemas.microsoft.com/office/drawing/2014/main" xmlns="" id="{4F4F97BD-5CF4-3249-BDAD-4741B9271DFE}"/>
              </a:ext>
            </a:extLst>
          </p:cNvPr>
          <p:cNvSpPr/>
          <p:nvPr/>
        </p:nvSpPr>
        <p:spPr>
          <a:xfrm>
            <a:off x="4696254" y="116632"/>
            <a:ext cx="4447746" cy="461665"/>
          </a:xfrm>
          <a:prstGeom prst="rect">
            <a:avLst/>
          </a:prstGeom>
        </p:spPr>
        <p:txBody>
          <a:bodyPr wrap="square">
            <a:spAutoFit/>
          </a:bodyPr>
          <a:lstStyle/>
          <a:p>
            <a:pPr algn="r"/>
            <a:r>
              <a:rPr lang="en-US" sz="2400" b="1" dirty="0">
                <a:solidFill>
                  <a:schemeClr val="accent6">
                    <a:lumMod val="75000"/>
                  </a:schemeClr>
                </a:solidFill>
              </a:rPr>
              <a:t>Part 1 </a:t>
            </a:r>
            <a:r>
              <a:rPr lang="en-US" sz="2400" b="1" dirty="0"/>
              <a:t>- AnswerIT</a:t>
            </a:r>
            <a:r>
              <a:rPr lang="en-US" sz="2400" b="1" dirty="0">
                <a:solidFill>
                  <a:srgbClr val="F79646"/>
                </a:solidFill>
              </a:rPr>
              <a:t> </a:t>
            </a:r>
          </a:p>
        </p:txBody>
      </p:sp>
    </p:spTree>
    <p:extLst>
      <p:ext uri="{BB962C8B-B14F-4D97-AF65-F5344CB8AC3E}">
        <p14:creationId xmlns:p14="http://schemas.microsoft.com/office/powerpoint/2010/main" val="192485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794" y="836712"/>
            <a:ext cx="8352928" cy="5632311"/>
          </a:xfrm>
          <a:prstGeom prst="rect">
            <a:avLst/>
          </a:prstGeom>
          <a:noFill/>
        </p:spPr>
        <p:txBody>
          <a:bodyPr wrap="square" rtlCol="0">
            <a:spAutoFit/>
          </a:bodyPr>
          <a:lstStyle/>
          <a:p>
            <a:pPr marL="457200" indent="-457200">
              <a:buAutoNum type="arabicPeriod" startAt="7"/>
            </a:pPr>
            <a:r>
              <a:rPr lang="en-US" sz="2000" b="1" dirty="0"/>
              <a:t>The graph below shows the force-extension graph for a spring.</a:t>
            </a:r>
          </a:p>
          <a:p>
            <a:r>
              <a:rPr lang="en-US" sz="2000" b="1" dirty="0"/>
              <a:t>        </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pPr marL="457200" indent="-457200">
              <a:buAutoNum type="alphaLcParenR"/>
            </a:pPr>
            <a:r>
              <a:rPr lang="en-US" sz="2000" b="1" dirty="0"/>
              <a:t>Calculate the spring constant of the spring.</a:t>
            </a:r>
          </a:p>
          <a:p>
            <a:r>
              <a:rPr lang="en-US" sz="2000" b="1" dirty="0"/>
              <a:t> </a:t>
            </a:r>
            <a:r>
              <a:rPr lang="en-US" sz="2000" b="1" dirty="0">
                <a:solidFill>
                  <a:srgbClr val="00B050"/>
                </a:solidFill>
              </a:rPr>
              <a:t>       Using k = F / x	k = 7 / 0.14              spring constant </a:t>
            </a:r>
            <a:r>
              <a:rPr lang="en-GB" sz="2000" b="1" dirty="0">
                <a:solidFill>
                  <a:srgbClr val="00B050"/>
                </a:solidFill>
              </a:rPr>
              <a:t>=</a:t>
            </a:r>
            <a:r>
              <a:rPr lang="en-US" sz="2000" b="1" dirty="0">
                <a:solidFill>
                  <a:srgbClr val="00B050"/>
                </a:solidFill>
              </a:rPr>
              <a:t> 50 N/m</a:t>
            </a:r>
          </a:p>
          <a:p>
            <a:pPr marL="457200" indent="-457200">
              <a:buAutoNum type="alphaLcParenR"/>
            </a:pPr>
            <a:endParaRPr lang="en-US" sz="2000" b="1" dirty="0"/>
          </a:p>
          <a:p>
            <a:pPr marL="457200" indent="-457200">
              <a:buFont typeface="+mj-lt"/>
              <a:buAutoNum type="alphaLcParenR" startAt="2"/>
            </a:pPr>
            <a:r>
              <a:rPr lang="en-US" sz="2000" b="1" dirty="0"/>
              <a:t>Calculate the energy stored in the spring when it is stretched 50 cm.</a:t>
            </a:r>
          </a:p>
          <a:p>
            <a:r>
              <a:rPr lang="en-US" sz="2000" b="1" dirty="0"/>
              <a:t>        </a:t>
            </a:r>
            <a:r>
              <a:rPr lang="en-US" sz="2000" b="1" dirty="0">
                <a:solidFill>
                  <a:srgbClr val="00B050"/>
                </a:solidFill>
              </a:rPr>
              <a:t>Using E</a:t>
            </a:r>
            <a:r>
              <a:rPr lang="en-US" sz="2000" b="1" baseline="-25000" dirty="0">
                <a:solidFill>
                  <a:srgbClr val="00B050"/>
                </a:solidFill>
              </a:rPr>
              <a:t> </a:t>
            </a:r>
            <a:r>
              <a:rPr lang="en-US" sz="2000" b="1" dirty="0">
                <a:solidFill>
                  <a:srgbClr val="00B050"/>
                </a:solidFill>
              </a:rPr>
              <a:t>= ½ k x</a:t>
            </a:r>
            <a:r>
              <a:rPr lang="en-US" sz="2000" b="1" baseline="30000" dirty="0">
                <a:solidFill>
                  <a:srgbClr val="00B050"/>
                </a:solidFill>
              </a:rPr>
              <a:t>2</a:t>
            </a:r>
            <a:r>
              <a:rPr lang="en-US" sz="2000" b="1" dirty="0">
                <a:solidFill>
                  <a:srgbClr val="00B050"/>
                </a:solidFill>
              </a:rPr>
              <a:t>	E = 0.5 x 50 x (0.5)</a:t>
            </a:r>
            <a:r>
              <a:rPr lang="en-US" sz="2000" b="1" baseline="30000" dirty="0">
                <a:solidFill>
                  <a:srgbClr val="00B050"/>
                </a:solidFill>
              </a:rPr>
              <a:t>2</a:t>
            </a:r>
          </a:p>
          <a:p>
            <a:r>
              <a:rPr lang="en-US" sz="2000" b="1" dirty="0">
                <a:solidFill>
                  <a:srgbClr val="00B050"/>
                </a:solidFill>
              </a:rPr>
              <a:t>        Elastic Potential Energy = 6.25 J</a:t>
            </a:r>
          </a:p>
        </p:txBody>
      </p:sp>
      <p:pic>
        <p:nvPicPr>
          <p:cNvPr id="2" name="Picture 1"/>
          <p:cNvPicPr>
            <a:picLocks noChangeAspect="1"/>
          </p:cNvPicPr>
          <p:nvPr/>
        </p:nvPicPr>
        <p:blipFill>
          <a:blip r:embed="rId2"/>
          <a:stretch>
            <a:fillRect/>
          </a:stretch>
        </p:blipFill>
        <p:spPr>
          <a:xfrm>
            <a:off x="2769206" y="1556792"/>
            <a:ext cx="3173539" cy="2954850"/>
          </a:xfrm>
          <a:prstGeom prst="rect">
            <a:avLst/>
          </a:prstGeom>
        </p:spPr>
      </p:pic>
      <p:sp>
        <p:nvSpPr>
          <p:cNvPr id="6" name="Rectangle 5">
            <a:extLst>
              <a:ext uri="{FF2B5EF4-FFF2-40B4-BE49-F238E27FC236}">
                <a16:creationId xmlns:a16="http://schemas.microsoft.com/office/drawing/2014/main" xmlns="" id="{C28C85F7-351B-3B4E-96B4-1654F88D22B0}"/>
              </a:ext>
            </a:extLst>
          </p:cNvPr>
          <p:cNvSpPr/>
          <p:nvPr/>
        </p:nvSpPr>
        <p:spPr>
          <a:xfrm>
            <a:off x="4696254" y="116632"/>
            <a:ext cx="4447746" cy="400110"/>
          </a:xfrm>
          <a:prstGeom prst="rect">
            <a:avLst/>
          </a:prstGeom>
        </p:spPr>
        <p:txBody>
          <a:bodyPr wrap="square">
            <a:spAutoFit/>
          </a:bodyPr>
          <a:lstStyle/>
          <a:p>
            <a:pPr algn="r"/>
            <a:r>
              <a:rPr lang="en-US" sz="2000" b="1" dirty="0">
                <a:solidFill>
                  <a:srgbClr val="F79646"/>
                </a:solidFill>
              </a:rPr>
              <a:t>Part 1 </a:t>
            </a:r>
            <a:r>
              <a:rPr lang="en-US" sz="2000" b="1" dirty="0"/>
              <a:t>- AnswerIT</a:t>
            </a:r>
            <a:r>
              <a:rPr lang="en-US" sz="2000" b="1" dirty="0">
                <a:solidFill>
                  <a:srgbClr val="F79646"/>
                </a:solidFill>
              </a:rPr>
              <a:t> </a:t>
            </a:r>
          </a:p>
        </p:txBody>
      </p:sp>
    </p:spTree>
    <p:extLst>
      <p:ext uri="{BB962C8B-B14F-4D97-AF65-F5344CB8AC3E}">
        <p14:creationId xmlns:p14="http://schemas.microsoft.com/office/powerpoint/2010/main" val="33008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49087" y="691900"/>
            <a:ext cx="3486809" cy="7478970"/>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pPr marL="0" lvl="1"/>
            <a:r>
              <a:rPr lang="en-US" sz="2400" b="1" dirty="0">
                <a:solidFill>
                  <a:schemeClr val="tx1">
                    <a:lumMod val="65000"/>
                    <a:lumOff val="35000"/>
                  </a:schemeClr>
                </a:solidFill>
              </a:rPr>
              <a:t>Part 2</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000" b="1" dirty="0">
                <a:solidFill>
                  <a:schemeClr val="tx1">
                    <a:lumMod val="65000"/>
                    <a:lumOff val="35000"/>
                  </a:schemeClr>
                </a:solidFill>
              </a:rPr>
              <a:t>Atmospheric pressure</a:t>
            </a:r>
          </a:p>
          <a:p>
            <a:pPr marL="0" lvl="1"/>
            <a:r>
              <a:rPr lang="en-US" sz="2000" b="1" dirty="0">
                <a:solidFill>
                  <a:schemeClr val="tx1">
                    <a:lumMod val="65000"/>
                    <a:lumOff val="35000"/>
                  </a:schemeClr>
                </a:solidFill>
              </a:rPr>
              <a:t>      (physics only)</a:t>
            </a:r>
          </a:p>
          <a:p>
            <a:pPr marL="342900" lvl="1" indent="-342900">
              <a:buFont typeface="Arial" panose="020B0604020202020204" pitchFamily="34" charset="0"/>
              <a:buChar char="•"/>
            </a:pPr>
            <a:r>
              <a:rPr lang="en-US" sz="2000" b="1" dirty="0">
                <a:solidFill>
                  <a:schemeClr val="tx1">
                    <a:lumMod val="65000"/>
                    <a:lumOff val="35000"/>
                  </a:schemeClr>
                </a:solidFill>
              </a:rPr>
              <a:t>Pressure in fluids 1        (physics only)</a:t>
            </a:r>
          </a:p>
          <a:p>
            <a:pPr marL="342900" lvl="1" indent="-342900">
              <a:buFont typeface="Arial" panose="020B0604020202020204" pitchFamily="34" charset="0"/>
              <a:buChar char="•"/>
            </a:pPr>
            <a:r>
              <a:rPr lang="en-US" sz="2000" b="1" dirty="0">
                <a:solidFill>
                  <a:schemeClr val="tx1">
                    <a:lumMod val="65000"/>
                    <a:lumOff val="35000"/>
                  </a:schemeClr>
                </a:solidFill>
              </a:rPr>
              <a:t>Pressure in fluids 2        </a:t>
            </a:r>
          </a:p>
          <a:p>
            <a:pPr marL="0" lvl="1"/>
            <a:r>
              <a:rPr lang="en-US" sz="2000" b="1" dirty="0">
                <a:solidFill>
                  <a:schemeClr val="tx1">
                    <a:lumMod val="65000"/>
                    <a:lumOff val="35000"/>
                  </a:schemeClr>
                </a:solidFill>
              </a:rPr>
              <a:t>      (HT and physics only)</a:t>
            </a:r>
          </a:p>
          <a:p>
            <a:pPr marL="342900" lvl="1" indent="-342900">
              <a:buFont typeface="Arial" panose="020B0604020202020204" pitchFamily="34" charset="0"/>
              <a:buChar char="•"/>
            </a:pPr>
            <a:endParaRPr lang="en-US" sz="2000" b="1" dirty="0">
              <a:solidFill>
                <a:schemeClr val="tx1">
                  <a:lumMod val="65000"/>
                  <a:lumOff val="35000"/>
                </a:schemeClr>
              </a:solidFill>
            </a:endParaRPr>
          </a:p>
          <a:p>
            <a:pPr marL="0" lvl="1"/>
            <a:endParaRPr lang="en-US" sz="2000" b="1" dirty="0">
              <a:solidFill>
                <a:schemeClr val="tx1">
                  <a:lumMod val="65000"/>
                  <a:lumOff val="35000"/>
                </a:schemeClr>
              </a:solidFill>
            </a:endParaRPr>
          </a:p>
          <a:p>
            <a:pPr marL="342900" lvl="1" indent="-342900">
              <a:buFont typeface="Arial" panose="020B0604020202020204" pitchFamily="34" charset="0"/>
              <a:buChar char="•"/>
            </a:pPr>
            <a:endParaRPr lang="en-US" sz="2000" b="1" dirty="0">
              <a:solidFill>
                <a:schemeClr val="tx1">
                  <a:lumMod val="65000"/>
                  <a:lumOff val="35000"/>
                </a:schemeClr>
              </a:solidFill>
            </a:endParaRPr>
          </a:p>
          <a:p>
            <a:pPr marL="457200" indent="-457200">
              <a:buFont typeface="Arial" panose="020B0604020202020204" pitchFamily="34" charset="0"/>
              <a:buChar char="•"/>
            </a:pPr>
            <a:endParaRPr lang="en-GB" sz="2000" b="1" dirty="0">
              <a:solidFill>
                <a:schemeClr val="tx1">
                  <a:lumMod val="50000"/>
                  <a:lumOff val="50000"/>
                </a:schemeClr>
              </a:solidFill>
            </a:endParaRPr>
          </a:p>
          <a:p>
            <a:endParaRPr lang="en-GB" sz="3200" b="1" dirty="0">
              <a:solidFill>
                <a:schemeClr val="tx1">
                  <a:lumMod val="50000"/>
                  <a:lumOff val="50000"/>
                </a:scheme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059832" y="0"/>
            <a:ext cx="6120680" cy="6525344"/>
          </a:xfrm>
          <a:prstGeom prst="rect">
            <a:avLst/>
          </a:prstGeom>
        </p:spPr>
      </p:pic>
    </p:spTree>
    <p:extLst>
      <p:ext uri="{BB962C8B-B14F-4D97-AF65-F5344CB8AC3E}">
        <p14:creationId xmlns:p14="http://schemas.microsoft.com/office/powerpoint/2010/main" val="102938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3428" y="112441"/>
            <a:ext cx="2973506" cy="461665"/>
          </a:xfrm>
          <a:prstGeom prst="rect">
            <a:avLst/>
          </a:prstGeom>
          <a:noFill/>
        </p:spPr>
        <p:txBody>
          <a:bodyPr wrap="none" rtlCol="0">
            <a:spAutoFit/>
          </a:bodyPr>
          <a:lstStyle/>
          <a:p>
            <a:r>
              <a:rPr lang="en-US" sz="2400" b="1" dirty="0">
                <a:solidFill>
                  <a:schemeClr val="accent6">
                    <a:lumMod val="75000"/>
                  </a:schemeClr>
                </a:solidFill>
              </a:rPr>
              <a:t>Atmospheric pressure</a:t>
            </a:r>
          </a:p>
        </p:txBody>
      </p:sp>
      <p:sp>
        <p:nvSpPr>
          <p:cNvPr id="7" name="TextBox 6"/>
          <p:cNvSpPr txBox="1"/>
          <p:nvPr/>
        </p:nvSpPr>
        <p:spPr>
          <a:xfrm>
            <a:off x="251520" y="820252"/>
            <a:ext cx="5423224" cy="5509200"/>
          </a:xfrm>
          <a:prstGeom prst="rect">
            <a:avLst/>
          </a:prstGeom>
          <a:noFill/>
          <a:ln w="25400">
            <a:solidFill>
              <a:srgbClr val="F79646"/>
            </a:solidFill>
          </a:ln>
        </p:spPr>
        <p:txBody>
          <a:bodyPr wrap="square" rtlCol="0">
            <a:spAutoFit/>
          </a:bodyPr>
          <a:lstStyle/>
          <a:p>
            <a:r>
              <a:rPr lang="en-US" sz="2200" dirty="0"/>
              <a:t>The Earth’s atmosphere is a very thin (relative to the size of the Earth) layer of gas.  The density of this layer of gas gets lower as you go </a:t>
            </a:r>
            <a:r>
              <a:rPr lang="en-US" sz="2200" b="1" dirty="0">
                <a:solidFill>
                  <a:schemeClr val="accent6">
                    <a:lumMod val="75000"/>
                  </a:schemeClr>
                </a:solidFill>
              </a:rPr>
              <a:t>higher</a:t>
            </a:r>
            <a:r>
              <a:rPr lang="en-US" sz="2200" b="1" dirty="0">
                <a:solidFill>
                  <a:srgbClr val="F79646"/>
                </a:solidFill>
              </a:rPr>
              <a:t>.</a:t>
            </a:r>
            <a:r>
              <a:rPr lang="en-US" sz="2200" b="1" dirty="0"/>
              <a:t> </a:t>
            </a:r>
          </a:p>
          <a:p>
            <a:endParaRPr lang="en-US" sz="2200" b="1" dirty="0"/>
          </a:p>
          <a:p>
            <a:r>
              <a:rPr lang="en-GB" sz="2200" dirty="0"/>
              <a:t>The</a:t>
            </a:r>
            <a:r>
              <a:rPr lang="en-GB" sz="2200" b="1" dirty="0"/>
              <a:t> </a:t>
            </a:r>
            <a:r>
              <a:rPr lang="en-GB" sz="2200" b="1" dirty="0">
                <a:solidFill>
                  <a:schemeClr val="accent6">
                    <a:lumMod val="75000"/>
                  </a:schemeClr>
                </a:solidFill>
              </a:rPr>
              <a:t>weight of air </a:t>
            </a:r>
            <a:r>
              <a:rPr lang="en-GB" sz="2200" dirty="0"/>
              <a:t>pushing down on a surface decreases with height.  With fewer particles the higher up you go there will be </a:t>
            </a:r>
            <a:r>
              <a:rPr lang="en-GB" sz="2200" b="1" dirty="0">
                <a:solidFill>
                  <a:schemeClr val="accent6">
                    <a:lumMod val="75000"/>
                  </a:schemeClr>
                </a:solidFill>
              </a:rPr>
              <a:t>fewer</a:t>
            </a:r>
            <a:r>
              <a:rPr lang="en-GB" sz="2200" b="1" dirty="0">
                <a:solidFill>
                  <a:srgbClr val="F79646"/>
                </a:solidFill>
              </a:rPr>
              <a:t> </a:t>
            </a:r>
            <a:r>
              <a:rPr lang="en-GB" sz="2200" b="1" dirty="0">
                <a:solidFill>
                  <a:schemeClr val="accent6">
                    <a:lumMod val="75000"/>
                  </a:schemeClr>
                </a:solidFill>
              </a:rPr>
              <a:t>collisions</a:t>
            </a:r>
            <a:r>
              <a:rPr lang="en-GB" sz="2200" dirty="0"/>
              <a:t>, per unit time, with a surface.  This means that the atmospheric pressure decreases with height.</a:t>
            </a:r>
            <a:endParaRPr lang="en-US" sz="2200" dirty="0"/>
          </a:p>
          <a:p>
            <a:endParaRPr lang="en-US" sz="2200" b="1" dirty="0">
              <a:solidFill>
                <a:srgbClr val="F79646"/>
              </a:solidFill>
            </a:endParaRPr>
          </a:p>
          <a:p>
            <a:r>
              <a:rPr lang="en-US" sz="2200" dirty="0"/>
              <a:t>When air molecules collide with a surface it creates air pressure.  The more molecules that collide with a surface in a given time, the greater the pressure on that surface</a:t>
            </a:r>
            <a:r>
              <a:rPr lang="en-US" sz="2200" b="1" dirty="0"/>
              <a:t>.</a:t>
            </a:r>
          </a:p>
        </p:txBody>
      </p:sp>
      <p:pic>
        <p:nvPicPr>
          <p:cNvPr id="25" name="Picture 24">
            <a:extLst>
              <a:ext uri="{FF2B5EF4-FFF2-40B4-BE49-F238E27FC236}">
                <a16:creationId xmlns:a16="http://schemas.microsoft.com/office/drawing/2014/main" xmlns="" id="{CC45973A-BA95-864C-964E-BBBADCED4EFC}"/>
              </a:ext>
            </a:extLst>
          </p:cNvPr>
          <p:cNvPicPr>
            <a:picLocks noChangeAspect="1"/>
          </p:cNvPicPr>
          <p:nvPr/>
        </p:nvPicPr>
        <p:blipFill rotWithShape="1">
          <a:blip r:embed="rId2">
            <a:duotone>
              <a:schemeClr val="accent6">
                <a:shade val="45000"/>
                <a:satMod val="135000"/>
              </a:schemeClr>
              <a:prstClr val="white"/>
            </a:duotone>
          </a:blip>
          <a:srcRect r="4840"/>
          <a:stretch/>
        </p:blipFill>
        <p:spPr>
          <a:xfrm>
            <a:off x="6423428" y="724910"/>
            <a:ext cx="2028292" cy="5425548"/>
          </a:xfrm>
          <a:prstGeom prst="rect">
            <a:avLst/>
          </a:prstGeom>
        </p:spPr>
      </p:pic>
      <p:sp>
        <p:nvSpPr>
          <p:cNvPr id="26" name="TextBox 25">
            <a:extLst>
              <a:ext uri="{FF2B5EF4-FFF2-40B4-BE49-F238E27FC236}">
                <a16:creationId xmlns:a16="http://schemas.microsoft.com/office/drawing/2014/main" xmlns="" id="{35E40513-0171-EE4F-8B0A-AA877FFAA86F}"/>
              </a:ext>
            </a:extLst>
          </p:cNvPr>
          <p:cNvSpPr txBox="1"/>
          <p:nvPr/>
        </p:nvSpPr>
        <p:spPr>
          <a:xfrm>
            <a:off x="6273378" y="6160993"/>
            <a:ext cx="2328392" cy="369332"/>
          </a:xfrm>
          <a:prstGeom prst="rect">
            <a:avLst/>
          </a:prstGeom>
          <a:noFill/>
        </p:spPr>
        <p:txBody>
          <a:bodyPr wrap="square" rtlCol="0">
            <a:spAutoFit/>
          </a:bodyPr>
          <a:lstStyle/>
          <a:p>
            <a:pPr algn="ctr"/>
            <a:r>
              <a:rPr lang="en-GB" b="1" dirty="0">
                <a:solidFill>
                  <a:schemeClr val="accent6">
                    <a:lumMod val="75000"/>
                  </a:schemeClr>
                </a:solidFill>
              </a:rPr>
              <a:t>Surface of the Earth</a:t>
            </a:r>
          </a:p>
        </p:txBody>
      </p:sp>
      <p:sp>
        <p:nvSpPr>
          <p:cNvPr id="27" name="TextBox 26">
            <a:extLst>
              <a:ext uri="{FF2B5EF4-FFF2-40B4-BE49-F238E27FC236}">
                <a16:creationId xmlns:a16="http://schemas.microsoft.com/office/drawing/2014/main" xmlns="" id="{82059655-DFB3-5349-905C-7A6F272B9DDD}"/>
              </a:ext>
            </a:extLst>
          </p:cNvPr>
          <p:cNvSpPr txBox="1"/>
          <p:nvPr/>
        </p:nvSpPr>
        <p:spPr>
          <a:xfrm rot="16200000">
            <a:off x="3913835" y="3459874"/>
            <a:ext cx="4607544" cy="369332"/>
          </a:xfrm>
          <a:prstGeom prst="rect">
            <a:avLst/>
          </a:prstGeom>
          <a:noFill/>
        </p:spPr>
        <p:txBody>
          <a:bodyPr wrap="square" rtlCol="0">
            <a:spAutoFit/>
          </a:bodyPr>
          <a:lstStyle/>
          <a:p>
            <a:r>
              <a:rPr lang="en-GB" b="1" dirty="0">
                <a:solidFill>
                  <a:schemeClr val="accent6">
                    <a:lumMod val="75000"/>
                  </a:schemeClr>
                </a:solidFill>
              </a:rPr>
              <a:t>Increasing altitude </a:t>
            </a:r>
          </a:p>
        </p:txBody>
      </p:sp>
      <p:cxnSp>
        <p:nvCxnSpPr>
          <p:cNvPr id="29" name="Straight Arrow Connector 28">
            <a:extLst>
              <a:ext uri="{FF2B5EF4-FFF2-40B4-BE49-F238E27FC236}">
                <a16:creationId xmlns:a16="http://schemas.microsoft.com/office/drawing/2014/main" xmlns="" id="{6282A272-D266-AF4B-BD31-B3F8B3BA66B4}"/>
              </a:ext>
            </a:extLst>
          </p:cNvPr>
          <p:cNvCxnSpPr>
            <a:cxnSpLocks/>
          </p:cNvCxnSpPr>
          <p:nvPr/>
        </p:nvCxnSpPr>
        <p:spPr>
          <a:xfrm flipV="1">
            <a:off x="6228184" y="1484784"/>
            <a:ext cx="0" cy="252028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xmlns="" id="{8BB86146-8942-E946-A69F-ADD6CB879103}"/>
              </a:ext>
            </a:extLst>
          </p:cNvPr>
          <p:cNvSpPr txBox="1"/>
          <p:nvPr/>
        </p:nvSpPr>
        <p:spPr>
          <a:xfrm>
            <a:off x="6374392" y="5317237"/>
            <a:ext cx="2077328" cy="707886"/>
          </a:xfrm>
          <a:prstGeom prst="rect">
            <a:avLst/>
          </a:prstGeom>
          <a:noFill/>
        </p:spPr>
        <p:txBody>
          <a:bodyPr wrap="square" rtlCol="0">
            <a:spAutoFit/>
          </a:bodyPr>
          <a:lstStyle/>
          <a:p>
            <a:pPr algn="ctr"/>
            <a:r>
              <a:rPr lang="en-GB" sz="2000" b="1" i="1" u="sng" dirty="0"/>
              <a:t>More</a:t>
            </a:r>
            <a:r>
              <a:rPr lang="en-GB" sz="2000" b="1" dirty="0"/>
              <a:t> dense </a:t>
            </a:r>
            <a:r>
              <a:rPr lang="en-GB" sz="2000" b="1" i="1" u="sng" dirty="0"/>
              <a:t>higher</a:t>
            </a:r>
            <a:r>
              <a:rPr lang="en-GB" sz="2000" b="1" dirty="0"/>
              <a:t> pressure</a:t>
            </a:r>
          </a:p>
        </p:txBody>
      </p:sp>
      <p:sp>
        <p:nvSpPr>
          <p:cNvPr id="32" name="TextBox 31">
            <a:extLst>
              <a:ext uri="{FF2B5EF4-FFF2-40B4-BE49-F238E27FC236}">
                <a16:creationId xmlns:a16="http://schemas.microsoft.com/office/drawing/2014/main" xmlns="" id="{2AFE8E38-2605-7F49-BB1C-8DF937D213E2}"/>
              </a:ext>
            </a:extLst>
          </p:cNvPr>
          <p:cNvSpPr txBox="1"/>
          <p:nvPr/>
        </p:nvSpPr>
        <p:spPr>
          <a:xfrm>
            <a:off x="6429321" y="784964"/>
            <a:ext cx="2077328" cy="707886"/>
          </a:xfrm>
          <a:prstGeom prst="rect">
            <a:avLst/>
          </a:prstGeom>
          <a:noFill/>
        </p:spPr>
        <p:txBody>
          <a:bodyPr wrap="square" rtlCol="0">
            <a:spAutoFit/>
          </a:bodyPr>
          <a:lstStyle/>
          <a:p>
            <a:pPr algn="ctr"/>
            <a:r>
              <a:rPr lang="en-GB" sz="2000" b="1" i="1" u="sng" dirty="0"/>
              <a:t>Less</a:t>
            </a:r>
            <a:r>
              <a:rPr lang="en-GB" sz="2000" b="1" dirty="0"/>
              <a:t> dense </a:t>
            </a:r>
            <a:r>
              <a:rPr lang="en-GB" sz="2000" b="1" i="1" u="sng" dirty="0"/>
              <a:t>lower</a:t>
            </a:r>
            <a:r>
              <a:rPr lang="en-GB" sz="2000" b="1" dirty="0"/>
              <a:t> pressure</a:t>
            </a:r>
          </a:p>
        </p:txBody>
      </p:sp>
    </p:spTree>
    <p:extLst>
      <p:ext uri="{BB962C8B-B14F-4D97-AF65-F5344CB8AC3E}">
        <p14:creationId xmlns:p14="http://schemas.microsoft.com/office/powerpoint/2010/main" val="55519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62993" y="116632"/>
            <a:ext cx="2587055" cy="461665"/>
          </a:xfrm>
          <a:prstGeom prst="rect">
            <a:avLst/>
          </a:prstGeom>
          <a:noFill/>
        </p:spPr>
        <p:txBody>
          <a:bodyPr wrap="none" rtlCol="0">
            <a:spAutoFit/>
          </a:bodyPr>
          <a:lstStyle/>
          <a:p>
            <a:r>
              <a:rPr lang="en-US" sz="2400" b="1" dirty="0">
                <a:solidFill>
                  <a:schemeClr val="accent6">
                    <a:lumMod val="75000"/>
                  </a:schemeClr>
                </a:solidFill>
              </a:rPr>
              <a:t>Pressure in fluids 1</a:t>
            </a:r>
          </a:p>
        </p:txBody>
      </p:sp>
      <p:sp>
        <p:nvSpPr>
          <p:cNvPr id="7" name="TextBox 6"/>
          <p:cNvSpPr txBox="1"/>
          <p:nvPr/>
        </p:nvSpPr>
        <p:spPr>
          <a:xfrm>
            <a:off x="179512" y="764704"/>
            <a:ext cx="5131614" cy="3785652"/>
          </a:xfrm>
          <a:prstGeom prst="rect">
            <a:avLst/>
          </a:prstGeom>
          <a:noFill/>
          <a:ln w="25400">
            <a:noFill/>
          </a:ln>
        </p:spPr>
        <p:txBody>
          <a:bodyPr wrap="square" rtlCol="0">
            <a:spAutoFit/>
          </a:bodyPr>
          <a:lstStyle/>
          <a:p>
            <a:r>
              <a:rPr lang="en-US" sz="2400" b="1" dirty="0">
                <a:solidFill>
                  <a:schemeClr val="accent6">
                    <a:lumMod val="75000"/>
                  </a:schemeClr>
                </a:solidFill>
              </a:rPr>
              <a:t>Fluids</a:t>
            </a:r>
            <a:r>
              <a:rPr lang="en-US" sz="2400" b="1" dirty="0"/>
              <a:t> </a:t>
            </a:r>
            <a:r>
              <a:rPr lang="en-US" sz="2400" dirty="0"/>
              <a:t>are substances that flow.  </a:t>
            </a:r>
          </a:p>
          <a:p>
            <a:r>
              <a:rPr lang="en-US" sz="2400" b="1" dirty="0">
                <a:solidFill>
                  <a:schemeClr val="accent6">
                    <a:lumMod val="75000"/>
                  </a:schemeClr>
                </a:solidFill>
              </a:rPr>
              <a:t>Liquids</a:t>
            </a:r>
            <a:r>
              <a:rPr lang="en-US" sz="2400" b="1" dirty="0"/>
              <a:t> </a:t>
            </a:r>
            <a:r>
              <a:rPr lang="en-US" sz="2400" dirty="0"/>
              <a:t>and</a:t>
            </a:r>
            <a:r>
              <a:rPr lang="en-US" sz="2400" b="1" dirty="0"/>
              <a:t> </a:t>
            </a:r>
            <a:r>
              <a:rPr lang="en-US" sz="2400" b="1" dirty="0">
                <a:solidFill>
                  <a:schemeClr val="accent6">
                    <a:lumMod val="75000"/>
                  </a:schemeClr>
                </a:solidFill>
              </a:rPr>
              <a:t>gases</a:t>
            </a:r>
            <a:r>
              <a:rPr lang="en-US" sz="2400" b="1" dirty="0"/>
              <a:t> </a:t>
            </a:r>
            <a:r>
              <a:rPr lang="en-US" sz="2400" dirty="0"/>
              <a:t>are both fluids.</a:t>
            </a:r>
          </a:p>
          <a:p>
            <a:endParaRPr lang="en-US" sz="2400" b="1" dirty="0"/>
          </a:p>
          <a:p>
            <a:r>
              <a:rPr lang="en-US" sz="2400" dirty="0"/>
              <a:t>When there is a </a:t>
            </a:r>
            <a:r>
              <a:rPr lang="en-US" sz="2400" b="1" dirty="0">
                <a:solidFill>
                  <a:schemeClr val="accent6">
                    <a:lumMod val="75000"/>
                  </a:schemeClr>
                </a:solidFill>
              </a:rPr>
              <a:t>pressure</a:t>
            </a:r>
            <a:r>
              <a:rPr lang="en-US" sz="2400" b="1" dirty="0"/>
              <a:t> </a:t>
            </a:r>
            <a:r>
              <a:rPr lang="en-US" sz="2400" dirty="0"/>
              <a:t>in a fluid a</a:t>
            </a:r>
            <a:r>
              <a:rPr lang="en-US" sz="2400" b="1" dirty="0"/>
              <a:t> </a:t>
            </a:r>
            <a:r>
              <a:rPr lang="en-US" sz="2400" b="1" dirty="0">
                <a:solidFill>
                  <a:schemeClr val="accent6">
                    <a:lumMod val="75000"/>
                  </a:schemeClr>
                </a:solidFill>
              </a:rPr>
              <a:t>force</a:t>
            </a:r>
            <a:r>
              <a:rPr lang="en-US" sz="2400" b="1" dirty="0"/>
              <a:t> </a:t>
            </a:r>
            <a:r>
              <a:rPr lang="en-US" sz="2400" dirty="0"/>
              <a:t>is produced at </a:t>
            </a:r>
            <a:r>
              <a:rPr lang="en-US" sz="2400" b="1" dirty="0">
                <a:solidFill>
                  <a:schemeClr val="accent6">
                    <a:lumMod val="75000"/>
                  </a:schemeClr>
                </a:solidFill>
              </a:rPr>
              <a:t>right angles </a:t>
            </a:r>
            <a:r>
              <a:rPr lang="en-US" sz="2400" dirty="0"/>
              <a:t>to the surface containing the fluid.</a:t>
            </a:r>
          </a:p>
          <a:p>
            <a:endParaRPr lang="en-US" sz="2400" b="1" dirty="0"/>
          </a:p>
          <a:p>
            <a:r>
              <a:rPr lang="en-US" sz="2400" dirty="0"/>
              <a:t>The size of the force acting at the surface of a fluid can be calculated using the equation:</a:t>
            </a:r>
          </a:p>
        </p:txBody>
      </p:sp>
      <p:pic>
        <p:nvPicPr>
          <p:cNvPr id="8" name="Picture 7"/>
          <p:cNvPicPr>
            <a:picLocks noChangeAspect="1"/>
          </p:cNvPicPr>
          <p:nvPr/>
        </p:nvPicPr>
        <p:blipFill>
          <a:blip r:embed="rId2"/>
          <a:stretch>
            <a:fillRect/>
          </a:stretch>
        </p:blipFill>
        <p:spPr>
          <a:xfrm>
            <a:off x="6372200" y="764704"/>
            <a:ext cx="2454400" cy="2592288"/>
          </a:xfrm>
          <a:prstGeom prst="rect">
            <a:avLst/>
          </a:prstGeom>
        </p:spPr>
      </p:pic>
      <p:sp>
        <p:nvSpPr>
          <p:cNvPr id="9" name="TextBox 8"/>
          <p:cNvSpPr txBox="1"/>
          <p:nvPr/>
        </p:nvSpPr>
        <p:spPr>
          <a:xfrm>
            <a:off x="5130947" y="3356992"/>
            <a:ext cx="4019101" cy="1569660"/>
          </a:xfrm>
          <a:prstGeom prst="rect">
            <a:avLst/>
          </a:prstGeom>
          <a:noFill/>
        </p:spPr>
        <p:txBody>
          <a:bodyPr wrap="square" rtlCol="0">
            <a:spAutoFit/>
          </a:bodyPr>
          <a:lstStyle/>
          <a:p>
            <a:pPr algn="ctr"/>
            <a:r>
              <a:rPr lang="en-US" sz="2400" dirty="0"/>
              <a:t>The pressure in a fluid produces a force at right angles (normal) to the surface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738A2BD9-9F7F-014D-AA11-60DF7C0CC340}"/>
                  </a:ext>
                </a:extLst>
              </p:cNvPr>
              <p:cNvSpPr/>
              <p:nvPr/>
            </p:nvSpPr>
            <p:spPr>
              <a:xfrm>
                <a:off x="179512" y="4736763"/>
                <a:ext cx="8647088" cy="1520031"/>
              </a:xfrm>
              <a:prstGeom prst="rect">
                <a:avLst/>
              </a:prstGeom>
            </p:spPr>
            <p:txBody>
              <a:bodyPr wrap="square">
                <a:spAutoFit/>
              </a:bodyPr>
              <a:lstStyle/>
              <a:p>
                <a:pPr algn="ctr"/>
                <a:r>
                  <a:rPr lang="en-US" sz="2400" b="1" dirty="0">
                    <a:solidFill>
                      <a:schemeClr val="accent6">
                        <a:lumMod val="75000"/>
                      </a:schemeClr>
                    </a:solidFill>
                  </a:rPr>
                  <a:t>pressure (Pa) = force normal to a surface (N) </a:t>
                </a:r>
                <a14:m>
                  <m:oMath xmlns:m="http://schemas.openxmlformats.org/officeDocument/2006/math">
                    <m:r>
                      <a:rPr lang="en-US" sz="2400" b="1" i="1" smtClean="0">
                        <a:solidFill>
                          <a:schemeClr val="accent6">
                            <a:lumMod val="75000"/>
                          </a:schemeClr>
                        </a:solidFill>
                        <a:latin typeface="Cambria Math" panose="02040503050406030204" pitchFamily="18" charset="0"/>
                        <a:ea typeface="Cambria Math" panose="02040503050406030204" pitchFamily="18" charset="0"/>
                      </a:rPr>
                      <m:t>÷</m:t>
                    </m:r>
                  </m:oMath>
                </a14:m>
                <a:r>
                  <a:rPr lang="en-US" sz="2400" b="1" dirty="0">
                    <a:solidFill>
                      <a:schemeClr val="accent6">
                        <a:lumMod val="75000"/>
                      </a:schemeClr>
                    </a:solidFill>
                  </a:rPr>
                  <a:t> area of surface (m</a:t>
                </a:r>
                <a:r>
                  <a:rPr lang="en-US" sz="2400" b="1" baseline="30000" dirty="0">
                    <a:solidFill>
                      <a:schemeClr val="accent6">
                        <a:lumMod val="75000"/>
                      </a:schemeClr>
                    </a:solidFill>
                  </a:rPr>
                  <a:t>2</a:t>
                </a:r>
                <a:r>
                  <a:rPr lang="en-US" sz="2400" b="1" dirty="0">
                    <a:solidFill>
                      <a:schemeClr val="accent6">
                        <a:lumMod val="75000"/>
                      </a:schemeClr>
                    </a:solidFill>
                  </a:rPr>
                  <a:t>)</a:t>
                </a:r>
              </a:p>
              <a:p>
                <a:pPr algn="ctr"/>
                <a:endParaRPr lang="en-US" sz="2400" b="1" dirty="0">
                  <a:solidFill>
                    <a:schemeClr val="accent6">
                      <a:lumMod val="75000"/>
                    </a:schemeClr>
                  </a:solidFill>
                </a:endParaRPr>
              </a:p>
              <a:p>
                <a:pPr/>
                <a14:m>
                  <m:oMathPara xmlns:m="http://schemas.openxmlformats.org/officeDocument/2006/math">
                    <m:oMathParaPr>
                      <m:jc m:val="centerGroup"/>
                    </m:oMathParaPr>
                    <m:oMath xmlns:m="http://schemas.openxmlformats.org/officeDocument/2006/math">
                      <m:r>
                        <a:rPr lang="en-GB" sz="2400" b="1" i="1" smtClean="0">
                          <a:solidFill>
                            <a:schemeClr val="accent6">
                              <a:lumMod val="75000"/>
                            </a:schemeClr>
                          </a:solidFill>
                          <a:latin typeface="Cambria Math" panose="02040503050406030204" pitchFamily="18" charset="0"/>
                        </a:rPr>
                        <m:t>𝑷</m:t>
                      </m:r>
                      <m:r>
                        <a:rPr lang="en-US" sz="2400" b="1" i="1" smtClean="0">
                          <a:solidFill>
                            <a:schemeClr val="accent6">
                              <a:lumMod val="75000"/>
                            </a:schemeClr>
                          </a:solidFill>
                          <a:latin typeface="Cambria Math" panose="02040503050406030204" pitchFamily="18" charset="0"/>
                        </a:rPr>
                        <m:t>=</m:t>
                      </m:r>
                      <m:f>
                        <m:fPr>
                          <m:ctrlPr>
                            <a:rPr lang="en-US" sz="2400" b="1" i="1" smtClean="0">
                              <a:solidFill>
                                <a:schemeClr val="accent6">
                                  <a:lumMod val="75000"/>
                                </a:schemeClr>
                              </a:solidFill>
                              <a:latin typeface="Cambria Math" panose="02040503050406030204" pitchFamily="18" charset="0"/>
                            </a:rPr>
                          </m:ctrlPr>
                        </m:fPr>
                        <m:num>
                          <m:r>
                            <a:rPr lang="en-GB" sz="2400" b="1" i="1" smtClean="0">
                              <a:solidFill>
                                <a:schemeClr val="accent6">
                                  <a:lumMod val="75000"/>
                                </a:schemeClr>
                              </a:solidFill>
                              <a:latin typeface="Cambria Math" panose="02040503050406030204" pitchFamily="18" charset="0"/>
                            </a:rPr>
                            <m:t>𝑭</m:t>
                          </m:r>
                        </m:num>
                        <m:den>
                          <m:r>
                            <a:rPr lang="en-GB" sz="2400" b="1" i="1" smtClean="0">
                              <a:solidFill>
                                <a:schemeClr val="accent6">
                                  <a:lumMod val="75000"/>
                                </a:schemeClr>
                              </a:solidFill>
                              <a:latin typeface="Cambria Math" panose="02040503050406030204" pitchFamily="18" charset="0"/>
                            </a:rPr>
                            <m:t>𝑨</m:t>
                          </m:r>
                        </m:den>
                      </m:f>
                    </m:oMath>
                  </m:oMathPara>
                </a14:m>
                <a:endParaRPr lang="en-US" sz="2400" b="1" dirty="0">
                  <a:solidFill>
                    <a:schemeClr val="accent6">
                      <a:lumMod val="75000"/>
                    </a:schemeClr>
                  </a:solidFill>
                </a:endParaRPr>
              </a:p>
            </p:txBody>
          </p:sp>
        </mc:Choice>
        <mc:Fallback xmlns="">
          <p:sp>
            <p:nvSpPr>
              <p:cNvPr id="2" name="Rectangle 1">
                <a:extLst>
                  <a:ext uri="{FF2B5EF4-FFF2-40B4-BE49-F238E27FC236}">
                    <a16:creationId xmlns:a16="http://schemas.microsoft.com/office/drawing/2014/main" id="{738A2BD9-9F7F-014D-AA11-60DF7C0CC340}"/>
                  </a:ext>
                </a:extLst>
              </p:cNvPr>
              <p:cNvSpPr>
                <a:spLocks noRot="1" noChangeAspect="1" noMove="1" noResize="1" noEditPoints="1" noAdjustHandles="1" noChangeArrowheads="1" noChangeShapeType="1" noTextEdit="1"/>
              </p:cNvSpPr>
              <p:nvPr/>
            </p:nvSpPr>
            <p:spPr>
              <a:xfrm>
                <a:off x="179512" y="4736763"/>
                <a:ext cx="8647088" cy="1520031"/>
              </a:xfrm>
              <a:prstGeom prst="rect">
                <a:avLst/>
              </a:prstGeom>
              <a:blipFill>
                <a:blip r:embed="rId3"/>
                <a:stretch>
                  <a:fillRect l="-733" t="-1653" r="-733" b="-1653"/>
                </a:stretch>
              </a:blipFill>
            </p:spPr>
            <p:txBody>
              <a:bodyPr/>
              <a:lstStyle/>
              <a:p>
                <a:r>
                  <a:rPr lang="en-GB">
                    <a:noFill/>
                  </a:rPr>
                  <a:t> </a:t>
                </a:r>
              </a:p>
            </p:txBody>
          </p:sp>
        </mc:Fallback>
      </mc:AlternateContent>
    </p:spTree>
    <p:extLst>
      <p:ext uri="{BB962C8B-B14F-4D97-AF65-F5344CB8AC3E}">
        <p14:creationId xmlns:p14="http://schemas.microsoft.com/office/powerpoint/2010/main" val="415079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0888" y="116632"/>
            <a:ext cx="2451440" cy="430887"/>
          </a:xfrm>
          <a:prstGeom prst="rect">
            <a:avLst/>
          </a:prstGeom>
          <a:noFill/>
        </p:spPr>
        <p:txBody>
          <a:bodyPr wrap="none" rtlCol="0">
            <a:spAutoFit/>
          </a:bodyPr>
          <a:lstStyle/>
          <a:p>
            <a:r>
              <a:rPr lang="en-US" sz="2200" b="1" dirty="0">
                <a:solidFill>
                  <a:schemeClr val="accent6">
                    <a:lumMod val="75000"/>
                  </a:schemeClr>
                </a:solidFill>
              </a:rPr>
              <a:t>Pressure in fluids 1 </a:t>
            </a:r>
          </a:p>
        </p:txBody>
      </p:sp>
      <mc:AlternateContent xmlns:mc="http://schemas.openxmlformats.org/markup-compatibility/2006" xmlns:a14="http://schemas.microsoft.com/office/drawing/2010/main">
        <mc:Choice Requires="a14">
          <p:sp>
            <p:nvSpPr>
              <p:cNvPr id="7" name="TextBox 6"/>
              <p:cNvSpPr txBox="1"/>
              <p:nvPr/>
            </p:nvSpPr>
            <p:spPr>
              <a:xfrm>
                <a:off x="251520" y="908720"/>
                <a:ext cx="8784976" cy="5297989"/>
              </a:xfrm>
              <a:prstGeom prst="rect">
                <a:avLst/>
              </a:prstGeom>
              <a:noFill/>
              <a:ln w="25400">
                <a:solidFill>
                  <a:srgbClr val="F79646"/>
                </a:solidFill>
              </a:ln>
            </p:spPr>
            <p:txBody>
              <a:bodyPr wrap="square" rtlCol="0">
                <a:spAutoFit/>
              </a:bodyPr>
              <a:lstStyle/>
              <a:p>
                <a:r>
                  <a:rPr lang="en-US" sz="2400" dirty="0"/>
                  <a:t>Work out the pressure in a fluid when the fluid applies a force of 12 N on a surface of area 0.02 m</a:t>
                </a:r>
                <a:r>
                  <a:rPr lang="en-US" sz="2400" baseline="30000" dirty="0"/>
                  <a:t>2</a:t>
                </a:r>
                <a:r>
                  <a:rPr lang="en-US" sz="2400" dirty="0"/>
                  <a:t>.</a:t>
                </a:r>
              </a:p>
              <a:p>
                <a:endParaRPr lang="en-US" sz="2000" b="1" dirty="0"/>
              </a:p>
              <a:p>
                <a:r>
                  <a:rPr lang="en-US" sz="2400" b="1" dirty="0">
                    <a:solidFill>
                      <a:schemeClr val="accent6">
                        <a:lumMod val="75000"/>
                      </a:schemeClr>
                    </a:solidFill>
                  </a:rPr>
                  <a:t>Solution:</a:t>
                </a:r>
              </a:p>
              <a:p>
                <a:endParaRPr lang="en-US" sz="1200" b="1" dirty="0">
                  <a:solidFill>
                    <a:schemeClr val="accent6">
                      <a:lumMod val="75000"/>
                    </a:schemeClr>
                  </a:solidFill>
                </a:endParaRPr>
              </a:p>
              <a:p>
                <a:r>
                  <a:rPr lang="en-US" sz="2400" b="1" dirty="0">
                    <a:solidFill>
                      <a:schemeClr val="accent6">
                        <a:lumMod val="75000"/>
                      </a:schemeClr>
                    </a:solidFill>
                  </a:rPr>
                  <a:t>Using the equation: </a:t>
                </a:r>
              </a:p>
              <a:p>
                <a:endParaRPr lang="en-US" sz="1100" b="1" dirty="0">
                  <a:solidFill>
                    <a:schemeClr val="accent6">
                      <a:lumMod val="75000"/>
                    </a:schemeClr>
                  </a:solidFill>
                </a:endParaRPr>
              </a:p>
              <a:p>
                <a:pPr algn="ctr"/>
                <a:r>
                  <a:rPr lang="en-US" sz="2400" b="1" dirty="0">
                    <a:solidFill>
                      <a:schemeClr val="accent6">
                        <a:lumMod val="75000"/>
                      </a:schemeClr>
                    </a:solidFill>
                  </a:rPr>
                  <a:t>pressure = force normal to a surface  </a:t>
                </a:r>
                <a14:m>
                  <m:oMath xmlns:m="http://schemas.openxmlformats.org/officeDocument/2006/math">
                    <m:r>
                      <a:rPr lang="en-US" sz="2400" b="1" i="1">
                        <a:solidFill>
                          <a:schemeClr val="accent6">
                            <a:lumMod val="75000"/>
                          </a:schemeClr>
                        </a:solidFill>
                        <a:latin typeface="Cambria Math" panose="02040503050406030204" pitchFamily="18" charset="0"/>
                        <a:ea typeface="Cambria Math" panose="02040503050406030204" pitchFamily="18" charset="0"/>
                      </a:rPr>
                      <m:t>÷</m:t>
                    </m:r>
                  </m:oMath>
                </a14:m>
                <a:r>
                  <a:rPr lang="en-US" sz="2400" b="1" dirty="0">
                    <a:solidFill>
                      <a:schemeClr val="accent6">
                        <a:lumMod val="75000"/>
                      </a:schemeClr>
                    </a:solidFill>
                  </a:rPr>
                  <a:t> area of surface </a:t>
                </a:r>
              </a:p>
              <a:p>
                <a:pPr algn="ctr"/>
                <a:endParaRPr lang="en-US" sz="1050" b="1" dirty="0">
                  <a:solidFill>
                    <a:schemeClr val="accent6">
                      <a:lumMod val="75000"/>
                    </a:schemeClr>
                  </a:solidFill>
                </a:endParaRPr>
              </a:p>
              <a:p>
                <a:pPr/>
                <a14:m>
                  <m:oMathPara xmlns:m="http://schemas.openxmlformats.org/officeDocument/2006/math">
                    <m:oMathParaPr>
                      <m:jc m:val="centerGroup"/>
                    </m:oMathParaPr>
                    <m:oMath xmlns:m="http://schemas.openxmlformats.org/officeDocument/2006/math">
                      <m:r>
                        <a:rPr lang="en-GB" sz="2400" b="1" i="1">
                          <a:solidFill>
                            <a:schemeClr val="accent6">
                              <a:lumMod val="75000"/>
                            </a:schemeClr>
                          </a:solidFill>
                          <a:latin typeface="Cambria Math" panose="02040503050406030204" pitchFamily="18" charset="0"/>
                        </a:rPr>
                        <m:t>𝑷</m:t>
                      </m:r>
                      <m:r>
                        <a:rPr lang="en-US" sz="2400" b="1" i="1">
                          <a:solidFill>
                            <a:schemeClr val="accent6">
                              <a:lumMod val="75000"/>
                            </a:schemeClr>
                          </a:solidFill>
                          <a:latin typeface="Cambria Math" panose="02040503050406030204" pitchFamily="18" charset="0"/>
                        </a:rPr>
                        <m:t>=</m:t>
                      </m:r>
                      <m:f>
                        <m:fPr>
                          <m:ctrlPr>
                            <a:rPr lang="en-US" sz="2400" b="1" i="1">
                              <a:solidFill>
                                <a:schemeClr val="accent6">
                                  <a:lumMod val="75000"/>
                                </a:schemeClr>
                              </a:solidFill>
                              <a:latin typeface="Cambria Math" panose="02040503050406030204" pitchFamily="18" charset="0"/>
                            </a:rPr>
                          </m:ctrlPr>
                        </m:fPr>
                        <m:num>
                          <m:r>
                            <a:rPr lang="en-GB" sz="2400" b="1" i="1">
                              <a:solidFill>
                                <a:schemeClr val="accent6">
                                  <a:lumMod val="75000"/>
                                </a:schemeClr>
                              </a:solidFill>
                              <a:latin typeface="Cambria Math" panose="02040503050406030204" pitchFamily="18" charset="0"/>
                            </a:rPr>
                            <m:t>𝑭</m:t>
                          </m:r>
                        </m:num>
                        <m:den>
                          <m:r>
                            <a:rPr lang="en-GB" sz="2400" b="1" i="1">
                              <a:solidFill>
                                <a:schemeClr val="accent6">
                                  <a:lumMod val="75000"/>
                                </a:schemeClr>
                              </a:solidFill>
                              <a:latin typeface="Cambria Math" panose="02040503050406030204" pitchFamily="18" charset="0"/>
                            </a:rPr>
                            <m:t>𝑨</m:t>
                          </m:r>
                        </m:den>
                      </m:f>
                    </m:oMath>
                  </m:oMathPara>
                </a14:m>
                <a:endParaRPr lang="en-US" sz="2400" b="1" dirty="0">
                  <a:solidFill>
                    <a:schemeClr val="accent6">
                      <a:lumMod val="75000"/>
                    </a:schemeClr>
                  </a:solidFill>
                </a:endParaRPr>
              </a:p>
              <a:p>
                <a:r>
                  <a:rPr lang="en-US" sz="2400" b="1" dirty="0">
                    <a:solidFill>
                      <a:schemeClr val="accent6">
                        <a:lumMod val="75000"/>
                      </a:schemeClr>
                    </a:solidFill>
                  </a:rPr>
                  <a:t>Substituting:</a:t>
                </a:r>
              </a:p>
              <a:p>
                <a:r>
                  <a:rPr lang="en-US" sz="2400" b="1" dirty="0">
                    <a:solidFill>
                      <a:schemeClr val="accent6">
                        <a:lumMod val="75000"/>
                      </a:schemeClr>
                    </a:solidFill>
                  </a:rPr>
                  <a:t>			pressure = 12 / 0.02</a:t>
                </a:r>
              </a:p>
              <a:p>
                <a:endParaRPr lang="en-US" sz="2400" b="1" dirty="0">
                  <a:solidFill>
                    <a:schemeClr val="accent6">
                      <a:lumMod val="75000"/>
                    </a:schemeClr>
                  </a:solidFill>
                </a:endParaRPr>
              </a:p>
              <a:p>
                <a:r>
                  <a:rPr lang="en-US" sz="2400" b="1" dirty="0">
                    <a:solidFill>
                      <a:schemeClr val="accent6">
                        <a:lumMod val="75000"/>
                      </a:schemeClr>
                    </a:solidFill>
                  </a:rPr>
                  <a:t>Answer:	</a:t>
                </a:r>
              </a:p>
              <a:p>
                <a:r>
                  <a:rPr lang="en-US" sz="2400" b="1" dirty="0">
                    <a:solidFill>
                      <a:schemeClr val="accent6">
                        <a:lumMod val="75000"/>
                      </a:schemeClr>
                    </a:solidFill>
                  </a:rPr>
                  <a:t>			pressure = </a:t>
                </a:r>
                <a:r>
                  <a:rPr lang="en-US" sz="2400" b="1" dirty="0">
                    <a:solidFill>
                      <a:srgbClr val="00B050"/>
                    </a:solidFill>
                  </a:rPr>
                  <a:t>600 Pa</a:t>
                </a:r>
                <a:endParaRPr lang="en-US" sz="2000" b="1" dirty="0">
                  <a:solidFill>
                    <a:srgbClr val="00B05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51520" y="908720"/>
                <a:ext cx="8784976" cy="5297989"/>
              </a:xfrm>
              <a:prstGeom prst="rect">
                <a:avLst/>
              </a:prstGeom>
              <a:blipFill>
                <a:blip r:embed="rId2"/>
                <a:stretch>
                  <a:fillRect l="-863" t="-714" r="-1439" b="-1190"/>
                </a:stretch>
              </a:blipFill>
              <a:ln w="25400">
                <a:solidFill>
                  <a:srgbClr val="F79646"/>
                </a:solidFill>
              </a:ln>
            </p:spPr>
            <p:txBody>
              <a:bodyPr/>
              <a:lstStyle/>
              <a:p>
                <a:r>
                  <a:rPr lang="en-GB">
                    <a:noFill/>
                  </a:rPr>
                  <a:t> </a:t>
                </a:r>
              </a:p>
            </p:txBody>
          </p:sp>
        </mc:Fallback>
      </mc:AlternateContent>
      <p:sp>
        <p:nvSpPr>
          <p:cNvPr id="8" name="Rectangle 7">
            <a:extLst>
              <a:ext uri="{FF2B5EF4-FFF2-40B4-BE49-F238E27FC236}">
                <a16:creationId xmlns:a16="http://schemas.microsoft.com/office/drawing/2014/main" xmlns="" id="{2F03A636-6396-3542-9484-9C5C5C5180B5}"/>
              </a:ext>
            </a:extLst>
          </p:cNvPr>
          <p:cNvSpPr/>
          <p:nvPr/>
        </p:nvSpPr>
        <p:spPr>
          <a:xfrm>
            <a:off x="2987824" y="5589240"/>
            <a:ext cx="3312368"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14588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9955" y="682148"/>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Pressure in fluids 2</a:t>
            </a:r>
          </a:p>
        </p:txBody>
      </p:sp>
      <p:sp>
        <p:nvSpPr>
          <p:cNvPr id="7" name="TextBox 6"/>
          <p:cNvSpPr txBox="1"/>
          <p:nvPr/>
        </p:nvSpPr>
        <p:spPr>
          <a:xfrm>
            <a:off x="251520" y="1378804"/>
            <a:ext cx="5976664" cy="2308324"/>
          </a:xfrm>
          <a:prstGeom prst="rect">
            <a:avLst/>
          </a:prstGeom>
          <a:noFill/>
          <a:ln w="25400">
            <a:solidFill>
              <a:srgbClr val="F79646"/>
            </a:solidFill>
          </a:ln>
        </p:spPr>
        <p:txBody>
          <a:bodyPr wrap="square" rtlCol="0">
            <a:spAutoFit/>
          </a:bodyPr>
          <a:lstStyle/>
          <a:p>
            <a:r>
              <a:rPr lang="en-US" sz="2400" dirty="0"/>
              <a:t>When a submarine is underwater there is a </a:t>
            </a:r>
            <a:r>
              <a:rPr lang="en-US" sz="2400" b="1" dirty="0">
                <a:solidFill>
                  <a:schemeClr val="accent6">
                    <a:lumMod val="75000"/>
                  </a:schemeClr>
                </a:solidFill>
              </a:rPr>
              <a:t>pressure acting</a:t>
            </a:r>
            <a:r>
              <a:rPr lang="en-US" sz="2400" dirty="0"/>
              <a:t>.  The pressure </a:t>
            </a:r>
            <a:r>
              <a:rPr lang="en-US" sz="2400" b="1" dirty="0">
                <a:solidFill>
                  <a:schemeClr val="accent6">
                    <a:lumMod val="75000"/>
                  </a:schemeClr>
                </a:solidFill>
              </a:rPr>
              <a:t>depends </a:t>
            </a:r>
            <a:r>
              <a:rPr lang="en-US" sz="2400" dirty="0"/>
              <a:t>on the </a:t>
            </a:r>
            <a:r>
              <a:rPr lang="en-US" sz="2400" b="1" dirty="0">
                <a:solidFill>
                  <a:schemeClr val="accent6">
                    <a:lumMod val="75000"/>
                  </a:schemeClr>
                </a:solidFill>
              </a:rPr>
              <a:t>depth </a:t>
            </a:r>
            <a:r>
              <a:rPr lang="en-US" sz="2400" dirty="0"/>
              <a:t>of the submarine, the </a:t>
            </a:r>
            <a:r>
              <a:rPr lang="en-US" sz="2400" b="1" dirty="0">
                <a:solidFill>
                  <a:schemeClr val="accent6">
                    <a:lumMod val="75000"/>
                  </a:schemeClr>
                </a:solidFill>
              </a:rPr>
              <a:t>density</a:t>
            </a:r>
            <a:r>
              <a:rPr lang="en-US" sz="2400" dirty="0"/>
              <a:t> of the water it is in (salt water is more dense than fresh water) and on the </a:t>
            </a:r>
            <a:r>
              <a:rPr lang="en-US" sz="2400" b="1" dirty="0">
                <a:solidFill>
                  <a:schemeClr val="accent6">
                    <a:lumMod val="75000"/>
                  </a:schemeClr>
                </a:solidFill>
              </a:rPr>
              <a:t>gravitational field strength.</a:t>
            </a:r>
          </a:p>
        </p:txBody>
      </p:sp>
      <p:pic>
        <p:nvPicPr>
          <p:cNvPr id="2" name="Picture 1"/>
          <p:cNvPicPr>
            <a:picLocks noChangeAspect="1"/>
          </p:cNvPicPr>
          <p:nvPr/>
        </p:nvPicPr>
        <p:blipFill>
          <a:blip r:embed="rId3"/>
          <a:stretch>
            <a:fillRect/>
          </a:stretch>
        </p:blipFill>
        <p:spPr>
          <a:xfrm>
            <a:off x="6228184" y="1539413"/>
            <a:ext cx="2756003" cy="1947576"/>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76192" y="3811085"/>
                <a:ext cx="9036496" cy="1877437"/>
              </a:xfrm>
              <a:prstGeom prst="rect">
                <a:avLst/>
              </a:prstGeom>
              <a:noFill/>
              <a:ln w="25400">
                <a:noFill/>
              </a:ln>
            </p:spPr>
            <p:txBody>
              <a:bodyPr wrap="square" rtlCol="0">
                <a:spAutoFit/>
              </a:bodyPr>
              <a:lstStyle/>
              <a:p>
                <a:r>
                  <a:rPr lang="en-US" sz="2400" dirty="0"/>
                  <a:t>The equation that links pressure, gravitational field strength, density and height of column is:</a:t>
                </a:r>
              </a:p>
              <a:p>
                <a:pPr algn="ctr"/>
                <a:endParaRPr lang="en-US" sz="2800" dirty="0"/>
              </a:p>
              <a:p>
                <a:pPr algn="ctr"/>
                <a:r>
                  <a:rPr lang="en-GB" sz="2000" b="1" dirty="0">
                    <a:solidFill>
                      <a:schemeClr val="accent6">
                        <a:lumMod val="75000"/>
                      </a:schemeClr>
                    </a:solidFill>
                  </a:rPr>
                  <a:t>pressure due to a column of liquid (Pa) = height of column (m) </a:t>
                </a:r>
                <a14:m>
                  <m:oMath xmlns:m="http://schemas.openxmlformats.org/officeDocument/2006/math">
                    <m:r>
                      <a:rPr lang="en-GB" sz="2000" b="1" i="1" smtClean="0">
                        <a:solidFill>
                          <a:schemeClr val="accent6">
                            <a:lumMod val="75000"/>
                          </a:schemeClr>
                        </a:solidFill>
                        <a:latin typeface="Cambria Math" panose="02040503050406030204" pitchFamily="18" charset="0"/>
                        <a:ea typeface="Cambria Math" panose="02040503050406030204" pitchFamily="18" charset="0"/>
                      </a:rPr>
                      <m:t>× </m:t>
                    </m:r>
                  </m:oMath>
                </a14:m>
                <a:r>
                  <a:rPr lang="en-GB" sz="2000" b="1" dirty="0">
                    <a:solidFill>
                      <a:schemeClr val="accent6">
                        <a:lumMod val="75000"/>
                      </a:schemeClr>
                    </a:solidFill>
                  </a:rPr>
                  <a:t>density of liquid (kg/m</a:t>
                </a:r>
                <a:r>
                  <a:rPr lang="en-GB" sz="2000" b="1" baseline="30000" dirty="0">
                    <a:solidFill>
                      <a:schemeClr val="accent6">
                        <a:lumMod val="75000"/>
                      </a:schemeClr>
                    </a:solidFill>
                  </a:rPr>
                  <a:t>3</a:t>
                </a:r>
                <a:r>
                  <a:rPr lang="en-GB" sz="2000" b="1" dirty="0">
                    <a:solidFill>
                      <a:schemeClr val="accent6">
                        <a:lumMod val="75000"/>
                      </a:schemeClr>
                    </a:solidFill>
                  </a:rPr>
                  <a:t>)</a:t>
                </a:r>
                <a14:m>
                  <m:oMath xmlns:m="http://schemas.openxmlformats.org/officeDocument/2006/math">
                    <m:r>
                      <a:rPr lang="en-GB" sz="2000" b="1" i="0" smtClean="0">
                        <a:solidFill>
                          <a:schemeClr val="accent6">
                            <a:lumMod val="75000"/>
                          </a:schemeClr>
                        </a:solidFill>
                        <a:latin typeface="Cambria Math" panose="02040503050406030204" pitchFamily="18" charset="0"/>
                        <a:ea typeface="Cambria Math" panose="02040503050406030204" pitchFamily="18" charset="0"/>
                      </a:rPr>
                      <m:t> </m:t>
                    </m:r>
                    <m:r>
                      <a:rPr lang="en-GB" sz="2000" b="1" i="1" smtClean="0">
                        <a:solidFill>
                          <a:schemeClr val="accent6">
                            <a:lumMod val="75000"/>
                          </a:schemeClr>
                        </a:solidFill>
                        <a:latin typeface="Cambria Math" panose="02040503050406030204" pitchFamily="18" charset="0"/>
                        <a:ea typeface="Cambria Math" panose="02040503050406030204" pitchFamily="18" charset="0"/>
                      </a:rPr>
                      <m:t>× </m:t>
                    </m:r>
                  </m:oMath>
                </a14:m>
                <a:r>
                  <a:rPr lang="en-GB" sz="2000" b="1" dirty="0">
                    <a:solidFill>
                      <a:schemeClr val="accent6">
                        <a:lumMod val="75000"/>
                      </a:schemeClr>
                    </a:solidFill>
                  </a:rPr>
                  <a:t>gravitational field strength (N/kg)</a:t>
                </a:r>
              </a:p>
            </p:txBody>
          </p:sp>
        </mc:Choice>
        <mc:Fallback xmlns="">
          <p:sp>
            <p:nvSpPr>
              <p:cNvPr id="3" name="TextBox 2"/>
              <p:cNvSpPr txBox="1">
                <a:spLocks noRot="1" noChangeAspect="1" noMove="1" noResize="1" noEditPoints="1" noAdjustHandles="1" noChangeArrowheads="1" noChangeShapeType="1" noTextEdit="1"/>
              </p:cNvSpPr>
              <p:nvPr/>
            </p:nvSpPr>
            <p:spPr>
              <a:xfrm>
                <a:off x="76192" y="3811085"/>
                <a:ext cx="9036496" cy="1877437"/>
              </a:xfrm>
              <a:prstGeom prst="rect">
                <a:avLst/>
              </a:prstGeom>
              <a:blipFill>
                <a:blip r:embed="rId4"/>
                <a:stretch>
                  <a:fillRect l="-842" t="-2703" b="-4730"/>
                </a:stretch>
              </a:blipFill>
              <a:ln w="25400">
                <a:noFill/>
              </a:ln>
            </p:spPr>
            <p:txBody>
              <a:bodyPr/>
              <a:lstStyle/>
              <a:p>
                <a:r>
                  <a:rPr lang="en-GB">
                    <a:noFill/>
                  </a:rPr>
                  <a:t> </a:t>
                </a:r>
              </a:p>
            </p:txBody>
          </p:sp>
        </mc:Fallback>
      </mc:AlternateContent>
      <p:sp>
        <p:nvSpPr>
          <p:cNvPr id="8" name="TextBox 7">
            <a:extLst>
              <a:ext uri="{FF2B5EF4-FFF2-40B4-BE49-F238E27FC236}">
                <a16:creationId xmlns:a16="http://schemas.microsoft.com/office/drawing/2014/main" xmlns="" id="{EE63B2AF-7AF5-E943-868A-A01480917E37}"/>
              </a:ext>
            </a:extLst>
          </p:cNvPr>
          <p:cNvSpPr txBox="1"/>
          <p:nvPr/>
        </p:nvSpPr>
        <p:spPr>
          <a:xfrm>
            <a:off x="5482194" y="37124"/>
            <a:ext cx="3689793" cy="430887"/>
          </a:xfrm>
          <a:prstGeom prst="rect">
            <a:avLst/>
          </a:prstGeom>
          <a:noFill/>
        </p:spPr>
        <p:txBody>
          <a:bodyPr wrap="none" rtlCol="0">
            <a:spAutoFit/>
          </a:bodyPr>
          <a:lstStyle/>
          <a:p>
            <a:pPr algn="r"/>
            <a:r>
              <a:rPr lang="en-US" sz="2200" b="1" dirty="0">
                <a:solidFill>
                  <a:schemeClr val="accent6">
                    <a:lumMod val="75000"/>
                  </a:schemeClr>
                </a:solidFill>
              </a:rPr>
              <a:t>Pressure in fluids 2 </a:t>
            </a:r>
            <a:r>
              <a:rPr lang="en-US" sz="2200" b="1" dirty="0"/>
              <a:t>(HT ONLY)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94108DB8-0C32-B84D-B083-A6D43BE16686}"/>
                  </a:ext>
                </a:extLst>
              </p:cNvPr>
              <p:cNvSpPr txBox="1"/>
              <p:nvPr/>
            </p:nvSpPr>
            <p:spPr>
              <a:xfrm>
                <a:off x="3491880" y="5882099"/>
                <a:ext cx="19823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schemeClr val="accent6">
                              <a:lumMod val="75000"/>
                            </a:schemeClr>
                          </a:solidFill>
                          <a:latin typeface="Cambria Math" panose="02040503050406030204" pitchFamily="18" charset="0"/>
                        </a:rPr>
                        <m:t>𝑷</m:t>
                      </m:r>
                      <m:r>
                        <a:rPr lang="en-GB" sz="2400" b="1" i="1" smtClean="0">
                          <a:solidFill>
                            <a:schemeClr val="accent6">
                              <a:lumMod val="75000"/>
                            </a:schemeClr>
                          </a:solidFill>
                          <a:latin typeface="Cambria Math" panose="02040503050406030204" pitchFamily="18" charset="0"/>
                        </a:rPr>
                        <m:t>=</m:t>
                      </m:r>
                      <m:r>
                        <a:rPr lang="en-GB" sz="2400" b="1" i="1" smtClean="0">
                          <a:solidFill>
                            <a:schemeClr val="accent6">
                              <a:lumMod val="75000"/>
                            </a:schemeClr>
                          </a:solidFill>
                          <a:latin typeface="Cambria Math" panose="02040503050406030204" pitchFamily="18" charset="0"/>
                        </a:rPr>
                        <m:t>𝒉</m:t>
                      </m:r>
                      <m:r>
                        <a:rPr lang="en-GB" sz="2400" b="1" i="1" smtClean="0">
                          <a:solidFill>
                            <a:schemeClr val="accent6">
                              <a:lumMod val="75000"/>
                            </a:schemeClr>
                          </a:solidFill>
                          <a:latin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𝝆</m:t>
                      </m:r>
                      <m:r>
                        <a:rPr lang="en-GB" sz="2400" b="1" i="1" smtClean="0">
                          <a:solidFill>
                            <a:schemeClr val="accent6">
                              <a:lumMod val="75000"/>
                            </a:schemeClr>
                          </a:solidFill>
                          <a:latin typeface="Cambria Math" panose="02040503050406030204" pitchFamily="18" charset="0"/>
                          <a:ea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𝒈</m:t>
                      </m:r>
                    </m:oMath>
                  </m:oMathPara>
                </a14:m>
                <a:endParaRPr lang="en-GB" sz="2400" b="1" dirty="0">
                  <a:solidFill>
                    <a:schemeClr val="accent6">
                      <a:lumMod val="75000"/>
                    </a:schemeClr>
                  </a:solidFill>
                </a:endParaRPr>
              </a:p>
            </p:txBody>
          </p:sp>
        </mc:Choice>
        <mc:Fallback xmlns="">
          <p:sp>
            <p:nvSpPr>
              <p:cNvPr id="9" name="TextBox 8">
                <a:extLst>
                  <a:ext uri="{FF2B5EF4-FFF2-40B4-BE49-F238E27FC236}">
                    <a16:creationId xmlns:a16="http://schemas.microsoft.com/office/drawing/2014/main" id="{94108DB8-0C32-B84D-B083-A6D43BE16686}"/>
                  </a:ext>
                </a:extLst>
              </p:cNvPr>
              <p:cNvSpPr txBox="1">
                <a:spLocks noRot="1" noChangeAspect="1" noMove="1" noResize="1" noEditPoints="1" noAdjustHandles="1" noChangeArrowheads="1" noChangeShapeType="1" noTextEdit="1"/>
              </p:cNvSpPr>
              <p:nvPr/>
            </p:nvSpPr>
            <p:spPr>
              <a:xfrm>
                <a:off x="3491880" y="5882099"/>
                <a:ext cx="1982338" cy="369332"/>
              </a:xfrm>
              <a:prstGeom prst="rect">
                <a:avLst/>
              </a:prstGeom>
              <a:blipFill>
                <a:blip r:embed="rId5"/>
                <a:stretch>
                  <a:fillRect l="-2548" t="-3333" r="-3185" b="-36667"/>
                </a:stretch>
              </a:blipFill>
            </p:spPr>
            <p:txBody>
              <a:bodyPr/>
              <a:lstStyle/>
              <a:p>
                <a:r>
                  <a:rPr lang="en-GB">
                    <a:noFill/>
                  </a:rPr>
                  <a:t> </a:t>
                </a:r>
              </a:p>
            </p:txBody>
          </p:sp>
        </mc:Fallback>
      </mc:AlternateContent>
    </p:spTree>
    <p:extLst>
      <p:ext uri="{BB962C8B-B14F-4D97-AF65-F5344CB8AC3E}">
        <p14:creationId xmlns:p14="http://schemas.microsoft.com/office/powerpoint/2010/main" val="255556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692696"/>
            <a:ext cx="8820473" cy="5724644"/>
          </a:xfrm>
          <a:prstGeom prst="rect">
            <a:avLst/>
          </a:prstGeom>
          <a:noFill/>
          <a:ln w="25400">
            <a:solidFill>
              <a:srgbClr val="F79646"/>
            </a:solidFill>
          </a:ln>
        </p:spPr>
        <p:txBody>
          <a:bodyPr wrap="square" rtlCol="0">
            <a:spAutoFit/>
          </a:bodyPr>
          <a:lstStyle/>
          <a:p>
            <a:r>
              <a:rPr lang="en-GB" sz="2400" b="1" dirty="0"/>
              <a:t>Example:</a:t>
            </a:r>
          </a:p>
          <a:p>
            <a:endParaRPr lang="en-GB" sz="1400" b="1" dirty="0"/>
          </a:p>
          <a:p>
            <a:r>
              <a:rPr lang="en-GB" sz="2400" dirty="0"/>
              <a:t>The top of a submarine is 50 m underwater.  The density of seawater is 1030 kg/m</a:t>
            </a:r>
            <a:r>
              <a:rPr lang="en-GB" sz="2400" baseline="30000" dirty="0"/>
              <a:t>3</a:t>
            </a:r>
            <a:r>
              <a:rPr lang="en-GB" sz="2400" dirty="0"/>
              <a:t>.  Work out the pressure on the top of the submarine.</a:t>
            </a:r>
          </a:p>
          <a:p>
            <a:r>
              <a:rPr lang="en-GB" sz="2400" dirty="0"/>
              <a:t>Take g = 10 N/kg.</a:t>
            </a:r>
          </a:p>
          <a:p>
            <a:endParaRPr lang="en-GB" sz="2400" b="1" dirty="0"/>
          </a:p>
          <a:p>
            <a:r>
              <a:rPr lang="en-GB" sz="2400" b="1" dirty="0">
                <a:solidFill>
                  <a:schemeClr val="accent6">
                    <a:lumMod val="75000"/>
                  </a:schemeClr>
                </a:solidFill>
              </a:rPr>
              <a:t>Solution:</a:t>
            </a:r>
          </a:p>
          <a:p>
            <a:endParaRPr lang="en-GB" sz="1600" b="1" dirty="0">
              <a:solidFill>
                <a:schemeClr val="accent6">
                  <a:lumMod val="75000"/>
                </a:schemeClr>
              </a:solidFill>
            </a:endParaRPr>
          </a:p>
          <a:p>
            <a:r>
              <a:rPr lang="en-GB" sz="2400" b="1" dirty="0">
                <a:solidFill>
                  <a:schemeClr val="accent6">
                    <a:lumMod val="75000"/>
                  </a:schemeClr>
                </a:solidFill>
              </a:rPr>
              <a:t>Using the equation:	</a:t>
            </a:r>
          </a:p>
          <a:p>
            <a:endParaRPr lang="en-GB" sz="2400" b="1" dirty="0">
              <a:solidFill>
                <a:schemeClr val="accent6">
                  <a:lumMod val="75000"/>
                </a:schemeClr>
              </a:solidFill>
            </a:endParaRPr>
          </a:p>
          <a:p>
            <a:r>
              <a:rPr lang="en-GB" sz="2400" b="1" dirty="0">
                <a:solidFill>
                  <a:schemeClr val="accent6">
                    <a:lumMod val="75000"/>
                  </a:schemeClr>
                </a:solidFill>
              </a:rPr>
              <a:t>	</a:t>
            </a:r>
          </a:p>
          <a:p>
            <a:r>
              <a:rPr lang="en-GB" sz="2400" b="1" dirty="0">
                <a:solidFill>
                  <a:schemeClr val="accent6">
                    <a:lumMod val="75000"/>
                  </a:schemeClr>
                </a:solidFill>
              </a:rPr>
              <a:t>Substitution gives:	</a:t>
            </a:r>
          </a:p>
          <a:p>
            <a:r>
              <a:rPr lang="en-GB" sz="2400" b="1" dirty="0">
                <a:solidFill>
                  <a:schemeClr val="accent6">
                    <a:lumMod val="75000"/>
                  </a:schemeClr>
                </a:solidFill>
              </a:rPr>
              <a:t>	</a:t>
            </a:r>
          </a:p>
          <a:p>
            <a:endParaRPr lang="en-GB" sz="2400" b="1" dirty="0">
              <a:solidFill>
                <a:schemeClr val="accent6">
                  <a:lumMod val="75000"/>
                </a:schemeClr>
              </a:solidFill>
            </a:endParaRPr>
          </a:p>
          <a:p>
            <a:r>
              <a:rPr lang="en-GB" sz="2400" b="1" dirty="0">
                <a:solidFill>
                  <a:schemeClr val="accent6">
                    <a:lumMod val="75000"/>
                  </a:schemeClr>
                </a:solidFill>
              </a:rPr>
              <a:t>Answer: 		          pressure = </a:t>
            </a:r>
            <a:r>
              <a:rPr lang="en-GB" sz="2400" b="1" dirty="0">
                <a:solidFill>
                  <a:srgbClr val="00B050"/>
                </a:solidFill>
              </a:rPr>
              <a:t>515 000 Pa</a:t>
            </a:r>
          </a:p>
          <a:p>
            <a:endParaRPr lang="en-US" sz="2400" b="1" dirty="0">
              <a:solidFill>
                <a:srgbClr val="00B050"/>
              </a:solidFill>
            </a:endParaRPr>
          </a:p>
        </p:txBody>
      </p:sp>
      <p:sp>
        <p:nvSpPr>
          <p:cNvPr id="5" name="TextBox 4">
            <a:extLst>
              <a:ext uri="{FF2B5EF4-FFF2-40B4-BE49-F238E27FC236}">
                <a16:creationId xmlns:a16="http://schemas.microsoft.com/office/drawing/2014/main" xmlns="" id="{B2F40645-1039-6C4A-A0AB-2F4864071928}"/>
              </a:ext>
            </a:extLst>
          </p:cNvPr>
          <p:cNvSpPr txBox="1"/>
          <p:nvPr/>
        </p:nvSpPr>
        <p:spPr>
          <a:xfrm>
            <a:off x="5454207" y="24424"/>
            <a:ext cx="3689793" cy="430887"/>
          </a:xfrm>
          <a:prstGeom prst="rect">
            <a:avLst/>
          </a:prstGeom>
          <a:noFill/>
        </p:spPr>
        <p:txBody>
          <a:bodyPr wrap="none" rtlCol="0">
            <a:spAutoFit/>
          </a:bodyPr>
          <a:lstStyle/>
          <a:p>
            <a:pPr algn="r"/>
            <a:r>
              <a:rPr lang="en-US" sz="2200" b="1" dirty="0">
                <a:solidFill>
                  <a:schemeClr val="accent6">
                    <a:lumMod val="75000"/>
                  </a:schemeClr>
                </a:solidFill>
              </a:rPr>
              <a:t>Pressure in fluids 2 </a:t>
            </a:r>
            <a:r>
              <a:rPr lang="en-US" sz="2200" b="1" dirty="0"/>
              <a:t>(HT ONLY)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40C5E17-5D5C-E745-92B9-7756ED750441}"/>
                  </a:ext>
                </a:extLst>
              </p:cNvPr>
              <p:cNvSpPr txBox="1"/>
              <p:nvPr/>
            </p:nvSpPr>
            <p:spPr>
              <a:xfrm>
                <a:off x="3779912" y="3501008"/>
                <a:ext cx="19823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schemeClr val="accent6">
                              <a:lumMod val="75000"/>
                            </a:schemeClr>
                          </a:solidFill>
                          <a:latin typeface="Cambria Math" panose="02040503050406030204" pitchFamily="18" charset="0"/>
                        </a:rPr>
                        <m:t>𝑷</m:t>
                      </m:r>
                      <m:r>
                        <a:rPr lang="en-GB" sz="2400" b="1" i="1" smtClean="0">
                          <a:solidFill>
                            <a:schemeClr val="accent6">
                              <a:lumMod val="75000"/>
                            </a:schemeClr>
                          </a:solidFill>
                          <a:latin typeface="Cambria Math" panose="02040503050406030204" pitchFamily="18" charset="0"/>
                        </a:rPr>
                        <m:t>=</m:t>
                      </m:r>
                      <m:r>
                        <a:rPr lang="en-GB" sz="2400" b="1" i="1" smtClean="0">
                          <a:solidFill>
                            <a:schemeClr val="accent6">
                              <a:lumMod val="75000"/>
                            </a:schemeClr>
                          </a:solidFill>
                          <a:latin typeface="Cambria Math" panose="02040503050406030204" pitchFamily="18" charset="0"/>
                        </a:rPr>
                        <m:t>𝒉</m:t>
                      </m:r>
                      <m:r>
                        <a:rPr lang="en-GB" sz="2400" b="1" i="1" smtClean="0">
                          <a:solidFill>
                            <a:schemeClr val="accent6">
                              <a:lumMod val="75000"/>
                            </a:schemeClr>
                          </a:solidFill>
                          <a:latin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𝝆</m:t>
                      </m:r>
                      <m:r>
                        <a:rPr lang="en-GB" sz="2400" b="1" i="1" smtClean="0">
                          <a:solidFill>
                            <a:schemeClr val="accent6">
                              <a:lumMod val="75000"/>
                            </a:schemeClr>
                          </a:solidFill>
                          <a:latin typeface="Cambria Math" panose="02040503050406030204" pitchFamily="18" charset="0"/>
                          <a:ea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𝒈</m:t>
                      </m:r>
                    </m:oMath>
                  </m:oMathPara>
                </a14:m>
                <a:endParaRPr lang="en-GB" sz="2400" b="1" dirty="0">
                  <a:solidFill>
                    <a:schemeClr val="accent6">
                      <a:lumMod val="75000"/>
                    </a:schemeClr>
                  </a:solidFill>
                </a:endParaRPr>
              </a:p>
            </p:txBody>
          </p:sp>
        </mc:Choice>
        <mc:Fallback xmlns="">
          <p:sp>
            <p:nvSpPr>
              <p:cNvPr id="8" name="TextBox 7">
                <a:extLst>
                  <a:ext uri="{FF2B5EF4-FFF2-40B4-BE49-F238E27FC236}">
                    <a16:creationId xmlns:a16="http://schemas.microsoft.com/office/drawing/2014/main" id="{640C5E17-5D5C-E745-92B9-7756ED750441}"/>
                  </a:ext>
                </a:extLst>
              </p:cNvPr>
              <p:cNvSpPr txBox="1">
                <a:spLocks noRot="1" noChangeAspect="1" noMove="1" noResize="1" noEditPoints="1" noAdjustHandles="1" noChangeArrowheads="1" noChangeShapeType="1" noTextEdit="1"/>
              </p:cNvSpPr>
              <p:nvPr/>
            </p:nvSpPr>
            <p:spPr>
              <a:xfrm>
                <a:off x="3779912" y="3501008"/>
                <a:ext cx="1982338" cy="369332"/>
              </a:xfrm>
              <a:prstGeom prst="rect">
                <a:avLst/>
              </a:prstGeom>
              <a:blipFill>
                <a:blip r:embed="rId3"/>
                <a:stretch>
                  <a:fillRect l="-3185" t="-10345" r="-2548" b="-379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0E0A2DFA-98BF-AE45-B792-137CDD4019D7}"/>
                  </a:ext>
                </a:extLst>
              </p:cNvPr>
              <p:cNvSpPr txBox="1"/>
              <p:nvPr/>
            </p:nvSpPr>
            <p:spPr>
              <a:xfrm>
                <a:off x="3779912" y="4589842"/>
                <a:ext cx="28639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schemeClr val="accent6">
                              <a:lumMod val="75000"/>
                            </a:schemeClr>
                          </a:solidFill>
                          <a:latin typeface="Cambria Math" panose="02040503050406030204" pitchFamily="18" charset="0"/>
                        </a:rPr>
                        <m:t>𝑷</m:t>
                      </m:r>
                      <m:r>
                        <a:rPr lang="en-GB" sz="2400" b="1" i="1" smtClean="0">
                          <a:solidFill>
                            <a:schemeClr val="accent6">
                              <a:lumMod val="75000"/>
                            </a:schemeClr>
                          </a:solidFill>
                          <a:latin typeface="Cambria Math" panose="02040503050406030204" pitchFamily="18" charset="0"/>
                        </a:rPr>
                        <m:t>=</m:t>
                      </m:r>
                      <m:r>
                        <a:rPr lang="en-GB" sz="2400" b="1" i="1" smtClean="0">
                          <a:solidFill>
                            <a:schemeClr val="accent6">
                              <a:lumMod val="75000"/>
                            </a:schemeClr>
                          </a:solidFill>
                          <a:latin typeface="Cambria Math" panose="02040503050406030204" pitchFamily="18" charset="0"/>
                        </a:rPr>
                        <m:t>𝟓𝟎</m:t>
                      </m:r>
                      <m:r>
                        <a:rPr lang="en-GB" sz="2400" b="1" i="1" smtClean="0">
                          <a:solidFill>
                            <a:schemeClr val="accent6">
                              <a:lumMod val="75000"/>
                            </a:schemeClr>
                          </a:solidFill>
                          <a:latin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𝟏𝟎𝟑𝟎</m:t>
                      </m:r>
                      <m:r>
                        <a:rPr lang="en-GB" sz="2400" b="1" i="1" smtClean="0">
                          <a:solidFill>
                            <a:schemeClr val="accent6">
                              <a:lumMod val="75000"/>
                            </a:schemeClr>
                          </a:solidFill>
                          <a:latin typeface="Cambria Math" panose="02040503050406030204" pitchFamily="18" charset="0"/>
                          <a:ea typeface="Cambria Math" panose="02040503050406030204" pitchFamily="18" charset="0"/>
                        </a:rPr>
                        <m:t> × </m:t>
                      </m:r>
                      <m:r>
                        <a:rPr lang="en-GB" sz="2400" b="1" i="1" smtClean="0">
                          <a:solidFill>
                            <a:schemeClr val="accent6">
                              <a:lumMod val="75000"/>
                            </a:schemeClr>
                          </a:solidFill>
                          <a:latin typeface="Cambria Math" panose="02040503050406030204" pitchFamily="18" charset="0"/>
                          <a:ea typeface="Cambria Math" panose="02040503050406030204" pitchFamily="18" charset="0"/>
                        </a:rPr>
                        <m:t>𝟏𝟎</m:t>
                      </m:r>
                    </m:oMath>
                  </m:oMathPara>
                </a14:m>
                <a:endParaRPr lang="en-GB" sz="2400" b="1" dirty="0">
                  <a:solidFill>
                    <a:schemeClr val="accent6">
                      <a:lumMod val="75000"/>
                    </a:schemeClr>
                  </a:solidFill>
                </a:endParaRPr>
              </a:p>
            </p:txBody>
          </p:sp>
        </mc:Choice>
        <mc:Fallback xmlns="">
          <p:sp>
            <p:nvSpPr>
              <p:cNvPr id="9" name="TextBox 8">
                <a:extLst>
                  <a:ext uri="{FF2B5EF4-FFF2-40B4-BE49-F238E27FC236}">
                    <a16:creationId xmlns:a16="http://schemas.microsoft.com/office/drawing/2014/main" id="{0E0A2DFA-98BF-AE45-B792-137CDD4019D7}"/>
                  </a:ext>
                </a:extLst>
              </p:cNvPr>
              <p:cNvSpPr txBox="1">
                <a:spLocks noRot="1" noChangeAspect="1" noMove="1" noResize="1" noEditPoints="1" noAdjustHandles="1" noChangeArrowheads="1" noChangeShapeType="1" noTextEdit="1"/>
              </p:cNvSpPr>
              <p:nvPr/>
            </p:nvSpPr>
            <p:spPr>
              <a:xfrm>
                <a:off x="3779912" y="4589842"/>
                <a:ext cx="2863989" cy="369332"/>
              </a:xfrm>
              <a:prstGeom prst="rect">
                <a:avLst/>
              </a:prstGeom>
              <a:blipFill>
                <a:blip r:embed="rId4"/>
                <a:stretch>
                  <a:fillRect l="-1770" t="-3333" r="-1770" b="-36667"/>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xmlns="" id="{C9BDD776-B7C5-A84E-AAF4-90F656D0D188}"/>
              </a:ext>
            </a:extLst>
          </p:cNvPr>
          <p:cNvSpPr/>
          <p:nvPr/>
        </p:nvSpPr>
        <p:spPr>
          <a:xfrm>
            <a:off x="3419872" y="5589240"/>
            <a:ext cx="3312368"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28605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49087" y="691900"/>
            <a:ext cx="3730600" cy="5324535"/>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pPr marL="0" lvl="1"/>
            <a:r>
              <a:rPr lang="en-US" sz="2400" b="1" dirty="0">
                <a:solidFill>
                  <a:schemeClr val="tx1">
                    <a:lumMod val="65000"/>
                    <a:lumOff val="35000"/>
                  </a:schemeClr>
                </a:solidFill>
              </a:rPr>
              <a:t>Part 1</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000" b="1" dirty="0">
                <a:solidFill>
                  <a:schemeClr val="tx1">
                    <a:lumMod val="65000"/>
                    <a:lumOff val="35000"/>
                  </a:schemeClr>
                </a:solidFill>
              </a:rPr>
              <a:t>Forces and springs</a:t>
            </a:r>
          </a:p>
          <a:p>
            <a:pPr marL="342900" lvl="1" indent="-342900">
              <a:buFont typeface="Arial" panose="020B0604020202020204" pitchFamily="34" charset="0"/>
              <a:buChar char="•"/>
            </a:pPr>
            <a:r>
              <a:rPr lang="en-US" sz="2000" b="1" dirty="0">
                <a:solidFill>
                  <a:schemeClr val="tx1">
                    <a:lumMod val="65000"/>
                    <a:lumOff val="35000"/>
                  </a:schemeClr>
                </a:solidFill>
              </a:rPr>
              <a:t>Stretching springs</a:t>
            </a:r>
          </a:p>
          <a:p>
            <a:pPr marL="457200" indent="-457200">
              <a:buFont typeface="Arial" panose="020B0604020202020204" pitchFamily="34" charset="0"/>
              <a:buChar char="•"/>
            </a:pPr>
            <a:endParaRPr lang="en-GB" sz="2000" b="1" dirty="0">
              <a:solidFill>
                <a:schemeClr val="tx1">
                  <a:lumMod val="50000"/>
                  <a:lumOff val="50000"/>
                </a:schemeClr>
              </a:solidFill>
            </a:endParaRPr>
          </a:p>
          <a:p>
            <a:endParaRPr lang="en-GB" sz="3200" b="1" dirty="0">
              <a:solidFill>
                <a:schemeClr val="tx1">
                  <a:lumMod val="50000"/>
                  <a:lumOff val="50000"/>
                </a:scheme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dirty="0"/>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3059832" y="0"/>
            <a:ext cx="6120680" cy="6525344"/>
          </a:xfrm>
          <a:prstGeom prst="rect">
            <a:avLst/>
          </a:prstGeom>
        </p:spPr>
      </p:pic>
    </p:spTree>
    <p:extLst>
      <p:ext uri="{BB962C8B-B14F-4D97-AF65-F5344CB8AC3E}">
        <p14:creationId xmlns:p14="http://schemas.microsoft.com/office/powerpoint/2010/main" val="403756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700" y="967928"/>
            <a:ext cx="4680520" cy="3046988"/>
          </a:xfrm>
          <a:prstGeom prst="rect">
            <a:avLst/>
          </a:prstGeom>
          <a:noFill/>
          <a:ln w="25400">
            <a:noFill/>
          </a:ln>
        </p:spPr>
        <p:txBody>
          <a:bodyPr wrap="square" rtlCol="0">
            <a:spAutoFit/>
          </a:bodyPr>
          <a:lstStyle/>
          <a:p>
            <a:r>
              <a:rPr lang="en-US" sz="2400" b="1" dirty="0"/>
              <a:t>Pressure differences</a:t>
            </a:r>
          </a:p>
          <a:p>
            <a:r>
              <a:rPr lang="en-US" sz="2400" dirty="0"/>
              <a:t>When a 2 litre bottle has holes drilled into the sides and is then filled with water leaks out.  </a:t>
            </a:r>
            <a:r>
              <a:rPr lang="en-US" sz="2400" b="1" dirty="0">
                <a:solidFill>
                  <a:schemeClr val="accent6">
                    <a:lumMod val="75000"/>
                  </a:schemeClr>
                </a:solidFill>
              </a:rPr>
              <a:t>The water that escapes out the bottom of the bottle comes out faster than the water from the top hole </a:t>
            </a:r>
            <a:r>
              <a:rPr lang="mr-IN" sz="2400" b="1" dirty="0">
                <a:solidFill>
                  <a:schemeClr val="accent6">
                    <a:lumMod val="75000"/>
                  </a:schemeClr>
                </a:solidFill>
              </a:rPr>
              <a:t>–</a:t>
            </a:r>
            <a:r>
              <a:rPr lang="en-US" sz="2400" b="1" dirty="0">
                <a:solidFill>
                  <a:schemeClr val="accent6">
                    <a:lumMod val="75000"/>
                  </a:schemeClr>
                </a:solidFill>
              </a:rPr>
              <a:t> so it travels further.</a:t>
            </a:r>
          </a:p>
        </p:txBody>
      </p:sp>
      <p:pic>
        <p:nvPicPr>
          <p:cNvPr id="5" name="Picture 4"/>
          <p:cNvPicPr>
            <a:picLocks noChangeAspect="1"/>
          </p:cNvPicPr>
          <p:nvPr/>
        </p:nvPicPr>
        <p:blipFill>
          <a:blip r:embed="rId2"/>
          <a:stretch>
            <a:fillRect/>
          </a:stretch>
        </p:blipFill>
        <p:spPr>
          <a:xfrm>
            <a:off x="5076056" y="967928"/>
            <a:ext cx="3712484" cy="3474885"/>
          </a:xfrm>
          <a:prstGeom prst="rect">
            <a:avLst/>
          </a:prstGeom>
        </p:spPr>
      </p:pic>
      <p:sp>
        <p:nvSpPr>
          <p:cNvPr id="8" name="TextBox 7">
            <a:extLst>
              <a:ext uri="{FF2B5EF4-FFF2-40B4-BE49-F238E27FC236}">
                <a16:creationId xmlns:a16="http://schemas.microsoft.com/office/drawing/2014/main" xmlns="" id="{2629E199-4115-804D-B162-3DCC5543993C}"/>
              </a:ext>
            </a:extLst>
          </p:cNvPr>
          <p:cNvSpPr txBox="1"/>
          <p:nvPr/>
        </p:nvSpPr>
        <p:spPr>
          <a:xfrm>
            <a:off x="5482194" y="37124"/>
            <a:ext cx="3689793" cy="430887"/>
          </a:xfrm>
          <a:prstGeom prst="rect">
            <a:avLst/>
          </a:prstGeom>
          <a:noFill/>
        </p:spPr>
        <p:txBody>
          <a:bodyPr wrap="none" rtlCol="0">
            <a:spAutoFit/>
          </a:bodyPr>
          <a:lstStyle/>
          <a:p>
            <a:pPr algn="r"/>
            <a:r>
              <a:rPr lang="en-US" sz="2200" b="1" dirty="0">
                <a:solidFill>
                  <a:schemeClr val="accent6">
                    <a:lumMod val="75000"/>
                  </a:schemeClr>
                </a:solidFill>
              </a:rPr>
              <a:t>Pressure in fluids 2 </a:t>
            </a:r>
            <a:r>
              <a:rPr lang="en-US" sz="2200" b="1" dirty="0"/>
              <a:t>(HT ONLY) </a:t>
            </a:r>
          </a:p>
        </p:txBody>
      </p:sp>
      <p:sp>
        <p:nvSpPr>
          <p:cNvPr id="2" name="Rectangle 1">
            <a:extLst>
              <a:ext uri="{FF2B5EF4-FFF2-40B4-BE49-F238E27FC236}">
                <a16:creationId xmlns:a16="http://schemas.microsoft.com/office/drawing/2014/main" xmlns="" id="{F53B6819-7CBF-104C-BF61-84ED90C77E93}"/>
              </a:ext>
            </a:extLst>
          </p:cNvPr>
          <p:cNvSpPr/>
          <p:nvPr/>
        </p:nvSpPr>
        <p:spPr>
          <a:xfrm>
            <a:off x="172700" y="4581128"/>
            <a:ext cx="8615840" cy="1569660"/>
          </a:xfrm>
          <a:prstGeom prst="rect">
            <a:avLst/>
          </a:prstGeom>
        </p:spPr>
        <p:txBody>
          <a:bodyPr wrap="square">
            <a:spAutoFit/>
          </a:bodyPr>
          <a:lstStyle/>
          <a:p>
            <a:r>
              <a:rPr lang="en-US" sz="2400" dirty="0"/>
              <a:t>This is due to the </a:t>
            </a:r>
            <a:r>
              <a:rPr lang="en-US" sz="2400" b="1" dirty="0">
                <a:solidFill>
                  <a:schemeClr val="accent6">
                    <a:lumMod val="75000"/>
                  </a:schemeClr>
                </a:solidFill>
              </a:rPr>
              <a:t>pressure at the bottom of the bottle being greater than the pressure at the top of the bottle</a:t>
            </a:r>
            <a:r>
              <a:rPr lang="en-US" sz="2400" b="1" dirty="0"/>
              <a:t> </a:t>
            </a:r>
            <a:r>
              <a:rPr lang="mr-IN" sz="2400" dirty="0"/>
              <a:t>–</a:t>
            </a:r>
            <a:r>
              <a:rPr lang="en-US" sz="2400" dirty="0"/>
              <a:t> there is a greater height of the column of water above the hole at this point, so there is </a:t>
            </a:r>
            <a:r>
              <a:rPr lang="en-US" sz="2400" b="1" dirty="0">
                <a:solidFill>
                  <a:schemeClr val="accent6">
                    <a:lumMod val="75000"/>
                  </a:schemeClr>
                </a:solidFill>
              </a:rPr>
              <a:t>more weight pushing down per unit area</a:t>
            </a:r>
            <a:r>
              <a:rPr lang="en-US" sz="2400" b="1" dirty="0"/>
              <a:t>.</a:t>
            </a:r>
          </a:p>
        </p:txBody>
      </p:sp>
    </p:spTree>
    <p:extLst>
      <p:ext uri="{BB962C8B-B14F-4D97-AF65-F5344CB8AC3E}">
        <p14:creationId xmlns:p14="http://schemas.microsoft.com/office/powerpoint/2010/main" val="153159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786906"/>
            <a:ext cx="8784976" cy="5632311"/>
          </a:xfrm>
          <a:prstGeom prst="rect">
            <a:avLst/>
          </a:prstGeom>
          <a:noFill/>
          <a:ln w="25400">
            <a:solidFill>
              <a:srgbClr val="F79646"/>
            </a:solidFill>
          </a:ln>
        </p:spPr>
        <p:txBody>
          <a:bodyPr wrap="square" rtlCol="0">
            <a:spAutoFit/>
          </a:bodyPr>
          <a:lstStyle/>
          <a:p>
            <a:r>
              <a:rPr lang="en-GB" sz="2000" b="1" dirty="0"/>
              <a:t>Upthrust</a:t>
            </a:r>
          </a:p>
          <a:p>
            <a:r>
              <a:rPr lang="en-GB" sz="2000" dirty="0"/>
              <a:t>A submarine can float mid-water.  This happens when the </a:t>
            </a:r>
            <a:r>
              <a:rPr lang="en-GB" sz="2000" b="1" dirty="0">
                <a:solidFill>
                  <a:schemeClr val="accent6">
                    <a:lumMod val="75000"/>
                  </a:schemeClr>
                </a:solidFill>
              </a:rPr>
              <a:t>weight of the submarine equals the upthrust</a:t>
            </a:r>
            <a:r>
              <a:rPr lang="en-GB" sz="2000" b="1" dirty="0"/>
              <a:t> </a:t>
            </a:r>
            <a:r>
              <a:rPr lang="en-GB" sz="2000" dirty="0"/>
              <a:t>from the water.</a:t>
            </a:r>
          </a:p>
          <a:p>
            <a:endParaRPr lang="en-GB" sz="2000" dirty="0"/>
          </a:p>
          <a:p>
            <a:r>
              <a:rPr lang="en-GB" sz="2000" dirty="0"/>
              <a:t>The </a:t>
            </a:r>
            <a:r>
              <a:rPr lang="en-GB" sz="2000" b="1" dirty="0">
                <a:solidFill>
                  <a:schemeClr val="accent6">
                    <a:lumMod val="75000"/>
                  </a:schemeClr>
                </a:solidFill>
              </a:rPr>
              <a:t>upthrust</a:t>
            </a:r>
            <a:r>
              <a:rPr lang="en-GB" sz="2000" dirty="0"/>
              <a:t> on the submarine </a:t>
            </a:r>
            <a:r>
              <a:rPr lang="en-GB" sz="2000" b="1" dirty="0">
                <a:solidFill>
                  <a:schemeClr val="accent6">
                    <a:lumMod val="75000"/>
                  </a:schemeClr>
                </a:solidFill>
              </a:rPr>
              <a:t>depends on the pressure difference</a:t>
            </a:r>
            <a:r>
              <a:rPr lang="en-GB" sz="2000" dirty="0">
                <a:solidFill>
                  <a:schemeClr val="accent6">
                    <a:lumMod val="75000"/>
                  </a:schemeClr>
                </a:solidFill>
              </a:rPr>
              <a:t> </a:t>
            </a:r>
            <a:r>
              <a:rPr lang="en-GB" sz="2000" dirty="0"/>
              <a:t>between the top of the submarine and the bottom of the submarine.  When the pressure difference between the top and the bottom of the submarine equals the weight of the submarine then it will float.</a:t>
            </a:r>
          </a:p>
          <a:p>
            <a:endParaRPr lang="en-GB" sz="2000" dirty="0"/>
          </a:p>
          <a:p>
            <a:r>
              <a:rPr lang="en-GB" sz="2000" dirty="0"/>
              <a:t>Submarines can </a:t>
            </a:r>
            <a:r>
              <a:rPr lang="en-GB" sz="2000" b="1" dirty="0">
                <a:solidFill>
                  <a:schemeClr val="accent6">
                    <a:lumMod val="75000"/>
                  </a:schemeClr>
                </a:solidFill>
              </a:rPr>
              <a:t>adjust</a:t>
            </a:r>
            <a:r>
              <a:rPr lang="en-GB" sz="2000" dirty="0"/>
              <a:t> the depth they float at by adding or removing water from ballast tanks.  Scuba divers use air in a jacket to control their depth.  Fish have swim bladders which serve a similar purpose.</a:t>
            </a:r>
          </a:p>
          <a:p>
            <a:endParaRPr lang="en-GB" sz="2000" dirty="0"/>
          </a:p>
          <a:p>
            <a:endParaRPr lang="en-GB" sz="2000" dirty="0"/>
          </a:p>
          <a:p>
            <a:endParaRPr lang="en-GB" sz="2000" dirty="0"/>
          </a:p>
          <a:p>
            <a:endParaRPr lang="en-GB" sz="2000" dirty="0"/>
          </a:p>
          <a:p>
            <a:endParaRPr lang="en-GB" sz="2000" dirty="0"/>
          </a:p>
          <a:p>
            <a:endParaRPr lang="en-US" sz="2000" dirty="0"/>
          </a:p>
        </p:txBody>
      </p:sp>
      <p:pic>
        <p:nvPicPr>
          <p:cNvPr id="2" name="Picture 1"/>
          <p:cNvPicPr>
            <a:picLocks noChangeAspect="1"/>
          </p:cNvPicPr>
          <p:nvPr/>
        </p:nvPicPr>
        <p:blipFill>
          <a:blip r:embed="rId2"/>
          <a:stretch>
            <a:fillRect/>
          </a:stretch>
        </p:blipFill>
        <p:spPr>
          <a:xfrm>
            <a:off x="971600" y="4653136"/>
            <a:ext cx="2978021" cy="1667692"/>
          </a:xfrm>
          <a:prstGeom prst="rect">
            <a:avLst/>
          </a:prstGeom>
        </p:spPr>
      </p:pic>
      <p:pic>
        <p:nvPicPr>
          <p:cNvPr id="3" name="Picture 2"/>
          <p:cNvPicPr>
            <a:picLocks noChangeAspect="1"/>
          </p:cNvPicPr>
          <p:nvPr/>
        </p:nvPicPr>
        <p:blipFill rotWithShape="1">
          <a:blip r:embed="rId3"/>
          <a:srcRect l="9633"/>
          <a:stretch/>
        </p:blipFill>
        <p:spPr>
          <a:xfrm>
            <a:off x="5292080" y="4650824"/>
            <a:ext cx="3134340" cy="1670004"/>
          </a:xfrm>
          <a:prstGeom prst="rect">
            <a:avLst/>
          </a:prstGeom>
        </p:spPr>
      </p:pic>
      <p:sp>
        <p:nvSpPr>
          <p:cNvPr id="9" name="TextBox 8">
            <a:extLst>
              <a:ext uri="{FF2B5EF4-FFF2-40B4-BE49-F238E27FC236}">
                <a16:creationId xmlns:a16="http://schemas.microsoft.com/office/drawing/2014/main" xmlns="" id="{D07AF0A4-48E8-5E4D-9C03-188031A4900D}"/>
              </a:ext>
            </a:extLst>
          </p:cNvPr>
          <p:cNvSpPr txBox="1"/>
          <p:nvPr/>
        </p:nvSpPr>
        <p:spPr>
          <a:xfrm>
            <a:off x="5482194" y="37124"/>
            <a:ext cx="3689793" cy="430887"/>
          </a:xfrm>
          <a:prstGeom prst="rect">
            <a:avLst/>
          </a:prstGeom>
          <a:noFill/>
        </p:spPr>
        <p:txBody>
          <a:bodyPr wrap="none" rtlCol="0">
            <a:spAutoFit/>
          </a:bodyPr>
          <a:lstStyle/>
          <a:p>
            <a:pPr algn="r"/>
            <a:r>
              <a:rPr lang="en-US" sz="2200" b="1" dirty="0">
                <a:solidFill>
                  <a:schemeClr val="accent6">
                    <a:lumMod val="75000"/>
                  </a:schemeClr>
                </a:solidFill>
              </a:rPr>
              <a:t>Pressure in fluids 2 </a:t>
            </a:r>
            <a:r>
              <a:rPr lang="en-US" sz="2200" b="1" dirty="0"/>
              <a:t>(HT ONLY) </a:t>
            </a:r>
          </a:p>
        </p:txBody>
      </p:sp>
    </p:spTree>
    <p:extLst>
      <p:ext uri="{BB962C8B-B14F-4D97-AF65-F5344CB8AC3E}">
        <p14:creationId xmlns:p14="http://schemas.microsoft.com/office/powerpoint/2010/main" val="1531886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764704"/>
            <a:ext cx="8936640" cy="5632311"/>
          </a:xfrm>
          <a:prstGeom prst="rect">
            <a:avLst/>
          </a:prstGeom>
          <a:noFill/>
          <a:ln w="25400">
            <a:solidFill>
              <a:srgbClr val="F79646"/>
            </a:solidFill>
          </a:ln>
        </p:spPr>
        <p:txBody>
          <a:bodyPr wrap="square" rtlCol="0">
            <a:spAutoFit/>
          </a:bodyPr>
          <a:lstStyle/>
          <a:p>
            <a:r>
              <a:rPr lang="en-GB" sz="2000" b="1" dirty="0"/>
              <a:t>Example:</a:t>
            </a:r>
          </a:p>
          <a:p>
            <a:r>
              <a:rPr lang="en-US" sz="2000" dirty="0"/>
              <a:t>Calculate the upthrust on a submarine that has a height of 15 m and is submerged at a depth of 60 m (to the top of the submarine).  The submarine has a surface area of 100 m</a:t>
            </a:r>
            <a:r>
              <a:rPr lang="en-US" sz="2000" baseline="30000" dirty="0"/>
              <a:t>2</a:t>
            </a:r>
            <a:r>
              <a:rPr lang="en-US" sz="2000" dirty="0"/>
              <a:t> on the top and on the bottom of the submarine.  </a:t>
            </a:r>
          </a:p>
          <a:p>
            <a:endParaRPr lang="en-US" sz="1100" dirty="0"/>
          </a:p>
          <a:p>
            <a:r>
              <a:rPr lang="en-US" sz="2000" dirty="0"/>
              <a:t>Take the density of sea water to be 1100 kg/m</a:t>
            </a:r>
            <a:r>
              <a:rPr lang="en-US" sz="2000" baseline="30000" dirty="0"/>
              <a:t>3</a:t>
            </a:r>
            <a:r>
              <a:rPr lang="en-US" sz="2000" dirty="0"/>
              <a:t> and the gravitational field strength of the Earth to be 10 N/kg.</a:t>
            </a:r>
          </a:p>
          <a:p>
            <a:endParaRPr lang="en-US" sz="900" b="1" dirty="0"/>
          </a:p>
          <a:p>
            <a:r>
              <a:rPr lang="en-US" sz="2000" b="1" dirty="0">
                <a:solidFill>
                  <a:schemeClr val="accent6">
                    <a:lumMod val="75000"/>
                  </a:schemeClr>
                </a:solidFill>
              </a:rPr>
              <a:t>Solution:</a:t>
            </a:r>
          </a:p>
          <a:p>
            <a:r>
              <a:rPr lang="en-US" sz="2000" b="1" dirty="0">
                <a:solidFill>
                  <a:schemeClr val="accent6">
                    <a:lumMod val="75000"/>
                  </a:schemeClr>
                </a:solidFill>
              </a:rPr>
              <a:t>The difference in pressure between the top and bottom of the sub is due to a difference in height of the column of water of 15 m.</a:t>
            </a:r>
          </a:p>
          <a:p>
            <a:endParaRPr lang="en-US" sz="2000" b="1" dirty="0">
              <a:solidFill>
                <a:schemeClr val="accent6">
                  <a:lumMod val="75000"/>
                </a:schemeClr>
              </a:solidFill>
            </a:endParaRPr>
          </a:p>
          <a:p>
            <a:r>
              <a:rPr lang="en-US" sz="2000" b="1" dirty="0">
                <a:solidFill>
                  <a:schemeClr val="accent6">
                    <a:lumMod val="75000"/>
                  </a:schemeClr>
                </a:solidFill>
              </a:rPr>
              <a:t>So, using the equation:  </a:t>
            </a:r>
          </a:p>
          <a:p>
            <a:endParaRPr lang="en-US" sz="2000" b="1" dirty="0">
              <a:solidFill>
                <a:schemeClr val="accent6">
                  <a:lumMod val="75000"/>
                </a:schemeClr>
              </a:solidFill>
            </a:endParaRPr>
          </a:p>
          <a:p>
            <a:r>
              <a:rPr lang="en-US" sz="2000" b="1" dirty="0">
                <a:solidFill>
                  <a:schemeClr val="accent6">
                    <a:lumMod val="75000"/>
                  </a:schemeClr>
                </a:solidFill>
              </a:rPr>
              <a:t>Substitution:	</a:t>
            </a:r>
          </a:p>
          <a:p>
            <a:endParaRPr lang="en-US" sz="2000" b="1" dirty="0">
              <a:solidFill>
                <a:schemeClr val="accent6">
                  <a:lumMod val="75000"/>
                </a:schemeClr>
              </a:solidFill>
            </a:endParaRPr>
          </a:p>
          <a:p>
            <a:pPr algn="ctr"/>
            <a:r>
              <a:rPr lang="en-US" sz="2000" b="1" dirty="0">
                <a:solidFill>
                  <a:schemeClr val="accent6">
                    <a:lumMod val="75000"/>
                  </a:schemeClr>
                </a:solidFill>
              </a:rPr>
              <a:t>pressure = </a:t>
            </a:r>
            <a:r>
              <a:rPr lang="en-US" sz="2000" b="1" dirty="0">
                <a:solidFill>
                  <a:srgbClr val="00B050"/>
                </a:solidFill>
              </a:rPr>
              <a:t>165 000 Pa</a:t>
            </a:r>
          </a:p>
          <a:p>
            <a:r>
              <a:rPr lang="en-US" sz="2000" b="1" dirty="0">
                <a:solidFill>
                  <a:schemeClr val="accent6">
                    <a:lumMod val="75000"/>
                  </a:schemeClr>
                </a:solidFill>
              </a:rPr>
              <a:t>Since Pressure = force / area</a:t>
            </a:r>
          </a:p>
          <a:p>
            <a:pPr algn="ctr"/>
            <a:r>
              <a:rPr lang="en-US" sz="2000" b="1" dirty="0">
                <a:solidFill>
                  <a:schemeClr val="accent6">
                    <a:lumMod val="75000"/>
                  </a:schemeClr>
                </a:solidFill>
              </a:rPr>
              <a:t>force (upthrust) = 165 000 x </a:t>
            </a:r>
            <a:r>
              <a:rPr lang="en-US" sz="2000" b="1" dirty="0" smtClean="0">
                <a:solidFill>
                  <a:schemeClr val="accent6">
                    <a:lumMod val="75000"/>
                  </a:schemeClr>
                </a:solidFill>
              </a:rPr>
              <a:t>100 </a:t>
            </a:r>
            <a:r>
              <a:rPr lang="en-US" sz="2000" b="1" dirty="0">
                <a:solidFill>
                  <a:schemeClr val="accent6">
                    <a:lumMod val="75000"/>
                  </a:schemeClr>
                </a:solidFill>
              </a:rPr>
              <a:t>= </a:t>
            </a:r>
            <a:r>
              <a:rPr lang="en-US" sz="2000" b="1" dirty="0" smtClean="0">
                <a:solidFill>
                  <a:srgbClr val="00B050"/>
                </a:solidFill>
              </a:rPr>
              <a:t>16 5</a:t>
            </a:r>
            <a:r>
              <a:rPr lang="en-US" sz="2000" b="1" dirty="0" smtClean="0">
                <a:solidFill>
                  <a:srgbClr val="00B050"/>
                </a:solidFill>
              </a:rPr>
              <a:t>00 </a:t>
            </a:r>
            <a:r>
              <a:rPr lang="en-US" sz="2000" b="1" dirty="0">
                <a:solidFill>
                  <a:srgbClr val="00B050"/>
                </a:solidFill>
              </a:rPr>
              <a:t>000 N</a:t>
            </a:r>
            <a:endParaRPr lang="en-US" b="1" dirty="0">
              <a:solidFill>
                <a:srgbClr val="00B050"/>
              </a:solidFill>
            </a:endParaRPr>
          </a:p>
        </p:txBody>
      </p:sp>
      <p:sp>
        <p:nvSpPr>
          <p:cNvPr id="5" name="TextBox 4">
            <a:extLst>
              <a:ext uri="{FF2B5EF4-FFF2-40B4-BE49-F238E27FC236}">
                <a16:creationId xmlns:a16="http://schemas.microsoft.com/office/drawing/2014/main" xmlns="" id="{21791248-BF9B-D44E-BCC7-FDB36AB7EF61}"/>
              </a:ext>
            </a:extLst>
          </p:cNvPr>
          <p:cNvSpPr txBox="1"/>
          <p:nvPr/>
        </p:nvSpPr>
        <p:spPr>
          <a:xfrm>
            <a:off x="5426359" y="116632"/>
            <a:ext cx="3689793" cy="430887"/>
          </a:xfrm>
          <a:prstGeom prst="rect">
            <a:avLst/>
          </a:prstGeom>
          <a:noFill/>
        </p:spPr>
        <p:txBody>
          <a:bodyPr wrap="none" rtlCol="0">
            <a:spAutoFit/>
          </a:bodyPr>
          <a:lstStyle/>
          <a:p>
            <a:pPr algn="r"/>
            <a:r>
              <a:rPr lang="en-US" sz="2200" b="1" dirty="0">
                <a:solidFill>
                  <a:schemeClr val="accent6">
                    <a:lumMod val="75000"/>
                  </a:schemeClr>
                </a:solidFill>
              </a:rPr>
              <a:t>Pressure in fluids 2 </a:t>
            </a:r>
            <a:r>
              <a:rPr lang="en-US" sz="2200" b="1" dirty="0"/>
              <a:t>(HT ONLY)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5663B84-4FFD-E844-9D77-0715EB6A5B85}"/>
                  </a:ext>
                </a:extLst>
              </p:cNvPr>
              <p:cNvSpPr txBox="1"/>
              <p:nvPr/>
            </p:nvSpPr>
            <p:spPr>
              <a:xfrm>
                <a:off x="3656663" y="4149080"/>
                <a:ext cx="16525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chemeClr val="accent6">
                              <a:lumMod val="75000"/>
                            </a:schemeClr>
                          </a:solidFill>
                          <a:latin typeface="Cambria Math" panose="02040503050406030204" pitchFamily="18" charset="0"/>
                        </a:rPr>
                        <m:t>𝑷</m:t>
                      </m:r>
                      <m:r>
                        <a:rPr lang="en-GB" sz="2000" b="1" i="1" smtClean="0">
                          <a:solidFill>
                            <a:schemeClr val="accent6">
                              <a:lumMod val="75000"/>
                            </a:schemeClr>
                          </a:solidFill>
                          <a:latin typeface="Cambria Math" panose="02040503050406030204" pitchFamily="18" charset="0"/>
                        </a:rPr>
                        <m:t>=</m:t>
                      </m:r>
                      <m:r>
                        <a:rPr lang="en-GB" sz="2000" b="1" i="1" smtClean="0">
                          <a:solidFill>
                            <a:schemeClr val="accent6">
                              <a:lumMod val="75000"/>
                            </a:schemeClr>
                          </a:solidFill>
                          <a:latin typeface="Cambria Math" panose="02040503050406030204" pitchFamily="18" charset="0"/>
                        </a:rPr>
                        <m:t>𝒉</m:t>
                      </m:r>
                      <m:r>
                        <a:rPr lang="en-GB" sz="2000" b="1" i="1" smtClean="0">
                          <a:solidFill>
                            <a:schemeClr val="accent6">
                              <a:lumMod val="75000"/>
                            </a:schemeClr>
                          </a:solidFill>
                          <a:latin typeface="Cambria Math" panose="02040503050406030204" pitchFamily="18" charset="0"/>
                        </a:rPr>
                        <m:t> × </m:t>
                      </m:r>
                      <m:r>
                        <a:rPr lang="en-GB" sz="2000" b="1" i="1" smtClean="0">
                          <a:solidFill>
                            <a:schemeClr val="accent6">
                              <a:lumMod val="75000"/>
                            </a:schemeClr>
                          </a:solidFill>
                          <a:latin typeface="Cambria Math" panose="02040503050406030204" pitchFamily="18" charset="0"/>
                          <a:ea typeface="Cambria Math" panose="02040503050406030204" pitchFamily="18" charset="0"/>
                        </a:rPr>
                        <m:t>𝝆</m:t>
                      </m:r>
                      <m:r>
                        <a:rPr lang="en-GB" sz="2000" b="1" i="1" smtClean="0">
                          <a:solidFill>
                            <a:schemeClr val="accent6">
                              <a:lumMod val="75000"/>
                            </a:schemeClr>
                          </a:solidFill>
                          <a:latin typeface="Cambria Math" panose="02040503050406030204" pitchFamily="18" charset="0"/>
                          <a:ea typeface="Cambria Math" panose="02040503050406030204" pitchFamily="18" charset="0"/>
                        </a:rPr>
                        <m:t> × </m:t>
                      </m:r>
                      <m:r>
                        <a:rPr lang="en-GB" sz="2000" b="1" i="1" smtClean="0">
                          <a:solidFill>
                            <a:schemeClr val="accent6">
                              <a:lumMod val="75000"/>
                            </a:schemeClr>
                          </a:solidFill>
                          <a:latin typeface="Cambria Math" panose="02040503050406030204" pitchFamily="18" charset="0"/>
                          <a:ea typeface="Cambria Math" panose="02040503050406030204" pitchFamily="18" charset="0"/>
                        </a:rPr>
                        <m:t>𝒈</m:t>
                      </m:r>
                    </m:oMath>
                  </m:oMathPara>
                </a14:m>
                <a:endParaRPr lang="en-GB" sz="2000" b="1" dirty="0">
                  <a:solidFill>
                    <a:schemeClr val="accent6">
                      <a:lumMod val="75000"/>
                    </a:schemeClr>
                  </a:solidFill>
                </a:endParaRPr>
              </a:p>
            </p:txBody>
          </p:sp>
        </mc:Choice>
        <mc:Fallback xmlns="">
          <p:sp>
            <p:nvSpPr>
              <p:cNvPr id="8" name="TextBox 7">
                <a:extLst>
                  <a:ext uri="{FF2B5EF4-FFF2-40B4-BE49-F238E27FC236}">
                    <a16:creationId xmlns:a16="http://schemas.microsoft.com/office/drawing/2014/main" id="{65663B84-4FFD-E844-9D77-0715EB6A5B85}"/>
                  </a:ext>
                </a:extLst>
              </p:cNvPr>
              <p:cNvSpPr txBox="1">
                <a:spLocks noRot="1" noChangeAspect="1" noMove="1" noResize="1" noEditPoints="1" noAdjustHandles="1" noChangeArrowheads="1" noChangeShapeType="1" noTextEdit="1"/>
              </p:cNvSpPr>
              <p:nvPr/>
            </p:nvSpPr>
            <p:spPr>
              <a:xfrm>
                <a:off x="3656663" y="4149080"/>
                <a:ext cx="1652504" cy="307777"/>
              </a:xfrm>
              <a:prstGeom prst="rect">
                <a:avLst/>
              </a:prstGeom>
              <a:blipFill>
                <a:blip r:embed="rId2"/>
                <a:stretch>
                  <a:fillRect l="-3077" t="-8000" r="-3077" b="-3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D17498A5-5C6F-A54D-90B4-BEF23802B132}"/>
                  </a:ext>
                </a:extLst>
              </p:cNvPr>
              <p:cNvSpPr txBox="1"/>
              <p:nvPr/>
            </p:nvSpPr>
            <p:spPr>
              <a:xfrm>
                <a:off x="3656663" y="4869160"/>
                <a:ext cx="2284087" cy="307777"/>
              </a:xfrm>
              <a:prstGeom prst="rect">
                <a:avLst/>
              </a:prstGeom>
              <a:noFill/>
            </p:spPr>
            <p:txBody>
              <a:bodyPr wrap="none" lIns="0" tIns="0" rIns="0" bIns="0" rtlCol="0">
                <a:spAutoFit/>
              </a:bodyPr>
              <a:lstStyle/>
              <a:p>
                <a14:m>
                  <m:oMath xmlns:m="http://schemas.openxmlformats.org/officeDocument/2006/math">
                    <m:r>
                      <a:rPr lang="en-GB" sz="2000" b="1" i="1" smtClean="0">
                        <a:solidFill>
                          <a:schemeClr val="accent6">
                            <a:lumMod val="75000"/>
                          </a:schemeClr>
                        </a:solidFill>
                        <a:latin typeface="Cambria Math" panose="02040503050406030204" pitchFamily="18" charset="0"/>
                      </a:rPr>
                      <m:t>𝑷</m:t>
                    </m:r>
                    <m:r>
                      <a:rPr lang="en-GB" sz="2000" b="1" i="1" smtClean="0">
                        <a:solidFill>
                          <a:schemeClr val="accent6">
                            <a:lumMod val="75000"/>
                          </a:schemeClr>
                        </a:solidFill>
                        <a:latin typeface="Cambria Math" panose="02040503050406030204" pitchFamily="18" charset="0"/>
                      </a:rPr>
                      <m:t>=</m:t>
                    </m:r>
                    <m:r>
                      <a:rPr lang="en-GB" sz="2000" b="1" i="1" smtClean="0">
                        <a:solidFill>
                          <a:schemeClr val="accent6">
                            <a:lumMod val="75000"/>
                          </a:schemeClr>
                        </a:solidFill>
                        <a:latin typeface="Cambria Math" panose="02040503050406030204" pitchFamily="18" charset="0"/>
                      </a:rPr>
                      <m:t>𝟏𝟓</m:t>
                    </m:r>
                    <m:r>
                      <a:rPr lang="en-GB" sz="2000" b="1" i="1" smtClean="0">
                        <a:solidFill>
                          <a:schemeClr val="accent6">
                            <a:lumMod val="75000"/>
                          </a:schemeClr>
                        </a:solidFill>
                        <a:latin typeface="Cambria Math" panose="02040503050406030204" pitchFamily="18" charset="0"/>
                      </a:rPr>
                      <m:t> × </m:t>
                    </m:r>
                    <m:r>
                      <a:rPr lang="en-GB" sz="2000" b="1" i="1" smtClean="0">
                        <a:solidFill>
                          <a:schemeClr val="accent6">
                            <a:lumMod val="75000"/>
                          </a:schemeClr>
                        </a:solidFill>
                        <a:latin typeface="Cambria Math" panose="02040503050406030204" pitchFamily="18" charset="0"/>
                        <a:ea typeface="Cambria Math" panose="02040503050406030204" pitchFamily="18" charset="0"/>
                      </a:rPr>
                      <m:t>𝟏𝟏𝟎𝟎</m:t>
                    </m:r>
                    <m:r>
                      <a:rPr lang="en-GB" sz="2000" b="1" i="1" smtClean="0">
                        <a:solidFill>
                          <a:schemeClr val="accent6">
                            <a:lumMod val="75000"/>
                          </a:schemeClr>
                        </a:solidFill>
                        <a:latin typeface="Cambria Math" panose="02040503050406030204" pitchFamily="18" charset="0"/>
                        <a:ea typeface="Cambria Math" panose="02040503050406030204" pitchFamily="18" charset="0"/>
                      </a:rPr>
                      <m:t> × </m:t>
                    </m:r>
                  </m:oMath>
                </a14:m>
                <a:r>
                  <a:rPr lang="en-GB" sz="2000" b="1" dirty="0">
                    <a:solidFill>
                      <a:schemeClr val="accent6">
                        <a:lumMod val="75000"/>
                      </a:schemeClr>
                    </a:solidFill>
                  </a:rPr>
                  <a:t>10</a:t>
                </a:r>
              </a:p>
            </p:txBody>
          </p:sp>
        </mc:Choice>
        <mc:Fallback xmlns="">
          <p:sp>
            <p:nvSpPr>
              <p:cNvPr id="9" name="TextBox 8">
                <a:extLst>
                  <a:ext uri="{FF2B5EF4-FFF2-40B4-BE49-F238E27FC236}">
                    <a16:creationId xmlns:a16="http://schemas.microsoft.com/office/drawing/2014/main" id="{D17498A5-5C6F-A54D-90B4-BEF23802B132}"/>
                  </a:ext>
                </a:extLst>
              </p:cNvPr>
              <p:cNvSpPr txBox="1">
                <a:spLocks noRot="1" noChangeAspect="1" noMove="1" noResize="1" noEditPoints="1" noAdjustHandles="1" noChangeArrowheads="1" noChangeShapeType="1" noTextEdit="1"/>
              </p:cNvSpPr>
              <p:nvPr/>
            </p:nvSpPr>
            <p:spPr>
              <a:xfrm>
                <a:off x="3656663" y="4869160"/>
                <a:ext cx="2284087" cy="307777"/>
              </a:xfrm>
              <a:prstGeom prst="rect">
                <a:avLst/>
              </a:prstGeom>
              <a:blipFill>
                <a:blip r:embed="rId3"/>
                <a:stretch>
                  <a:fillRect l="-3889" t="-19231" r="-5556" b="-42308"/>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xmlns="" id="{3716FC3B-E576-7E45-A39C-C0DFA7B3E059}"/>
              </a:ext>
            </a:extLst>
          </p:cNvPr>
          <p:cNvSpPr/>
          <p:nvPr/>
        </p:nvSpPr>
        <p:spPr>
          <a:xfrm>
            <a:off x="3291879" y="5387715"/>
            <a:ext cx="3013654" cy="3005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11" name="Rectangle 10">
            <a:extLst>
              <a:ext uri="{FF2B5EF4-FFF2-40B4-BE49-F238E27FC236}">
                <a16:creationId xmlns:a16="http://schemas.microsoft.com/office/drawing/2014/main" xmlns="" id="{98D814F5-C71E-CE40-A59C-0001D926CC3C}"/>
              </a:ext>
            </a:extLst>
          </p:cNvPr>
          <p:cNvSpPr/>
          <p:nvPr/>
        </p:nvSpPr>
        <p:spPr>
          <a:xfrm>
            <a:off x="5776566" y="6003812"/>
            <a:ext cx="2989377" cy="30058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Tree>
    <p:extLst>
      <p:ext uri="{BB962C8B-B14F-4D97-AF65-F5344CB8AC3E}">
        <p14:creationId xmlns:p14="http://schemas.microsoft.com/office/powerpoint/2010/main" val="361994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5" name="TextBox 4">
            <a:extLst>
              <a:ext uri="{FF2B5EF4-FFF2-40B4-BE49-F238E27FC236}">
                <a16:creationId xmlns:a16="http://schemas.microsoft.com/office/drawing/2014/main" xmlns="" id="{C15E985B-AD00-0C4D-8C8C-AFC94711FB22}"/>
              </a:ext>
            </a:extLst>
          </p:cNvPr>
          <p:cNvSpPr txBox="1"/>
          <p:nvPr/>
        </p:nvSpPr>
        <p:spPr>
          <a:xfrm>
            <a:off x="0" y="980728"/>
            <a:ext cx="4716016" cy="5693866"/>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pPr marL="0" lvl="1"/>
            <a:r>
              <a:rPr lang="en-US" sz="2400" b="1" dirty="0">
                <a:solidFill>
                  <a:schemeClr val="tx1">
                    <a:lumMod val="65000"/>
                    <a:lumOff val="35000"/>
                  </a:schemeClr>
                </a:solidFill>
              </a:rPr>
              <a:t>Part 2</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400" b="1" dirty="0">
                <a:solidFill>
                  <a:schemeClr val="tx1">
                    <a:lumMod val="65000"/>
                    <a:lumOff val="35000"/>
                  </a:schemeClr>
                </a:solidFill>
              </a:rPr>
              <a:t>Atmospheric pressure</a:t>
            </a:r>
          </a:p>
          <a:p>
            <a:pPr marL="0" lvl="1"/>
            <a:r>
              <a:rPr lang="en-US" sz="2400" b="1" dirty="0">
                <a:solidFill>
                  <a:schemeClr val="tx1">
                    <a:lumMod val="65000"/>
                    <a:lumOff val="35000"/>
                  </a:schemeClr>
                </a:solidFill>
              </a:rPr>
              <a:t>      (physics only)</a:t>
            </a:r>
          </a:p>
          <a:p>
            <a:pPr marL="342900" lvl="1" indent="-342900">
              <a:buFont typeface="Arial" panose="020B0604020202020204" pitchFamily="34" charset="0"/>
              <a:buChar char="•"/>
            </a:pPr>
            <a:r>
              <a:rPr lang="en-US" sz="2400" b="1" dirty="0">
                <a:solidFill>
                  <a:schemeClr val="tx1">
                    <a:lumMod val="65000"/>
                    <a:lumOff val="35000"/>
                  </a:schemeClr>
                </a:solidFill>
              </a:rPr>
              <a:t>Pressure in fluids 1             (physics only)</a:t>
            </a:r>
          </a:p>
          <a:p>
            <a:pPr marL="342900" lvl="1" indent="-342900">
              <a:buFont typeface="Arial" panose="020B0604020202020204" pitchFamily="34" charset="0"/>
              <a:buChar char="•"/>
            </a:pPr>
            <a:r>
              <a:rPr lang="en-US" sz="2400" b="1" dirty="0">
                <a:solidFill>
                  <a:schemeClr val="tx1">
                    <a:lumMod val="65000"/>
                    <a:lumOff val="35000"/>
                  </a:schemeClr>
                </a:solidFill>
              </a:rPr>
              <a:t>Pressure in fluids 2        </a:t>
            </a:r>
          </a:p>
          <a:p>
            <a:pPr marL="0" lvl="1"/>
            <a:r>
              <a:rPr lang="en-US" sz="2400" b="1" dirty="0">
                <a:solidFill>
                  <a:schemeClr val="tx1">
                    <a:lumMod val="65000"/>
                    <a:lumOff val="35000"/>
                  </a:schemeClr>
                </a:solidFill>
              </a:rPr>
              <a:t>      (HT and physics only)</a:t>
            </a:r>
          </a:p>
          <a:p>
            <a:endParaRPr lang="en-GB" sz="2800" dirty="0">
              <a:solidFill>
                <a:schemeClr val="tx1">
                  <a:lumMod val="50000"/>
                  <a:lumOff val="50000"/>
                </a:schemeClr>
              </a:solidFill>
            </a:endParaRPr>
          </a:p>
          <a:p>
            <a:endParaRPr lang="en-GB" dirty="0"/>
          </a:p>
        </p:txBody>
      </p:sp>
      <p:pic>
        <p:nvPicPr>
          <p:cNvPr id="7" name="Picture 6">
            <a:extLst>
              <a:ext uri="{FF2B5EF4-FFF2-40B4-BE49-F238E27FC236}">
                <a16:creationId xmlns:a16="http://schemas.microsoft.com/office/drawing/2014/main" xmlns="" id="{77B06173-6924-A848-BBB9-ACFA8BD8CED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322225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QuestionIT</a:t>
            </a:r>
            <a:r>
              <a:rPr lang="en-US" sz="2400" b="1" dirty="0">
                <a:solidFill>
                  <a:srgbClr val="F79646"/>
                </a:solidFill>
              </a:rPr>
              <a:t> </a:t>
            </a:r>
          </a:p>
        </p:txBody>
      </p:sp>
      <p:sp>
        <p:nvSpPr>
          <p:cNvPr id="5" name="TextBox 4"/>
          <p:cNvSpPr txBox="1"/>
          <p:nvPr/>
        </p:nvSpPr>
        <p:spPr>
          <a:xfrm>
            <a:off x="467544" y="980728"/>
            <a:ext cx="8352928" cy="4031873"/>
          </a:xfrm>
          <a:prstGeom prst="rect">
            <a:avLst/>
          </a:prstGeom>
          <a:noFill/>
        </p:spPr>
        <p:txBody>
          <a:bodyPr wrap="square" rtlCol="0">
            <a:spAutoFit/>
          </a:bodyPr>
          <a:lstStyle/>
          <a:p>
            <a:pPr marL="457200" indent="-457200">
              <a:buAutoNum type="arabicPeriod"/>
            </a:pPr>
            <a:r>
              <a:rPr lang="en-US" sz="2400" dirty="0"/>
              <a:t>In a bath full of water a force of 1250 N acts on an area of 0.5 m</a:t>
            </a:r>
            <a:r>
              <a:rPr lang="en-US" sz="2400" baseline="30000" dirty="0"/>
              <a:t>2</a:t>
            </a:r>
            <a:r>
              <a:rPr lang="en-US" sz="2400" dirty="0"/>
              <a:t> at the bottom of the bath.</a:t>
            </a:r>
          </a:p>
          <a:p>
            <a:pPr lvl="1"/>
            <a:r>
              <a:rPr lang="en-US" sz="2400" dirty="0"/>
              <a:t>Calculate the pressure acting on the bottom of the bath.</a:t>
            </a:r>
          </a:p>
          <a:p>
            <a:endParaRPr lang="en-US" sz="2400" dirty="0"/>
          </a:p>
          <a:p>
            <a:endParaRPr lang="en-US" sz="2400" dirty="0"/>
          </a:p>
          <a:p>
            <a:pPr marL="457200" indent="-457200">
              <a:buAutoNum type="arabicPeriod" startAt="2"/>
            </a:pPr>
            <a:r>
              <a:rPr lang="en-US" sz="2400" dirty="0"/>
              <a:t>A pressure of 4000 Pa acts in a hydraulic brake fluid.  The surface of the slave cylinder inside the brake system has a surface area of 0.03 m</a:t>
            </a:r>
            <a:r>
              <a:rPr lang="en-US" sz="2400" baseline="30000" dirty="0"/>
              <a:t>2</a:t>
            </a:r>
            <a:r>
              <a:rPr lang="en-US" sz="2400" dirty="0"/>
              <a:t>. </a:t>
            </a:r>
          </a:p>
          <a:p>
            <a:pPr lvl="1"/>
            <a:r>
              <a:rPr lang="en-US" sz="2400" dirty="0"/>
              <a:t>Calculate the force acting on the slave cylinder.</a:t>
            </a:r>
          </a:p>
          <a:p>
            <a:endParaRPr lang="en-US" sz="2000" b="1" dirty="0">
              <a:solidFill>
                <a:srgbClr val="F79646"/>
              </a:solidFill>
            </a:endParaRPr>
          </a:p>
          <a:p>
            <a:endParaRPr lang="en-US" sz="2000" b="1" dirty="0">
              <a:solidFill>
                <a:srgbClr val="F79646"/>
              </a:solidFill>
            </a:endParaRPr>
          </a:p>
        </p:txBody>
      </p:sp>
    </p:spTree>
    <p:extLst>
      <p:ext uri="{BB962C8B-B14F-4D97-AF65-F5344CB8AC3E}">
        <p14:creationId xmlns:p14="http://schemas.microsoft.com/office/powerpoint/2010/main" val="1891051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80728"/>
            <a:ext cx="8640960" cy="4093428"/>
          </a:xfrm>
          <a:prstGeom prst="rect">
            <a:avLst/>
          </a:prstGeom>
          <a:noFill/>
        </p:spPr>
        <p:txBody>
          <a:bodyPr wrap="square" rtlCol="0">
            <a:spAutoFit/>
          </a:bodyPr>
          <a:lstStyle/>
          <a:p>
            <a:pPr marL="457200" indent="-457200">
              <a:buFont typeface="+mj-lt"/>
              <a:buAutoNum type="arabicPeriod" startAt="3"/>
            </a:pPr>
            <a:r>
              <a:rPr lang="en-US" sz="2400" dirty="0"/>
              <a:t>A beaker is filled to a depth of 10 cm with water.  Water has a density of 1000 kg/m</a:t>
            </a:r>
            <a:r>
              <a:rPr lang="en-US" sz="2400" baseline="30000" dirty="0"/>
              <a:t>3</a:t>
            </a:r>
            <a:r>
              <a:rPr lang="en-US" sz="2400" dirty="0"/>
              <a:t>.  Calculate the pressure acting at the bottom of the beaker.  </a:t>
            </a:r>
          </a:p>
          <a:p>
            <a:r>
              <a:rPr lang="en-US" sz="2400" dirty="0"/>
              <a:t>       Take g = 10 N/kg.</a:t>
            </a:r>
          </a:p>
          <a:p>
            <a:r>
              <a:rPr lang="en-US" sz="2400" dirty="0"/>
              <a:t>	</a:t>
            </a:r>
            <a:endParaRPr lang="en-US" sz="2400" dirty="0">
              <a:solidFill>
                <a:srgbClr val="F79646"/>
              </a:solidFill>
            </a:endParaRPr>
          </a:p>
          <a:p>
            <a:pPr marL="457200" indent="-457200">
              <a:buAutoNum type="arabicPeriod"/>
            </a:pPr>
            <a:endParaRPr lang="en-US" sz="2400" dirty="0"/>
          </a:p>
          <a:p>
            <a:pPr marL="457200" indent="-457200">
              <a:buFont typeface="+mj-lt"/>
              <a:buAutoNum type="arabicPeriod" startAt="4"/>
            </a:pPr>
            <a:r>
              <a:rPr lang="en-US" sz="2400" dirty="0"/>
              <a:t>A scuba diver is diving in the sea.  The pressure acting on the scuba diver is 267 800 Pa. Salt water has a density of 1030 kg/m</a:t>
            </a:r>
            <a:r>
              <a:rPr lang="en-US" sz="2400" baseline="30000" dirty="0"/>
              <a:t>3</a:t>
            </a:r>
            <a:r>
              <a:rPr lang="en-US" sz="2400" dirty="0"/>
              <a:t>.</a:t>
            </a:r>
          </a:p>
          <a:p>
            <a:r>
              <a:rPr lang="en-US" sz="2400" dirty="0">
                <a:solidFill>
                  <a:srgbClr val="F79646"/>
                </a:solidFill>
              </a:rPr>
              <a:t>       </a:t>
            </a:r>
            <a:r>
              <a:rPr lang="en-US" sz="2400" dirty="0"/>
              <a:t>Calculate the depth of the scuba diver.</a:t>
            </a:r>
          </a:p>
          <a:p>
            <a:r>
              <a:rPr lang="en-US" sz="2000" b="1" dirty="0">
                <a:solidFill>
                  <a:srgbClr val="F79646"/>
                </a:solidFill>
              </a:rPr>
              <a:t>	</a:t>
            </a:r>
          </a:p>
        </p:txBody>
      </p:sp>
      <p:sp>
        <p:nvSpPr>
          <p:cNvPr id="6" name="Rectangle 5">
            <a:extLst>
              <a:ext uri="{FF2B5EF4-FFF2-40B4-BE49-F238E27FC236}">
                <a16:creationId xmlns:a16="http://schemas.microsoft.com/office/drawing/2014/main" xmlns="" id="{FA4B21AF-8D46-C646-ACF9-35921E40EBB2}"/>
              </a:ext>
            </a:extLst>
          </p:cNvPr>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QuestionIT</a:t>
            </a:r>
            <a:r>
              <a:rPr lang="en-US" sz="2400" b="1" dirty="0">
                <a:solidFill>
                  <a:srgbClr val="F79646"/>
                </a:solidFill>
              </a:rPr>
              <a:t> </a:t>
            </a:r>
          </a:p>
        </p:txBody>
      </p:sp>
    </p:spTree>
    <p:extLst>
      <p:ext uri="{BB962C8B-B14F-4D97-AF65-F5344CB8AC3E}">
        <p14:creationId xmlns:p14="http://schemas.microsoft.com/office/powerpoint/2010/main" val="1966134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80728"/>
            <a:ext cx="8480194" cy="3724096"/>
          </a:xfrm>
          <a:prstGeom prst="rect">
            <a:avLst/>
          </a:prstGeom>
          <a:noFill/>
        </p:spPr>
        <p:txBody>
          <a:bodyPr wrap="square" rtlCol="0">
            <a:spAutoFit/>
          </a:bodyPr>
          <a:lstStyle/>
          <a:p>
            <a:pPr marL="457200" indent="-457200">
              <a:buFont typeface="+mj-lt"/>
              <a:buAutoNum type="arabicPeriod" startAt="5"/>
            </a:pPr>
            <a:r>
              <a:rPr lang="en-US" sz="2400" dirty="0"/>
              <a:t>A boat floats in sea water (density = 1030 kg/m</a:t>
            </a:r>
            <a:r>
              <a:rPr lang="en-US" sz="2400" baseline="30000" dirty="0"/>
              <a:t>3</a:t>
            </a:r>
            <a:r>
              <a:rPr lang="en-US" sz="2400" dirty="0"/>
              <a:t>).</a:t>
            </a:r>
            <a:r>
              <a:rPr lang="en-US" sz="2400" dirty="0">
                <a:solidFill>
                  <a:srgbClr val="F79646"/>
                </a:solidFill>
              </a:rPr>
              <a:t>  </a:t>
            </a:r>
            <a:r>
              <a:rPr lang="en-US" sz="2400" dirty="0"/>
              <a:t>The boat has a surface area of 15 m</a:t>
            </a:r>
            <a:r>
              <a:rPr lang="en-US" sz="2400" baseline="30000" dirty="0"/>
              <a:t>2</a:t>
            </a:r>
            <a:r>
              <a:rPr lang="en-US" sz="2400" dirty="0"/>
              <a:t> in contact with the water and has a pressure of 4120 Pa acting on it.</a:t>
            </a:r>
          </a:p>
          <a:p>
            <a:r>
              <a:rPr lang="en-US" sz="2400" dirty="0"/>
              <a:t>        Find the depth the boat floats at.</a:t>
            </a:r>
          </a:p>
          <a:p>
            <a:r>
              <a:rPr lang="en-US" sz="2400" dirty="0"/>
              <a:t>        Take g = 10 N/kg.</a:t>
            </a:r>
          </a:p>
          <a:p>
            <a:r>
              <a:rPr lang="en-US" sz="2400" dirty="0">
                <a:solidFill>
                  <a:srgbClr val="F79646"/>
                </a:solidFill>
              </a:rPr>
              <a:t>	</a:t>
            </a:r>
          </a:p>
          <a:p>
            <a:r>
              <a:rPr lang="en-US" sz="2400" dirty="0">
                <a:solidFill>
                  <a:srgbClr val="00B050"/>
                </a:solidFill>
              </a:rPr>
              <a:t>    </a:t>
            </a:r>
            <a:endParaRPr lang="en-US" sz="2400" dirty="0"/>
          </a:p>
          <a:p>
            <a:pPr marL="457200" indent="-457200">
              <a:buFont typeface="+mj-lt"/>
              <a:buAutoNum type="arabicPeriod" startAt="6"/>
            </a:pPr>
            <a:r>
              <a:rPr lang="en-US" sz="2400" dirty="0"/>
              <a:t>Explain why the atmospheric pressure on the top of Mount Everest is lower than the atmospheric pressure at sea level.</a:t>
            </a:r>
          </a:p>
          <a:p>
            <a:r>
              <a:rPr lang="en-US" sz="2000" b="1" dirty="0"/>
              <a:t>	</a:t>
            </a:r>
            <a:endParaRPr lang="en-US" sz="2000" b="1" dirty="0">
              <a:solidFill>
                <a:srgbClr val="00B050"/>
              </a:solidFill>
            </a:endParaRPr>
          </a:p>
        </p:txBody>
      </p:sp>
      <p:sp>
        <p:nvSpPr>
          <p:cNvPr id="6" name="Rectangle 5">
            <a:extLst>
              <a:ext uri="{FF2B5EF4-FFF2-40B4-BE49-F238E27FC236}">
                <a16:creationId xmlns:a16="http://schemas.microsoft.com/office/drawing/2014/main" xmlns="" id="{C32701D4-C178-E14C-BAB0-34B228DF566C}"/>
              </a:ext>
            </a:extLst>
          </p:cNvPr>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QuestionIT</a:t>
            </a:r>
            <a:r>
              <a:rPr lang="en-US" sz="2400" b="1" dirty="0">
                <a:solidFill>
                  <a:srgbClr val="F79646"/>
                </a:solidFill>
              </a:rPr>
              <a:t> </a:t>
            </a:r>
          </a:p>
        </p:txBody>
      </p:sp>
    </p:spTree>
    <p:extLst>
      <p:ext uri="{BB962C8B-B14F-4D97-AF65-F5344CB8AC3E}">
        <p14:creationId xmlns:p14="http://schemas.microsoft.com/office/powerpoint/2010/main" val="131348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04918"/>
            <a:ext cx="4680520" cy="5257800"/>
          </a:xfrm>
          <a:prstGeom prst="rect">
            <a:avLst/>
          </a:prstGeom>
        </p:spPr>
      </p:pic>
      <p:sp>
        <p:nvSpPr>
          <p:cNvPr id="5" name="TextBox 4">
            <a:extLst>
              <a:ext uri="{FF2B5EF4-FFF2-40B4-BE49-F238E27FC236}">
                <a16:creationId xmlns:a16="http://schemas.microsoft.com/office/drawing/2014/main" xmlns="" id="{C15E985B-AD00-0C4D-8C8C-AFC94711FB22}"/>
              </a:ext>
            </a:extLst>
          </p:cNvPr>
          <p:cNvSpPr txBox="1"/>
          <p:nvPr/>
        </p:nvSpPr>
        <p:spPr>
          <a:xfrm>
            <a:off x="0" y="980728"/>
            <a:ext cx="4716016" cy="6217087"/>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pPr marL="0" lvl="1"/>
            <a:r>
              <a:rPr lang="en-US" sz="2400" b="1" dirty="0">
                <a:solidFill>
                  <a:schemeClr val="tx1">
                    <a:lumMod val="65000"/>
                    <a:lumOff val="35000"/>
                  </a:schemeClr>
                </a:solidFill>
              </a:rPr>
              <a:t>Part 2</a:t>
            </a:r>
          </a:p>
          <a:p>
            <a:pPr marL="0" lvl="1"/>
            <a:endParaRPr lang="en-US" sz="2400" b="1" dirty="0">
              <a:solidFill>
                <a:schemeClr val="tx1">
                  <a:lumMod val="65000"/>
                  <a:lumOff val="35000"/>
                </a:schemeClr>
              </a:solidFill>
            </a:endParaRPr>
          </a:p>
          <a:p>
            <a:pPr marL="342900" lvl="1" indent="-342900">
              <a:buFont typeface="Arial" panose="020B0604020202020204" pitchFamily="34" charset="0"/>
              <a:buChar char="•"/>
            </a:pPr>
            <a:r>
              <a:rPr lang="en-US" sz="2400" b="1" dirty="0">
                <a:solidFill>
                  <a:schemeClr val="tx1">
                    <a:lumMod val="65000"/>
                    <a:lumOff val="35000"/>
                  </a:schemeClr>
                </a:solidFill>
              </a:rPr>
              <a:t>Atmospheric pressure</a:t>
            </a:r>
          </a:p>
          <a:p>
            <a:pPr marL="0" lvl="1"/>
            <a:r>
              <a:rPr lang="en-US" sz="2400" b="1" dirty="0">
                <a:solidFill>
                  <a:schemeClr val="tx1">
                    <a:lumMod val="65000"/>
                    <a:lumOff val="35000"/>
                  </a:schemeClr>
                </a:solidFill>
              </a:rPr>
              <a:t>      (physics only)</a:t>
            </a:r>
          </a:p>
          <a:p>
            <a:pPr marL="342900" lvl="1" indent="-342900">
              <a:buFont typeface="Arial" panose="020B0604020202020204" pitchFamily="34" charset="0"/>
              <a:buChar char="•"/>
            </a:pPr>
            <a:r>
              <a:rPr lang="en-US" sz="2400" b="1" dirty="0">
                <a:solidFill>
                  <a:schemeClr val="tx1">
                    <a:lumMod val="65000"/>
                    <a:lumOff val="35000"/>
                  </a:schemeClr>
                </a:solidFill>
              </a:rPr>
              <a:t>Pressure in fluids 1             (physics only)</a:t>
            </a:r>
          </a:p>
          <a:p>
            <a:pPr marL="342900" lvl="1" indent="-342900">
              <a:buFont typeface="Arial" panose="020B0604020202020204" pitchFamily="34" charset="0"/>
              <a:buChar char="•"/>
            </a:pPr>
            <a:r>
              <a:rPr lang="en-US" sz="2400" b="1" dirty="0">
                <a:solidFill>
                  <a:schemeClr val="tx1">
                    <a:lumMod val="65000"/>
                    <a:lumOff val="35000"/>
                  </a:schemeClr>
                </a:solidFill>
              </a:rPr>
              <a:t>Pressure in fluids 2        </a:t>
            </a:r>
          </a:p>
          <a:p>
            <a:pPr marL="0" lvl="1"/>
            <a:r>
              <a:rPr lang="en-US" sz="2400" b="1" dirty="0">
                <a:solidFill>
                  <a:schemeClr val="tx1">
                    <a:lumMod val="65000"/>
                    <a:lumOff val="35000"/>
                  </a:schemeClr>
                </a:solidFill>
              </a:rPr>
              <a:t>      (HT and physics only)</a:t>
            </a:r>
          </a:p>
          <a:p>
            <a:pPr marL="457200" lvl="0" indent="-457200">
              <a:buFont typeface="Arial" panose="020B0604020202020204" pitchFamily="34" charset="0"/>
              <a:buChar char="•"/>
            </a:pPr>
            <a:endParaRPr lang="en-GB" sz="3200" b="1" dirty="0">
              <a:solidFill>
                <a:prstClr val="black">
                  <a:lumMod val="50000"/>
                  <a:lumOff val="50000"/>
                </a:prstClr>
              </a:solidFill>
            </a:endParaRPr>
          </a:p>
          <a:p>
            <a:pPr marL="342900" lvl="1" indent="-342900">
              <a:buFont typeface="Arial" panose="020B0604020202020204" pitchFamily="34" charset="0"/>
              <a:buChar char="•"/>
            </a:pPr>
            <a:endParaRPr lang="en-US" sz="2000" b="1" dirty="0">
              <a:solidFill>
                <a:schemeClr val="tx1">
                  <a:lumMod val="50000"/>
                  <a:lumOff val="50000"/>
                </a:schemeClr>
              </a:solidFill>
            </a:endParaRPr>
          </a:p>
          <a:p>
            <a:endParaRPr lang="en-GB" sz="2800"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996751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67544" y="980728"/>
                <a:ext cx="8352928" cy="5016758"/>
              </a:xfrm>
              <a:prstGeom prst="rect">
                <a:avLst/>
              </a:prstGeom>
              <a:noFill/>
            </p:spPr>
            <p:txBody>
              <a:bodyPr wrap="square" rtlCol="0">
                <a:spAutoFit/>
              </a:bodyPr>
              <a:lstStyle/>
              <a:p>
                <a:pPr marL="457200" indent="-457200">
                  <a:buAutoNum type="arabicPeriod"/>
                </a:pPr>
                <a:r>
                  <a:rPr lang="en-US" sz="2000" b="1" dirty="0"/>
                  <a:t>In a bath full of water a force of 1250 N acts on an area of 0.5 m</a:t>
                </a:r>
                <a:r>
                  <a:rPr lang="en-US" sz="2000" b="1" baseline="30000" dirty="0"/>
                  <a:t>2</a:t>
                </a:r>
                <a:r>
                  <a:rPr lang="en-US" sz="2000" b="1" dirty="0"/>
                  <a:t> at the bottom of the bath.</a:t>
                </a:r>
              </a:p>
              <a:p>
                <a:r>
                  <a:rPr lang="en-US" sz="2000" b="1" dirty="0"/>
                  <a:t>        Calculate the pressure acting on the bottom of the bath.</a:t>
                </a:r>
              </a:p>
              <a:p>
                <a:endParaRPr lang="en-US" sz="2000" b="1" dirty="0"/>
              </a:p>
              <a:p>
                <a:r>
                  <a:rPr lang="en-US" sz="2000" b="1" dirty="0"/>
                  <a:t>	</a:t>
                </a:r>
                <a:r>
                  <a:rPr lang="en-US" sz="2000" b="1" dirty="0">
                    <a:solidFill>
                      <a:srgbClr val="00B050"/>
                    </a:solidFill>
                  </a:rPr>
                  <a:t>pressure = force normal to a surface  ÷ area of surface </a:t>
                </a:r>
              </a:p>
              <a:p>
                <a:r>
                  <a:rPr lang="en-US" sz="2000" b="1" dirty="0">
                    <a:solidFill>
                      <a:srgbClr val="00B050"/>
                    </a:solidFill>
                  </a:rPr>
                  <a:t>	pressure = 1250 / 0.5</a:t>
                </a:r>
              </a:p>
              <a:p>
                <a:r>
                  <a:rPr lang="en-US" sz="2000" b="1" dirty="0">
                    <a:solidFill>
                      <a:srgbClr val="00B050"/>
                    </a:solidFill>
                  </a:rPr>
                  <a:t>	pressure = 2500 Pa</a:t>
                </a:r>
              </a:p>
              <a:p>
                <a:endParaRPr lang="en-US" sz="2000" b="1" dirty="0"/>
              </a:p>
              <a:p>
                <a:endParaRPr lang="en-US" sz="2000" b="1" dirty="0"/>
              </a:p>
              <a:p>
                <a:pPr marL="457200" indent="-457200">
                  <a:buAutoNum type="arabicPeriod" startAt="2"/>
                </a:pPr>
                <a:r>
                  <a:rPr lang="en-US" sz="2000" b="1" dirty="0"/>
                  <a:t>A pressure of 4000 Pa acts in a hydraulic brake fluid.  The surface of the </a:t>
                </a:r>
              </a:p>
              <a:p>
                <a:r>
                  <a:rPr lang="en-US" sz="2000" b="1" dirty="0"/>
                  <a:t>        slave cylinder inside the brake system has a surface area of 0.03 m</a:t>
                </a:r>
                <a:r>
                  <a:rPr lang="en-US" sz="2000" b="1" baseline="30000" dirty="0"/>
                  <a:t>2</a:t>
                </a:r>
                <a:r>
                  <a:rPr lang="en-US" sz="2000" b="1" dirty="0"/>
                  <a:t>.    </a:t>
                </a:r>
              </a:p>
              <a:p>
                <a:r>
                  <a:rPr lang="en-US" sz="2000" b="1" dirty="0"/>
                  <a:t>        Calculate the force acting on the slave cylinder.</a:t>
                </a:r>
              </a:p>
              <a:p>
                <a:r>
                  <a:rPr lang="en-US" sz="2000" b="1" dirty="0">
                    <a:solidFill>
                      <a:srgbClr val="F79646"/>
                    </a:solidFill>
                  </a:rPr>
                  <a:t>               </a:t>
                </a:r>
                <a:r>
                  <a:rPr lang="en-US" sz="2000" b="1" dirty="0">
                    <a:solidFill>
                      <a:srgbClr val="00B050"/>
                    </a:solidFill>
                  </a:rPr>
                  <a:t>pressure = force normal to a surface  ÷ area of surface 	</a:t>
                </a:r>
              </a:p>
              <a:p>
                <a:r>
                  <a:rPr lang="en-US" sz="2000" b="1" dirty="0">
                    <a:solidFill>
                      <a:srgbClr val="00B050"/>
                    </a:solidFill>
                  </a:rPr>
                  <a:t>               force normal to a surface = pressure</a:t>
                </a:r>
                <a14:m>
                  <m:oMath xmlns:m="http://schemas.openxmlformats.org/officeDocument/2006/math">
                    <m:r>
                      <a:rPr lang="en-GB" sz="2000" b="1" i="0" smtClean="0">
                        <a:solidFill>
                          <a:srgbClr val="00B050"/>
                        </a:solidFill>
                        <a:latin typeface="Cambria Math" panose="02040503050406030204" pitchFamily="18" charset="0"/>
                        <a:ea typeface="Cambria Math" panose="02040503050406030204" pitchFamily="18" charset="0"/>
                      </a:rPr>
                      <m:t> </m:t>
                    </m:r>
                    <m:r>
                      <a:rPr lang="en-US" sz="2000" b="1" i="1" smtClean="0">
                        <a:solidFill>
                          <a:srgbClr val="00B050"/>
                        </a:solidFill>
                        <a:latin typeface="Cambria Math" panose="02040503050406030204" pitchFamily="18" charset="0"/>
                        <a:ea typeface="Cambria Math" panose="02040503050406030204" pitchFamily="18" charset="0"/>
                      </a:rPr>
                      <m:t>×</m:t>
                    </m:r>
                    <m:r>
                      <a:rPr lang="en-GB" sz="2000" b="1" i="1" smtClean="0">
                        <a:solidFill>
                          <a:srgbClr val="00B050"/>
                        </a:solidFill>
                        <a:latin typeface="Cambria Math" panose="02040503050406030204" pitchFamily="18" charset="0"/>
                        <a:ea typeface="Cambria Math" panose="02040503050406030204" pitchFamily="18" charset="0"/>
                      </a:rPr>
                      <m:t> </m:t>
                    </m:r>
                  </m:oMath>
                </a14:m>
                <a:r>
                  <a:rPr lang="en-US" sz="2000" b="1" dirty="0">
                    <a:solidFill>
                      <a:srgbClr val="00B050"/>
                    </a:solidFill>
                  </a:rPr>
                  <a:t>area of surface </a:t>
                </a:r>
              </a:p>
              <a:p>
                <a:r>
                  <a:rPr lang="en-US" sz="2000" b="1" dirty="0">
                    <a:solidFill>
                      <a:srgbClr val="00B050"/>
                    </a:solidFill>
                  </a:rPr>
                  <a:t>               force = 4000 x 0.03</a:t>
                </a:r>
              </a:p>
              <a:p>
                <a:r>
                  <a:rPr lang="en-US" sz="2000" b="1" dirty="0">
                    <a:solidFill>
                      <a:srgbClr val="00B050"/>
                    </a:solidFill>
                  </a:rPr>
                  <a:t>               force = 120 N</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8352928" cy="5016758"/>
              </a:xfrm>
              <a:prstGeom prst="rect">
                <a:avLst/>
              </a:prstGeom>
              <a:blipFill>
                <a:blip r:embed="rId2"/>
                <a:stretch>
                  <a:fillRect l="-759" t="-505" b="-1263"/>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xmlns="" id="{28B07D68-3475-E441-83F8-59282BC1CC09}"/>
              </a:ext>
            </a:extLst>
          </p:cNvPr>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AnswerIT</a:t>
            </a:r>
            <a:r>
              <a:rPr lang="en-US" sz="2400" b="1" dirty="0">
                <a:solidFill>
                  <a:srgbClr val="F79646"/>
                </a:solidFill>
              </a:rPr>
              <a:t> </a:t>
            </a:r>
          </a:p>
        </p:txBody>
      </p:sp>
    </p:spTree>
    <p:extLst>
      <p:ext uri="{BB962C8B-B14F-4D97-AF65-F5344CB8AC3E}">
        <p14:creationId xmlns:p14="http://schemas.microsoft.com/office/powerpoint/2010/main" val="250374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23528" y="980728"/>
                <a:ext cx="8640960" cy="5632311"/>
              </a:xfrm>
              <a:prstGeom prst="rect">
                <a:avLst/>
              </a:prstGeom>
              <a:noFill/>
            </p:spPr>
            <p:txBody>
              <a:bodyPr wrap="square" rtlCol="0">
                <a:spAutoFit/>
              </a:bodyPr>
              <a:lstStyle/>
              <a:p>
                <a:pPr marL="457200" indent="-457200">
                  <a:buFont typeface="+mj-lt"/>
                  <a:buAutoNum type="arabicPeriod" startAt="3"/>
                </a:pPr>
                <a:r>
                  <a:rPr lang="en-US" sz="2000" b="1" dirty="0"/>
                  <a:t>A beaker is filled to a depth of 10 cm with water.  Water has a density of 1000 kg/m</a:t>
                </a:r>
                <a:r>
                  <a:rPr lang="en-US" sz="2000" b="1" baseline="30000" dirty="0"/>
                  <a:t>3</a:t>
                </a:r>
                <a:r>
                  <a:rPr lang="en-US" sz="2000" b="1" dirty="0"/>
                  <a:t>.  Calculate the pressure acting at the bottom of the beaker.  </a:t>
                </a:r>
              </a:p>
              <a:p>
                <a:r>
                  <a:rPr lang="en-US" sz="2000" b="1" dirty="0"/>
                  <a:t>        Take g = 10 N/kg.</a:t>
                </a:r>
              </a:p>
              <a:p>
                <a:pPr lvl="1"/>
                <a:r>
                  <a:rPr lang="en-US" sz="2000" b="1" dirty="0">
                    <a:solidFill>
                      <a:srgbClr val="00B050"/>
                    </a:solidFill>
                  </a:rPr>
                  <a:t>convert 10 cm into standard units: 10 cm = 0.1 m</a:t>
                </a:r>
              </a:p>
              <a:p>
                <a:pPr lvl="1"/>
                <a:r>
                  <a:rPr lang="en-GB" sz="2000" b="1" dirty="0">
                    <a:solidFill>
                      <a:srgbClr val="00B050"/>
                    </a:solidFill>
                  </a:rPr>
                  <a:t>pressure due to a column of liquid = height of column </a:t>
                </a:r>
                <a14:m>
                  <m:oMath xmlns:m="http://schemas.openxmlformats.org/officeDocument/2006/math">
                    <m:r>
                      <a:rPr lang="en-GB" sz="2000" b="1" i="1">
                        <a:solidFill>
                          <a:srgbClr val="00B050"/>
                        </a:solidFill>
                        <a:latin typeface="Cambria Math" panose="02040503050406030204" pitchFamily="18" charset="0"/>
                        <a:ea typeface="Cambria Math" panose="02040503050406030204" pitchFamily="18" charset="0"/>
                      </a:rPr>
                      <m:t>× </m:t>
                    </m:r>
                  </m:oMath>
                </a14:m>
                <a:r>
                  <a:rPr lang="en-GB" sz="2000" b="1" dirty="0">
                    <a:solidFill>
                      <a:srgbClr val="00B050"/>
                    </a:solidFill>
                  </a:rPr>
                  <a:t>density of liquid</a:t>
                </a:r>
                <a14:m>
                  <m:oMath xmlns:m="http://schemas.openxmlformats.org/officeDocument/2006/math">
                    <m:r>
                      <a:rPr lang="en-GB" sz="2000" b="1">
                        <a:solidFill>
                          <a:srgbClr val="00B050"/>
                        </a:solidFill>
                        <a:latin typeface="Cambria Math" panose="02040503050406030204" pitchFamily="18" charset="0"/>
                        <a:ea typeface="Cambria Math" panose="02040503050406030204" pitchFamily="18" charset="0"/>
                      </a:rPr>
                      <m:t> </m:t>
                    </m:r>
                    <m:r>
                      <a:rPr lang="en-GB" sz="2000" b="1" i="1">
                        <a:solidFill>
                          <a:srgbClr val="00B050"/>
                        </a:solidFill>
                        <a:latin typeface="Cambria Math" panose="02040503050406030204" pitchFamily="18" charset="0"/>
                        <a:ea typeface="Cambria Math" panose="02040503050406030204" pitchFamily="18" charset="0"/>
                      </a:rPr>
                      <m:t>× </m:t>
                    </m:r>
                  </m:oMath>
                </a14:m>
                <a:r>
                  <a:rPr lang="en-GB" sz="2000" b="1" dirty="0">
                    <a:solidFill>
                      <a:srgbClr val="00B050"/>
                    </a:solidFill>
                  </a:rPr>
                  <a:t>gravitational field strength or </a:t>
                </a:r>
              </a:p>
              <a:p>
                <a:pPr lvl="1"/>
                <a:r>
                  <a:rPr lang="en-US" sz="2000" b="1" dirty="0">
                    <a:solidFill>
                      <a:srgbClr val="00B050"/>
                    </a:solidFill>
                  </a:rPr>
                  <a:t>pressure = 0.1 x 1000 x 10</a:t>
                </a:r>
              </a:p>
              <a:p>
                <a:pPr lvl="1"/>
                <a:r>
                  <a:rPr lang="en-US" sz="2000" b="1" dirty="0">
                    <a:solidFill>
                      <a:srgbClr val="00B050"/>
                    </a:solidFill>
                  </a:rPr>
                  <a:t>pressure = 1000 Pa</a:t>
                </a:r>
              </a:p>
              <a:p>
                <a:pPr marL="457200" indent="-457200">
                  <a:buAutoNum type="arabicPeriod"/>
                </a:pPr>
                <a:endParaRPr lang="en-US" sz="2000" b="1" dirty="0"/>
              </a:p>
              <a:p>
                <a:pPr marL="457200" indent="-457200">
                  <a:buFont typeface="+mj-lt"/>
                  <a:buAutoNum type="arabicPeriod" startAt="4"/>
                </a:pPr>
                <a:r>
                  <a:rPr lang="en-US" sz="2000" b="1" dirty="0"/>
                  <a:t>A scuba diver is diving in the sea.  The pressure acting on the scuba diver is 267 800 Pa.   Salt water has a density of 1030 kg/m</a:t>
                </a:r>
                <a:r>
                  <a:rPr lang="en-US" sz="2000" b="1" baseline="30000" dirty="0"/>
                  <a:t>3</a:t>
                </a:r>
                <a:r>
                  <a:rPr lang="en-US" sz="2000" b="1" dirty="0"/>
                  <a:t>.</a:t>
                </a:r>
              </a:p>
              <a:p>
                <a:r>
                  <a:rPr lang="en-US" sz="2000" b="1" dirty="0">
                    <a:solidFill>
                      <a:srgbClr val="F79646"/>
                    </a:solidFill>
                  </a:rPr>
                  <a:t>        </a:t>
                </a:r>
                <a:r>
                  <a:rPr lang="en-US" sz="2000" b="1" dirty="0"/>
                  <a:t>Calculate the depth of the scuba diver.</a:t>
                </a:r>
              </a:p>
              <a:p>
                <a:r>
                  <a:rPr lang="en-US" sz="2000" b="1" dirty="0">
                    <a:solidFill>
                      <a:srgbClr val="F79646"/>
                    </a:solidFill>
                  </a:rPr>
                  <a:t>	</a:t>
                </a:r>
                <a:r>
                  <a:rPr lang="en-US" sz="2000" b="1" dirty="0">
                    <a:solidFill>
                      <a:srgbClr val="00B050"/>
                    </a:solidFill>
                  </a:rPr>
                  <a:t>Rearranging                                                 gives</a:t>
                </a:r>
              </a:p>
              <a:p>
                <a:endParaRPr lang="en-US" sz="2000" b="1" dirty="0">
                  <a:solidFill>
                    <a:srgbClr val="00B050"/>
                  </a:solidFill>
                </a:endParaRPr>
              </a:p>
              <a:p>
                <a:endParaRPr lang="en-US" sz="2000" b="1" dirty="0">
                  <a:solidFill>
                    <a:srgbClr val="00B050"/>
                  </a:solidFill>
                </a:endParaRPr>
              </a:p>
              <a:p>
                <a:endParaRPr lang="en-US" sz="2000" b="1" dirty="0">
                  <a:solidFill>
                    <a:srgbClr val="00B050"/>
                  </a:solidFill>
                </a:endParaRPr>
              </a:p>
              <a:p>
                <a:r>
                  <a:rPr lang="en-US" sz="2000" b="1" dirty="0">
                    <a:solidFill>
                      <a:srgbClr val="00B050"/>
                    </a:solidFill>
                  </a:rPr>
                  <a:t>			Height of column = 26 m</a:t>
                </a:r>
              </a:p>
              <a:p>
                <a:r>
                  <a:rPr lang="en-US" sz="2000" b="1" dirty="0">
                    <a:solidFill>
                      <a:srgbClr val="00B050"/>
                    </a:solidFill>
                  </a:rPr>
                  <a:t>	Therefore the scuba diver is at a depth of 26 m.</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80728"/>
                <a:ext cx="8640960" cy="5632311"/>
              </a:xfrm>
              <a:prstGeom prst="rect">
                <a:avLst/>
              </a:prstGeom>
              <a:blipFill>
                <a:blip r:embed="rId2"/>
                <a:stretch>
                  <a:fillRect l="-587" t="-449" b="-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29395940-67C7-8144-B167-270B97B50AC1}"/>
                  </a:ext>
                </a:extLst>
              </p:cNvPr>
              <p:cNvSpPr txBox="1"/>
              <p:nvPr/>
            </p:nvSpPr>
            <p:spPr>
              <a:xfrm>
                <a:off x="4932040" y="2564904"/>
                <a:ext cx="16525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𝑷</m:t>
                      </m:r>
                      <m:r>
                        <a:rPr lang="en-GB" sz="2000" b="1" i="1" smtClean="0">
                          <a:solidFill>
                            <a:srgbClr val="00B050"/>
                          </a:solidFill>
                          <a:latin typeface="Cambria Math" panose="02040503050406030204" pitchFamily="18" charset="0"/>
                        </a:rPr>
                        <m:t>=</m:t>
                      </m:r>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𝝆</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𝒈</m:t>
                      </m:r>
                    </m:oMath>
                  </m:oMathPara>
                </a14:m>
                <a:endParaRPr lang="en-GB" sz="2000" b="1" dirty="0">
                  <a:solidFill>
                    <a:srgbClr val="00B050"/>
                  </a:solidFill>
                </a:endParaRPr>
              </a:p>
            </p:txBody>
          </p:sp>
        </mc:Choice>
        <mc:Fallback xmlns="">
          <p:sp>
            <p:nvSpPr>
              <p:cNvPr id="6" name="TextBox 5">
                <a:extLst>
                  <a:ext uri="{FF2B5EF4-FFF2-40B4-BE49-F238E27FC236}">
                    <a16:creationId xmlns:a16="http://schemas.microsoft.com/office/drawing/2014/main" id="{29395940-67C7-8144-B167-270B97B50AC1}"/>
                  </a:ext>
                </a:extLst>
              </p:cNvPr>
              <p:cNvSpPr txBox="1">
                <a:spLocks noRot="1" noChangeAspect="1" noMove="1" noResize="1" noEditPoints="1" noAdjustHandles="1" noChangeArrowheads="1" noChangeShapeType="1" noTextEdit="1"/>
              </p:cNvSpPr>
              <p:nvPr/>
            </p:nvSpPr>
            <p:spPr>
              <a:xfrm>
                <a:off x="4932040" y="2564904"/>
                <a:ext cx="1652504" cy="307777"/>
              </a:xfrm>
              <a:prstGeom prst="rect">
                <a:avLst/>
              </a:prstGeom>
              <a:blipFill>
                <a:blip r:embed="rId3"/>
                <a:stretch>
                  <a:fillRect l="-2290" t="-4000" r="-3053" b="-3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AB293BC-9E50-5D4F-9308-C370EE446E6A}"/>
                  </a:ext>
                </a:extLst>
              </p:cNvPr>
              <p:cNvSpPr txBox="1"/>
              <p:nvPr/>
            </p:nvSpPr>
            <p:spPr>
              <a:xfrm>
                <a:off x="3419872" y="4653136"/>
                <a:ext cx="16525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𝑷</m:t>
                      </m:r>
                      <m:r>
                        <a:rPr lang="en-GB" sz="2000" b="1" i="1" smtClean="0">
                          <a:solidFill>
                            <a:srgbClr val="00B050"/>
                          </a:solidFill>
                          <a:latin typeface="Cambria Math" panose="02040503050406030204" pitchFamily="18" charset="0"/>
                        </a:rPr>
                        <m:t>=</m:t>
                      </m:r>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𝝆</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𝒈</m:t>
                      </m:r>
                    </m:oMath>
                  </m:oMathPara>
                </a14:m>
                <a:endParaRPr lang="en-GB" sz="2000" b="1" dirty="0">
                  <a:solidFill>
                    <a:srgbClr val="00B050"/>
                  </a:solidFill>
                </a:endParaRPr>
              </a:p>
            </p:txBody>
          </p:sp>
        </mc:Choice>
        <mc:Fallback xmlns="">
          <p:sp>
            <p:nvSpPr>
              <p:cNvPr id="7" name="TextBox 6">
                <a:extLst>
                  <a:ext uri="{FF2B5EF4-FFF2-40B4-BE49-F238E27FC236}">
                    <a16:creationId xmlns:a16="http://schemas.microsoft.com/office/drawing/2014/main" id="{4AB293BC-9E50-5D4F-9308-C370EE446E6A}"/>
                  </a:ext>
                </a:extLst>
              </p:cNvPr>
              <p:cNvSpPr txBox="1">
                <a:spLocks noRot="1" noChangeAspect="1" noMove="1" noResize="1" noEditPoints="1" noAdjustHandles="1" noChangeArrowheads="1" noChangeShapeType="1" noTextEdit="1"/>
              </p:cNvSpPr>
              <p:nvPr/>
            </p:nvSpPr>
            <p:spPr>
              <a:xfrm>
                <a:off x="3419872" y="4653136"/>
                <a:ext cx="1652504" cy="307777"/>
              </a:xfrm>
              <a:prstGeom prst="rect">
                <a:avLst/>
              </a:prstGeom>
              <a:blipFill>
                <a:blip r:embed="rId4"/>
                <a:stretch>
                  <a:fillRect l="-2290" t="-3846" r="-3053" b="-30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DC02B716-9C7A-8B48-92C9-048D9149B9F1}"/>
                  </a:ext>
                </a:extLst>
              </p:cNvPr>
              <p:cNvSpPr txBox="1"/>
              <p:nvPr/>
            </p:nvSpPr>
            <p:spPr>
              <a:xfrm>
                <a:off x="6558984" y="4491937"/>
                <a:ext cx="1237326"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m:t>
                      </m:r>
                      <m:f>
                        <m:fPr>
                          <m:ctrlPr>
                            <a:rPr lang="en-GB" sz="2000" b="1" i="1" smtClean="0">
                              <a:solidFill>
                                <a:srgbClr val="00B050"/>
                              </a:solidFill>
                              <a:latin typeface="Cambria Math" panose="02040503050406030204" pitchFamily="18" charset="0"/>
                            </a:rPr>
                          </m:ctrlPr>
                        </m:fPr>
                        <m:num>
                          <m:r>
                            <a:rPr lang="en-GB" sz="2000" b="1" i="1" smtClean="0">
                              <a:solidFill>
                                <a:srgbClr val="00B050"/>
                              </a:solidFill>
                              <a:latin typeface="Cambria Math" panose="02040503050406030204" pitchFamily="18" charset="0"/>
                            </a:rPr>
                            <m:t>𝑷</m:t>
                          </m:r>
                        </m:num>
                        <m:den>
                          <m:r>
                            <a:rPr lang="en-GB" sz="2000" b="1" i="1" smtClean="0">
                              <a:solidFill>
                                <a:srgbClr val="00B050"/>
                              </a:solidFill>
                              <a:latin typeface="Cambria Math" panose="02040503050406030204" pitchFamily="18" charset="0"/>
                              <a:ea typeface="Cambria Math" panose="02040503050406030204" pitchFamily="18" charset="0"/>
                            </a:rPr>
                            <m:t>𝝆</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𝒈</m:t>
                          </m:r>
                        </m:den>
                      </m:f>
                    </m:oMath>
                  </m:oMathPara>
                </a14:m>
                <a:endParaRPr lang="en-GB" sz="2000" b="1" dirty="0">
                  <a:solidFill>
                    <a:srgbClr val="00B050"/>
                  </a:solidFill>
                </a:endParaRPr>
              </a:p>
            </p:txBody>
          </p:sp>
        </mc:Choice>
        <mc:Fallback xmlns="">
          <p:sp>
            <p:nvSpPr>
              <p:cNvPr id="8" name="TextBox 7">
                <a:extLst>
                  <a:ext uri="{FF2B5EF4-FFF2-40B4-BE49-F238E27FC236}">
                    <a16:creationId xmlns:a16="http://schemas.microsoft.com/office/drawing/2014/main" id="{DC02B716-9C7A-8B48-92C9-048D9149B9F1}"/>
                  </a:ext>
                </a:extLst>
              </p:cNvPr>
              <p:cNvSpPr txBox="1">
                <a:spLocks noRot="1" noChangeAspect="1" noMove="1" noResize="1" noEditPoints="1" noAdjustHandles="1" noChangeArrowheads="1" noChangeShapeType="1" noTextEdit="1"/>
              </p:cNvSpPr>
              <p:nvPr/>
            </p:nvSpPr>
            <p:spPr>
              <a:xfrm>
                <a:off x="6558984" y="4491937"/>
                <a:ext cx="1237326" cy="630173"/>
              </a:xfrm>
              <a:prstGeom prst="rect">
                <a:avLst/>
              </a:prstGeom>
              <a:blipFill>
                <a:blip r:embed="rId5"/>
                <a:stretch>
                  <a:fillRect l="-5102" r="-4082" b="-1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FC7BBF13-7F67-0F4D-A6B8-4F77639D415D}"/>
                  </a:ext>
                </a:extLst>
              </p:cNvPr>
              <p:cNvSpPr txBox="1"/>
              <p:nvPr/>
            </p:nvSpPr>
            <p:spPr>
              <a:xfrm>
                <a:off x="3273974" y="5166559"/>
                <a:ext cx="182883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m:t>
                      </m:r>
                      <m:f>
                        <m:fPr>
                          <m:ctrlPr>
                            <a:rPr lang="en-GB" sz="2000" b="1" i="1" smtClean="0">
                              <a:solidFill>
                                <a:srgbClr val="00B050"/>
                              </a:solidFill>
                              <a:latin typeface="Cambria Math" panose="02040503050406030204" pitchFamily="18" charset="0"/>
                            </a:rPr>
                          </m:ctrlPr>
                        </m:fPr>
                        <m:num>
                          <m:r>
                            <a:rPr lang="en-GB" sz="2000" b="1" i="1" smtClean="0">
                              <a:solidFill>
                                <a:srgbClr val="00B050"/>
                              </a:solidFill>
                              <a:latin typeface="Cambria Math" panose="02040503050406030204" pitchFamily="18" charset="0"/>
                            </a:rPr>
                            <m:t>𝟐𝟔𝟕</m:t>
                          </m:r>
                          <m:r>
                            <a:rPr lang="en-GB" sz="2000" b="1" i="1" smtClean="0">
                              <a:solidFill>
                                <a:srgbClr val="00B050"/>
                              </a:solidFill>
                              <a:latin typeface="Cambria Math" panose="02040503050406030204" pitchFamily="18" charset="0"/>
                            </a:rPr>
                            <m:t> </m:t>
                          </m:r>
                          <m:r>
                            <a:rPr lang="en-GB" sz="2000" b="1" i="1" smtClean="0">
                              <a:solidFill>
                                <a:srgbClr val="00B050"/>
                              </a:solidFill>
                              <a:latin typeface="Cambria Math" panose="02040503050406030204" pitchFamily="18" charset="0"/>
                            </a:rPr>
                            <m:t>𝟖𝟎𝟎</m:t>
                          </m:r>
                        </m:num>
                        <m:den>
                          <m:r>
                            <a:rPr lang="en-GB" sz="2000" b="1" i="1" smtClean="0">
                              <a:solidFill>
                                <a:srgbClr val="00B050"/>
                              </a:solidFill>
                              <a:latin typeface="Cambria Math" panose="02040503050406030204" pitchFamily="18" charset="0"/>
                              <a:ea typeface="Cambria Math" panose="02040503050406030204" pitchFamily="18" charset="0"/>
                            </a:rPr>
                            <m:t>𝟏𝟎𝟑𝟎</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𝟏𝟎</m:t>
                          </m:r>
                        </m:den>
                      </m:f>
                    </m:oMath>
                  </m:oMathPara>
                </a14:m>
                <a:endParaRPr lang="en-GB" sz="2000" b="1" dirty="0">
                  <a:solidFill>
                    <a:srgbClr val="00B050"/>
                  </a:solidFill>
                </a:endParaRPr>
              </a:p>
            </p:txBody>
          </p:sp>
        </mc:Choice>
        <mc:Fallback xmlns="">
          <p:sp>
            <p:nvSpPr>
              <p:cNvPr id="9" name="TextBox 8">
                <a:extLst>
                  <a:ext uri="{FF2B5EF4-FFF2-40B4-BE49-F238E27FC236}">
                    <a16:creationId xmlns:a16="http://schemas.microsoft.com/office/drawing/2014/main" id="{FC7BBF13-7F67-0F4D-A6B8-4F77639D415D}"/>
                  </a:ext>
                </a:extLst>
              </p:cNvPr>
              <p:cNvSpPr txBox="1">
                <a:spLocks noRot="1" noChangeAspect="1" noMove="1" noResize="1" noEditPoints="1" noAdjustHandles="1" noChangeArrowheads="1" noChangeShapeType="1" noTextEdit="1"/>
              </p:cNvSpPr>
              <p:nvPr/>
            </p:nvSpPr>
            <p:spPr>
              <a:xfrm>
                <a:off x="3273974" y="5166559"/>
                <a:ext cx="1828834" cy="578235"/>
              </a:xfrm>
              <a:prstGeom prst="rect">
                <a:avLst/>
              </a:prstGeom>
              <a:blipFill>
                <a:blip r:embed="rId6"/>
                <a:stretch>
                  <a:fillRect l="-2759" t="-8696" r="-2759" b="-32609"/>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xmlns="" id="{F148751E-6845-B84F-B993-B103087A50DC}"/>
              </a:ext>
            </a:extLst>
          </p:cNvPr>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AnswerIT</a:t>
            </a:r>
            <a:r>
              <a:rPr lang="en-US" sz="2400" b="1" dirty="0">
                <a:solidFill>
                  <a:srgbClr val="F79646"/>
                </a:solidFill>
              </a:rPr>
              <a:t> </a:t>
            </a:r>
          </a:p>
        </p:txBody>
      </p:sp>
    </p:spTree>
    <p:extLst>
      <p:ext uri="{BB962C8B-B14F-4D97-AF65-F5344CB8AC3E}">
        <p14:creationId xmlns:p14="http://schemas.microsoft.com/office/powerpoint/2010/main" val="196643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32799"/>
            <a:ext cx="4067944" cy="461665"/>
          </a:xfrm>
          <a:prstGeom prst="rect">
            <a:avLst/>
          </a:prstGeom>
          <a:noFill/>
        </p:spPr>
        <p:txBody>
          <a:bodyPr wrap="square" rtlCol="0">
            <a:spAutoFit/>
          </a:bodyPr>
          <a:lstStyle/>
          <a:p>
            <a:pPr algn="r"/>
            <a:r>
              <a:rPr lang="en-US" sz="2400" b="1" dirty="0">
                <a:solidFill>
                  <a:schemeClr val="accent6">
                    <a:lumMod val="75000"/>
                  </a:schemeClr>
                </a:solidFill>
              </a:rPr>
              <a:t>Forces and springs</a:t>
            </a:r>
          </a:p>
        </p:txBody>
      </p:sp>
      <p:sp>
        <p:nvSpPr>
          <p:cNvPr id="5" name="Title 1"/>
          <p:cNvSpPr txBox="1">
            <a:spLocks/>
          </p:cNvSpPr>
          <p:nvPr/>
        </p:nvSpPr>
        <p:spPr>
          <a:xfrm>
            <a:off x="107504" y="619814"/>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Springs</a:t>
            </a:r>
          </a:p>
        </p:txBody>
      </p:sp>
      <p:sp>
        <p:nvSpPr>
          <p:cNvPr id="6" name="TextBox 5"/>
          <p:cNvSpPr txBox="1"/>
          <p:nvPr/>
        </p:nvSpPr>
        <p:spPr>
          <a:xfrm>
            <a:off x="128880" y="1196752"/>
            <a:ext cx="4587136" cy="4893647"/>
          </a:xfrm>
          <a:prstGeom prst="rect">
            <a:avLst/>
          </a:prstGeom>
          <a:noFill/>
        </p:spPr>
        <p:txBody>
          <a:bodyPr wrap="square" rtlCol="0">
            <a:spAutoFit/>
          </a:bodyPr>
          <a:lstStyle/>
          <a:p>
            <a:r>
              <a:rPr lang="en-US" sz="2400" dirty="0"/>
              <a:t>Springs are used in many everyday objects.  Springs are found in beds, in motorcycle and bike suspension, weighing scales and trampolines.</a:t>
            </a:r>
          </a:p>
          <a:p>
            <a:endParaRPr lang="en-US" sz="2400" b="1" dirty="0"/>
          </a:p>
          <a:p>
            <a:r>
              <a:rPr lang="en-US" sz="2400" dirty="0"/>
              <a:t>Springs can either be used in </a:t>
            </a:r>
            <a:r>
              <a:rPr lang="en-US" sz="2400" b="1" dirty="0">
                <a:solidFill>
                  <a:schemeClr val="accent6">
                    <a:lumMod val="75000"/>
                  </a:schemeClr>
                </a:solidFill>
              </a:rPr>
              <a:t>tension</a:t>
            </a:r>
            <a:r>
              <a:rPr lang="en-US" sz="2400" b="1" dirty="0">
                <a:solidFill>
                  <a:srgbClr val="F79646"/>
                </a:solidFill>
              </a:rPr>
              <a:t> </a:t>
            </a:r>
            <a:r>
              <a:rPr lang="en-US" sz="2400" dirty="0"/>
              <a:t>(where the spring is stretched) or </a:t>
            </a:r>
            <a:r>
              <a:rPr lang="en-US" sz="2400" b="1" dirty="0">
                <a:solidFill>
                  <a:schemeClr val="accent6">
                    <a:lumMod val="75000"/>
                  </a:schemeClr>
                </a:solidFill>
              </a:rPr>
              <a:t>compression</a:t>
            </a:r>
            <a:r>
              <a:rPr lang="en-US" sz="2400" b="1" dirty="0"/>
              <a:t> (</a:t>
            </a:r>
            <a:r>
              <a:rPr lang="en-US" sz="2400" dirty="0"/>
              <a:t>where the spring is squashed).</a:t>
            </a:r>
          </a:p>
          <a:p>
            <a:endParaRPr lang="en-US" sz="2400" dirty="0"/>
          </a:p>
          <a:p>
            <a:r>
              <a:rPr lang="en-US" sz="2400" dirty="0"/>
              <a:t>Springs have a store of </a:t>
            </a:r>
            <a:r>
              <a:rPr lang="en-US" sz="2400" b="1" dirty="0">
                <a:solidFill>
                  <a:schemeClr val="accent6">
                    <a:lumMod val="75000"/>
                  </a:schemeClr>
                </a:solidFill>
              </a:rPr>
              <a:t>elastic</a:t>
            </a:r>
            <a:r>
              <a:rPr lang="en-US" sz="2400" b="1" dirty="0">
                <a:solidFill>
                  <a:srgbClr val="F79646"/>
                </a:solidFill>
              </a:rPr>
              <a:t> </a:t>
            </a:r>
            <a:r>
              <a:rPr lang="en-US" sz="2400" b="1" dirty="0">
                <a:solidFill>
                  <a:schemeClr val="accent6">
                    <a:lumMod val="75000"/>
                  </a:schemeClr>
                </a:solidFill>
              </a:rPr>
              <a:t>potential energy </a:t>
            </a:r>
            <a:r>
              <a:rPr lang="en-US" sz="2400" dirty="0"/>
              <a:t>when they have changed shape.</a:t>
            </a:r>
          </a:p>
        </p:txBody>
      </p:sp>
      <p:pic>
        <p:nvPicPr>
          <p:cNvPr id="7" name="Picture 6"/>
          <p:cNvPicPr>
            <a:picLocks noChangeAspect="1"/>
          </p:cNvPicPr>
          <p:nvPr/>
        </p:nvPicPr>
        <p:blipFill>
          <a:blip r:embed="rId2"/>
          <a:stretch>
            <a:fillRect/>
          </a:stretch>
        </p:blipFill>
        <p:spPr>
          <a:xfrm>
            <a:off x="4858431" y="1772816"/>
            <a:ext cx="3829019" cy="3008515"/>
          </a:xfrm>
          <a:prstGeom prst="rect">
            <a:avLst/>
          </a:prstGeom>
        </p:spPr>
      </p:pic>
      <p:sp>
        <p:nvSpPr>
          <p:cNvPr id="8" name="TextBox 7"/>
          <p:cNvSpPr txBox="1"/>
          <p:nvPr/>
        </p:nvSpPr>
        <p:spPr>
          <a:xfrm>
            <a:off x="4858431" y="5473193"/>
            <a:ext cx="4104455" cy="369332"/>
          </a:xfrm>
          <a:prstGeom prst="rect">
            <a:avLst/>
          </a:prstGeom>
          <a:noFill/>
        </p:spPr>
        <p:txBody>
          <a:bodyPr wrap="square" rtlCol="0">
            <a:spAutoFit/>
          </a:bodyPr>
          <a:lstStyle/>
          <a:p>
            <a:r>
              <a:rPr lang="en-US" dirty="0"/>
              <a:t>Not all springs are cylindrical in shape.</a:t>
            </a:r>
          </a:p>
        </p:txBody>
      </p:sp>
    </p:spTree>
    <p:extLst>
      <p:ext uri="{BB962C8B-B14F-4D97-AF65-F5344CB8AC3E}">
        <p14:creationId xmlns:p14="http://schemas.microsoft.com/office/powerpoint/2010/main" val="16162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80728"/>
            <a:ext cx="8480194" cy="5324535"/>
          </a:xfrm>
          <a:prstGeom prst="rect">
            <a:avLst/>
          </a:prstGeom>
          <a:noFill/>
        </p:spPr>
        <p:txBody>
          <a:bodyPr wrap="square" rtlCol="0">
            <a:spAutoFit/>
          </a:bodyPr>
          <a:lstStyle/>
          <a:p>
            <a:pPr marL="457200" indent="-457200">
              <a:buFont typeface="+mj-lt"/>
              <a:buAutoNum type="arabicPeriod" startAt="5"/>
            </a:pPr>
            <a:r>
              <a:rPr lang="en-US" sz="2000" b="1" dirty="0"/>
              <a:t>A boat floats in sea water (density = 1030 kg/m</a:t>
            </a:r>
            <a:r>
              <a:rPr lang="en-US" sz="2000" b="1" baseline="30000" dirty="0"/>
              <a:t>3</a:t>
            </a:r>
            <a:r>
              <a:rPr lang="en-US" sz="2000" b="1" dirty="0"/>
              <a:t>).</a:t>
            </a:r>
            <a:r>
              <a:rPr lang="en-US" sz="2000" b="1" dirty="0">
                <a:solidFill>
                  <a:srgbClr val="F79646"/>
                </a:solidFill>
              </a:rPr>
              <a:t>  </a:t>
            </a:r>
            <a:r>
              <a:rPr lang="en-US" sz="2000" b="1" dirty="0"/>
              <a:t>The boat has a surface area of 15 m</a:t>
            </a:r>
            <a:r>
              <a:rPr lang="en-US" sz="2000" b="1" baseline="30000" dirty="0"/>
              <a:t>2</a:t>
            </a:r>
            <a:r>
              <a:rPr lang="en-US" sz="2000" b="1" dirty="0"/>
              <a:t> in contact with the water and has a pressure of 4120 Pa acting on it.</a:t>
            </a:r>
          </a:p>
          <a:p>
            <a:r>
              <a:rPr lang="en-US" sz="2000" b="1" dirty="0"/>
              <a:t>        Find the depth the boat floats at.</a:t>
            </a:r>
          </a:p>
          <a:p>
            <a:r>
              <a:rPr lang="en-US" sz="2000" b="1" dirty="0"/>
              <a:t>        Take g = 10 N/kg.</a:t>
            </a:r>
          </a:p>
          <a:p>
            <a:pPr lvl="1"/>
            <a:r>
              <a:rPr lang="en-US" sz="2000" b="1" dirty="0">
                <a:solidFill>
                  <a:srgbClr val="00B050"/>
                </a:solidFill>
              </a:rPr>
              <a:t>Rearranging                                                 gives</a:t>
            </a:r>
          </a:p>
          <a:p>
            <a:pPr lvl="1"/>
            <a:endParaRPr lang="en-US" sz="2000" b="1" dirty="0">
              <a:solidFill>
                <a:srgbClr val="00B050"/>
              </a:solidFill>
            </a:endParaRPr>
          </a:p>
          <a:p>
            <a:pPr lvl="1"/>
            <a:endParaRPr lang="en-US" sz="2000" b="1" dirty="0">
              <a:solidFill>
                <a:srgbClr val="00B050"/>
              </a:solidFill>
            </a:endParaRPr>
          </a:p>
          <a:p>
            <a:pPr lvl="1"/>
            <a:endParaRPr lang="en-US" sz="2000" b="1" dirty="0">
              <a:solidFill>
                <a:srgbClr val="00B050"/>
              </a:solidFill>
            </a:endParaRPr>
          </a:p>
          <a:p>
            <a:pPr lvl="1"/>
            <a:r>
              <a:rPr lang="en-US" sz="2000" b="1" dirty="0">
                <a:solidFill>
                  <a:srgbClr val="00B050"/>
                </a:solidFill>
              </a:rPr>
              <a:t>Height of column = 0.4 m</a:t>
            </a:r>
          </a:p>
          <a:p>
            <a:pPr lvl="1"/>
            <a:r>
              <a:rPr lang="en-US" sz="2000" b="1" dirty="0">
                <a:solidFill>
                  <a:srgbClr val="00B050"/>
                </a:solidFill>
              </a:rPr>
              <a:t>Therefore the depth of the boat is 0.4 m.</a:t>
            </a:r>
          </a:p>
          <a:p>
            <a:endParaRPr lang="en-US" sz="2000" b="1" dirty="0"/>
          </a:p>
          <a:p>
            <a:pPr marL="457200" indent="-457200">
              <a:buFont typeface="+mj-lt"/>
              <a:buAutoNum type="arabicPeriod" startAt="6"/>
            </a:pPr>
            <a:r>
              <a:rPr lang="en-US" sz="2000" b="1" dirty="0"/>
              <a:t>Explain why the atmospheric pressure on the top of Mount Everest is lower than the atmospheric pressure at sea level.</a:t>
            </a:r>
          </a:p>
          <a:p>
            <a:pPr lvl="1"/>
            <a:r>
              <a:rPr lang="en-US" sz="2000" b="1" dirty="0">
                <a:solidFill>
                  <a:srgbClr val="00B050"/>
                </a:solidFill>
              </a:rPr>
              <a:t>At sea level there is more air above you</a:t>
            </a:r>
          </a:p>
          <a:p>
            <a:pPr lvl="1"/>
            <a:r>
              <a:rPr lang="en-US" sz="2000" b="1" dirty="0">
                <a:solidFill>
                  <a:srgbClr val="00B050"/>
                </a:solidFill>
              </a:rPr>
              <a:t>This gives a greater weight of air pushing on you per unit area</a:t>
            </a:r>
          </a:p>
          <a:p>
            <a:pPr lvl="1"/>
            <a:r>
              <a:rPr lang="en-US" sz="2000" b="1" dirty="0">
                <a:solidFill>
                  <a:srgbClr val="00B050"/>
                </a:solidFill>
              </a:rPr>
              <a:t>Increasing the pressure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5A3DFB57-2EC6-8042-9C2B-44E45DEF6563}"/>
                  </a:ext>
                </a:extLst>
              </p:cNvPr>
              <p:cNvSpPr txBox="1"/>
              <p:nvPr/>
            </p:nvSpPr>
            <p:spPr>
              <a:xfrm>
                <a:off x="2627784" y="2510077"/>
                <a:ext cx="16525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𝑷</m:t>
                      </m:r>
                      <m:r>
                        <a:rPr lang="en-GB" sz="2000" b="1" i="1" smtClean="0">
                          <a:solidFill>
                            <a:srgbClr val="00B050"/>
                          </a:solidFill>
                          <a:latin typeface="Cambria Math" panose="02040503050406030204" pitchFamily="18" charset="0"/>
                        </a:rPr>
                        <m:t>=</m:t>
                      </m:r>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𝝆</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𝒈</m:t>
                      </m:r>
                    </m:oMath>
                  </m:oMathPara>
                </a14:m>
                <a:endParaRPr lang="en-GB" sz="2000" b="1" dirty="0">
                  <a:solidFill>
                    <a:srgbClr val="00B050"/>
                  </a:solidFill>
                </a:endParaRPr>
              </a:p>
            </p:txBody>
          </p:sp>
        </mc:Choice>
        <mc:Fallback xmlns="">
          <p:sp>
            <p:nvSpPr>
              <p:cNvPr id="6" name="TextBox 5">
                <a:extLst>
                  <a:ext uri="{FF2B5EF4-FFF2-40B4-BE49-F238E27FC236}">
                    <a16:creationId xmlns:a16="http://schemas.microsoft.com/office/drawing/2014/main" id="{5A3DFB57-2EC6-8042-9C2B-44E45DEF6563}"/>
                  </a:ext>
                </a:extLst>
              </p:cNvPr>
              <p:cNvSpPr txBox="1">
                <a:spLocks noRot="1" noChangeAspect="1" noMove="1" noResize="1" noEditPoints="1" noAdjustHandles="1" noChangeArrowheads="1" noChangeShapeType="1" noTextEdit="1"/>
              </p:cNvSpPr>
              <p:nvPr/>
            </p:nvSpPr>
            <p:spPr>
              <a:xfrm>
                <a:off x="2627784" y="2510077"/>
                <a:ext cx="1652504" cy="307777"/>
              </a:xfrm>
              <a:prstGeom prst="rect">
                <a:avLst/>
              </a:prstGeom>
              <a:blipFill>
                <a:blip r:embed="rId3"/>
                <a:stretch>
                  <a:fillRect l="-2290" t="-8000" r="-3053" b="-3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359CD4BD-DA7B-344C-8BC9-137F39432C43}"/>
                  </a:ext>
                </a:extLst>
              </p:cNvPr>
              <p:cNvSpPr txBox="1"/>
              <p:nvPr/>
            </p:nvSpPr>
            <p:spPr>
              <a:xfrm>
                <a:off x="6300192" y="2348880"/>
                <a:ext cx="1237326"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m:t>
                      </m:r>
                      <m:f>
                        <m:fPr>
                          <m:ctrlPr>
                            <a:rPr lang="en-GB" sz="2000" b="1" i="1" smtClean="0">
                              <a:solidFill>
                                <a:srgbClr val="00B050"/>
                              </a:solidFill>
                              <a:latin typeface="Cambria Math" panose="02040503050406030204" pitchFamily="18" charset="0"/>
                            </a:rPr>
                          </m:ctrlPr>
                        </m:fPr>
                        <m:num>
                          <m:r>
                            <a:rPr lang="en-GB" sz="2000" b="1" i="1" smtClean="0">
                              <a:solidFill>
                                <a:srgbClr val="00B050"/>
                              </a:solidFill>
                              <a:latin typeface="Cambria Math" panose="02040503050406030204" pitchFamily="18" charset="0"/>
                            </a:rPr>
                            <m:t>𝑷</m:t>
                          </m:r>
                        </m:num>
                        <m:den>
                          <m:r>
                            <a:rPr lang="en-GB" sz="2000" b="1" i="1" smtClean="0">
                              <a:solidFill>
                                <a:srgbClr val="00B050"/>
                              </a:solidFill>
                              <a:latin typeface="Cambria Math" panose="02040503050406030204" pitchFamily="18" charset="0"/>
                              <a:ea typeface="Cambria Math" panose="02040503050406030204" pitchFamily="18" charset="0"/>
                            </a:rPr>
                            <m:t>𝝆</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𝒈</m:t>
                          </m:r>
                        </m:den>
                      </m:f>
                    </m:oMath>
                  </m:oMathPara>
                </a14:m>
                <a:endParaRPr lang="en-GB" sz="2000" b="1" dirty="0">
                  <a:solidFill>
                    <a:srgbClr val="00B050"/>
                  </a:solidFill>
                </a:endParaRPr>
              </a:p>
            </p:txBody>
          </p:sp>
        </mc:Choice>
        <mc:Fallback xmlns="">
          <p:sp>
            <p:nvSpPr>
              <p:cNvPr id="7" name="TextBox 6">
                <a:extLst>
                  <a:ext uri="{FF2B5EF4-FFF2-40B4-BE49-F238E27FC236}">
                    <a16:creationId xmlns:a16="http://schemas.microsoft.com/office/drawing/2014/main" id="{359CD4BD-DA7B-344C-8BC9-137F39432C43}"/>
                  </a:ext>
                </a:extLst>
              </p:cNvPr>
              <p:cNvSpPr txBox="1">
                <a:spLocks noRot="1" noChangeAspect="1" noMove="1" noResize="1" noEditPoints="1" noAdjustHandles="1" noChangeArrowheads="1" noChangeShapeType="1" noTextEdit="1"/>
              </p:cNvSpPr>
              <p:nvPr/>
            </p:nvSpPr>
            <p:spPr>
              <a:xfrm>
                <a:off x="6300192" y="2348880"/>
                <a:ext cx="1237326" cy="630173"/>
              </a:xfrm>
              <a:prstGeom prst="rect">
                <a:avLst/>
              </a:prstGeom>
              <a:blipFill>
                <a:blip r:embed="rId4"/>
                <a:stretch>
                  <a:fillRect l="-4040" r="-4040" b="-156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062C1E73-11D3-804E-B0B8-0B50AF423032}"/>
                  </a:ext>
                </a:extLst>
              </p:cNvPr>
              <p:cNvSpPr txBox="1"/>
              <p:nvPr/>
            </p:nvSpPr>
            <p:spPr>
              <a:xfrm>
                <a:off x="2368451" y="2979053"/>
                <a:ext cx="1828834" cy="577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rPr>
                        <m:t>𝒉</m:t>
                      </m:r>
                      <m:r>
                        <a:rPr lang="en-GB" sz="2000" b="1" i="1" smtClean="0">
                          <a:solidFill>
                            <a:srgbClr val="00B050"/>
                          </a:solidFill>
                          <a:latin typeface="Cambria Math" panose="02040503050406030204" pitchFamily="18" charset="0"/>
                        </a:rPr>
                        <m:t>= </m:t>
                      </m:r>
                      <m:f>
                        <m:fPr>
                          <m:ctrlPr>
                            <a:rPr lang="en-GB" sz="2000" b="1" i="1" smtClean="0">
                              <a:solidFill>
                                <a:srgbClr val="00B050"/>
                              </a:solidFill>
                              <a:latin typeface="Cambria Math" panose="02040503050406030204" pitchFamily="18" charset="0"/>
                            </a:rPr>
                          </m:ctrlPr>
                        </m:fPr>
                        <m:num>
                          <m:r>
                            <a:rPr lang="en-GB" sz="2000" b="1" i="1" smtClean="0">
                              <a:solidFill>
                                <a:srgbClr val="00B050"/>
                              </a:solidFill>
                              <a:latin typeface="Cambria Math" panose="02040503050406030204" pitchFamily="18" charset="0"/>
                            </a:rPr>
                            <m:t>𝟒𝟏𝟐𝟎</m:t>
                          </m:r>
                        </m:num>
                        <m:den>
                          <m:r>
                            <a:rPr lang="en-GB" sz="2000" b="1" i="1" smtClean="0">
                              <a:solidFill>
                                <a:srgbClr val="00B050"/>
                              </a:solidFill>
                              <a:latin typeface="Cambria Math" panose="02040503050406030204" pitchFamily="18" charset="0"/>
                              <a:ea typeface="Cambria Math" panose="02040503050406030204" pitchFamily="18" charset="0"/>
                            </a:rPr>
                            <m:t>𝟏𝟎𝟑𝟎</m:t>
                          </m:r>
                          <m:r>
                            <a:rPr lang="en-GB" sz="2000" b="1" i="1" smtClean="0">
                              <a:solidFill>
                                <a:srgbClr val="00B050"/>
                              </a:solidFill>
                              <a:latin typeface="Cambria Math" panose="02040503050406030204" pitchFamily="18" charset="0"/>
                              <a:ea typeface="Cambria Math" panose="02040503050406030204" pitchFamily="18" charset="0"/>
                            </a:rPr>
                            <m:t> × </m:t>
                          </m:r>
                          <m:r>
                            <a:rPr lang="en-GB" sz="2000" b="1" i="1" smtClean="0">
                              <a:solidFill>
                                <a:srgbClr val="00B050"/>
                              </a:solidFill>
                              <a:latin typeface="Cambria Math" panose="02040503050406030204" pitchFamily="18" charset="0"/>
                              <a:ea typeface="Cambria Math" panose="02040503050406030204" pitchFamily="18" charset="0"/>
                            </a:rPr>
                            <m:t>𝟏𝟎</m:t>
                          </m:r>
                        </m:den>
                      </m:f>
                    </m:oMath>
                  </m:oMathPara>
                </a14:m>
                <a:endParaRPr lang="en-GB" sz="2000" b="1" dirty="0">
                  <a:solidFill>
                    <a:srgbClr val="00B050"/>
                  </a:solidFill>
                </a:endParaRPr>
              </a:p>
            </p:txBody>
          </p:sp>
        </mc:Choice>
        <mc:Fallback xmlns="">
          <p:sp>
            <p:nvSpPr>
              <p:cNvPr id="8" name="TextBox 7">
                <a:extLst>
                  <a:ext uri="{FF2B5EF4-FFF2-40B4-BE49-F238E27FC236}">
                    <a16:creationId xmlns:a16="http://schemas.microsoft.com/office/drawing/2014/main" id="{062C1E73-11D3-804E-B0B8-0B50AF423032}"/>
                  </a:ext>
                </a:extLst>
              </p:cNvPr>
              <p:cNvSpPr txBox="1">
                <a:spLocks noRot="1" noChangeAspect="1" noMove="1" noResize="1" noEditPoints="1" noAdjustHandles="1" noChangeArrowheads="1" noChangeShapeType="1" noTextEdit="1"/>
              </p:cNvSpPr>
              <p:nvPr/>
            </p:nvSpPr>
            <p:spPr>
              <a:xfrm>
                <a:off x="2368451" y="2979053"/>
                <a:ext cx="1828834" cy="577146"/>
              </a:xfrm>
              <a:prstGeom prst="rect">
                <a:avLst/>
              </a:prstGeom>
              <a:blipFill>
                <a:blip r:embed="rId5"/>
                <a:stretch>
                  <a:fillRect l="-2069" r="-2759" b="-30435"/>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xmlns="" id="{7EF553DE-5A27-594E-AB97-39935BACADC9}"/>
              </a:ext>
            </a:extLst>
          </p:cNvPr>
          <p:cNvSpPr/>
          <p:nvPr/>
        </p:nvSpPr>
        <p:spPr>
          <a:xfrm>
            <a:off x="3688142" y="116632"/>
            <a:ext cx="5455858" cy="461665"/>
          </a:xfrm>
          <a:prstGeom prst="rect">
            <a:avLst/>
          </a:prstGeom>
        </p:spPr>
        <p:txBody>
          <a:bodyPr wrap="square">
            <a:spAutoFit/>
          </a:bodyPr>
          <a:lstStyle/>
          <a:p>
            <a:pPr algn="r"/>
            <a:r>
              <a:rPr lang="en-US" sz="2400" b="1" dirty="0">
                <a:solidFill>
                  <a:schemeClr val="accent6">
                    <a:lumMod val="75000"/>
                  </a:schemeClr>
                </a:solidFill>
              </a:rPr>
              <a:t>Part 2 </a:t>
            </a:r>
            <a:r>
              <a:rPr lang="en-US" sz="2400" b="1" dirty="0"/>
              <a:t>-</a:t>
            </a:r>
            <a:r>
              <a:rPr lang="en-US" sz="2400" b="1" dirty="0">
                <a:solidFill>
                  <a:srgbClr val="F79646"/>
                </a:solidFill>
              </a:rPr>
              <a:t> </a:t>
            </a:r>
            <a:r>
              <a:rPr lang="en-US" sz="2400" b="1" dirty="0"/>
              <a:t>AnswerIT</a:t>
            </a:r>
            <a:r>
              <a:rPr lang="en-US" sz="2400" b="1" dirty="0">
                <a:solidFill>
                  <a:srgbClr val="F79646"/>
                </a:solidFill>
              </a:rPr>
              <a:t> </a:t>
            </a:r>
          </a:p>
        </p:txBody>
      </p:sp>
    </p:spTree>
    <p:extLst>
      <p:ext uri="{BB962C8B-B14F-4D97-AF65-F5344CB8AC3E}">
        <p14:creationId xmlns:p14="http://schemas.microsoft.com/office/powerpoint/2010/main" val="231104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7504" y="627564"/>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Uses of Springs</a:t>
            </a:r>
          </a:p>
        </p:txBody>
      </p:sp>
      <p:sp>
        <p:nvSpPr>
          <p:cNvPr id="9" name="TextBox 8"/>
          <p:cNvSpPr txBox="1"/>
          <p:nvPr/>
        </p:nvSpPr>
        <p:spPr>
          <a:xfrm>
            <a:off x="6249920" y="175786"/>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springs</a:t>
            </a:r>
          </a:p>
        </p:txBody>
      </p:sp>
      <p:graphicFrame>
        <p:nvGraphicFramePr>
          <p:cNvPr id="2" name="Table 1"/>
          <p:cNvGraphicFramePr>
            <a:graphicFrameLocks noGrp="1"/>
          </p:cNvGraphicFramePr>
          <p:nvPr>
            <p:extLst>
              <p:ext uri="{D42A27DB-BD31-4B8C-83A1-F6EECF244321}">
                <p14:modId xmlns:p14="http://schemas.microsoft.com/office/powerpoint/2010/main" val="1079766175"/>
              </p:ext>
            </p:extLst>
          </p:nvPr>
        </p:nvGraphicFramePr>
        <p:xfrm>
          <a:off x="475413" y="2276872"/>
          <a:ext cx="7925204" cy="3914172"/>
        </p:xfrm>
        <a:graphic>
          <a:graphicData uri="http://schemas.openxmlformats.org/drawingml/2006/table">
            <a:tbl>
              <a:tblPr firstRow="1" bandRow="1">
                <a:tableStyleId>{93296810-A885-4BE3-A3E7-6D5BEEA58F35}</a:tableStyleId>
              </a:tblPr>
              <a:tblGrid>
                <a:gridCol w="3962602">
                  <a:extLst>
                    <a:ext uri="{9D8B030D-6E8A-4147-A177-3AD203B41FA5}">
                      <a16:colId xmlns:a16="http://schemas.microsoft.com/office/drawing/2014/main" xmlns="" val="20000"/>
                    </a:ext>
                  </a:extLst>
                </a:gridCol>
                <a:gridCol w="3962602">
                  <a:extLst>
                    <a:ext uri="{9D8B030D-6E8A-4147-A177-3AD203B41FA5}">
                      <a16:colId xmlns:a16="http://schemas.microsoft.com/office/drawing/2014/main" xmlns="" val="20001"/>
                    </a:ext>
                  </a:extLst>
                </a:gridCol>
              </a:tblGrid>
              <a:tr h="756084">
                <a:tc>
                  <a:txBody>
                    <a:bodyPr/>
                    <a:lstStyle/>
                    <a:p>
                      <a:pPr algn="ctr"/>
                      <a:r>
                        <a:rPr lang="en-US" sz="2400" dirty="0">
                          <a:solidFill>
                            <a:schemeClr val="tx1"/>
                          </a:solidFill>
                        </a:rPr>
                        <a:t>uses of springs in compression</a:t>
                      </a:r>
                    </a:p>
                  </a:txBody>
                  <a:tcPr anchor="ctr"/>
                </a:tc>
                <a:tc>
                  <a:txBody>
                    <a:bodyPr/>
                    <a:lstStyle/>
                    <a:p>
                      <a:pPr algn="ctr"/>
                      <a:r>
                        <a:rPr lang="en-US" sz="2400" dirty="0">
                          <a:solidFill>
                            <a:schemeClr val="tx1"/>
                          </a:solidFill>
                        </a:rPr>
                        <a:t>uses of springs</a:t>
                      </a:r>
                      <a:r>
                        <a:rPr lang="en-US" sz="2400" baseline="0" dirty="0">
                          <a:solidFill>
                            <a:schemeClr val="tx1"/>
                          </a:solidFill>
                        </a:rPr>
                        <a:t> in tension</a:t>
                      </a:r>
                      <a:endParaRPr lang="en-US" sz="2400" dirty="0">
                        <a:solidFill>
                          <a:schemeClr val="tx1"/>
                        </a:solidFill>
                      </a:endParaRPr>
                    </a:p>
                  </a:txBody>
                  <a:tcPr anchor="ctr"/>
                </a:tc>
                <a:extLst>
                  <a:ext uri="{0D108BD9-81ED-4DB2-BD59-A6C34878D82A}">
                    <a16:rowId xmlns:a16="http://schemas.microsoft.com/office/drawing/2014/main" xmlns="" val="10000"/>
                  </a:ext>
                </a:extLst>
              </a:tr>
              <a:tr h="756084">
                <a:tc>
                  <a:txBody>
                    <a:bodyPr/>
                    <a:lstStyle/>
                    <a:p>
                      <a:pPr algn="ctr"/>
                      <a:r>
                        <a:rPr lang="en-US" sz="2400" b="1" dirty="0"/>
                        <a:t>ball point</a:t>
                      </a:r>
                      <a:r>
                        <a:rPr lang="en-US" sz="2400" b="1" baseline="0" dirty="0"/>
                        <a:t> pen</a:t>
                      </a:r>
                      <a:endParaRPr lang="en-US" sz="2400" b="1" dirty="0"/>
                    </a:p>
                  </a:txBody>
                  <a:tcPr anchor="ctr"/>
                </a:tc>
                <a:tc>
                  <a:txBody>
                    <a:bodyPr/>
                    <a:lstStyle/>
                    <a:p>
                      <a:pPr algn="ctr"/>
                      <a:r>
                        <a:rPr lang="en-US" sz="2400" b="1" dirty="0"/>
                        <a:t>trampolines</a:t>
                      </a:r>
                    </a:p>
                  </a:txBody>
                  <a:tcPr anchor="ctr"/>
                </a:tc>
                <a:extLst>
                  <a:ext uri="{0D108BD9-81ED-4DB2-BD59-A6C34878D82A}">
                    <a16:rowId xmlns:a16="http://schemas.microsoft.com/office/drawing/2014/main" xmlns="" val="10001"/>
                  </a:ext>
                </a:extLst>
              </a:tr>
              <a:tr h="756084">
                <a:tc>
                  <a:txBody>
                    <a:bodyPr/>
                    <a:lstStyle/>
                    <a:p>
                      <a:pPr algn="ctr"/>
                      <a:r>
                        <a:rPr lang="en-US" sz="2400" b="1" dirty="0"/>
                        <a:t>beds (mattresses)</a:t>
                      </a:r>
                    </a:p>
                  </a:txBody>
                  <a:tcPr anchor="ctr"/>
                </a:tc>
                <a:tc>
                  <a:txBody>
                    <a:bodyPr/>
                    <a:lstStyle/>
                    <a:p>
                      <a:pPr algn="ctr"/>
                      <a:r>
                        <a:rPr lang="en-US" sz="2400" b="1" dirty="0"/>
                        <a:t>garage doors</a:t>
                      </a:r>
                    </a:p>
                  </a:txBody>
                  <a:tcPr anchor="ctr"/>
                </a:tc>
                <a:extLst>
                  <a:ext uri="{0D108BD9-81ED-4DB2-BD59-A6C34878D82A}">
                    <a16:rowId xmlns:a16="http://schemas.microsoft.com/office/drawing/2014/main" xmlns="" val="10002"/>
                  </a:ext>
                </a:extLst>
              </a:tr>
              <a:tr h="756084">
                <a:tc>
                  <a:txBody>
                    <a:bodyPr/>
                    <a:lstStyle/>
                    <a:p>
                      <a:pPr algn="ctr"/>
                      <a:r>
                        <a:rPr lang="en-US" sz="2400" b="1" dirty="0"/>
                        <a:t>suspension springs (bikes)</a:t>
                      </a:r>
                    </a:p>
                  </a:txBody>
                  <a:tcPr anchor="ctr"/>
                </a:tc>
                <a:tc>
                  <a:txBody>
                    <a:bodyPr/>
                    <a:lstStyle/>
                    <a:p>
                      <a:pPr algn="ctr"/>
                      <a:r>
                        <a:rPr lang="en-US" sz="2400" b="1" dirty="0"/>
                        <a:t>Newton meter</a:t>
                      </a:r>
                    </a:p>
                  </a:txBody>
                  <a:tcPr anchor="ctr"/>
                </a:tc>
                <a:extLst>
                  <a:ext uri="{0D108BD9-81ED-4DB2-BD59-A6C34878D82A}">
                    <a16:rowId xmlns:a16="http://schemas.microsoft.com/office/drawing/2014/main" xmlns="" val="10003"/>
                  </a:ext>
                </a:extLst>
              </a:tr>
              <a:tr h="756084">
                <a:tc>
                  <a:txBody>
                    <a:bodyPr/>
                    <a:lstStyle/>
                    <a:p>
                      <a:pPr algn="ctr"/>
                      <a:r>
                        <a:rPr lang="en-US" sz="2400" b="1" dirty="0"/>
                        <a:t>electrical switches</a:t>
                      </a:r>
                    </a:p>
                  </a:txBody>
                  <a:tcPr anchor="ctr"/>
                </a:tc>
                <a:tc>
                  <a:txBody>
                    <a:bodyPr/>
                    <a:lstStyle/>
                    <a:p>
                      <a:pPr algn="ctr"/>
                      <a:r>
                        <a:rPr lang="en-US" sz="2400" b="1" dirty="0"/>
                        <a:t>exercise equipment</a:t>
                      </a:r>
                      <a:r>
                        <a:rPr lang="en-US" sz="2400" b="1" baseline="0" dirty="0"/>
                        <a:t> (chest expander)</a:t>
                      </a:r>
                      <a:endParaRPr lang="en-US" sz="2400" b="1" dirty="0"/>
                    </a:p>
                  </a:txBody>
                  <a:tcPr anchor="ctr"/>
                </a:tc>
                <a:extLst>
                  <a:ext uri="{0D108BD9-81ED-4DB2-BD59-A6C34878D82A}">
                    <a16:rowId xmlns:a16="http://schemas.microsoft.com/office/drawing/2014/main" xmlns="" val="10004"/>
                  </a:ext>
                </a:extLst>
              </a:tr>
            </a:tbl>
          </a:graphicData>
        </a:graphic>
      </p:graphicFrame>
      <p:sp>
        <p:nvSpPr>
          <p:cNvPr id="3" name="TextBox 2"/>
          <p:cNvSpPr txBox="1"/>
          <p:nvPr/>
        </p:nvSpPr>
        <p:spPr>
          <a:xfrm>
            <a:off x="119621" y="1376864"/>
            <a:ext cx="8853129" cy="461665"/>
          </a:xfrm>
          <a:prstGeom prst="rect">
            <a:avLst/>
          </a:prstGeom>
          <a:noFill/>
        </p:spPr>
        <p:txBody>
          <a:bodyPr wrap="none" rtlCol="0">
            <a:spAutoFit/>
          </a:bodyPr>
          <a:lstStyle/>
          <a:p>
            <a:r>
              <a:rPr lang="en-US" sz="2400" dirty="0"/>
              <a:t>Some common uses of springs, in compression and tension, include:</a:t>
            </a:r>
          </a:p>
        </p:txBody>
      </p:sp>
    </p:spTree>
    <p:extLst>
      <p:ext uri="{BB962C8B-B14F-4D97-AF65-F5344CB8AC3E}">
        <p14:creationId xmlns:p14="http://schemas.microsoft.com/office/powerpoint/2010/main" val="14945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
        <p:nvSpPr>
          <p:cNvPr id="5" name="Title 1"/>
          <p:cNvSpPr txBox="1">
            <a:spLocks/>
          </p:cNvSpPr>
          <p:nvPr/>
        </p:nvSpPr>
        <p:spPr>
          <a:xfrm>
            <a:off x="205844" y="667806"/>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Elastic and inelastic distortion</a:t>
            </a:r>
          </a:p>
        </p:txBody>
      </p:sp>
      <p:sp>
        <p:nvSpPr>
          <p:cNvPr id="6" name="TextBox 5"/>
          <p:cNvSpPr txBox="1"/>
          <p:nvPr/>
        </p:nvSpPr>
        <p:spPr>
          <a:xfrm>
            <a:off x="220715" y="1340768"/>
            <a:ext cx="5222477" cy="4893647"/>
          </a:xfrm>
          <a:prstGeom prst="rect">
            <a:avLst/>
          </a:prstGeom>
          <a:noFill/>
        </p:spPr>
        <p:txBody>
          <a:bodyPr wrap="square" rtlCol="0">
            <a:spAutoFit/>
          </a:bodyPr>
          <a:lstStyle/>
          <a:p>
            <a:r>
              <a:rPr lang="en-US" sz="2400" dirty="0"/>
              <a:t>To stretch a spring at least two forces are required </a:t>
            </a:r>
            <a:r>
              <a:rPr lang="mr-IN" sz="2400" dirty="0"/>
              <a:t>–</a:t>
            </a:r>
            <a:r>
              <a:rPr lang="en-US" sz="2400" dirty="0"/>
              <a:t> otherwise the whole spring will move.</a:t>
            </a:r>
          </a:p>
          <a:p>
            <a:endParaRPr lang="en-US" sz="2400" b="1" dirty="0"/>
          </a:p>
          <a:p>
            <a:r>
              <a:rPr lang="en-US" sz="2400" dirty="0"/>
              <a:t>When a spring is stretched, the spring may return to it’s original shape.  In this case the </a:t>
            </a:r>
            <a:r>
              <a:rPr lang="en-US" sz="2400" b="1" dirty="0">
                <a:solidFill>
                  <a:schemeClr val="accent6">
                    <a:lumMod val="75000"/>
                  </a:schemeClr>
                </a:solidFill>
              </a:rPr>
              <a:t>distortion</a:t>
            </a:r>
            <a:r>
              <a:rPr lang="en-US" sz="2400" b="1" dirty="0"/>
              <a:t> </a:t>
            </a:r>
            <a:r>
              <a:rPr lang="en-US" sz="2400" dirty="0"/>
              <a:t>of the spring is said to be</a:t>
            </a:r>
            <a:r>
              <a:rPr lang="en-US" sz="2400" b="1" dirty="0"/>
              <a:t> </a:t>
            </a:r>
            <a:r>
              <a:rPr lang="en-US" sz="2400" b="1" dirty="0">
                <a:solidFill>
                  <a:schemeClr val="accent6">
                    <a:lumMod val="75000"/>
                  </a:schemeClr>
                </a:solidFill>
              </a:rPr>
              <a:t>elastic.</a:t>
            </a:r>
          </a:p>
          <a:p>
            <a:endParaRPr lang="en-US" sz="2400" b="1" dirty="0"/>
          </a:p>
          <a:p>
            <a:r>
              <a:rPr lang="en-US" sz="2400" dirty="0"/>
              <a:t>If the spring is stretched too far then the spring will never return to it’s original length.  The distortion is said to be </a:t>
            </a:r>
            <a:r>
              <a:rPr lang="en-US" sz="2400" b="1" dirty="0">
                <a:solidFill>
                  <a:schemeClr val="accent6">
                    <a:lumMod val="75000"/>
                  </a:schemeClr>
                </a:solidFill>
              </a:rPr>
              <a:t>inelastic.</a:t>
            </a:r>
          </a:p>
        </p:txBody>
      </p:sp>
      <p:pic>
        <p:nvPicPr>
          <p:cNvPr id="3" name="Picture 2"/>
          <p:cNvPicPr>
            <a:picLocks noChangeAspect="1"/>
          </p:cNvPicPr>
          <p:nvPr/>
        </p:nvPicPr>
        <p:blipFill rotWithShape="1">
          <a:blip r:embed="rId2"/>
          <a:srcRect r="35294"/>
          <a:stretch/>
        </p:blipFill>
        <p:spPr>
          <a:xfrm>
            <a:off x="5443193" y="1578371"/>
            <a:ext cx="3488824" cy="4126360"/>
          </a:xfrm>
          <a:prstGeom prst="rect">
            <a:avLst/>
          </a:prstGeom>
        </p:spPr>
      </p:pic>
    </p:spTree>
    <p:extLst>
      <p:ext uri="{BB962C8B-B14F-4D97-AF65-F5344CB8AC3E}">
        <p14:creationId xmlns:p14="http://schemas.microsoft.com/office/powerpoint/2010/main" val="72797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7945" y="73336"/>
            <a:ext cx="5064976" cy="461665"/>
          </a:xfrm>
          <a:prstGeom prst="rect">
            <a:avLst/>
          </a:prstGeom>
          <a:noFill/>
        </p:spPr>
        <p:txBody>
          <a:bodyPr wrap="square" rtlCol="0">
            <a:spAutoFit/>
          </a:bodyPr>
          <a:lstStyle/>
          <a:p>
            <a:pPr algn="r"/>
            <a:r>
              <a:rPr lang="en-US" sz="2400" b="1" dirty="0">
                <a:solidFill>
                  <a:schemeClr val="accent6">
                    <a:lumMod val="75000"/>
                  </a:schemeClr>
                </a:solidFill>
              </a:rPr>
              <a:t>Force exerted on a spring</a:t>
            </a:r>
          </a:p>
        </p:txBody>
      </p:sp>
      <p:sp>
        <p:nvSpPr>
          <p:cNvPr id="5" name="Title 1"/>
          <p:cNvSpPr txBox="1">
            <a:spLocks/>
          </p:cNvSpPr>
          <p:nvPr/>
        </p:nvSpPr>
        <p:spPr>
          <a:xfrm>
            <a:off x="248017" y="753769"/>
            <a:ext cx="8458200" cy="442983"/>
          </a:xfrm>
          <a:prstGeom prst="rect">
            <a:avLst/>
          </a:prstGeom>
        </p:spPr>
        <p:txBody>
          <a:bodyPr vert="horz" lIns="91440" tIns="45720" rIns="91440" bIns="45720" rtlCol="0" anchor="ctr">
            <a:normAutofit fontScale="85000" lnSpcReduction="20000"/>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endParaRPr lang="en-US" b="1" dirty="0"/>
          </a:p>
        </p:txBody>
      </p:sp>
      <mc:AlternateContent xmlns:mc="http://schemas.openxmlformats.org/markup-compatibility/2006" xmlns:a14="http://schemas.microsoft.com/office/drawing/2010/main">
        <mc:Choice Requires="a14">
          <p:sp>
            <p:nvSpPr>
              <p:cNvPr id="8" name="TextBox 7"/>
              <p:cNvSpPr txBox="1"/>
              <p:nvPr/>
            </p:nvSpPr>
            <p:spPr>
              <a:xfrm>
                <a:off x="248017" y="3092957"/>
                <a:ext cx="8716471" cy="3831818"/>
              </a:xfrm>
              <a:prstGeom prst="rect">
                <a:avLst/>
              </a:prstGeom>
              <a:noFill/>
              <a:ln w="25400">
                <a:solidFill>
                  <a:srgbClr val="F79646"/>
                </a:solidFill>
              </a:ln>
            </p:spPr>
            <p:txBody>
              <a:bodyPr wrap="square" rtlCol="0">
                <a:spAutoFit/>
              </a:bodyPr>
              <a:lstStyle/>
              <a:p>
                <a:r>
                  <a:rPr lang="en-GB" sz="2400" dirty="0"/>
                  <a:t>Recall and use the equation for linear elastic distortion including calculating the spring constant:</a:t>
                </a:r>
              </a:p>
              <a:p>
                <a:endParaRPr lang="en-GB" sz="2000" dirty="0"/>
              </a:p>
              <a:p>
                <a:pPr algn="ctr"/>
                <a:r>
                  <a:rPr lang="en-GB" sz="2300" b="1" dirty="0">
                    <a:solidFill>
                      <a:schemeClr val="accent6">
                        <a:lumMod val="75000"/>
                      </a:schemeClr>
                    </a:solidFill>
                  </a:rPr>
                  <a:t>force exerted on a spring (N) = spring constant (N/m) </a:t>
                </a:r>
                <a14:m>
                  <m:oMath xmlns:m="http://schemas.openxmlformats.org/officeDocument/2006/math">
                    <m:r>
                      <a:rPr lang="en-GB" sz="2300" b="1" i="1">
                        <a:solidFill>
                          <a:schemeClr val="accent6">
                            <a:lumMod val="75000"/>
                          </a:schemeClr>
                        </a:solidFill>
                        <a:latin typeface="Cambria Math" panose="02040503050406030204" pitchFamily="18" charset="0"/>
                      </a:rPr>
                      <m:t>× </m:t>
                    </m:r>
                  </m:oMath>
                </a14:m>
                <a:r>
                  <a:rPr lang="en-GB" sz="2300" b="1" dirty="0">
                    <a:solidFill>
                      <a:schemeClr val="accent6">
                        <a:lumMod val="75000"/>
                      </a:schemeClr>
                    </a:solidFill>
                  </a:rPr>
                  <a:t>extension (m)</a:t>
                </a:r>
              </a:p>
              <a:p>
                <a:pPr algn="ctr"/>
                <a:endParaRPr lang="en-GB" sz="2400" b="1" dirty="0">
                  <a:solidFill>
                    <a:schemeClr val="accent6">
                      <a:lumMod val="75000"/>
                    </a:schemeClr>
                  </a:solidFill>
                </a:endParaRPr>
              </a:p>
              <a:p>
                <a:pPr algn="ctr"/>
                <a14:m>
                  <m:oMathPara xmlns:m="http://schemas.openxmlformats.org/officeDocument/2006/math">
                    <m:oMathParaPr>
                      <m:jc m:val="centerGroup"/>
                    </m:oMathParaPr>
                    <m:oMath xmlns:m="http://schemas.openxmlformats.org/officeDocument/2006/math">
                      <m:r>
                        <a:rPr lang="en-GB" sz="3600" b="1" i="1" smtClean="0">
                          <a:solidFill>
                            <a:schemeClr val="accent6">
                              <a:lumMod val="75000"/>
                            </a:schemeClr>
                          </a:solidFill>
                          <a:latin typeface="Cambria Math" panose="02040503050406030204" pitchFamily="18" charset="0"/>
                          <a:ea typeface="Cambria Math" panose="02040503050406030204" pitchFamily="18" charset="0"/>
                        </a:rPr>
                        <m:t>𝑭</m:t>
                      </m:r>
                      <m:r>
                        <a:rPr lang="en-GB" sz="3600" b="1" i="1" smtClean="0">
                          <a:solidFill>
                            <a:schemeClr val="accent6">
                              <a:lumMod val="75000"/>
                            </a:schemeClr>
                          </a:solidFill>
                          <a:latin typeface="Cambria Math" panose="02040503050406030204" pitchFamily="18" charset="0"/>
                          <a:ea typeface="Cambria Math" panose="02040503050406030204" pitchFamily="18" charset="0"/>
                        </a:rPr>
                        <m:t>=</m:t>
                      </m:r>
                      <m:r>
                        <a:rPr lang="en-GB" sz="3600" b="1" i="1" smtClean="0">
                          <a:solidFill>
                            <a:schemeClr val="accent6">
                              <a:lumMod val="75000"/>
                            </a:schemeClr>
                          </a:solidFill>
                          <a:latin typeface="Cambria Math" panose="02040503050406030204" pitchFamily="18" charset="0"/>
                        </a:rPr>
                        <m:t>𝒌</m:t>
                      </m:r>
                      <m:r>
                        <a:rPr lang="en-GB" sz="3600" b="1" i="1" smtClean="0">
                          <a:solidFill>
                            <a:schemeClr val="accent6">
                              <a:lumMod val="75000"/>
                            </a:schemeClr>
                          </a:solidFill>
                          <a:latin typeface="Cambria Math" panose="02040503050406030204" pitchFamily="18" charset="0"/>
                        </a:rPr>
                        <m:t> × </m:t>
                      </m:r>
                      <m:r>
                        <a:rPr lang="en-GB" sz="3600" b="1" i="1" smtClean="0">
                          <a:solidFill>
                            <a:schemeClr val="accent6">
                              <a:lumMod val="75000"/>
                            </a:schemeClr>
                          </a:solidFill>
                          <a:latin typeface="Cambria Math" panose="02040503050406030204" pitchFamily="18" charset="0"/>
                          <a:ea typeface="Cambria Math" panose="02040503050406030204" pitchFamily="18" charset="0"/>
                        </a:rPr>
                        <m:t>𝒙</m:t>
                      </m:r>
                    </m:oMath>
                  </m:oMathPara>
                </a14:m>
                <a:endParaRPr lang="en-US" sz="2400" b="1" dirty="0"/>
              </a:p>
              <a:p>
                <a:pPr algn="ctr"/>
                <a:endParaRPr lang="en-US" sz="1400" b="1" dirty="0"/>
              </a:p>
              <a:p>
                <a:r>
                  <a:rPr lang="en-US" sz="2400" dirty="0"/>
                  <a:t>This relationship can be applied to springs in both </a:t>
                </a:r>
                <a:r>
                  <a:rPr lang="en-US" sz="2400" b="1" dirty="0">
                    <a:solidFill>
                      <a:schemeClr val="accent6">
                        <a:lumMod val="75000"/>
                      </a:schemeClr>
                    </a:solidFill>
                  </a:rPr>
                  <a:t>compression</a:t>
                </a:r>
                <a:r>
                  <a:rPr lang="en-US" sz="2400" b="1" dirty="0"/>
                  <a:t> </a:t>
                </a:r>
                <a:r>
                  <a:rPr lang="en-US" sz="2400" dirty="0"/>
                  <a:t>and</a:t>
                </a:r>
                <a:r>
                  <a:rPr lang="en-US" sz="2400" b="1" dirty="0"/>
                  <a:t> </a:t>
                </a:r>
                <a:r>
                  <a:rPr lang="en-US" sz="2400" b="1" dirty="0">
                    <a:solidFill>
                      <a:schemeClr val="accent6">
                        <a:lumMod val="75000"/>
                      </a:schemeClr>
                    </a:solidFill>
                  </a:rPr>
                  <a:t>tension</a:t>
                </a:r>
                <a:r>
                  <a:rPr lang="en-US" sz="2400" dirty="0"/>
                  <a:t>, as long as the </a:t>
                </a:r>
                <a:r>
                  <a:rPr lang="en-US" sz="2400" b="1" dirty="0">
                    <a:solidFill>
                      <a:schemeClr val="accent6">
                        <a:lumMod val="75000"/>
                      </a:schemeClr>
                    </a:solidFill>
                  </a:rPr>
                  <a:t>limit of proportionality is not exceeded</a:t>
                </a:r>
                <a:r>
                  <a:rPr lang="en-US" sz="2400" b="1" dirty="0"/>
                  <a:t>.</a:t>
                </a:r>
                <a:endParaRPr lang="en-GB" sz="2400" b="1" dirty="0"/>
              </a:p>
              <a:p>
                <a:endParaRPr lang="en-US" sz="22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48017" y="3092957"/>
                <a:ext cx="8716471" cy="3831818"/>
              </a:xfrm>
              <a:prstGeom prst="rect">
                <a:avLst/>
              </a:prstGeom>
              <a:blipFill>
                <a:blip r:embed="rId2"/>
                <a:stretch>
                  <a:fillRect l="-871" t="-987"/>
                </a:stretch>
              </a:blipFill>
              <a:ln w="25400">
                <a:solidFill>
                  <a:srgbClr val="F79646"/>
                </a:solidFill>
              </a:ln>
            </p:spPr>
            <p:txBody>
              <a:bodyPr/>
              <a:lstStyle/>
              <a:p>
                <a:r>
                  <a:rPr lang="en-GB">
                    <a:noFill/>
                  </a:rPr>
                  <a:t> </a:t>
                </a:r>
              </a:p>
            </p:txBody>
          </p:sp>
        </mc:Fallback>
      </mc:AlternateContent>
      <p:sp>
        <p:nvSpPr>
          <p:cNvPr id="10" name="TextBox 9">
            <a:extLst>
              <a:ext uri="{FF2B5EF4-FFF2-40B4-BE49-F238E27FC236}">
                <a16:creationId xmlns:a16="http://schemas.microsoft.com/office/drawing/2014/main" xmlns="" id="{64841E44-D660-1B4D-A930-2B1746A9C538}"/>
              </a:ext>
            </a:extLst>
          </p:cNvPr>
          <p:cNvSpPr txBox="1"/>
          <p:nvPr/>
        </p:nvSpPr>
        <p:spPr>
          <a:xfrm>
            <a:off x="235009" y="732855"/>
            <a:ext cx="8897912" cy="2308324"/>
          </a:xfrm>
          <a:prstGeom prst="rect">
            <a:avLst/>
          </a:prstGeom>
          <a:noFill/>
          <a:ln w="25400">
            <a:noFill/>
          </a:ln>
        </p:spPr>
        <p:txBody>
          <a:bodyPr wrap="square" rtlCol="0">
            <a:spAutoFit/>
          </a:bodyPr>
          <a:lstStyle/>
          <a:p>
            <a:r>
              <a:rPr lang="en-GB" sz="2400" dirty="0"/>
              <a:t>The amount a spring stretches depends on the force applied to the spring and also to the </a:t>
            </a:r>
            <a:r>
              <a:rPr lang="en-GB" sz="2400" b="1" dirty="0">
                <a:solidFill>
                  <a:schemeClr val="accent6">
                    <a:lumMod val="75000"/>
                  </a:schemeClr>
                </a:solidFill>
              </a:rPr>
              <a:t>spring constant </a:t>
            </a:r>
            <a:r>
              <a:rPr lang="en-GB" sz="2400" dirty="0"/>
              <a:t>of the spring.</a:t>
            </a:r>
          </a:p>
          <a:p>
            <a:endParaRPr lang="en-GB" sz="2400" dirty="0"/>
          </a:p>
          <a:p>
            <a:r>
              <a:rPr lang="en-GB" sz="2400" dirty="0"/>
              <a:t>The</a:t>
            </a:r>
            <a:r>
              <a:rPr lang="en-GB" sz="2400" b="1" dirty="0"/>
              <a:t> </a:t>
            </a:r>
            <a:r>
              <a:rPr lang="en-GB" sz="2400" b="1" dirty="0">
                <a:solidFill>
                  <a:schemeClr val="accent6">
                    <a:lumMod val="75000"/>
                  </a:schemeClr>
                </a:solidFill>
              </a:rPr>
              <a:t>spring constant </a:t>
            </a:r>
            <a:r>
              <a:rPr lang="en-GB" sz="2400" dirty="0"/>
              <a:t>of a spring is </a:t>
            </a:r>
            <a:r>
              <a:rPr lang="en-GB" sz="2400" b="1" dirty="0">
                <a:solidFill>
                  <a:schemeClr val="accent6">
                    <a:lumMod val="75000"/>
                  </a:schemeClr>
                </a:solidFill>
              </a:rPr>
              <a:t>measured in newtons per meter (N/m).  </a:t>
            </a:r>
            <a:r>
              <a:rPr lang="en-GB" sz="2400" dirty="0"/>
              <a:t>The higher the spring constant the greater the force required to produce a given extension, in metres.</a:t>
            </a:r>
          </a:p>
        </p:txBody>
      </p:sp>
    </p:spTree>
    <p:extLst>
      <p:ext uri="{BB962C8B-B14F-4D97-AF65-F5344CB8AC3E}">
        <p14:creationId xmlns:p14="http://schemas.microsoft.com/office/powerpoint/2010/main" val="184636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7737" y="620688"/>
            <a:ext cx="8458200" cy="565838"/>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sz="2800" b="1" dirty="0"/>
              <a:t>Force exerted on a spring calculation</a:t>
            </a:r>
          </a:p>
        </p:txBody>
      </p:sp>
      <mc:AlternateContent xmlns:mc="http://schemas.openxmlformats.org/markup-compatibility/2006" xmlns:a14="http://schemas.microsoft.com/office/drawing/2010/main">
        <mc:Choice Requires="a14">
          <p:sp>
            <p:nvSpPr>
              <p:cNvPr id="3" name="TextBox 2"/>
              <p:cNvSpPr txBox="1"/>
              <p:nvPr/>
            </p:nvSpPr>
            <p:spPr>
              <a:xfrm>
                <a:off x="232121" y="2932108"/>
                <a:ext cx="8782417" cy="3308598"/>
              </a:xfrm>
              <a:prstGeom prst="rect">
                <a:avLst/>
              </a:prstGeom>
              <a:noFill/>
            </p:spPr>
            <p:txBody>
              <a:bodyPr wrap="square" rtlCol="0">
                <a:spAutoFit/>
              </a:bodyPr>
              <a:lstStyle/>
              <a:p>
                <a:r>
                  <a:rPr lang="en-US" sz="2000" b="1" dirty="0">
                    <a:solidFill>
                      <a:schemeClr val="accent6">
                        <a:lumMod val="75000"/>
                      </a:schemeClr>
                    </a:solidFill>
                  </a:rPr>
                  <a:t>Solution:</a:t>
                </a:r>
              </a:p>
              <a:p>
                <a:endParaRPr lang="en-US" sz="1200" b="1" dirty="0">
                  <a:solidFill>
                    <a:schemeClr val="accent6">
                      <a:lumMod val="75000"/>
                    </a:schemeClr>
                  </a:solidFill>
                </a:endParaRPr>
              </a:p>
              <a:p>
                <a:endParaRPr lang="en-US" sz="1050" b="1" dirty="0">
                  <a:solidFill>
                    <a:schemeClr val="accent6">
                      <a:lumMod val="75000"/>
                    </a:schemeClr>
                  </a:solidFill>
                </a:endParaRPr>
              </a:p>
              <a:p>
                <a:r>
                  <a:rPr lang="en-US" sz="2000" b="1" dirty="0">
                    <a:solidFill>
                      <a:schemeClr val="accent6">
                        <a:lumMod val="75000"/>
                      </a:schemeClr>
                    </a:solidFill>
                  </a:rPr>
                  <a:t>Equation:   </a:t>
                </a:r>
                <a:endParaRPr lang="en-US" sz="1200" b="1" dirty="0">
                  <a:solidFill>
                    <a:schemeClr val="accent6">
                      <a:lumMod val="75000"/>
                    </a:schemeClr>
                  </a:solidFill>
                </a:endParaRPr>
              </a:p>
              <a:p>
                <a:pPr algn="ctr"/>
                <a:r>
                  <a:rPr lang="en-GB" sz="2000" b="1" dirty="0">
                    <a:solidFill>
                      <a:schemeClr val="accent6">
                        <a:lumMod val="75000"/>
                      </a:schemeClr>
                    </a:solidFill>
                  </a:rPr>
                  <a:t>force exerted on a spring (N) = spring constant (N/m) </a:t>
                </a:r>
                <a14:m>
                  <m:oMath xmlns:m="http://schemas.openxmlformats.org/officeDocument/2006/math">
                    <m:r>
                      <a:rPr lang="en-GB" sz="2000" b="1" i="1">
                        <a:solidFill>
                          <a:schemeClr val="accent6">
                            <a:lumMod val="75000"/>
                          </a:schemeClr>
                        </a:solidFill>
                        <a:latin typeface="Cambria Math" panose="02040503050406030204" pitchFamily="18" charset="0"/>
                      </a:rPr>
                      <m:t>× </m:t>
                    </m:r>
                  </m:oMath>
                </a14:m>
                <a:r>
                  <a:rPr lang="en-GB" sz="2000" b="1" dirty="0">
                    <a:solidFill>
                      <a:schemeClr val="accent6">
                        <a:lumMod val="75000"/>
                      </a:schemeClr>
                    </a:solidFill>
                  </a:rPr>
                  <a:t>extension (m)</a:t>
                </a:r>
              </a:p>
              <a:p>
                <a:pPr algn="ctr"/>
                <a:endParaRPr lang="en-GB" sz="2000" b="1" dirty="0">
                  <a:solidFill>
                    <a:schemeClr val="accent6">
                      <a:lumMod val="75000"/>
                    </a:schemeClr>
                  </a:solidFill>
                </a:endParaRPr>
              </a:p>
              <a:p>
                <a:pPr algn="ctr"/>
                <a14:m>
                  <m:oMathPara xmlns:m="http://schemas.openxmlformats.org/officeDocument/2006/math">
                    <m:oMathParaPr>
                      <m:jc m:val="centerGroup"/>
                    </m:oMathParaPr>
                    <m:oMath xmlns:m="http://schemas.openxmlformats.org/officeDocument/2006/math">
                      <m:r>
                        <a:rPr lang="en-GB" sz="2400" b="1" i="1">
                          <a:solidFill>
                            <a:schemeClr val="accent6">
                              <a:lumMod val="75000"/>
                            </a:schemeClr>
                          </a:solidFill>
                          <a:latin typeface="Cambria Math" panose="02040503050406030204" pitchFamily="18" charset="0"/>
                          <a:ea typeface="Cambria Math" panose="02040503050406030204" pitchFamily="18" charset="0"/>
                        </a:rPr>
                        <m:t>𝑭</m:t>
                      </m:r>
                      <m:r>
                        <a:rPr lang="en-GB" sz="2400" b="1" i="1">
                          <a:solidFill>
                            <a:schemeClr val="accent6">
                              <a:lumMod val="75000"/>
                            </a:schemeClr>
                          </a:solidFill>
                          <a:latin typeface="Cambria Math" panose="02040503050406030204" pitchFamily="18" charset="0"/>
                          <a:ea typeface="Cambria Math" panose="02040503050406030204" pitchFamily="18" charset="0"/>
                        </a:rPr>
                        <m:t>=</m:t>
                      </m:r>
                      <m:r>
                        <a:rPr lang="en-GB" sz="2400" b="1" i="1">
                          <a:solidFill>
                            <a:schemeClr val="accent6">
                              <a:lumMod val="75000"/>
                            </a:schemeClr>
                          </a:solidFill>
                          <a:latin typeface="Cambria Math" panose="02040503050406030204" pitchFamily="18" charset="0"/>
                        </a:rPr>
                        <m:t>𝒌</m:t>
                      </m:r>
                      <m:r>
                        <a:rPr lang="en-GB" sz="2400" b="1" i="1">
                          <a:solidFill>
                            <a:schemeClr val="accent6">
                              <a:lumMod val="75000"/>
                            </a:schemeClr>
                          </a:solidFill>
                          <a:latin typeface="Cambria Math" panose="02040503050406030204" pitchFamily="18" charset="0"/>
                        </a:rPr>
                        <m:t> × </m:t>
                      </m:r>
                      <m:r>
                        <a:rPr lang="en-GB" sz="2400" b="1" i="1">
                          <a:solidFill>
                            <a:schemeClr val="accent6">
                              <a:lumMod val="75000"/>
                            </a:schemeClr>
                          </a:solidFill>
                          <a:latin typeface="Cambria Math" panose="02040503050406030204" pitchFamily="18" charset="0"/>
                          <a:ea typeface="Cambria Math" panose="02040503050406030204" pitchFamily="18" charset="0"/>
                        </a:rPr>
                        <m:t>𝒙</m:t>
                      </m:r>
                    </m:oMath>
                  </m:oMathPara>
                </a14:m>
                <a:endParaRPr lang="en-US" sz="2400" b="1" dirty="0"/>
              </a:p>
              <a:p>
                <a:pPr algn="ctr"/>
                <a:endParaRPr lang="en-US" sz="1200" b="1" dirty="0"/>
              </a:p>
              <a:p>
                <a:r>
                  <a:rPr lang="en-US" sz="2000" b="1" dirty="0">
                    <a:solidFill>
                      <a:schemeClr val="accent6">
                        <a:lumMod val="75000"/>
                      </a:schemeClr>
                    </a:solidFill>
                  </a:rPr>
                  <a:t>Substitution</a:t>
                </a:r>
                <a:r>
                  <a:rPr lang="en-US" b="1" dirty="0">
                    <a:solidFill>
                      <a:schemeClr val="accent6">
                        <a:lumMod val="75000"/>
                      </a:schemeClr>
                    </a:solidFill>
                  </a:rPr>
                  <a:t>: </a:t>
                </a:r>
                <a14:m>
                  <m:oMath xmlns:m="http://schemas.openxmlformats.org/officeDocument/2006/math">
                    <m:r>
                      <a:rPr lang="en-GB" sz="2000" b="1" i="0" smtClean="0">
                        <a:solidFill>
                          <a:schemeClr val="accent6">
                            <a:lumMod val="75000"/>
                          </a:schemeClr>
                        </a:solidFill>
                        <a:latin typeface="Cambria Math" panose="02040503050406030204" pitchFamily="18" charset="0"/>
                        <a:ea typeface="Cambria Math" panose="02040503050406030204" pitchFamily="18" charset="0"/>
                      </a:rPr>
                      <m:t>                                  </m:t>
                    </m:r>
                    <m:r>
                      <a:rPr lang="en-GB" sz="2000" b="1" i="1" smtClean="0">
                        <a:solidFill>
                          <a:schemeClr val="accent6">
                            <a:lumMod val="75000"/>
                          </a:schemeClr>
                        </a:solidFill>
                        <a:latin typeface="Cambria Math" panose="02040503050406030204" pitchFamily="18" charset="0"/>
                        <a:ea typeface="Cambria Math" panose="02040503050406030204" pitchFamily="18" charset="0"/>
                      </a:rPr>
                      <m:t>𝟔𝟎𝟎</m:t>
                    </m:r>
                    <m:r>
                      <a:rPr lang="en-GB" sz="2000" b="1" i="1">
                        <a:solidFill>
                          <a:schemeClr val="accent6">
                            <a:lumMod val="75000"/>
                          </a:schemeClr>
                        </a:solidFill>
                        <a:latin typeface="Cambria Math" panose="02040503050406030204" pitchFamily="18" charset="0"/>
                      </a:rPr>
                      <m:t>=</m:t>
                    </m:r>
                    <m:r>
                      <a:rPr lang="en-GB" sz="2000" b="1" i="1" smtClean="0">
                        <a:solidFill>
                          <a:schemeClr val="accent6">
                            <a:lumMod val="75000"/>
                          </a:schemeClr>
                        </a:solidFill>
                        <a:latin typeface="Cambria Math" panose="02040503050406030204" pitchFamily="18" charset="0"/>
                      </a:rPr>
                      <m:t>𝟐𝟐𝟎𝟎</m:t>
                    </m:r>
                    <m:r>
                      <a:rPr lang="en-GB" sz="2000" b="1" i="1" smtClean="0">
                        <a:solidFill>
                          <a:schemeClr val="accent6">
                            <a:lumMod val="75000"/>
                          </a:schemeClr>
                        </a:solidFill>
                        <a:latin typeface="Cambria Math" panose="02040503050406030204" pitchFamily="18" charset="0"/>
                      </a:rPr>
                      <m:t> × </m:t>
                    </m:r>
                    <m:r>
                      <a:rPr lang="en-GB" sz="2000" b="1" i="1" smtClean="0">
                        <a:solidFill>
                          <a:schemeClr val="accent6">
                            <a:lumMod val="75000"/>
                          </a:schemeClr>
                        </a:solidFill>
                        <a:latin typeface="Cambria Math" panose="02040503050406030204" pitchFamily="18" charset="0"/>
                        <a:ea typeface="Cambria Math" panose="02040503050406030204" pitchFamily="18" charset="0"/>
                      </a:rPr>
                      <m:t>𝒙</m:t>
                    </m:r>
                  </m:oMath>
                </a14:m>
                <a:r>
                  <a:rPr lang="en-US" b="1" dirty="0">
                    <a:solidFill>
                      <a:schemeClr val="accent6">
                        <a:lumMod val="75000"/>
                      </a:schemeClr>
                    </a:solidFill>
                  </a:rPr>
                  <a:t>       </a:t>
                </a:r>
                <a:endParaRPr lang="en-US" sz="2000" b="1" dirty="0">
                  <a:solidFill>
                    <a:schemeClr val="accent6">
                      <a:lumMod val="75000"/>
                    </a:schemeClr>
                  </a:solidFill>
                </a:endParaRPr>
              </a:p>
              <a:p>
                <a:r>
                  <a:rPr lang="en-US" b="1" dirty="0">
                    <a:solidFill>
                      <a:schemeClr val="accent6">
                        <a:lumMod val="75000"/>
                      </a:schemeClr>
                    </a:solidFill>
                  </a:rPr>
                  <a:t>  </a:t>
                </a:r>
                <a14:m>
                  <m:oMath xmlns:m="http://schemas.openxmlformats.org/officeDocument/2006/math">
                    <m:r>
                      <a:rPr lang="en-GB" sz="2000" b="1">
                        <a:solidFill>
                          <a:schemeClr val="accent6">
                            <a:lumMod val="75000"/>
                          </a:schemeClr>
                        </a:solidFill>
                        <a:latin typeface="Cambria Math" panose="02040503050406030204" pitchFamily="18" charset="0"/>
                        <a:ea typeface="Cambria Math" panose="02040503050406030204" pitchFamily="18" charset="0"/>
                      </a:rPr>
                      <m:t>                         </m:t>
                    </m:r>
                    <m:r>
                      <a:rPr lang="en-GB" sz="2000" b="1" i="0" smtClean="0">
                        <a:solidFill>
                          <a:schemeClr val="accent6">
                            <a:lumMod val="75000"/>
                          </a:schemeClr>
                        </a:solidFill>
                        <a:latin typeface="Cambria Math" panose="02040503050406030204" pitchFamily="18" charset="0"/>
                        <a:ea typeface="Cambria Math" panose="02040503050406030204" pitchFamily="18" charset="0"/>
                      </a:rPr>
                      <m:t>                                  </m:t>
                    </m:r>
                    <m:r>
                      <a:rPr lang="en-GB" sz="2000" b="1" i="1">
                        <a:solidFill>
                          <a:schemeClr val="accent6">
                            <a:lumMod val="75000"/>
                          </a:schemeClr>
                        </a:solidFill>
                        <a:latin typeface="Cambria Math" panose="02040503050406030204" pitchFamily="18" charset="0"/>
                        <a:ea typeface="Cambria Math" panose="02040503050406030204" pitchFamily="18" charset="0"/>
                      </a:rPr>
                      <m:t>𝟔𝟎𝟎</m:t>
                    </m:r>
                    <m:r>
                      <a:rPr lang="en-GB" sz="2000" b="1" i="1" smtClean="0">
                        <a:solidFill>
                          <a:schemeClr val="accent6">
                            <a:lumMod val="75000"/>
                          </a:schemeClr>
                        </a:solidFill>
                        <a:latin typeface="Cambria Math" panose="02040503050406030204" pitchFamily="18" charset="0"/>
                        <a:ea typeface="Cambria Math" panose="02040503050406030204" pitchFamily="18" charset="0"/>
                      </a:rPr>
                      <m:t>/</m:t>
                    </m:r>
                    <m:r>
                      <a:rPr lang="en-GB" sz="2000" b="1" i="1">
                        <a:solidFill>
                          <a:schemeClr val="accent6">
                            <a:lumMod val="75000"/>
                          </a:schemeClr>
                        </a:solidFill>
                        <a:latin typeface="Cambria Math" panose="02040503050406030204" pitchFamily="18" charset="0"/>
                      </a:rPr>
                      <m:t>𝟐𝟐𝟎𝟎</m:t>
                    </m:r>
                    <m:r>
                      <a:rPr lang="en-GB" sz="2000" b="1" i="1">
                        <a:solidFill>
                          <a:schemeClr val="accent6">
                            <a:lumMod val="75000"/>
                          </a:schemeClr>
                        </a:solidFill>
                        <a:latin typeface="Cambria Math" panose="02040503050406030204" pitchFamily="18" charset="0"/>
                      </a:rPr>
                      <m:t> =</m:t>
                    </m:r>
                    <m:r>
                      <a:rPr lang="en-GB" sz="2000" b="1" i="1">
                        <a:solidFill>
                          <a:schemeClr val="accent6">
                            <a:lumMod val="75000"/>
                          </a:schemeClr>
                        </a:solidFill>
                        <a:latin typeface="Cambria Math" panose="02040503050406030204" pitchFamily="18" charset="0"/>
                        <a:ea typeface="Cambria Math" panose="02040503050406030204" pitchFamily="18" charset="0"/>
                      </a:rPr>
                      <m:t>𝒙</m:t>
                    </m:r>
                  </m:oMath>
                </a14:m>
                <a:endParaRPr lang="en-US" sz="1050" b="1" dirty="0">
                  <a:solidFill>
                    <a:schemeClr val="accent6">
                      <a:lumMod val="75000"/>
                    </a:schemeClr>
                  </a:solidFill>
                </a:endParaRPr>
              </a:p>
              <a:p>
                <a:endParaRPr lang="en-US" sz="1050" b="1" dirty="0">
                  <a:solidFill>
                    <a:schemeClr val="accent6">
                      <a:lumMod val="75000"/>
                    </a:schemeClr>
                  </a:solidFill>
                </a:endParaRPr>
              </a:p>
              <a:p>
                <a:r>
                  <a:rPr lang="en-US" sz="2000" b="1" dirty="0">
                    <a:solidFill>
                      <a:schemeClr val="accent6">
                        <a:lumMod val="75000"/>
                      </a:schemeClr>
                    </a:solidFill>
                  </a:rPr>
                  <a:t>Answer:                                           extension = </a:t>
                </a:r>
                <a:r>
                  <a:rPr lang="en-US" sz="2000" b="1" dirty="0">
                    <a:solidFill>
                      <a:srgbClr val="00B050"/>
                    </a:solidFill>
                  </a:rPr>
                  <a:t>0.27 m</a:t>
                </a:r>
                <a:endParaRPr lang="en-US" sz="2000" b="1" baseline="30000" dirty="0">
                  <a:solidFill>
                    <a:srgbClr val="00B05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2121" y="2932108"/>
                <a:ext cx="8782417" cy="3308598"/>
              </a:xfrm>
              <a:prstGeom prst="rect">
                <a:avLst/>
              </a:prstGeom>
              <a:blipFill>
                <a:blip r:embed="rId2"/>
                <a:stretch>
                  <a:fillRect l="-577" t="-766" b="-2299"/>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xmlns="" id="{BE6919C7-9D43-A94F-91A0-A8E2E48B056E}"/>
              </a:ext>
            </a:extLst>
          </p:cNvPr>
          <p:cNvSpPr/>
          <p:nvPr/>
        </p:nvSpPr>
        <p:spPr>
          <a:xfrm>
            <a:off x="2987824" y="5768642"/>
            <a:ext cx="3312368" cy="4983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b="1" dirty="0"/>
              <a:t>Click to reveal answer</a:t>
            </a:r>
          </a:p>
        </p:txBody>
      </p:sp>
      <p:sp>
        <p:nvSpPr>
          <p:cNvPr id="9" name="TextBox 8">
            <a:extLst>
              <a:ext uri="{FF2B5EF4-FFF2-40B4-BE49-F238E27FC236}">
                <a16:creationId xmlns:a16="http://schemas.microsoft.com/office/drawing/2014/main" xmlns="" id="{69A0CDB3-1791-5044-BECD-BFCDE07D4440}"/>
              </a:ext>
            </a:extLst>
          </p:cNvPr>
          <p:cNvSpPr txBox="1"/>
          <p:nvPr/>
        </p:nvSpPr>
        <p:spPr>
          <a:xfrm>
            <a:off x="3851920" y="43293"/>
            <a:ext cx="5295429" cy="461665"/>
          </a:xfrm>
          <a:prstGeom prst="rect">
            <a:avLst/>
          </a:prstGeom>
          <a:noFill/>
        </p:spPr>
        <p:txBody>
          <a:bodyPr wrap="square" rtlCol="0">
            <a:spAutoFit/>
          </a:bodyPr>
          <a:lstStyle/>
          <a:p>
            <a:pPr algn="r"/>
            <a:r>
              <a:rPr lang="en-US" sz="2400" b="1" dirty="0">
                <a:solidFill>
                  <a:schemeClr val="accent6">
                    <a:lumMod val="75000"/>
                  </a:schemeClr>
                </a:solidFill>
              </a:rPr>
              <a:t>Force exerted on a spring </a:t>
            </a:r>
          </a:p>
        </p:txBody>
      </p:sp>
      <p:sp>
        <p:nvSpPr>
          <p:cNvPr id="4" name="Rectangle 3">
            <a:extLst>
              <a:ext uri="{FF2B5EF4-FFF2-40B4-BE49-F238E27FC236}">
                <a16:creationId xmlns:a16="http://schemas.microsoft.com/office/drawing/2014/main" xmlns="" id="{FF1706BB-42F4-844B-8D17-1AD5A7DC8837}"/>
              </a:ext>
            </a:extLst>
          </p:cNvPr>
          <p:cNvSpPr/>
          <p:nvPr/>
        </p:nvSpPr>
        <p:spPr>
          <a:xfrm>
            <a:off x="232121" y="1201014"/>
            <a:ext cx="5780040" cy="1754326"/>
          </a:xfrm>
          <a:prstGeom prst="rect">
            <a:avLst/>
          </a:prstGeom>
        </p:spPr>
        <p:txBody>
          <a:bodyPr wrap="square">
            <a:spAutoFit/>
          </a:bodyPr>
          <a:lstStyle/>
          <a:p>
            <a:r>
              <a:rPr lang="en-GB" sz="2400" dirty="0"/>
              <a:t>A trampoline spring has a spring constant of 2200 N/m.</a:t>
            </a:r>
          </a:p>
          <a:p>
            <a:endParaRPr lang="en-GB" sz="1100" dirty="0"/>
          </a:p>
          <a:p>
            <a:r>
              <a:rPr lang="en-GB" sz="2400" dirty="0"/>
              <a:t>Work out the extension of the trampoline spring if a weight of 600 N is applied.</a:t>
            </a:r>
          </a:p>
        </p:txBody>
      </p:sp>
      <p:pic>
        <p:nvPicPr>
          <p:cNvPr id="6" name="Picture 5">
            <a:extLst>
              <a:ext uri="{FF2B5EF4-FFF2-40B4-BE49-F238E27FC236}">
                <a16:creationId xmlns:a16="http://schemas.microsoft.com/office/drawing/2014/main" xmlns="" id="{1B2B50AA-BE8F-DC4A-BA87-AA9AA7A99C47}"/>
              </a:ext>
            </a:extLst>
          </p:cNvPr>
          <p:cNvPicPr>
            <a:picLocks noChangeAspect="1"/>
          </p:cNvPicPr>
          <p:nvPr/>
        </p:nvPicPr>
        <p:blipFill>
          <a:blip r:embed="rId3"/>
          <a:stretch>
            <a:fillRect/>
          </a:stretch>
        </p:blipFill>
        <p:spPr>
          <a:xfrm>
            <a:off x="6300192" y="764704"/>
            <a:ext cx="2448272" cy="2448272"/>
          </a:xfrm>
          <a:prstGeom prst="rect">
            <a:avLst/>
          </a:prstGeom>
        </p:spPr>
      </p:pic>
    </p:spTree>
    <p:extLst>
      <p:ext uri="{BB962C8B-B14F-4D97-AF65-F5344CB8AC3E}">
        <p14:creationId xmlns:p14="http://schemas.microsoft.com/office/powerpoint/2010/main" val="213432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7504" y="676288"/>
            <a:ext cx="8458200" cy="749300"/>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r>
              <a:rPr lang="en-US" b="1" dirty="0"/>
              <a:t>Limit of Proportionality</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336604" y="1425588"/>
            <a:ext cx="5245688" cy="2652992"/>
          </a:xfrm>
          <a:prstGeom prst="rect">
            <a:avLst/>
          </a:prstGeom>
        </p:spPr>
      </p:pic>
      <p:sp>
        <p:nvSpPr>
          <p:cNvPr id="3" name="TextBox 2"/>
          <p:cNvSpPr txBox="1"/>
          <p:nvPr/>
        </p:nvSpPr>
        <p:spPr>
          <a:xfrm>
            <a:off x="5258481" y="4366215"/>
            <a:ext cx="3807509" cy="923330"/>
          </a:xfrm>
          <a:prstGeom prst="rect">
            <a:avLst/>
          </a:prstGeom>
          <a:solidFill>
            <a:schemeClr val="accent6">
              <a:lumMod val="75000"/>
            </a:schemeClr>
          </a:solidFill>
        </p:spPr>
        <p:txBody>
          <a:bodyPr wrap="square" rtlCol="0">
            <a:spAutoFit/>
          </a:bodyPr>
          <a:lstStyle/>
          <a:p>
            <a:r>
              <a:rPr lang="en-US" b="1" dirty="0">
                <a:solidFill>
                  <a:schemeClr val="bg1"/>
                </a:solidFill>
              </a:rPr>
              <a:t>A graph of force against extension for a spring that has not been stretched beyond the limit of proportionality.</a:t>
            </a:r>
          </a:p>
        </p:txBody>
      </p:sp>
      <p:sp>
        <p:nvSpPr>
          <p:cNvPr id="7" name="TextBox 6">
            <a:extLst>
              <a:ext uri="{FF2B5EF4-FFF2-40B4-BE49-F238E27FC236}">
                <a16:creationId xmlns:a16="http://schemas.microsoft.com/office/drawing/2014/main" xmlns="" id="{3577D271-C114-E74F-811E-53802CE13C25}"/>
              </a:ext>
            </a:extLst>
          </p:cNvPr>
          <p:cNvSpPr txBox="1"/>
          <p:nvPr/>
        </p:nvSpPr>
        <p:spPr>
          <a:xfrm>
            <a:off x="6246488" y="44877"/>
            <a:ext cx="2880320" cy="461665"/>
          </a:xfrm>
          <a:prstGeom prst="rect">
            <a:avLst/>
          </a:prstGeom>
          <a:noFill/>
        </p:spPr>
        <p:txBody>
          <a:bodyPr wrap="square" rtlCol="0">
            <a:spAutoFit/>
          </a:bodyPr>
          <a:lstStyle/>
          <a:p>
            <a:pPr algn="r"/>
            <a:r>
              <a:rPr lang="en-US" sz="2400" b="1" dirty="0">
                <a:solidFill>
                  <a:schemeClr val="accent6">
                    <a:lumMod val="75000"/>
                  </a:schemeClr>
                </a:solidFill>
              </a:rPr>
              <a:t>Forces and elasticity</a:t>
            </a:r>
          </a:p>
        </p:txBody>
      </p:sp>
      <p:sp>
        <p:nvSpPr>
          <p:cNvPr id="6" name="TextBox 5"/>
          <p:cNvSpPr txBox="1"/>
          <p:nvPr/>
        </p:nvSpPr>
        <p:spPr>
          <a:xfrm>
            <a:off x="251520" y="1473480"/>
            <a:ext cx="4547139" cy="4154984"/>
          </a:xfrm>
          <a:prstGeom prst="rect">
            <a:avLst/>
          </a:prstGeom>
          <a:noFill/>
        </p:spPr>
        <p:txBody>
          <a:bodyPr wrap="square" rtlCol="0">
            <a:spAutoFit/>
          </a:bodyPr>
          <a:lstStyle/>
          <a:p>
            <a:r>
              <a:rPr lang="en-US" sz="2400" dirty="0"/>
              <a:t>The</a:t>
            </a:r>
            <a:r>
              <a:rPr lang="en-US" sz="2400" b="1" dirty="0"/>
              <a:t> </a:t>
            </a:r>
            <a:r>
              <a:rPr lang="en-US" sz="2400" b="1" dirty="0">
                <a:solidFill>
                  <a:schemeClr val="accent6">
                    <a:lumMod val="75000"/>
                  </a:schemeClr>
                </a:solidFill>
              </a:rPr>
              <a:t>extension</a:t>
            </a:r>
            <a:r>
              <a:rPr lang="en-US" sz="2400" b="1" dirty="0"/>
              <a:t> </a:t>
            </a:r>
            <a:r>
              <a:rPr lang="en-US" sz="2400" dirty="0"/>
              <a:t>(the length of a spring minus the original length) of a spring is </a:t>
            </a:r>
            <a:r>
              <a:rPr lang="en-US" sz="2400" b="1" dirty="0">
                <a:solidFill>
                  <a:schemeClr val="accent6">
                    <a:lumMod val="75000"/>
                  </a:schemeClr>
                </a:solidFill>
              </a:rPr>
              <a:t>directly proportional </a:t>
            </a:r>
            <a:r>
              <a:rPr lang="en-US" sz="2400" dirty="0"/>
              <a:t>to the force applied </a:t>
            </a:r>
            <a:r>
              <a:rPr lang="mr-IN" sz="2400" dirty="0"/>
              <a:t>–</a:t>
            </a:r>
            <a:r>
              <a:rPr lang="en-US" sz="2400" dirty="0"/>
              <a:t> provided that the </a:t>
            </a:r>
            <a:r>
              <a:rPr lang="en-US" sz="2400" b="1" dirty="0">
                <a:solidFill>
                  <a:schemeClr val="accent6">
                    <a:lumMod val="75000"/>
                  </a:schemeClr>
                </a:solidFill>
              </a:rPr>
              <a:t>limit of proportionality</a:t>
            </a:r>
            <a:r>
              <a:rPr lang="en-US" sz="2400" dirty="0">
                <a:solidFill>
                  <a:srgbClr val="F79646"/>
                </a:solidFill>
              </a:rPr>
              <a:t> </a:t>
            </a:r>
            <a:r>
              <a:rPr lang="en-US" sz="2400" dirty="0"/>
              <a:t>is not exceeded.</a:t>
            </a:r>
          </a:p>
          <a:p>
            <a:endParaRPr lang="en-US" sz="2400" b="1" dirty="0"/>
          </a:p>
          <a:p>
            <a:r>
              <a:rPr lang="en-US" sz="2400" dirty="0"/>
              <a:t>This means that if the force on the spring is doubled then the extension of the spring will be doubled too.</a:t>
            </a:r>
          </a:p>
        </p:txBody>
      </p:sp>
    </p:spTree>
    <p:extLst>
      <p:ext uri="{BB962C8B-B14F-4D97-AF65-F5344CB8AC3E}">
        <p14:creationId xmlns:p14="http://schemas.microsoft.com/office/powerpoint/2010/main" val="19235761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CB82242DB234F99AC68EA2D00A2C0" ma:contentTypeVersion="13" ma:contentTypeDescription="Create a new document." ma:contentTypeScope="" ma:versionID="9ce34b6a7971d622464f927ce8bd2ada">
  <xsd:schema xmlns:xsd="http://www.w3.org/2001/XMLSchema" xmlns:xs="http://www.w3.org/2001/XMLSchema" xmlns:p="http://schemas.microsoft.com/office/2006/metadata/properties" xmlns:ns2="9f6bb6b4-1e89-4830-86e6-f515253dc81c" xmlns:ns3="5edab1e1-a49c-4ad1-82da-d5d2c0009e7c" targetNamespace="http://schemas.microsoft.com/office/2006/metadata/properties" ma:root="true" ma:fieldsID="5ef9ed965d96a55c1b9d6fdf3499228f" ns2:_="" ns3:_="">
    <xsd:import namespace="9f6bb6b4-1e89-4830-86e6-f515253dc81c"/>
    <xsd:import namespace="5edab1e1-a49c-4ad1-82da-d5d2c000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bb6b4-1e89-4830-86e6-f515253dc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ab1e1-a49c-4ad1-82da-d5d2c0009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0B832B-06D7-4F8C-BF90-7ED0D7BA14C7}"/>
</file>

<file path=customXml/itemProps2.xml><?xml version="1.0" encoding="utf-8"?>
<ds:datastoreItem xmlns:ds="http://schemas.openxmlformats.org/officeDocument/2006/customXml" ds:itemID="{C762BE53-2675-4EEA-B58D-25320911C415}"/>
</file>

<file path=customXml/itemProps3.xml><?xml version="1.0" encoding="utf-8"?>
<ds:datastoreItem xmlns:ds="http://schemas.openxmlformats.org/officeDocument/2006/customXml" ds:itemID="{42F14EF2-8CFA-4F94-AF0E-564D22B79BED}"/>
</file>

<file path=docProps/app.xml><?xml version="1.0" encoding="utf-8"?>
<Properties xmlns="http://schemas.openxmlformats.org/officeDocument/2006/extended-properties" xmlns:vt="http://schemas.openxmlformats.org/officeDocument/2006/docPropsVTypes">
  <Template/>
  <TotalTime>97375</TotalTime>
  <Words>5206</Words>
  <Application>Microsoft Office PowerPoint</Application>
  <PresentationFormat>On-screen Show (4:3)</PresentationFormat>
  <Paragraphs>505</Paragraphs>
  <Slides>40</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Beirut</vt:lpstr>
      <vt:lpstr>Calibri</vt:lpstr>
      <vt:lpstr>Calibri Light</vt:lpstr>
      <vt:lpstr>Cambria Math</vt:lpstr>
      <vt:lpstr>Lato Medium</vt:lpstr>
      <vt:lpstr>Mangal</vt:lpstr>
      <vt:lpstr>News Gothic MT</vt:lpstr>
      <vt:lpstr>Times New Roman</vt:lpstr>
      <vt:lpstr>1_Office Theme</vt:lpstr>
      <vt:lpstr>Custom Design</vt:lpstr>
      <vt:lpstr>PowerPoint Presentation</vt:lpstr>
      <vt:lpstr>            Overview    Edexcel Topic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procedure: Force and extension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Karen Collins</cp:lastModifiedBy>
  <cp:revision>968</cp:revision>
  <cp:lastPrinted>2017-05-23T14:15:43Z</cp:lastPrinted>
  <dcterms:created xsi:type="dcterms:W3CDTF">2016-03-05T09:38:04Z</dcterms:created>
  <dcterms:modified xsi:type="dcterms:W3CDTF">2018-11-26T07:50:02Z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0x010100EC1CB82242DB234F99AC68EA2D00A2C0</vt:lpwstr>
  </property>
</Properties>
</file>