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1.xml" ContentType="application/vnd.openxmlformats-officedocument.presentationml.slide+xml"/>
  <Override PartName="/ppt/slides/slide56.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33.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59"/>
  </p:notesMasterIdLst>
  <p:sldIdLst>
    <p:sldId id="256" r:id="rId3"/>
    <p:sldId id="281" r:id="rId4"/>
    <p:sldId id="316" r:id="rId5"/>
    <p:sldId id="490" r:id="rId6"/>
    <p:sldId id="535" r:id="rId7"/>
    <p:sldId id="513" r:id="rId8"/>
    <p:sldId id="325" r:id="rId9"/>
    <p:sldId id="565" r:id="rId10"/>
    <p:sldId id="566" r:id="rId11"/>
    <p:sldId id="467" r:id="rId12"/>
    <p:sldId id="567" r:id="rId13"/>
    <p:sldId id="568" r:id="rId14"/>
    <p:sldId id="317" r:id="rId15"/>
    <p:sldId id="558" r:id="rId16"/>
    <p:sldId id="559" r:id="rId17"/>
    <p:sldId id="571" r:id="rId18"/>
    <p:sldId id="574" r:id="rId19"/>
    <p:sldId id="569" r:id="rId20"/>
    <p:sldId id="560" r:id="rId21"/>
    <p:sldId id="561" r:id="rId22"/>
    <p:sldId id="573" r:id="rId23"/>
    <p:sldId id="575" r:id="rId24"/>
    <p:sldId id="570" r:id="rId25"/>
    <p:sldId id="562" r:id="rId26"/>
    <p:sldId id="563" r:id="rId27"/>
    <p:sldId id="564" r:id="rId28"/>
    <p:sldId id="556" r:id="rId29"/>
    <p:sldId id="576" r:id="rId30"/>
    <p:sldId id="579" r:id="rId31"/>
    <p:sldId id="580" r:id="rId32"/>
    <p:sldId id="583" r:id="rId33"/>
    <p:sldId id="577" r:id="rId34"/>
    <p:sldId id="581" r:id="rId35"/>
    <p:sldId id="578" r:id="rId36"/>
    <p:sldId id="584" r:id="rId37"/>
    <p:sldId id="585" r:id="rId38"/>
    <p:sldId id="586" r:id="rId39"/>
    <p:sldId id="607" r:id="rId40"/>
    <p:sldId id="588" r:id="rId41"/>
    <p:sldId id="589" r:id="rId42"/>
    <p:sldId id="608" r:id="rId43"/>
    <p:sldId id="590" r:id="rId44"/>
    <p:sldId id="609" r:id="rId45"/>
    <p:sldId id="610" r:id="rId46"/>
    <p:sldId id="593" r:id="rId47"/>
    <p:sldId id="595" r:id="rId48"/>
    <p:sldId id="596" r:id="rId49"/>
    <p:sldId id="597" r:id="rId50"/>
    <p:sldId id="598" r:id="rId51"/>
    <p:sldId id="599" r:id="rId52"/>
    <p:sldId id="600" r:id="rId53"/>
    <p:sldId id="601" r:id="rId54"/>
    <p:sldId id="602" r:id="rId55"/>
    <p:sldId id="603" r:id="rId56"/>
    <p:sldId id="604" r:id="rId57"/>
    <p:sldId id="60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impkins" initials="MS" lastIdx="4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5C33"/>
    <a:srgbClr val="E49F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46" autoAdjust="0"/>
    <p:restoredTop sz="92868" autoAdjust="0"/>
  </p:normalViewPr>
  <p:slideViewPr>
    <p:cSldViewPr>
      <p:cViewPr varScale="1">
        <p:scale>
          <a:sx n="72" d="100"/>
          <a:sy n="72" d="100"/>
        </p:scale>
        <p:origin x="119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408"/>
    </p:cViewPr>
  </p:sorterViewPr>
  <p:notesViewPr>
    <p:cSldViewPr>
      <p:cViewPr varScale="1">
        <p:scale>
          <a:sx n="85" d="100"/>
          <a:sy n="85" d="100"/>
        </p:scale>
        <p:origin x="1952"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ustomXml" Target="../customXml/item2.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65"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D2026-0859-4913-9377-3DA08F595AD2}" type="datetimeFigureOut">
              <a:rPr lang="en-US" smtClean="0"/>
              <a:t>2/9/2018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D32D9-63A9-423F-8B77-368638260D4D}" type="slidenum">
              <a:rPr lang="en-US" smtClean="0"/>
              <a:t>‹#›</a:t>
            </a:fld>
            <a:endParaRPr lang="en-US"/>
          </a:p>
        </p:txBody>
      </p:sp>
    </p:spTree>
    <p:extLst>
      <p:ext uri="{BB962C8B-B14F-4D97-AF65-F5344CB8AC3E}">
        <p14:creationId xmlns:p14="http://schemas.microsoft.com/office/powerpoint/2010/main" val="45470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https://c2.staticflickr.com/4/3178/4076380768_03994aed44_b.jpg</a:t>
            </a:r>
          </a:p>
        </p:txBody>
      </p:sp>
      <p:sp>
        <p:nvSpPr>
          <p:cNvPr id="4" name="Slide Number Placeholder 3"/>
          <p:cNvSpPr>
            <a:spLocks noGrp="1"/>
          </p:cNvSpPr>
          <p:nvPr>
            <p:ph type="sldNum" sz="quarter" idx="10"/>
          </p:nvPr>
        </p:nvSpPr>
        <p:spPr/>
        <p:txBody>
          <a:bodyPr/>
          <a:lstStyle/>
          <a:p>
            <a:fld id="{2C9D32D9-63A9-423F-8B77-368638260D4D}" type="slidenum">
              <a:rPr lang="en-US" smtClean="0"/>
              <a:t>2</a:t>
            </a:fld>
            <a:endParaRPr lang="en-US"/>
          </a:p>
        </p:txBody>
      </p:sp>
    </p:spTree>
    <p:extLst>
      <p:ext uri="{BB962C8B-B14F-4D97-AF65-F5344CB8AC3E}">
        <p14:creationId xmlns:p14="http://schemas.microsoft.com/office/powerpoint/2010/main" val="253604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15</a:t>
            </a:fld>
            <a:endParaRPr lang="en-US"/>
          </a:p>
        </p:txBody>
      </p:sp>
    </p:spTree>
    <p:extLst>
      <p:ext uri="{BB962C8B-B14F-4D97-AF65-F5344CB8AC3E}">
        <p14:creationId xmlns:p14="http://schemas.microsoft.com/office/powerpoint/2010/main" val="206569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google.co.uk/url?sa=i&amp;rct=j&amp;q=&amp;esrc=s&amp;source=images&amp;cd=&amp;cad=rja&amp;uact=8&amp;ved=0ahUKEwi0wPOphtDVAhUIShQKHW9XD0AQjRwIBw&amp;url=http%3A%2F%2Fibchem.com%2FIB%2Fibnotes%2Ffull%2Fope_htm%2Fhall_cell.htm&amp;psig=AFQjCNGb7-GPpBasXBz55VXk3BCbdFEYPQ&amp;ust=1502570727717402</a:t>
            </a:r>
          </a:p>
        </p:txBody>
      </p:sp>
      <p:sp>
        <p:nvSpPr>
          <p:cNvPr id="4" name="Slide Number Placeholder 3"/>
          <p:cNvSpPr>
            <a:spLocks noGrp="1"/>
          </p:cNvSpPr>
          <p:nvPr>
            <p:ph type="sldNum" sz="quarter" idx="10"/>
          </p:nvPr>
        </p:nvSpPr>
        <p:spPr/>
        <p:txBody>
          <a:bodyPr/>
          <a:lstStyle/>
          <a:p>
            <a:fld id="{2C9D32D9-63A9-423F-8B77-368638260D4D}" type="slidenum">
              <a:rPr lang="en-US" smtClean="0"/>
              <a:t>16</a:t>
            </a:fld>
            <a:endParaRPr lang="en-US"/>
          </a:p>
        </p:txBody>
      </p:sp>
    </p:spTree>
    <p:extLst>
      <p:ext uri="{BB962C8B-B14F-4D97-AF65-F5344CB8AC3E}">
        <p14:creationId xmlns:p14="http://schemas.microsoft.com/office/powerpoint/2010/main" val="59086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18</a:t>
            </a:fld>
            <a:endParaRPr lang="en-US"/>
          </a:p>
        </p:txBody>
      </p:sp>
    </p:spTree>
    <p:extLst>
      <p:ext uri="{BB962C8B-B14F-4D97-AF65-F5344CB8AC3E}">
        <p14:creationId xmlns:p14="http://schemas.microsoft.com/office/powerpoint/2010/main" val="1991293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23</a:t>
            </a:fld>
            <a:endParaRPr lang="en-US" dirty="0"/>
          </a:p>
        </p:txBody>
      </p:sp>
    </p:spTree>
    <p:extLst>
      <p:ext uri="{BB962C8B-B14F-4D97-AF65-F5344CB8AC3E}">
        <p14:creationId xmlns:p14="http://schemas.microsoft.com/office/powerpoint/2010/main" val="147737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28</a:t>
            </a:fld>
            <a:endParaRPr lang="en-US"/>
          </a:p>
        </p:txBody>
      </p:sp>
    </p:spTree>
    <p:extLst>
      <p:ext uri="{BB962C8B-B14F-4D97-AF65-F5344CB8AC3E}">
        <p14:creationId xmlns:p14="http://schemas.microsoft.com/office/powerpoint/2010/main" val="794333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32</a:t>
            </a:fld>
            <a:endParaRPr lang="en-US"/>
          </a:p>
        </p:txBody>
      </p:sp>
    </p:spTree>
    <p:extLst>
      <p:ext uri="{BB962C8B-B14F-4D97-AF65-F5344CB8AC3E}">
        <p14:creationId xmlns:p14="http://schemas.microsoft.com/office/powerpoint/2010/main" val="69645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34</a:t>
            </a:fld>
            <a:endParaRPr lang="en-US" dirty="0"/>
          </a:p>
        </p:txBody>
      </p:sp>
    </p:spTree>
    <p:extLst>
      <p:ext uri="{BB962C8B-B14F-4D97-AF65-F5344CB8AC3E}">
        <p14:creationId xmlns:p14="http://schemas.microsoft.com/office/powerpoint/2010/main" val="1872011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36</a:t>
            </a:fld>
            <a:endParaRPr lang="en-US" dirty="0"/>
          </a:p>
        </p:txBody>
      </p:sp>
    </p:spTree>
    <p:extLst>
      <p:ext uri="{BB962C8B-B14F-4D97-AF65-F5344CB8AC3E}">
        <p14:creationId xmlns:p14="http://schemas.microsoft.com/office/powerpoint/2010/main" val="659537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37</a:t>
            </a:fld>
            <a:endParaRPr lang="en-US" dirty="0"/>
          </a:p>
        </p:txBody>
      </p:sp>
    </p:spTree>
    <p:extLst>
      <p:ext uri="{BB962C8B-B14F-4D97-AF65-F5344CB8AC3E}">
        <p14:creationId xmlns:p14="http://schemas.microsoft.com/office/powerpoint/2010/main" val="1432786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38</a:t>
            </a:fld>
            <a:endParaRPr lang="en-US" dirty="0"/>
          </a:p>
        </p:txBody>
      </p:sp>
    </p:spTree>
    <p:extLst>
      <p:ext uri="{BB962C8B-B14F-4D97-AF65-F5344CB8AC3E}">
        <p14:creationId xmlns:p14="http://schemas.microsoft.com/office/powerpoint/2010/main" val="82503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a:t>
            </a:fld>
            <a:endParaRPr lang="en-US"/>
          </a:p>
        </p:txBody>
      </p:sp>
    </p:spTree>
    <p:extLst>
      <p:ext uri="{BB962C8B-B14F-4D97-AF65-F5344CB8AC3E}">
        <p14:creationId xmlns:p14="http://schemas.microsoft.com/office/powerpoint/2010/main" val="704945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39</a:t>
            </a:fld>
            <a:endParaRPr lang="en-US" dirty="0"/>
          </a:p>
        </p:txBody>
      </p:sp>
    </p:spTree>
    <p:extLst>
      <p:ext uri="{BB962C8B-B14F-4D97-AF65-F5344CB8AC3E}">
        <p14:creationId xmlns:p14="http://schemas.microsoft.com/office/powerpoint/2010/main" val="944644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42</a:t>
            </a:fld>
            <a:endParaRPr lang="en-US" dirty="0"/>
          </a:p>
        </p:txBody>
      </p:sp>
    </p:spTree>
    <p:extLst>
      <p:ext uri="{BB962C8B-B14F-4D97-AF65-F5344CB8AC3E}">
        <p14:creationId xmlns:p14="http://schemas.microsoft.com/office/powerpoint/2010/main" val="182916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45</a:t>
            </a:fld>
            <a:endParaRPr lang="en-US" dirty="0"/>
          </a:p>
        </p:txBody>
      </p:sp>
    </p:spTree>
    <p:extLst>
      <p:ext uri="{BB962C8B-B14F-4D97-AF65-F5344CB8AC3E}">
        <p14:creationId xmlns:p14="http://schemas.microsoft.com/office/powerpoint/2010/main" val="138119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46</a:t>
            </a:fld>
            <a:endParaRPr lang="en-US" dirty="0"/>
          </a:p>
        </p:txBody>
      </p:sp>
    </p:spTree>
    <p:extLst>
      <p:ext uri="{BB962C8B-B14F-4D97-AF65-F5344CB8AC3E}">
        <p14:creationId xmlns:p14="http://schemas.microsoft.com/office/powerpoint/2010/main" val="212575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47</a:t>
            </a:fld>
            <a:endParaRPr lang="en-US" dirty="0"/>
          </a:p>
        </p:txBody>
      </p:sp>
    </p:spTree>
    <p:extLst>
      <p:ext uri="{BB962C8B-B14F-4D97-AF65-F5344CB8AC3E}">
        <p14:creationId xmlns:p14="http://schemas.microsoft.com/office/powerpoint/2010/main" val="559778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48</a:t>
            </a:fld>
            <a:endParaRPr lang="en-US" dirty="0"/>
          </a:p>
        </p:txBody>
      </p:sp>
    </p:spTree>
    <p:extLst>
      <p:ext uri="{BB962C8B-B14F-4D97-AF65-F5344CB8AC3E}">
        <p14:creationId xmlns:p14="http://schemas.microsoft.com/office/powerpoint/2010/main" val="1187840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49</a:t>
            </a:fld>
            <a:endParaRPr lang="en-US" dirty="0"/>
          </a:p>
        </p:txBody>
      </p:sp>
    </p:spTree>
    <p:extLst>
      <p:ext uri="{BB962C8B-B14F-4D97-AF65-F5344CB8AC3E}">
        <p14:creationId xmlns:p14="http://schemas.microsoft.com/office/powerpoint/2010/main" val="1293793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53</a:t>
            </a:fld>
            <a:endParaRPr lang="en-US" dirty="0"/>
          </a:p>
        </p:txBody>
      </p:sp>
    </p:spTree>
    <p:extLst>
      <p:ext uri="{BB962C8B-B14F-4D97-AF65-F5344CB8AC3E}">
        <p14:creationId xmlns:p14="http://schemas.microsoft.com/office/powerpoint/2010/main" val="1347479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4</a:t>
            </a:fld>
            <a:endParaRPr lang="en-US"/>
          </a:p>
        </p:txBody>
      </p:sp>
    </p:spTree>
    <p:extLst>
      <p:ext uri="{BB962C8B-B14F-4D97-AF65-F5344CB8AC3E}">
        <p14:creationId xmlns:p14="http://schemas.microsoft.com/office/powerpoint/2010/main" val="334305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5</a:t>
            </a:fld>
            <a:endParaRPr lang="en-US"/>
          </a:p>
        </p:txBody>
      </p:sp>
    </p:spTree>
    <p:extLst>
      <p:ext uri="{BB962C8B-B14F-4D97-AF65-F5344CB8AC3E}">
        <p14:creationId xmlns:p14="http://schemas.microsoft.com/office/powerpoint/2010/main" val="4247460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6</a:t>
            </a:fld>
            <a:endParaRPr lang="en-US"/>
          </a:p>
        </p:txBody>
      </p:sp>
    </p:spTree>
    <p:extLst>
      <p:ext uri="{BB962C8B-B14F-4D97-AF65-F5344CB8AC3E}">
        <p14:creationId xmlns:p14="http://schemas.microsoft.com/office/powerpoint/2010/main" val="2365348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7</a:t>
            </a:fld>
            <a:endParaRPr lang="en-US"/>
          </a:p>
        </p:txBody>
      </p:sp>
    </p:spTree>
    <p:extLst>
      <p:ext uri="{BB962C8B-B14F-4D97-AF65-F5344CB8AC3E}">
        <p14:creationId xmlns:p14="http://schemas.microsoft.com/office/powerpoint/2010/main" val="3209414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10</a:t>
            </a:fld>
            <a:endParaRPr lang="en-US" dirty="0"/>
          </a:p>
        </p:txBody>
      </p:sp>
    </p:spTree>
    <p:extLst>
      <p:ext uri="{BB962C8B-B14F-4D97-AF65-F5344CB8AC3E}">
        <p14:creationId xmlns:p14="http://schemas.microsoft.com/office/powerpoint/2010/main" val="429434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13</a:t>
            </a:fld>
            <a:endParaRPr lang="en-US"/>
          </a:p>
        </p:txBody>
      </p:sp>
    </p:spTree>
    <p:extLst>
      <p:ext uri="{BB962C8B-B14F-4D97-AF65-F5344CB8AC3E}">
        <p14:creationId xmlns:p14="http://schemas.microsoft.com/office/powerpoint/2010/main" val="419920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32D9-63A9-423F-8B77-368638260D4D}" type="slidenum">
              <a:rPr lang="en-US" smtClean="0"/>
              <a:t>14</a:t>
            </a:fld>
            <a:endParaRPr lang="en-US"/>
          </a:p>
        </p:txBody>
      </p:sp>
    </p:spTree>
    <p:extLst>
      <p:ext uri="{BB962C8B-B14F-4D97-AF65-F5344CB8AC3E}">
        <p14:creationId xmlns:p14="http://schemas.microsoft.com/office/powerpoint/2010/main" val="1985737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406" y="764704"/>
            <a:ext cx="8964488"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83406" y="2420888"/>
            <a:ext cx="8964488" cy="1752600"/>
          </a:xfrm>
        </p:spPr>
        <p:txBody>
          <a:bodyPr/>
          <a:lstStyle>
            <a:lvl1pPr marL="0" indent="0" algn="ctr">
              <a:buNone/>
              <a:defRPr>
                <a:solidFill>
                  <a:schemeClr val="tx1">
                    <a:tint val="75000"/>
                  </a:schemeClr>
                </a:solidFill>
                <a:latin typeface="News Gothic MT"/>
                <a:cs typeface="News Gothic 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81797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09/02/2018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2144641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617688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34860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486682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694073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 y="1257300"/>
            <a:ext cx="8458200" cy="749300"/>
          </a:xfrm>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355600" y="2133600"/>
            <a:ext cx="8458200" cy="416560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527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9400" y="2130427"/>
            <a:ext cx="8572500" cy="1470025"/>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279400" y="3886200"/>
            <a:ext cx="8572500" cy="1752600"/>
          </a:xfrm>
          <a:prstGeom prst="rect">
            <a:avLst/>
          </a:prstGeom>
        </p:spPr>
        <p:txBody>
          <a:bodyPr/>
          <a:lstStyle>
            <a:lvl1pPr marL="0" indent="0" algn="ctr">
              <a:buNone/>
              <a:defRPr>
                <a:solidFill>
                  <a:schemeClr val="tx1">
                    <a:tint val="75000"/>
                  </a:schemeClr>
                </a:solidFill>
                <a:latin typeface="News Gothic MT"/>
                <a:cs typeface="News Gothic M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916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398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45997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09/02/2018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94769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09/02/2018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5086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09/02/2018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122436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09/02/2018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a:p>
        </p:txBody>
      </p:sp>
    </p:spTree>
    <p:extLst>
      <p:ext uri="{BB962C8B-B14F-4D97-AF65-F5344CB8AC3E}">
        <p14:creationId xmlns:p14="http://schemas.microsoft.com/office/powerpoint/2010/main" val="706585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pic>
        <p:nvPicPr>
          <p:cNvPr id="11" name="Picture 10" descr="pixl ppt back generic 2015.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7938" y="774701"/>
            <a:ext cx="9116061" cy="2082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429" y="2996952"/>
            <a:ext cx="9126570" cy="3456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a:t>
            </a:r>
            <a:r>
              <a:rPr lang="en-US" dirty="0" err="1"/>
              <a:t>hkhkjh</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1791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2" r:id="rId3"/>
  </p:sldLayoutIdLst>
  <p:txStyles>
    <p:titleStyle>
      <a:lvl1pPr algn="l" defTabSz="342900" rtl="0" eaLnBrk="1" latinLnBrk="0" hangingPunct="1">
        <a:spcBef>
          <a:spcPct val="0"/>
        </a:spcBef>
        <a:buNone/>
        <a:defRPr sz="3300" kern="1200">
          <a:solidFill>
            <a:schemeClr val="tx1"/>
          </a:solidFill>
          <a:latin typeface="+mj-lt"/>
          <a:ea typeface="+mj-ea"/>
          <a:cs typeface="Lato Medium"/>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News Gothic MT"/>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News Gothic MT"/>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News Gothic MT"/>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News Gothic M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5F713-2110-964B-A68E-481EBA276186}" type="datetimeFigureOut">
              <a:rPr lang="en-GB" smtClean="0"/>
              <a:t>09/02/2018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CBB9E-F5D3-6E40-A939-4B2058AA44B4}" type="slidenum">
              <a:rPr lang="en-GB" smtClean="0"/>
              <a:t>‹#›</a:t>
            </a:fld>
            <a:endParaRPr lang="en-GB"/>
          </a:p>
        </p:txBody>
      </p:sp>
    </p:spTree>
    <p:extLst>
      <p:ext uri="{BB962C8B-B14F-4D97-AF65-F5344CB8AC3E}">
        <p14:creationId xmlns:p14="http://schemas.microsoft.com/office/powerpoint/2010/main" val="30590050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l.org.uk/" TargetMode="External"/><Relationship Id="rId2" Type="http://schemas.openxmlformats.org/officeDocument/2006/relationships/image" Target="../media/image2.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520" y="0"/>
            <a:ext cx="9252520" cy="7571303"/>
          </a:xfrm>
          <a:prstGeom prst="rect">
            <a:avLst/>
          </a:prstGeom>
          <a:noFill/>
        </p:spPr>
        <p:txBody>
          <a:bodyPr wrap="square" rtlCol="0">
            <a:spAutoFit/>
          </a:bodyPr>
          <a:lstStyle/>
          <a:p>
            <a:r>
              <a:rPr lang="en-GB" sz="900" dirty="0">
                <a:solidFill>
                  <a:schemeClr val="bg1">
                    <a:lumMod val="85000"/>
                  </a:schemeClr>
                </a:solidFill>
              </a:rPr>
              <a:t>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 The PiXL Club</a:t>
            </a:r>
          </a:p>
        </p:txBody>
      </p:sp>
      <p:pic>
        <p:nvPicPr>
          <p:cNvPr id="1026" name="Picture 2" descr="pixl-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624"/>
            <a:ext cx="1639040" cy="792088"/>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 xmlns:a14="http://schemas.microsoft.com/office/drawing/2010/main">
                <a:solidFill>
                  <a:srgbClr val="FFFFFF"/>
                </a:solidFill>
              </a14:hiddenFill>
            </a:ext>
          </a:extLst>
        </p:spPr>
      </p:pic>
      <p:sp>
        <p:nvSpPr>
          <p:cNvPr id="5" name="Text Box 3"/>
          <p:cNvSpPr txBox="1">
            <a:spLocks noChangeArrowheads="1"/>
          </p:cNvSpPr>
          <p:nvPr/>
        </p:nvSpPr>
        <p:spPr bwMode="auto">
          <a:xfrm>
            <a:off x="215516" y="5217942"/>
            <a:ext cx="8820979" cy="887304"/>
          </a:xfrm>
          <a:prstGeom prst="rect">
            <a:avLst/>
          </a:prstGeom>
          <a:solidFill>
            <a:srgbClr val="FFFFFF"/>
          </a:solidFill>
          <a:ln w="38100" cmpd="dbl">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itchFamily="34" charset="0"/>
                <a:cs typeface="Arial"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altLang="en-US" sz="1000" b="0" i="0" u="none" strike="noStrike" cap="none" normalizeH="0" baseline="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itchFamily="34" charset="0"/>
                <a:cs typeface="Arial" pitchFamily="34" charset="0"/>
              </a:rPr>
              <a:t>All opinions and contributions are those of the authors. The contents of this resource are not connected with nor endorsed by any other company, organisation or institution.</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827584" y="6237312"/>
            <a:ext cx="7272808" cy="400110"/>
          </a:xfrm>
          <a:prstGeom prst="rect">
            <a:avLst/>
          </a:prstGeom>
          <a:noFill/>
        </p:spPr>
        <p:txBody>
          <a:bodyPr wrap="square" rtlCol="0">
            <a:spAutoFit/>
          </a:bodyPr>
          <a:lstStyle/>
          <a:p>
            <a:r>
              <a:rPr lang="en-US" sz="1000" u="sng" dirty="0">
                <a:hlinkClick r:id="rId3"/>
              </a:rPr>
              <a:t>www.pixl.org.uk</a:t>
            </a:r>
            <a:r>
              <a:rPr lang="en-US" sz="1000" dirty="0"/>
              <a:t>					The PiXL Club Ltd, Company number 07321607</a:t>
            </a:r>
            <a:endParaRPr lang="en-GB" sz="1000" dirty="0"/>
          </a:p>
          <a:p>
            <a:endParaRPr lang="en-GB" sz="1000" dirty="0"/>
          </a:p>
        </p:txBody>
      </p:sp>
      <p:sp>
        <p:nvSpPr>
          <p:cNvPr id="7" name="TextBox 6"/>
          <p:cNvSpPr txBox="1"/>
          <p:nvPr/>
        </p:nvSpPr>
        <p:spPr>
          <a:xfrm>
            <a:off x="2555775" y="4747322"/>
            <a:ext cx="3816424" cy="338554"/>
          </a:xfrm>
          <a:prstGeom prst="rect">
            <a:avLst/>
          </a:prstGeom>
          <a:noFill/>
        </p:spPr>
        <p:txBody>
          <a:bodyPr wrap="square" rtlCol="0">
            <a:spAutoFit/>
          </a:bodyPr>
          <a:lstStyle/>
          <a:p>
            <a:pPr algn="ctr"/>
            <a:r>
              <a:rPr lang="en-GB" sz="1600" dirty="0"/>
              <a:t>© Copyright The PiXL Club Ltd, 2017</a:t>
            </a:r>
          </a:p>
        </p:txBody>
      </p:sp>
      <p:sp>
        <p:nvSpPr>
          <p:cNvPr id="8" name="TextBox 7"/>
          <p:cNvSpPr txBox="1"/>
          <p:nvPr/>
        </p:nvSpPr>
        <p:spPr>
          <a:xfrm>
            <a:off x="233952" y="881336"/>
            <a:ext cx="8496943" cy="4742837"/>
          </a:xfrm>
          <a:prstGeom prst="rect">
            <a:avLst/>
          </a:prstGeom>
          <a:noFill/>
        </p:spPr>
        <p:txBody>
          <a:bodyPr wrap="square" rtlCol="0">
            <a:spAutoFit/>
          </a:bodyPr>
          <a:lstStyle/>
          <a:p>
            <a:pPr algn="ctr">
              <a:lnSpc>
                <a:spcPct val="115000"/>
              </a:lnSpc>
              <a:spcAft>
                <a:spcPts val="0"/>
              </a:spcAft>
            </a:pPr>
            <a:r>
              <a:rPr lang="en-GB" sz="7200" b="1" dirty="0"/>
              <a:t>PiXL </a:t>
            </a:r>
            <a:r>
              <a:rPr lang="en-GB" sz="7200" b="1" dirty="0" err="1"/>
              <a:t>KnowIT</a:t>
            </a:r>
            <a:r>
              <a:rPr lang="en-GB" sz="7200" b="1" dirty="0"/>
              <a:t>!</a:t>
            </a:r>
          </a:p>
          <a:p>
            <a:pPr algn="ctr">
              <a:lnSpc>
                <a:spcPct val="115000"/>
              </a:lnSpc>
              <a:spcAft>
                <a:spcPts val="0"/>
              </a:spcAft>
            </a:pPr>
            <a:r>
              <a:rPr lang="en-GB" sz="3600" b="1" dirty="0">
                <a:latin typeface="Arial" panose="020B0604020202020204" pitchFamily="34" charset="0"/>
                <a:ea typeface="Calibri" panose="020F0502020204030204" pitchFamily="34" charset="0"/>
                <a:cs typeface="Times New Roman" panose="02020603050405020304" pitchFamily="18" charset="0"/>
              </a:rPr>
              <a:t>GCSE Chemistry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ctr"/>
            <a:r>
              <a:rPr lang="en-GB" dirty="0"/>
              <a:t> </a:t>
            </a:r>
          </a:p>
          <a:p>
            <a:pPr algn="ctr"/>
            <a:endParaRPr lang="en-GB" dirty="0"/>
          </a:p>
          <a:p>
            <a:pPr algn="ctr"/>
            <a:r>
              <a:rPr lang="en-GB" sz="4400" b="1" dirty="0">
                <a:solidFill>
                  <a:schemeClr val="accent2"/>
                </a:solidFill>
              </a:rPr>
              <a:t>Edexcel Topic – Extracting metals and equilibria</a:t>
            </a:r>
          </a:p>
          <a:p>
            <a:pPr algn="ctr"/>
            <a:r>
              <a:rPr lang="en-GB" dirty="0"/>
              <a:t>  </a:t>
            </a:r>
          </a:p>
          <a:p>
            <a:pPr algn="ctr"/>
            <a:r>
              <a:rPr lang="en-GB" dirty="0"/>
              <a:t> </a:t>
            </a:r>
          </a:p>
          <a:p>
            <a:pPr algn="ctr"/>
            <a:endParaRPr lang="en-GB" dirty="0"/>
          </a:p>
        </p:txBody>
      </p:sp>
      <p:pic>
        <p:nvPicPr>
          <p:cNvPr id="9" name="374f7cfc-9279-43ad-9851-155d90395642" descr="image00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65552" y="58096"/>
            <a:ext cx="1484057" cy="1104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374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401205"/>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Reactivity of metals</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Reactivity series</a:t>
            </a:r>
          </a:p>
          <a:p>
            <a:pPr marL="685800" lvl="1" indent="-342900">
              <a:buFont typeface="Arial" charset="0"/>
              <a:buChar char="•"/>
            </a:pPr>
            <a:r>
              <a:rPr lang="en-US" sz="2400" b="1" dirty="0">
                <a:solidFill>
                  <a:schemeClr val="bg1">
                    <a:lumMod val="50000"/>
                  </a:schemeClr>
                </a:solidFill>
              </a:rPr>
              <a:t>Displacement reactions as redox reactions (HT)</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469729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Place these metals in order of their reactivity:</a:t>
            </a:r>
          </a:p>
          <a:p>
            <a:pPr lvl="1" algn="ctr">
              <a:defRPr/>
            </a:pPr>
            <a:r>
              <a:rPr lang="en-GB" sz="2400" dirty="0">
                <a:solidFill>
                  <a:prstClr val="black"/>
                </a:solidFill>
                <a:latin typeface="Calibri"/>
              </a:rPr>
              <a:t>Potassium, silver, copper, magnesium</a:t>
            </a:r>
          </a:p>
          <a:p>
            <a:pPr lvl="1">
              <a:defRPr/>
            </a:pPr>
            <a:r>
              <a:rPr lang="en-GB" sz="2400" dirty="0">
                <a:solidFill>
                  <a:srgbClr val="00B050"/>
                </a:solidFill>
                <a:latin typeface="Calibri"/>
              </a:rPr>
              <a:t>Highest: Potassium, magnesium, copper, silver: lowest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Name the two non-metals in the reactivity series.</a:t>
            </a:r>
          </a:p>
          <a:p>
            <a:pPr lvl="1">
              <a:defRPr/>
            </a:pPr>
            <a:r>
              <a:rPr lang="en-GB" sz="2400" dirty="0">
                <a:solidFill>
                  <a:srgbClr val="00B050"/>
                </a:solidFill>
                <a:latin typeface="Calibri"/>
              </a:rPr>
              <a:t>Carbon and hydrogen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Metals form positive ions. What is the scientific name for these positive ions?</a:t>
            </a:r>
          </a:p>
          <a:p>
            <a:pPr lvl="1">
              <a:defRPr/>
            </a:pPr>
            <a:r>
              <a:rPr lang="en-GB" sz="2400" dirty="0">
                <a:solidFill>
                  <a:srgbClr val="00B050"/>
                </a:solidFill>
                <a:latin typeface="Calibri"/>
              </a:rPr>
              <a:t>Cations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Why is gold found in the Earth as an element rather than a compound?</a:t>
            </a:r>
          </a:p>
          <a:p>
            <a:pPr lvl="1">
              <a:defRPr/>
            </a:pPr>
            <a:r>
              <a:rPr lang="en-GB" sz="2400" dirty="0">
                <a:solidFill>
                  <a:srgbClr val="00B050"/>
                </a:solidFill>
                <a:latin typeface="Calibri"/>
              </a:rPr>
              <a:t>It is very unreactive.</a:t>
            </a:r>
          </a:p>
        </p:txBody>
      </p:sp>
    </p:spTree>
    <p:extLst>
      <p:ext uri="{BB962C8B-B14F-4D97-AF65-F5344CB8AC3E}">
        <p14:creationId xmlns:p14="http://schemas.microsoft.com/office/powerpoint/2010/main" val="2131145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What is a redox reaction?</a:t>
            </a:r>
          </a:p>
          <a:p>
            <a:pPr lvl="1">
              <a:defRPr/>
            </a:pPr>
            <a:r>
              <a:rPr lang="en-GB" sz="2400" dirty="0">
                <a:solidFill>
                  <a:srgbClr val="00B050"/>
                </a:solidFill>
                <a:latin typeface="Calibri"/>
              </a:rPr>
              <a:t>Reaction involving both oxidation and reduction.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Describe oxidation in terms of electrons.</a:t>
            </a:r>
          </a:p>
          <a:p>
            <a:pPr lvl="1">
              <a:defRPr/>
            </a:pPr>
            <a:r>
              <a:rPr lang="en-GB" sz="2400" dirty="0">
                <a:solidFill>
                  <a:srgbClr val="00B050"/>
                </a:solidFill>
                <a:latin typeface="Calibri"/>
              </a:rPr>
              <a:t>OIL </a:t>
            </a:r>
            <a:r>
              <a:rPr lang="mr-IN" sz="2400" dirty="0">
                <a:solidFill>
                  <a:srgbClr val="00B050"/>
                </a:solidFill>
                <a:latin typeface="Calibri"/>
              </a:rPr>
              <a:t>–</a:t>
            </a:r>
            <a:r>
              <a:rPr lang="en-GB" sz="2400" dirty="0">
                <a:solidFill>
                  <a:srgbClr val="00B050"/>
                </a:solidFill>
                <a:latin typeface="Calibri"/>
              </a:rPr>
              <a:t> oxidation is loss of electrons.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Describe reduction in terms of electrons.</a:t>
            </a:r>
          </a:p>
          <a:p>
            <a:pPr lvl="1">
              <a:defRPr/>
            </a:pPr>
            <a:r>
              <a:rPr lang="en-GB" sz="2400" dirty="0">
                <a:solidFill>
                  <a:srgbClr val="00B050"/>
                </a:solidFill>
                <a:latin typeface="Calibri"/>
              </a:rPr>
              <a:t>RIG </a:t>
            </a:r>
            <a:r>
              <a:rPr lang="mr-IN" sz="2400" dirty="0">
                <a:solidFill>
                  <a:srgbClr val="00B050"/>
                </a:solidFill>
                <a:latin typeface="Calibri"/>
              </a:rPr>
              <a:t>–</a:t>
            </a:r>
            <a:r>
              <a:rPr lang="en-GB" sz="2400" dirty="0">
                <a:solidFill>
                  <a:srgbClr val="00B050"/>
                </a:solidFill>
                <a:latin typeface="Calibri"/>
              </a:rPr>
              <a:t> reduction is gain of electrons.</a:t>
            </a:r>
          </a:p>
        </p:txBody>
      </p:sp>
    </p:spTree>
    <p:extLst>
      <p:ext uri="{BB962C8B-B14F-4D97-AF65-F5344CB8AC3E}">
        <p14:creationId xmlns:p14="http://schemas.microsoft.com/office/powerpoint/2010/main" val="280720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572000" cy="5416868"/>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Extracting metals</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Metal ores</a:t>
            </a:r>
          </a:p>
          <a:p>
            <a:pPr marL="685800" lvl="1" indent="-342900">
              <a:buFont typeface="Arial" charset="0"/>
              <a:buChar char="•"/>
            </a:pPr>
            <a:r>
              <a:rPr lang="en-US" sz="2400" b="1" dirty="0">
                <a:solidFill>
                  <a:schemeClr val="bg1">
                    <a:lumMod val="50000"/>
                  </a:schemeClr>
                </a:solidFill>
              </a:rPr>
              <a:t>Oxidation and reduction</a:t>
            </a:r>
          </a:p>
          <a:p>
            <a:pPr marL="685800" lvl="1" indent="-342900">
              <a:buFont typeface="Arial" charset="0"/>
              <a:buChar char="•"/>
            </a:pPr>
            <a:r>
              <a:rPr lang="en-US" sz="2400" b="1" dirty="0">
                <a:solidFill>
                  <a:schemeClr val="bg1">
                    <a:lumMod val="50000"/>
                  </a:schemeClr>
                </a:solidFill>
              </a:rPr>
              <a:t>Methods of extraction</a:t>
            </a:r>
          </a:p>
          <a:p>
            <a:pPr marL="685800" lvl="1" indent="-342900">
              <a:buFont typeface="Arial" charset="0"/>
              <a:buChar char="•"/>
            </a:pPr>
            <a:r>
              <a:rPr lang="en-US" sz="2400" b="1" dirty="0">
                <a:solidFill>
                  <a:schemeClr val="bg1">
                    <a:lumMod val="50000"/>
                  </a:schemeClr>
                </a:solidFill>
              </a:rPr>
              <a:t>Biological methods of extraction (HT)</a:t>
            </a:r>
          </a:p>
        </p:txBody>
      </p:sp>
    </p:spTree>
    <p:extLst>
      <p:ext uri="{BB962C8B-B14F-4D97-AF65-F5344CB8AC3E}">
        <p14:creationId xmlns:p14="http://schemas.microsoft.com/office/powerpoint/2010/main" val="56232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Metal Oxides, oxidation and reduction</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069D24D6-BF3E-48D1-A1E3-FB8C618604DE}"/>
              </a:ext>
            </a:extLst>
          </p:cNvPr>
          <p:cNvSpPr txBox="1"/>
          <p:nvPr/>
        </p:nvSpPr>
        <p:spPr>
          <a:xfrm>
            <a:off x="0" y="703689"/>
            <a:ext cx="9144000" cy="5016758"/>
          </a:xfrm>
          <a:prstGeom prst="rect">
            <a:avLst/>
          </a:prstGeom>
          <a:noFill/>
        </p:spPr>
        <p:txBody>
          <a:bodyPr wrap="square" rtlCol="0">
            <a:spAutoFit/>
          </a:bodyPr>
          <a:lstStyle/>
          <a:p>
            <a:r>
              <a:rPr lang="en-GB" sz="2000" dirty="0">
                <a:cs typeface="Arial" pitchFamily="34" charset="0"/>
              </a:rPr>
              <a:t>A </a:t>
            </a:r>
            <a:r>
              <a:rPr lang="en-GB" sz="2000" b="1" dirty="0">
                <a:cs typeface="Arial" pitchFamily="34" charset="0"/>
              </a:rPr>
              <a:t>metal</a:t>
            </a:r>
            <a:r>
              <a:rPr lang="en-GB" sz="2000" dirty="0">
                <a:cs typeface="Arial" pitchFamily="34" charset="0"/>
              </a:rPr>
              <a:t> </a:t>
            </a:r>
            <a:r>
              <a:rPr lang="en-GB" sz="2000" b="1" dirty="0">
                <a:cs typeface="Arial" pitchFamily="34" charset="0"/>
              </a:rPr>
              <a:t>compound</a:t>
            </a:r>
            <a:r>
              <a:rPr lang="en-GB" sz="2000" dirty="0">
                <a:cs typeface="Arial" pitchFamily="34" charset="0"/>
              </a:rPr>
              <a:t> within a </a:t>
            </a:r>
            <a:r>
              <a:rPr lang="en-GB" sz="2000" b="1" dirty="0">
                <a:cs typeface="Arial" pitchFamily="34" charset="0"/>
              </a:rPr>
              <a:t>rock</a:t>
            </a:r>
            <a:r>
              <a:rPr lang="en-GB" sz="2000" dirty="0">
                <a:cs typeface="Arial" pitchFamily="34" charset="0"/>
              </a:rPr>
              <a:t> is an </a:t>
            </a:r>
            <a:r>
              <a:rPr lang="en-GB" sz="2000" b="1" dirty="0">
                <a:cs typeface="Arial" pitchFamily="34" charset="0"/>
              </a:rPr>
              <a:t>ore.  </a:t>
            </a:r>
            <a:r>
              <a:rPr lang="en-GB" sz="2000" dirty="0">
                <a:cs typeface="Arial" pitchFamily="34" charset="0"/>
              </a:rPr>
              <a:t>Ores are </a:t>
            </a:r>
            <a:r>
              <a:rPr lang="en-GB" sz="2000" b="1" dirty="0">
                <a:cs typeface="Arial" pitchFamily="34" charset="0"/>
              </a:rPr>
              <a:t>mined</a:t>
            </a:r>
            <a:r>
              <a:rPr lang="en-GB" sz="2000" dirty="0">
                <a:cs typeface="Arial" pitchFamily="34" charset="0"/>
              </a:rPr>
              <a:t> and then </a:t>
            </a:r>
            <a:r>
              <a:rPr lang="en-GB" sz="2000" b="1" dirty="0">
                <a:cs typeface="Arial" pitchFamily="34" charset="0"/>
              </a:rPr>
              <a:t>purified</a:t>
            </a:r>
            <a:r>
              <a:rPr lang="en-GB" sz="2000" dirty="0">
                <a:cs typeface="Arial" pitchFamily="34" charset="0"/>
              </a:rPr>
              <a:t>. </a:t>
            </a:r>
            <a:r>
              <a:rPr lang="en-GB" sz="2000" b="1" dirty="0">
                <a:cs typeface="Arial" pitchFamily="34" charset="0"/>
              </a:rPr>
              <a:t>Unreactive metals </a:t>
            </a:r>
            <a:r>
              <a:rPr lang="en-GB" sz="2000" dirty="0">
                <a:cs typeface="Arial" pitchFamily="34" charset="0"/>
              </a:rPr>
              <a:t>are found in the Earth’s crust as </a:t>
            </a:r>
            <a:r>
              <a:rPr lang="en-GB" sz="2000" b="1" dirty="0" err="1">
                <a:cs typeface="Arial" pitchFamily="34" charset="0"/>
              </a:rPr>
              <a:t>uncombined</a:t>
            </a:r>
            <a:r>
              <a:rPr lang="en-GB" sz="2000" b="1" dirty="0">
                <a:cs typeface="Arial" pitchFamily="34" charset="0"/>
              </a:rPr>
              <a:t> elements</a:t>
            </a:r>
            <a:r>
              <a:rPr lang="en-GB" sz="2000" dirty="0">
                <a:cs typeface="Arial" pitchFamily="34" charset="0"/>
              </a:rPr>
              <a:t>.</a:t>
            </a:r>
          </a:p>
          <a:p>
            <a:endParaRPr lang="en-GB" sz="2000" dirty="0">
              <a:cs typeface="Arial" pitchFamily="34" charset="0"/>
            </a:endParaRPr>
          </a:p>
          <a:p>
            <a:r>
              <a:rPr lang="en-GB" sz="2000" dirty="0">
                <a:cs typeface="Arial" pitchFamily="34" charset="0"/>
              </a:rPr>
              <a:t>Whether it is worth extracting a particular metal depends on:</a:t>
            </a:r>
          </a:p>
          <a:p>
            <a:pPr marL="285750" indent="-285750">
              <a:buFont typeface="Arial" panose="020B0604020202020204" pitchFamily="34" charset="0"/>
              <a:buChar char="•"/>
            </a:pPr>
            <a:r>
              <a:rPr lang="en-GB" sz="2000" b="1" dirty="0">
                <a:solidFill>
                  <a:schemeClr val="accent6">
                    <a:lumMod val="75000"/>
                  </a:schemeClr>
                </a:solidFill>
                <a:cs typeface="Arial" pitchFamily="34" charset="0"/>
              </a:rPr>
              <a:t>How easy it is to extract it from its ore</a:t>
            </a:r>
          </a:p>
          <a:p>
            <a:pPr marL="285750" indent="-285750">
              <a:buFont typeface="Arial" panose="020B0604020202020204" pitchFamily="34" charset="0"/>
              <a:buChar char="•"/>
            </a:pPr>
            <a:r>
              <a:rPr lang="en-GB" sz="2000" b="1" dirty="0">
                <a:solidFill>
                  <a:schemeClr val="accent6">
                    <a:lumMod val="75000"/>
                  </a:schemeClr>
                </a:solidFill>
                <a:cs typeface="Arial" pitchFamily="34" charset="0"/>
              </a:rPr>
              <a:t>How much metal the ore contains</a:t>
            </a:r>
          </a:p>
          <a:p>
            <a:pPr marL="285750" indent="-285750">
              <a:buFont typeface="Arial" panose="020B0604020202020204" pitchFamily="34" charset="0"/>
              <a:buChar char="•"/>
            </a:pPr>
            <a:r>
              <a:rPr lang="en-GB" sz="2000" b="1" dirty="0">
                <a:solidFill>
                  <a:schemeClr val="accent6">
                    <a:lumMod val="75000"/>
                  </a:schemeClr>
                </a:solidFill>
                <a:cs typeface="Arial" pitchFamily="34" charset="0"/>
              </a:rPr>
              <a:t>The changing demands for a particular metal</a:t>
            </a:r>
          </a:p>
          <a:p>
            <a:pPr marL="285750" indent="-285750">
              <a:buFont typeface="Arial" panose="020B0604020202020204" pitchFamily="34" charset="0"/>
              <a:buChar char="•"/>
            </a:pPr>
            <a:endParaRPr lang="en-GB" sz="2000" b="1" dirty="0">
              <a:cs typeface="Arial" pitchFamily="34" charset="0"/>
            </a:endParaRPr>
          </a:p>
          <a:p>
            <a:r>
              <a:rPr lang="en-GB" sz="2000" dirty="0">
                <a:cs typeface="Arial" pitchFamily="34" charset="0"/>
              </a:rPr>
              <a:t>Most </a:t>
            </a:r>
            <a:r>
              <a:rPr lang="en-GB" sz="2000" b="1" dirty="0">
                <a:cs typeface="Arial" pitchFamily="34" charset="0"/>
              </a:rPr>
              <a:t>metals</a:t>
            </a:r>
            <a:r>
              <a:rPr lang="en-GB" sz="2000" dirty="0">
                <a:cs typeface="Arial" pitchFamily="34" charset="0"/>
              </a:rPr>
              <a:t> in ores are </a:t>
            </a:r>
            <a:r>
              <a:rPr lang="en-GB" sz="2000" b="1" dirty="0">
                <a:cs typeface="Arial" pitchFamily="34" charset="0"/>
              </a:rPr>
              <a:t>chemically bonded </a:t>
            </a:r>
            <a:r>
              <a:rPr lang="en-GB" sz="2000" dirty="0">
                <a:cs typeface="Arial" pitchFamily="34" charset="0"/>
              </a:rPr>
              <a:t>to </a:t>
            </a:r>
            <a:r>
              <a:rPr lang="en-GB" sz="2000" b="1" dirty="0">
                <a:cs typeface="Arial" pitchFamily="34" charset="0"/>
              </a:rPr>
              <a:t>other elements </a:t>
            </a:r>
            <a:r>
              <a:rPr lang="en-GB" sz="2000" dirty="0">
                <a:cs typeface="Arial" pitchFamily="34" charset="0"/>
              </a:rPr>
              <a:t>in compounds.  Many of these metals have been </a:t>
            </a:r>
            <a:r>
              <a:rPr lang="en-GB" sz="2000" b="1" dirty="0">
                <a:solidFill>
                  <a:schemeClr val="accent6">
                    <a:lumMod val="75000"/>
                  </a:schemeClr>
                </a:solidFill>
                <a:cs typeface="Arial" pitchFamily="34" charset="0"/>
              </a:rPr>
              <a:t>oxidised</a:t>
            </a:r>
            <a:r>
              <a:rPr lang="en-GB" sz="2000" dirty="0">
                <a:cs typeface="Arial" pitchFamily="34" charset="0"/>
              </a:rPr>
              <a:t> (</a:t>
            </a:r>
            <a:r>
              <a:rPr lang="en-GB" sz="2000" dirty="0">
                <a:solidFill>
                  <a:schemeClr val="accent6">
                    <a:lumMod val="75000"/>
                  </a:schemeClr>
                </a:solidFill>
                <a:cs typeface="Arial" pitchFamily="34" charset="0"/>
              </a:rPr>
              <a:t>have oxygen added</a:t>
            </a:r>
            <a:r>
              <a:rPr lang="en-GB" sz="2000" dirty="0">
                <a:cs typeface="Arial" pitchFamily="34" charset="0"/>
              </a:rPr>
              <a:t>) by oxygen in the air to form their oxides.</a:t>
            </a:r>
          </a:p>
          <a:p>
            <a:r>
              <a:rPr lang="en-GB" sz="2000" dirty="0">
                <a:cs typeface="Arial" pitchFamily="34" charset="0"/>
              </a:rPr>
              <a:t>		        Iron      +       oxygen       </a:t>
            </a:r>
            <a:r>
              <a:rPr lang="en-GB" sz="2000" dirty="0">
                <a:cs typeface="Arial" pitchFamily="34" charset="0"/>
                <a:sym typeface="Wingdings" panose="05000000000000000000" pitchFamily="2" charset="2"/>
              </a:rPr>
              <a:t>      iron (III) oxide</a:t>
            </a:r>
          </a:p>
          <a:p>
            <a:r>
              <a:rPr lang="en-GB" sz="2000" dirty="0">
                <a:cs typeface="Arial" pitchFamily="34" charset="0"/>
                <a:sym typeface="Wingdings" panose="05000000000000000000" pitchFamily="2" charset="2"/>
              </a:rPr>
              <a:t>                                         4Fe(s)    +        3O</a:t>
            </a:r>
            <a:r>
              <a:rPr lang="en-GB" sz="2000" baseline="-25000" dirty="0">
                <a:cs typeface="Arial" pitchFamily="34" charset="0"/>
                <a:sym typeface="Wingdings" panose="05000000000000000000" pitchFamily="2" charset="2"/>
              </a:rPr>
              <a:t>2</a:t>
            </a:r>
            <a:r>
              <a:rPr lang="en-GB" sz="2000" dirty="0">
                <a:cs typeface="Arial" pitchFamily="34" charset="0"/>
                <a:sym typeface="Wingdings" panose="05000000000000000000" pitchFamily="2" charset="2"/>
              </a:rPr>
              <a:t>(g)                 2Fe</a:t>
            </a:r>
            <a:r>
              <a:rPr lang="en-GB" sz="2000" baseline="-25000" dirty="0">
                <a:cs typeface="Arial" pitchFamily="34" charset="0"/>
                <a:sym typeface="Wingdings" panose="05000000000000000000" pitchFamily="2" charset="2"/>
              </a:rPr>
              <a:t>2</a:t>
            </a:r>
            <a:r>
              <a:rPr lang="en-GB" sz="2000" dirty="0">
                <a:cs typeface="Arial" pitchFamily="34" charset="0"/>
                <a:sym typeface="Wingdings" panose="05000000000000000000" pitchFamily="2" charset="2"/>
              </a:rPr>
              <a:t>O</a:t>
            </a:r>
            <a:r>
              <a:rPr lang="en-GB" sz="2000" baseline="-25000" dirty="0">
                <a:cs typeface="Arial" pitchFamily="34" charset="0"/>
                <a:sym typeface="Wingdings" panose="05000000000000000000" pitchFamily="2" charset="2"/>
              </a:rPr>
              <a:t>3</a:t>
            </a:r>
            <a:r>
              <a:rPr lang="en-GB" sz="2000" dirty="0">
                <a:cs typeface="Arial" pitchFamily="34" charset="0"/>
                <a:sym typeface="Wingdings" panose="05000000000000000000" pitchFamily="2" charset="2"/>
              </a:rPr>
              <a:t>(s)</a:t>
            </a:r>
          </a:p>
          <a:p>
            <a:endParaRPr lang="en-GB" sz="2000" dirty="0">
              <a:cs typeface="Arial" pitchFamily="34" charset="0"/>
              <a:sym typeface="Wingdings" panose="05000000000000000000" pitchFamily="2" charset="2"/>
            </a:endParaRPr>
          </a:p>
          <a:p>
            <a:r>
              <a:rPr lang="en-GB" sz="2000" dirty="0">
                <a:cs typeface="Arial" pitchFamily="34" charset="0"/>
                <a:sym typeface="Wingdings" panose="05000000000000000000" pitchFamily="2" charset="2"/>
              </a:rPr>
              <a:t>To extract metals from their oxides, the metal oxides must be </a:t>
            </a:r>
            <a:r>
              <a:rPr lang="en-GB" sz="2000" b="1" dirty="0">
                <a:solidFill>
                  <a:schemeClr val="accent6">
                    <a:lumMod val="75000"/>
                  </a:schemeClr>
                </a:solidFill>
                <a:cs typeface="Arial" pitchFamily="34" charset="0"/>
                <a:sym typeface="Wingdings" panose="05000000000000000000" pitchFamily="2" charset="2"/>
              </a:rPr>
              <a:t>reduced</a:t>
            </a:r>
            <a:r>
              <a:rPr lang="en-GB" sz="2000" dirty="0">
                <a:cs typeface="Arial" pitchFamily="34" charset="0"/>
                <a:sym typeface="Wingdings" panose="05000000000000000000" pitchFamily="2" charset="2"/>
              </a:rPr>
              <a:t> (</a:t>
            </a:r>
            <a:r>
              <a:rPr lang="en-GB" sz="2000" dirty="0">
                <a:solidFill>
                  <a:schemeClr val="accent6">
                    <a:lumMod val="75000"/>
                  </a:schemeClr>
                </a:solidFill>
                <a:cs typeface="Arial" pitchFamily="34" charset="0"/>
                <a:sym typeface="Wingdings" panose="05000000000000000000" pitchFamily="2" charset="2"/>
              </a:rPr>
              <a:t>have oxygen removed</a:t>
            </a:r>
            <a:r>
              <a:rPr lang="en-GB" sz="2000" dirty="0">
                <a:cs typeface="Arial" pitchFamily="34" charset="0"/>
                <a:sym typeface="Wingdings" panose="05000000000000000000" pitchFamily="2" charset="2"/>
              </a:rPr>
              <a:t>).</a:t>
            </a:r>
            <a:endParaRPr lang="en-GB" sz="2000" dirty="0">
              <a:cs typeface="Arial" pitchFamily="34" charset="0"/>
            </a:endParaRPr>
          </a:p>
        </p:txBody>
      </p:sp>
      <p:pic>
        <p:nvPicPr>
          <p:cNvPr id="8194" name="Picture 2" descr="Image result for iron oxide ore">
            <a:extLst>
              <a:ext uri="{FF2B5EF4-FFF2-40B4-BE49-F238E27FC236}">
                <a16:creationId xmlns:a16="http://schemas.microsoft.com/office/drawing/2014/main" id="{7DBDFB56-E4AD-45A0-BB06-8964633994D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1844824"/>
            <a:ext cx="2083769" cy="112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93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Extracting metals </a:t>
            </a:r>
            <a:endParaRPr lang="en-GB" sz="2400" b="1" dirty="0">
              <a:solidFill>
                <a:schemeClr val="accent6"/>
              </a:solidFill>
            </a:endParaRPr>
          </a:p>
        </p:txBody>
      </p:sp>
      <p:sp>
        <p:nvSpPr>
          <p:cNvPr id="10" name="TextBox 9">
            <a:extLst>
              <a:ext uri="{FF2B5EF4-FFF2-40B4-BE49-F238E27FC236}">
                <a16:creationId xmlns:a16="http://schemas.microsoft.com/office/drawing/2014/main" id="{1E1F986D-0985-4BB6-87D1-6731F9CF7B19}"/>
              </a:ext>
            </a:extLst>
          </p:cNvPr>
          <p:cNvSpPr txBox="1"/>
          <p:nvPr/>
        </p:nvSpPr>
        <p:spPr>
          <a:xfrm>
            <a:off x="211591" y="5083674"/>
            <a:ext cx="4962229" cy="1323439"/>
          </a:xfrm>
          <a:prstGeom prst="rect">
            <a:avLst/>
          </a:prstGeom>
          <a:noFill/>
        </p:spPr>
        <p:txBody>
          <a:bodyPr wrap="square" rtlCol="0">
            <a:spAutoFit/>
          </a:bodyPr>
          <a:lstStyle/>
          <a:p>
            <a:pPr algn="ctr"/>
            <a:endParaRPr lang="en-GB" sz="2000" b="1" dirty="0">
              <a:solidFill>
                <a:schemeClr val="accent6">
                  <a:lumMod val="75000"/>
                </a:schemeClr>
              </a:solidFill>
              <a:cs typeface="Arial" pitchFamily="34" charset="0"/>
            </a:endParaRPr>
          </a:p>
          <a:p>
            <a:pPr algn="ctr"/>
            <a:r>
              <a:rPr lang="en-GB" sz="2000" b="1" dirty="0">
                <a:solidFill>
                  <a:schemeClr val="accent6">
                    <a:lumMod val="75000"/>
                  </a:schemeClr>
                </a:solidFill>
                <a:cs typeface="Arial" pitchFamily="34" charset="0"/>
              </a:rPr>
              <a:t>Gold</a:t>
            </a:r>
            <a:r>
              <a:rPr lang="en-GB" sz="2000" dirty="0">
                <a:solidFill>
                  <a:schemeClr val="accent6">
                    <a:lumMod val="75000"/>
                  </a:schemeClr>
                </a:solidFill>
                <a:cs typeface="Arial" pitchFamily="34" charset="0"/>
              </a:rPr>
              <a:t> </a:t>
            </a:r>
            <a:r>
              <a:rPr lang="en-GB" sz="2000" dirty="0">
                <a:cs typeface="Arial" pitchFamily="34" charset="0"/>
              </a:rPr>
              <a:t>and</a:t>
            </a:r>
            <a:r>
              <a:rPr lang="en-GB" sz="2000" dirty="0">
                <a:solidFill>
                  <a:schemeClr val="accent6">
                    <a:lumMod val="75000"/>
                  </a:schemeClr>
                </a:solidFill>
                <a:cs typeface="Arial" pitchFamily="34" charset="0"/>
              </a:rPr>
              <a:t> </a:t>
            </a:r>
            <a:r>
              <a:rPr lang="en-GB" sz="2000" b="1" dirty="0">
                <a:solidFill>
                  <a:schemeClr val="accent6">
                    <a:lumMod val="75000"/>
                  </a:schemeClr>
                </a:solidFill>
                <a:cs typeface="Arial" pitchFamily="34" charset="0"/>
              </a:rPr>
              <a:t>silver</a:t>
            </a:r>
            <a:r>
              <a:rPr lang="en-GB" sz="2000" dirty="0">
                <a:solidFill>
                  <a:schemeClr val="accent6">
                    <a:lumMod val="75000"/>
                  </a:schemeClr>
                </a:solidFill>
                <a:cs typeface="Arial" pitchFamily="34" charset="0"/>
              </a:rPr>
              <a:t> </a:t>
            </a:r>
            <a:r>
              <a:rPr lang="en-GB" sz="2000" dirty="0">
                <a:cs typeface="Arial" pitchFamily="34" charset="0"/>
              </a:rPr>
              <a:t>do not need to be extracted</a:t>
            </a:r>
            <a:r>
              <a:rPr lang="en-GB" sz="2000" dirty="0">
                <a:solidFill>
                  <a:schemeClr val="accent6">
                    <a:lumMod val="75000"/>
                  </a:schemeClr>
                </a:solidFill>
                <a:cs typeface="Arial" pitchFamily="34" charset="0"/>
              </a:rPr>
              <a:t>. </a:t>
            </a:r>
          </a:p>
          <a:p>
            <a:pPr algn="ctr"/>
            <a:r>
              <a:rPr lang="en-GB" sz="2000" dirty="0">
                <a:cs typeface="Arial" pitchFamily="34" charset="0"/>
              </a:rPr>
              <a:t>They occur </a:t>
            </a:r>
            <a:r>
              <a:rPr lang="en-GB" sz="2000" b="1" dirty="0">
                <a:solidFill>
                  <a:schemeClr val="accent6">
                    <a:lumMod val="75000"/>
                  </a:schemeClr>
                </a:solidFill>
                <a:cs typeface="Arial" pitchFamily="34" charset="0"/>
              </a:rPr>
              <a:t>native </a:t>
            </a:r>
            <a:r>
              <a:rPr lang="en-GB" sz="2000" dirty="0">
                <a:solidFill>
                  <a:schemeClr val="accent6">
                    <a:lumMod val="75000"/>
                  </a:schemeClr>
                </a:solidFill>
                <a:cs typeface="Arial" pitchFamily="34" charset="0"/>
              </a:rPr>
              <a:t>(naturally).</a:t>
            </a:r>
            <a:endParaRPr lang="en-GB" sz="2000" b="1" dirty="0">
              <a:solidFill>
                <a:schemeClr val="accent6">
                  <a:lumMod val="75000"/>
                </a:schemeClr>
              </a:solidFill>
              <a:cs typeface="Arial" pitchFamily="34" charset="0"/>
            </a:endParaRPr>
          </a:p>
          <a:p>
            <a:endParaRPr lang="en-GB" sz="2000" dirty="0"/>
          </a:p>
        </p:txBody>
      </p:sp>
      <p:grpSp>
        <p:nvGrpSpPr>
          <p:cNvPr id="15" name="Group 14"/>
          <p:cNvGrpSpPr/>
          <p:nvPr/>
        </p:nvGrpSpPr>
        <p:grpSpPr>
          <a:xfrm>
            <a:off x="211591" y="1921772"/>
            <a:ext cx="7727717" cy="4485341"/>
            <a:chOff x="279254" y="2589154"/>
            <a:chExt cx="7510763" cy="4485341"/>
          </a:xfrm>
        </p:grpSpPr>
        <p:sp>
          <p:nvSpPr>
            <p:cNvPr id="9" name="Rectangle 8">
              <a:extLst>
                <a:ext uri="{FF2B5EF4-FFF2-40B4-BE49-F238E27FC236}">
                  <a16:creationId xmlns:a16="http://schemas.microsoft.com/office/drawing/2014/main" id="{49F9F6C2-A072-412E-AF72-DE8E5082D10B}"/>
                </a:ext>
              </a:extLst>
            </p:cNvPr>
            <p:cNvSpPr/>
            <p:nvPr/>
          </p:nvSpPr>
          <p:spPr>
            <a:xfrm>
              <a:off x="279254" y="2673378"/>
              <a:ext cx="5028566" cy="2985433"/>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GB" sz="800" dirty="0">
                <a:solidFill>
                  <a:schemeClr val="accent6">
                    <a:lumMod val="75000"/>
                  </a:schemeClr>
                </a:solidFill>
                <a:cs typeface="Arial" pitchFamily="34" charset="0"/>
              </a:endParaRPr>
            </a:p>
            <a:p>
              <a:pPr algn="ctr"/>
              <a:r>
                <a:rPr lang="en-GB" sz="2000" dirty="0">
                  <a:solidFill>
                    <a:schemeClr val="tx1"/>
                  </a:solidFill>
                  <a:cs typeface="Arial" pitchFamily="34" charset="0"/>
                </a:rPr>
                <a:t>Metals</a:t>
              </a:r>
              <a:r>
                <a:rPr lang="en-GB" sz="2000" dirty="0">
                  <a:solidFill>
                    <a:schemeClr val="accent6">
                      <a:lumMod val="75000"/>
                    </a:schemeClr>
                  </a:solidFill>
                  <a:cs typeface="Arial" pitchFamily="34" charset="0"/>
                </a:rPr>
                <a:t> </a:t>
              </a:r>
              <a:r>
                <a:rPr lang="en-GB" sz="2000" b="1" dirty="0">
                  <a:solidFill>
                    <a:schemeClr val="accent6">
                      <a:lumMod val="75000"/>
                    </a:schemeClr>
                  </a:solidFill>
                  <a:cs typeface="Arial" pitchFamily="34" charset="0"/>
                </a:rPr>
                <a:t>above</a:t>
              </a:r>
              <a:r>
                <a:rPr lang="en-GB" sz="2000" dirty="0">
                  <a:solidFill>
                    <a:schemeClr val="accent6">
                      <a:lumMod val="75000"/>
                    </a:schemeClr>
                  </a:solidFill>
                  <a:cs typeface="Arial" pitchFamily="34" charset="0"/>
                </a:rPr>
                <a:t> </a:t>
              </a:r>
              <a:r>
                <a:rPr lang="en-GB" sz="2000" dirty="0">
                  <a:solidFill>
                    <a:schemeClr val="tx1"/>
                  </a:solidFill>
                  <a:cs typeface="Arial" pitchFamily="34" charset="0"/>
                </a:rPr>
                <a:t>carbon must be extracted from their ores using </a:t>
              </a:r>
              <a:r>
                <a:rPr lang="en-GB" sz="2000" b="1" dirty="0">
                  <a:solidFill>
                    <a:schemeClr val="accent6">
                      <a:lumMod val="75000"/>
                    </a:schemeClr>
                  </a:solidFill>
                  <a:cs typeface="Arial" pitchFamily="34" charset="0"/>
                </a:rPr>
                <a:t>electrolysis. </a:t>
              </a:r>
            </a:p>
            <a:p>
              <a:pPr algn="ctr"/>
              <a:endParaRPr lang="en-GB" sz="2000" b="1" dirty="0">
                <a:solidFill>
                  <a:schemeClr val="accent6">
                    <a:lumMod val="75000"/>
                  </a:schemeClr>
                </a:solidFill>
                <a:cs typeface="Arial" pitchFamily="34" charset="0"/>
              </a:endParaRPr>
            </a:p>
            <a:p>
              <a:pPr algn="ctr"/>
              <a:r>
                <a:rPr lang="en-GB" sz="2000" dirty="0">
                  <a:solidFill>
                    <a:schemeClr val="tx1"/>
                  </a:solidFill>
                  <a:cs typeface="Arial" pitchFamily="34" charset="0"/>
                </a:rPr>
                <a:t>Metals</a:t>
              </a:r>
              <a:r>
                <a:rPr lang="en-GB" sz="2000" dirty="0">
                  <a:solidFill>
                    <a:schemeClr val="accent6">
                      <a:lumMod val="75000"/>
                    </a:schemeClr>
                  </a:solidFill>
                  <a:cs typeface="Arial" pitchFamily="34" charset="0"/>
                </a:rPr>
                <a:t> </a:t>
              </a:r>
              <a:r>
                <a:rPr lang="en-GB" sz="2000" b="1" dirty="0">
                  <a:solidFill>
                    <a:schemeClr val="accent6">
                      <a:lumMod val="75000"/>
                    </a:schemeClr>
                  </a:solidFill>
                  <a:cs typeface="Arial" pitchFamily="34" charset="0"/>
                </a:rPr>
                <a:t>below</a:t>
              </a:r>
              <a:r>
                <a:rPr lang="en-GB" sz="2000" dirty="0">
                  <a:solidFill>
                    <a:schemeClr val="accent6">
                      <a:lumMod val="75000"/>
                    </a:schemeClr>
                  </a:solidFill>
                  <a:cs typeface="Arial" pitchFamily="34" charset="0"/>
                </a:rPr>
                <a:t> </a:t>
              </a:r>
              <a:r>
                <a:rPr lang="en-GB" sz="2000" dirty="0">
                  <a:solidFill>
                    <a:schemeClr val="tx1"/>
                  </a:solidFill>
                  <a:cs typeface="Arial" pitchFamily="34" charset="0"/>
                </a:rPr>
                <a:t>carbon can be extracted from their ores by </a:t>
              </a:r>
              <a:r>
                <a:rPr lang="en-GB" sz="2000" b="1" dirty="0">
                  <a:solidFill>
                    <a:schemeClr val="accent6">
                      <a:lumMod val="75000"/>
                    </a:schemeClr>
                  </a:solidFill>
                  <a:cs typeface="Arial" pitchFamily="34" charset="0"/>
                </a:rPr>
                <a:t>reduction</a:t>
              </a:r>
              <a:r>
                <a:rPr lang="en-GB" sz="2000" dirty="0">
                  <a:solidFill>
                    <a:schemeClr val="accent6">
                      <a:lumMod val="75000"/>
                    </a:schemeClr>
                  </a:solidFill>
                  <a:cs typeface="Arial" pitchFamily="34" charset="0"/>
                </a:rPr>
                <a:t> </a:t>
              </a:r>
              <a:r>
                <a:rPr lang="en-GB" sz="2000" dirty="0">
                  <a:solidFill>
                    <a:schemeClr val="tx1"/>
                  </a:solidFill>
                  <a:cs typeface="Arial" pitchFamily="34" charset="0"/>
                </a:rPr>
                <a:t>using</a:t>
              </a:r>
              <a:r>
                <a:rPr lang="en-GB" sz="2000" dirty="0">
                  <a:solidFill>
                    <a:schemeClr val="accent6">
                      <a:lumMod val="75000"/>
                    </a:schemeClr>
                  </a:solidFill>
                  <a:cs typeface="Arial" pitchFamily="34" charset="0"/>
                </a:rPr>
                <a:t> </a:t>
              </a:r>
              <a:r>
                <a:rPr lang="en-GB" sz="2000" b="1" dirty="0">
                  <a:solidFill>
                    <a:schemeClr val="accent6">
                      <a:lumMod val="75000"/>
                    </a:schemeClr>
                  </a:solidFill>
                  <a:cs typeface="Arial" pitchFamily="34" charset="0"/>
                </a:rPr>
                <a:t>carbon.</a:t>
              </a:r>
            </a:p>
            <a:p>
              <a:pPr algn="ctr"/>
              <a:r>
                <a:rPr lang="en-GB" sz="2000" b="1" dirty="0">
                  <a:solidFill>
                    <a:schemeClr val="accent6">
                      <a:lumMod val="75000"/>
                    </a:schemeClr>
                  </a:solidFill>
                  <a:cs typeface="Arial" pitchFamily="34" charset="0"/>
                </a:rPr>
                <a:t>REDUCTION involves the loss of oxygen.</a:t>
              </a:r>
            </a:p>
            <a:p>
              <a:pPr algn="ctr"/>
              <a:endParaRPr lang="en-GB" sz="2000" b="1" dirty="0">
                <a:solidFill>
                  <a:schemeClr val="accent6">
                    <a:lumMod val="75000"/>
                  </a:schemeClr>
                </a:solidFill>
                <a:cs typeface="Arial" pitchFamily="34" charset="0"/>
              </a:endParaRPr>
            </a:p>
            <a:p>
              <a:pPr algn="ctr"/>
              <a:r>
                <a:rPr lang="en-GB" sz="2000" b="1" dirty="0">
                  <a:solidFill>
                    <a:schemeClr val="tx1"/>
                  </a:solidFill>
                  <a:cs typeface="Arial" pitchFamily="34" charset="0"/>
                </a:rPr>
                <a:t>metal oxide + carbon </a:t>
              </a:r>
              <a:r>
                <a:rPr lang="en-GB" sz="2000" b="1" dirty="0">
                  <a:solidFill>
                    <a:schemeClr val="tx1"/>
                  </a:solidFill>
                  <a:cs typeface="Arial" pitchFamily="34" charset="0"/>
                  <a:sym typeface="Wingdings" panose="05000000000000000000" pitchFamily="2" charset="2"/>
                </a:rPr>
                <a:t> metal + carbon dioxide</a:t>
              </a:r>
              <a:endParaRPr lang="en-GB" sz="2000" b="1" dirty="0">
                <a:solidFill>
                  <a:schemeClr val="tx1"/>
                </a:solidFill>
                <a:cs typeface="Arial" pitchFamily="34" charset="0"/>
              </a:endParaRPr>
            </a:p>
            <a:p>
              <a:pPr algn="ctr"/>
              <a:endParaRPr lang="en-GB" sz="2000" b="1" dirty="0">
                <a:solidFill>
                  <a:schemeClr val="accent6">
                    <a:lumMod val="75000"/>
                  </a:schemeClr>
                </a:solidFill>
                <a:cs typeface="Arial" pitchFamily="34" charset="0"/>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5F76F976-CD70-494B-BA13-154F46CFEEEF}"/>
                </a:ext>
              </a:extLst>
            </p:cNvPr>
            <p:cNvGrpSpPr/>
            <p:nvPr/>
          </p:nvGrpSpPr>
          <p:grpSpPr>
            <a:xfrm>
              <a:off x="5544016" y="2589154"/>
              <a:ext cx="2246001" cy="4485341"/>
              <a:chOff x="-3486651" y="1812515"/>
              <a:chExt cx="2065413" cy="4341668"/>
            </a:xfrm>
          </p:grpSpPr>
          <p:sp>
            <p:nvSpPr>
              <p:cNvPr id="6" name="Text Box 6">
                <a:extLst>
                  <a:ext uri="{FF2B5EF4-FFF2-40B4-BE49-F238E27FC236}">
                    <a16:creationId xmlns:a16="http://schemas.microsoft.com/office/drawing/2014/main" id="{C8E60AAB-EEFF-466E-85DF-D2F6C0635C71}"/>
                  </a:ext>
                </a:extLst>
              </p:cNvPr>
              <p:cNvSpPr txBox="1">
                <a:spLocks noChangeArrowheads="1"/>
              </p:cNvSpPr>
              <p:nvPr/>
            </p:nvSpPr>
            <p:spPr bwMode="auto">
              <a:xfrm>
                <a:off x="-3486651" y="1812515"/>
                <a:ext cx="1422705" cy="1876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b="1" dirty="0">
                    <a:solidFill>
                      <a:schemeClr val="accent6">
                        <a:lumMod val="75000"/>
                      </a:schemeClr>
                    </a:solidFill>
                  </a:rPr>
                  <a:t>Potassium</a:t>
                </a:r>
              </a:p>
              <a:p>
                <a:r>
                  <a:rPr lang="en-GB" sz="2000" b="1" dirty="0">
                    <a:solidFill>
                      <a:schemeClr val="accent6">
                        <a:lumMod val="75000"/>
                      </a:schemeClr>
                    </a:solidFill>
                  </a:rPr>
                  <a:t>Sodium</a:t>
                </a:r>
              </a:p>
              <a:p>
                <a:r>
                  <a:rPr lang="en-GB" sz="2000" b="1" dirty="0">
                    <a:solidFill>
                      <a:schemeClr val="accent6">
                        <a:lumMod val="75000"/>
                      </a:schemeClr>
                    </a:solidFill>
                  </a:rPr>
                  <a:t>Calcium</a:t>
                </a:r>
              </a:p>
              <a:p>
                <a:r>
                  <a:rPr lang="en-GB" sz="2000" b="1" dirty="0">
                    <a:solidFill>
                      <a:schemeClr val="accent6">
                        <a:lumMod val="75000"/>
                      </a:schemeClr>
                    </a:solidFill>
                  </a:rPr>
                  <a:t>Magnesium</a:t>
                </a:r>
              </a:p>
              <a:p>
                <a:r>
                  <a:rPr lang="en-GB" sz="2000" b="1" dirty="0">
                    <a:solidFill>
                      <a:schemeClr val="accent6">
                        <a:lumMod val="75000"/>
                      </a:schemeClr>
                    </a:solidFill>
                  </a:rPr>
                  <a:t>Aluminium</a:t>
                </a:r>
              </a:p>
              <a:p>
                <a:r>
                  <a:rPr lang="en-GB" sz="2000" b="1" dirty="0"/>
                  <a:t>CARB</a:t>
                </a:r>
                <a:r>
                  <a:rPr lang="en-GB" b="1" dirty="0"/>
                  <a:t>ON</a:t>
                </a:r>
              </a:p>
            </p:txBody>
          </p:sp>
          <p:sp>
            <p:nvSpPr>
              <p:cNvPr id="7" name="Text Box 11">
                <a:extLst>
                  <a:ext uri="{FF2B5EF4-FFF2-40B4-BE49-F238E27FC236}">
                    <a16:creationId xmlns:a16="http://schemas.microsoft.com/office/drawing/2014/main" id="{62E54197-FAAD-4A50-B0CA-3F024F7CDA1E}"/>
                  </a:ext>
                </a:extLst>
              </p:cNvPr>
              <p:cNvSpPr txBox="1">
                <a:spLocks noChangeArrowheads="1"/>
              </p:cNvSpPr>
              <p:nvPr/>
            </p:nvSpPr>
            <p:spPr bwMode="auto">
              <a:xfrm>
                <a:off x="-3407818" y="3681464"/>
                <a:ext cx="1394504" cy="247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000" b="1" dirty="0">
                    <a:solidFill>
                      <a:schemeClr val="accent6">
                        <a:lumMod val="75000"/>
                      </a:schemeClr>
                    </a:solidFill>
                  </a:rPr>
                  <a:t>Zinc</a:t>
                </a:r>
              </a:p>
              <a:p>
                <a:r>
                  <a:rPr lang="en-GB" sz="2000" b="1" dirty="0">
                    <a:solidFill>
                      <a:schemeClr val="accent6">
                        <a:lumMod val="75000"/>
                      </a:schemeClr>
                    </a:solidFill>
                  </a:rPr>
                  <a:t>Iron</a:t>
                </a:r>
              </a:p>
              <a:p>
                <a:r>
                  <a:rPr lang="en-GB" sz="2000" b="1" dirty="0">
                    <a:solidFill>
                      <a:schemeClr val="accent6">
                        <a:lumMod val="75000"/>
                      </a:schemeClr>
                    </a:solidFill>
                  </a:rPr>
                  <a:t>Lead</a:t>
                </a:r>
              </a:p>
              <a:p>
                <a:r>
                  <a:rPr lang="en-GB" sz="2000" b="1" dirty="0"/>
                  <a:t>HYDROGEN</a:t>
                </a:r>
              </a:p>
              <a:p>
                <a:r>
                  <a:rPr lang="en-GB" sz="2000" b="1" dirty="0">
                    <a:solidFill>
                      <a:schemeClr val="accent6">
                        <a:lumMod val="75000"/>
                      </a:schemeClr>
                    </a:solidFill>
                  </a:rPr>
                  <a:t>Copper</a:t>
                </a:r>
              </a:p>
              <a:p>
                <a:r>
                  <a:rPr lang="en-GB" sz="2000" b="1" dirty="0">
                    <a:solidFill>
                      <a:schemeClr val="accent6">
                        <a:lumMod val="75000"/>
                      </a:schemeClr>
                    </a:solidFill>
                  </a:rPr>
                  <a:t>Silver</a:t>
                </a:r>
              </a:p>
              <a:p>
                <a:r>
                  <a:rPr lang="en-GB" sz="2000" b="1" dirty="0">
                    <a:solidFill>
                      <a:schemeClr val="accent6">
                        <a:lumMod val="75000"/>
                      </a:schemeClr>
                    </a:solidFill>
                  </a:rPr>
                  <a:t>Gold</a:t>
                </a:r>
              </a:p>
              <a:p>
                <a:r>
                  <a:rPr lang="en-GB" sz="2000" b="1" dirty="0">
                    <a:solidFill>
                      <a:schemeClr val="accent6">
                        <a:lumMod val="75000"/>
                      </a:schemeClr>
                    </a:solidFill>
                  </a:rPr>
                  <a:t>Platinum</a:t>
                </a:r>
              </a:p>
            </p:txBody>
          </p:sp>
          <p:sp>
            <p:nvSpPr>
              <p:cNvPr id="8" name="AutoShape 16">
                <a:extLst>
                  <a:ext uri="{FF2B5EF4-FFF2-40B4-BE49-F238E27FC236}">
                    <a16:creationId xmlns:a16="http://schemas.microsoft.com/office/drawing/2014/main" id="{D288BA83-9144-40E2-86E9-5D16705178E6}"/>
                  </a:ext>
                </a:extLst>
              </p:cNvPr>
              <p:cNvSpPr>
                <a:spLocks noChangeArrowheads="1"/>
              </p:cNvSpPr>
              <p:nvPr/>
            </p:nvSpPr>
            <p:spPr bwMode="auto">
              <a:xfrm flipV="1">
                <a:off x="-2173438" y="1825167"/>
                <a:ext cx="752200" cy="4236413"/>
              </a:xfrm>
              <a:prstGeom prst="downArrow">
                <a:avLst>
                  <a:gd name="adj1" fmla="val 71565"/>
                  <a:gd name="adj2" fmla="val 160608"/>
                </a:avLst>
              </a:prstGeom>
              <a:solidFill>
                <a:schemeClr val="accent6">
                  <a:lumMod val="20000"/>
                  <a:lumOff val="80000"/>
                </a:schemeClr>
              </a:solidFill>
              <a:ln>
                <a:solidFill>
                  <a:schemeClr val="accent6">
                    <a:lumMod val="75000"/>
                  </a:schemeClr>
                </a:solidFill>
                <a:headEnd/>
                <a:tailEnd/>
              </a:ln>
              <a:extLst/>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en-GB" sz="2400" b="1" dirty="0"/>
                  <a:t>Increasing reactivity</a:t>
                </a:r>
              </a:p>
            </p:txBody>
          </p:sp>
        </p:grpSp>
        <p:sp>
          <p:nvSpPr>
            <p:cNvPr id="12" name="Right Brace 11">
              <a:extLst>
                <a:ext uri="{FF2B5EF4-FFF2-40B4-BE49-F238E27FC236}">
                  <a16:creationId xmlns:a16="http://schemas.microsoft.com/office/drawing/2014/main" id="{0BFD5049-462B-4EFB-A54D-0FFA03F95447}"/>
                </a:ext>
              </a:extLst>
            </p:cNvPr>
            <p:cNvSpPr/>
            <p:nvPr/>
          </p:nvSpPr>
          <p:spPr>
            <a:xfrm rot="10800000">
              <a:off x="5440185" y="2673378"/>
              <a:ext cx="160816" cy="1550026"/>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sp>
          <p:nvSpPr>
            <p:cNvPr id="13" name="Right Brace 12">
              <a:extLst>
                <a:ext uri="{FF2B5EF4-FFF2-40B4-BE49-F238E27FC236}">
                  <a16:creationId xmlns:a16="http://schemas.microsoft.com/office/drawing/2014/main" id="{6FE4A128-67B1-4494-9587-6930CFBEB708}"/>
                </a:ext>
              </a:extLst>
            </p:cNvPr>
            <p:cNvSpPr/>
            <p:nvPr/>
          </p:nvSpPr>
          <p:spPr>
            <a:xfrm rot="10800000">
              <a:off x="5477686" y="4642767"/>
              <a:ext cx="123314" cy="1428114"/>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sp>
          <p:nvSpPr>
            <p:cNvPr id="14" name="Right Brace 13">
              <a:extLst>
                <a:ext uri="{FF2B5EF4-FFF2-40B4-BE49-F238E27FC236}">
                  <a16:creationId xmlns:a16="http://schemas.microsoft.com/office/drawing/2014/main" id="{0C42C919-FC7F-4B85-8BE8-901FFF894E5D}"/>
                </a:ext>
              </a:extLst>
            </p:cNvPr>
            <p:cNvSpPr/>
            <p:nvPr/>
          </p:nvSpPr>
          <p:spPr>
            <a:xfrm rot="10800000">
              <a:off x="5470474" y="6166547"/>
              <a:ext cx="175410" cy="812281"/>
            </a:xfrm>
            <a:prstGeom prst="rightBrace">
              <a:avLst/>
            </a:prstGeom>
            <a:effectLst/>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p>
          </p:txBody>
        </p:sp>
      </p:grpSp>
      <p:sp>
        <p:nvSpPr>
          <p:cNvPr id="3" name="TextBox 2">
            <a:extLst>
              <a:ext uri="{FF2B5EF4-FFF2-40B4-BE49-F238E27FC236}">
                <a16:creationId xmlns:a16="http://schemas.microsoft.com/office/drawing/2014/main" id="{069D24D6-BF3E-48D1-A1E3-FB8C618604DE}"/>
              </a:ext>
            </a:extLst>
          </p:cNvPr>
          <p:cNvSpPr txBox="1"/>
          <p:nvPr/>
        </p:nvSpPr>
        <p:spPr>
          <a:xfrm>
            <a:off x="211591" y="704488"/>
            <a:ext cx="864096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400" dirty="0">
                <a:cs typeface="Arial" pitchFamily="34" charset="0"/>
              </a:rPr>
              <a:t>The</a:t>
            </a:r>
            <a:r>
              <a:rPr lang="en-GB" sz="2400" b="1" dirty="0">
                <a:cs typeface="Arial" pitchFamily="34" charset="0"/>
              </a:rPr>
              <a:t> reactivity </a:t>
            </a:r>
            <a:r>
              <a:rPr lang="en-GB" sz="2400" dirty="0">
                <a:cs typeface="Arial" pitchFamily="34" charset="0"/>
              </a:rPr>
              <a:t>of a metal determines the </a:t>
            </a:r>
            <a:r>
              <a:rPr lang="en-GB" sz="2400" b="1" dirty="0">
                <a:cs typeface="Arial" pitchFamily="34" charset="0"/>
              </a:rPr>
              <a:t>method </a:t>
            </a:r>
            <a:r>
              <a:rPr lang="en-GB" sz="2400" dirty="0">
                <a:cs typeface="Arial" pitchFamily="34" charset="0"/>
              </a:rPr>
              <a:t>of </a:t>
            </a:r>
            <a:r>
              <a:rPr lang="en-GB" sz="2400" b="1" dirty="0">
                <a:cs typeface="Arial" pitchFamily="34" charset="0"/>
              </a:rPr>
              <a:t>extraction.</a:t>
            </a:r>
          </a:p>
          <a:p>
            <a:r>
              <a:rPr lang="en-GB" sz="2400" dirty="0">
                <a:cs typeface="Arial" pitchFamily="34" charset="0"/>
              </a:rPr>
              <a:t>A metal’s </a:t>
            </a:r>
            <a:r>
              <a:rPr lang="en-GB" sz="2400" b="1" dirty="0">
                <a:cs typeface="Arial" pitchFamily="34" charset="0"/>
              </a:rPr>
              <a:t>relative resistance to oxidation </a:t>
            </a:r>
            <a:r>
              <a:rPr lang="en-GB" sz="2400" dirty="0">
                <a:cs typeface="Arial" pitchFamily="34" charset="0"/>
              </a:rPr>
              <a:t>is related to its position in the reactivity series.  </a:t>
            </a:r>
          </a:p>
        </p:txBody>
      </p:sp>
    </p:spTree>
    <p:extLst>
      <p:ext uri="{BB962C8B-B14F-4D97-AF65-F5344CB8AC3E}">
        <p14:creationId xmlns:p14="http://schemas.microsoft.com/office/powerpoint/2010/main" val="25324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Extracting metals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3907753" y="3323858"/>
            <a:ext cx="241338" cy="24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a:extLst>
              <a:ext uri="{FF2B5EF4-FFF2-40B4-BE49-F238E27FC236}">
                <a16:creationId xmlns:a16="http://schemas.microsoft.com/office/drawing/2014/main" id="{069D24D6-BF3E-48D1-A1E3-FB8C618604DE}"/>
              </a:ext>
            </a:extLst>
          </p:cNvPr>
          <p:cNvSpPr txBox="1"/>
          <p:nvPr/>
        </p:nvSpPr>
        <p:spPr>
          <a:xfrm>
            <a:off x="251520" y="667251"/>
            <a:ext cx="8640960" cy="2246769"/>
          </a:xfrm>
          <a:prstGeom prst="rect">
            <a:avLst/>
          </a:prstGeom>
          <a:noFill/>
        </p:spPr>
        <p:txBody>
          <a:bodyPr wrap="square" rtlCol="0">
            <a:spAutoFit/>
          </a:bodyPr>
          <a:lstStyle/>
          <a:p>
            <a:pPr algn="ctr"/>
            <a:r>
              <a:rPr lang="en-GB" sz="2000" b="1" dirty="0"/>
              <a:t>Metals</a:t>
            </a:r>
            <a:r>
              <a:rPr lang="en-GB" sz="2000" dirty="0"/>
              <a:t> can be extracted from </a:t>
            </a:r>
            <a:r>
              <a:rPr lang="en-GB" sz="2000" b="1" dirty="0"/>
              <a:t>molten compounds </a:t>
            </a:r>
            <a:r>
              <a:rPr lang="en-GB" sz="2000" dirty="0"/>
              <a:t>using electrolysis.  </a:t>
            </a:r>
          </a:p>
          <a:p>
            <a:pPr algn="ctr"/>
            <a:r>
              <a:rPr lang="en-GB" sz="2000" b="1" dirty="0">
                <a:solidFill>
                  <a:schemeClr val="accent6">
                    <a:lumMod val="75000"/>
                  </a:schemeClr>
                </a:solidFill>
              </a:rPr>
              <a:t>It is used if the metal is too reactive to be extracted by reduction with carbon or if the metal reacts with carbon.  </a:t>
            </a:r>
          </a:p>
          <a:p>
            <a:pPr algn="ctr"/>
            <a:r>
              <a:rPr lang="en-GB" sz="2000" dirty="0"/>
              <a:t>Large amounts of</a:t>
            </a:r>
            <a:r>
              <a:rPr lang="en-GB" sz="2000" b="1" dirty="0"/>
              <a:t> energy </a:t>
            </a:r>
            <a:r>
              <a:rPr lang="en-GB" sz="2000" dirty="0"/>
              <a:t>are used in the extraction process to melt the compounds and to produce the electrical current.</a:t>
            </a:r>
          </a:p>
          <a:p>
            <a:pPr algn="ctr"/>
            <a:r>
              <a:rPr lang="en-US" sz="2000" dirty="0"/>
              <a:t>Aluminum is manufactured by electrolysis of molten aluminum oxide.</a:t>
            </a:r>
            <a:endParaRPr lang="en-GB" sz="2000" dirty="0"/>
          </a:p>
          <a:p>
            <a:pPr algn="ctr"/>
            <a:r>
              <a:rPr lang="en-GB" sz="2000" b="1" dirty="0">
                <a:solidFill>
                  <a:schemeClr val="accent6">
                    <a:lumMod val="75000"/>
                  </a:schemeClr>
                </a:solidFill>
                <a:effectLst>
                  <a:outerShdw blurRad="38100" dist="38100" dir="2700000" algn="tl">
                    <a:srgbClr val="000000">
                      <a:alpha val="43137"/>
                    </a:srgbClr>
                  </a:outerShdw>
                </a:effectLst>
              </a:rPr>
              <a:t>aluminium oxide </a:t>
            </a:r>
            <a:r>
              <a:rPr lang="en-GB" sz="2000" b="1"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aluminium + oxygen</a:t>
            </a:r>
            <a:endParaRPr lang="en-GB" sz="2000" b="1" dirty="0">
              <a:solidFill>
                <a:schemeClr val="accent6">
                  <a:lumMod val="75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529C9FDA-A5C9-4E5A-9EBF-94502C1920ED}"/>
              </a:ext>
            </a:extLst>
          </p:cNvPr>
          <p:cNvSpPr/>
          <p:nvPr/>
        </p:nvSpPr>
        <p:spPr>
          <a:xfrm>
            <a:off x="3725615" y="2861743"/>
            <a:ext cx="5397433" cy="3785652"/>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2000" dirty="0" err="1"/>
              <a:t>Aluminium</a:t>
            </a:r>
            <a:r>
              <a:rPr lang="en-US" sz="2000" dirty="0"/>
              <a:t> oxide has a very </a:t>
            </a:r>
            <a:r>
              <a:rPr lang="en-US" sz="2000" b="1" dirty="0"/>
              <a:t>high melting point </a:t>
            </a:r>
            <a:r>
              <a:rPr lang="en-US" sz="2000" dirty="0"/>
              <a:t>so is mixed with molten </a:t>
            </a:r>
            <a:r>
              <a:rPr lang="en-US" sz="2000" b="1" dirty="0"/>
              <a:t>cryolite</a:t>
            </a:r>
            <a:r>
              <a:rPr lang="en-US" sz="2000" dirty="0"/>
              <a:t> to lower the temperature required to carry out the electrolysis. </a:t>
            </a:r>
          </a:p>
          <a:p>
            <a:pPr algn="ctr"/>
            <a:r>
              <a:rPr lang="en-US" sz="2000" dirty="0" err="1"/>
              <a:t>Aluminium</a:t>
            </a:r>
            <a:r>
              <a:rPr lang="en-US" sz="2000" dirty="0"/>
              <a:t> goes to the negative electrode and sinks to bottom.</a:t>
            </a:r>
          </a:p>
          <a:p>
            <a:pPr algn="ctr"/>
            <a:r>
              <a:rPr lang="en-US" sz="2000" b="1" dirty="0">
                <a:solidFill>
                  <a:schemeClr val="accent6">
                    <a:lumMod val="75000"/>
                  </a:schemeClr>
                </a:solidFill>
                <a:effectLst>
                  <a:outerShdw blurRad="38100" dist="38100" dir="2700000" algn="tl">
                    <a:srgbClr val="000000">
                      <a:alpha val="43137"/>
                    </a:srgbClr>
                  </a:outerShdw>
                </a:effectLst>
              </a:rPr>
              <a:t>Higher: </a:t>
            </a:r>
            <a:r>
              <a:rPr lang="en-GB" sz="2000" b="1" dirty="0">
                <a:solidFill>
                  <a:schemeClr val="accent6">
                    <a:lumMod val="75000"/>
                  </a:schemeClr>
                </a:solidFill>
                <a:effectLst>
                  <a:outerShdw blurRad="38100" dist="38100" dir="2700000" algn="tl">
                    <a:srgbClr val="000000">
                      <a:alpha val="43137"/>
                    </a:srgbClr>
                  </a:outerShdw>
                </a:effectLst>
              </a:rPr>
              <a:t>Al </a:t>
            </a:r>
            <a:r>
              <a:rPr lang="en-GB" sz="2000" b="1" baseline="30000" dirty="0">
                <a:solidFill>
                  <a:schemeClr val="accent6">
                    <a:lumMod val="75000"/>
                  </a:schemeClr>
                </a:solidFill>
                <a:effectLst>
                  <a:outerShdw blurRad="38100" dist="38100" dir="2700000" algn="tl">
                    <a:srgbClr val="000000">
                      <a:alpha val="43137"/>
                    </a:srgbClr>
                  </a:outerShdw>
                </a:effectLst>
              </a:rPr>
              <a:t>3+ </a:t>
            </a:r>
            <a:r>
              <a:rPr lang="en-GB" sz="2000" b="1"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+ 3e </a:t>
            </a:r>
            <a:r>
              <a:rPr lang="en-GB" sz="2000" b="1" baseline="30000"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a:t>
            </a:r>
            <a:r>
              <a:rPr lang="en-GB" sz="2000" b="1"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Al</a:t>
            </a:r>
            <a:endParaRPr lang="en-GB" sz="2000" b="1" baseline="30000" dirty="0">
              <a:solidFill>
                <a:schemeClr val="accent6">
                  <a:lumMod val="75000"/>
                </a:schemeClr>
              </a:solidFill>
              <a:effectLst>
                <a:outerShdw blurRad="38100" dist="38100" dir="2700000" algn="tl">
                  <a:srgbClr val="000000">
                    <a:alpha val="43137"/>
                  </a:srgbClr>
                </a:outerShdw>
              </a:effectLst>
            </a:endParaRPr>
          </a:p>
          <a:p>
            <a:pPr algn="ctr"/>
            <a:r>
              <a:rPr lang="en-US" sz="2000" dirty="0"/>
              <a:t>Oxygen forms at positive electrodes. </a:t>
            </a:r>
          </a:p>
          <a:p>
            <a:pPr algn="ctr"/>
            <a:r>
              <a:rPr lang="en-US" sz="2000" b="1" dirty="0">
                <a:solidFill>
                  <a:schemeClr val="accent6">
                    <a:lumMod val="75000"/>
                  </a:schemeClr>
                </a:solidFill>
                <a:effectLst>
                  <a:outerShdw blurRad="38100" dist="38100" dir="2700000" algn="tl">
                    <a:srgbClr val="000000">
                      <a:alpha val="43137"/>
                    </a:srgbClr>
                  </a:outerShdw>
                </a:effectLst>
              </a:rPr>
              <a:t>Higher: </a:t>
            </a:r>
            <a:r>
              <a:rPr lang="en-GB" sz="2000" b="1" dirty="0">
                <a:solidFill>
                  <a:schemeClr val="accent6">
                    <a:lumMod val="75000"/>
                  </a:schemeClr>
                </a:solidFill>
                <a:effectLst>
                  <a:outerShdw blurRad="38100" dist="38100" dir="2700000" algn="tl">
                    <a:srgbClr val="000000">
                      <a:alpha val="43137"/>
                    </a:srgbClr>
                  </a:outerShdw>
                </a:effectLst>
              </a:rPr>
              <a:t>2O </a:t>
            </a:r>
            <a:r>
              <a:rPr lang="en-GB" sz="2000" b="1" baseline="30000" dirty="0">
                <a:solidFill>
                  <a:schemeClr val="accent6">
                    <a:lumMod val="75000"/>
                  </a:schemeClr>
                </a:solidFill>
                <a:effectLst>
                  <a:outerShdw blurRad="38100" dist="38100" dir="2700000" algn="tl">
                    <a:srgbClr val="000000">
                      <a:alpha val="43137"/>
                    </a:srgbClr>
                  </a:outerShdw>
                </a:effectLst>
              </a:rPr>
              <a:t>2- </a:t>
            </a:r>
            <a:r>
              <a:rPr lang="en-GB" sz="2000" b="1"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O</a:t>
            </a:r>
            <a:r>
              <a:rPr lang="en-GB" sz="2000" b="1" baseline="-25000"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2 </a:t>
            </a:r>
            <a:r>
              <a:rPr lang="en-GB" sz="2000" b="1"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+ 4e </a:t>
            </a:r>
            <a:r>
              <a:rPr lang="en-GB" sz="2000" b="1" baseline="30000" dirty="0">
                <a:solidFill>
                  <a:schemeClr val="accent6">
                    <a:lumMod val="75000"/>
                  </a:schemeClr>
                </a:solidFill>
                <a:effectLst>
                  <a:outerShdw blurRad="38100" dist="38100" dir="2700000" algn="tl">
                    <a:srgbClr val="000000">
                      <a:alpha val="43137"/>
                    </a:srgbClr>
                  </a:outerShdw>
                </a:effectLst>
                <a:sym typeface="Wingdings" panose="05000000000000000000" pitchFamily="2" charset="2"/>
              </a:rPr>
              <a:t>–</a:t>
            </a:r>
          </a:p>
          <a:p>
            <a:pPr algn="ctr"/>
            <a:r>
              <a:rPr lang="en-US" sz="2000" dirty="0"/>
              <a:t>The oxygen reacts with the carbon electrode making carbon dioxide and causing damage. The electrode needs </a:t>
            </a:r>
            <a:r>
              <a:rPr lang="en-US" sz="2000" b="1" dirty="0"/>
              <a:t>replacing</a:t>
            </a:r>
            <a:r>
              <a:rPr lang="en-US" sz="2000" dirty="0"/>
              <a:t> due to this reaction.</a:t>
            </a:r>
          </a:p>
          <a:p>
            <a:pPr algn="ctr"/>
            <a:r>
              <a:rPr lang="en-US" sz="2000" dirty="0"/>
              <a:t>C + O</a:t>
            </a:r>
            <a:r>
              <a:rPr lang="en-US" sz="2000" baseline="-25000" dirty="0"/>
              <a:t>2</a:t>
            </a:r>
            <a:r>
              <a:rPr lang="en-US" sz="2000" dirty="0"/>
              <a:t> </a:t>
            </a:r>
            <a:r>
              <a:rPr lang="en-US" sz="2000" dirty="0">
                <a:sym typeface="Wingdings" panose="05000000000000000000" pitchFamily="2" charset="2"/>
              </a:rPr>
              <a:t> CO</a:t>
            </a:r>
            <a:r>
              <a:rPr lang="en-US" sz="2000" baseline="-25000" dirty="0">
                <a:sym typeface="Wingdings" panose="05000000000000000000" pitchFamily="2" charset="2"/>
              </a:rPr>
              <a:t>2</a:t>
            </a:r>
            <a:endParaRPr lang="en-US" sz="2000" baseline="-25000" dirty="0"/>
          </a:p>
        </p:txBody>
      </p:sp>
      <p:grpSp>
        <p:nvGrpSpPr>
          <p:cNvPr id="5" name="Group 4"/>
          <p:cNvGrpSpPr/>
          <p:nvPr/>
        </p:nvGrpSpPr>
        <p:grpSpPr>
          <a:xfrm>
            <a:off x="-68465" y="3104415"/>
            <a:ext cx="3776370" cy="3139180"/>
            <a:chOff x="89217" y="2658403"/>
            <a:chExt cx="3963693" cy="3139346"/>
          </a:xfrm>
        </p:grpSpPr>
        <p:grpSp>
          <p:nvGrpSpPr>
            <p:cNvPr id="48" name="Group 47"/>
            <p:cNvGrpSpPr/>
            <p:nvPr/>
          </p:nvGrpSpPr>
          <p:grpSpPr>
            <a:xfrm>
              <a:off x="1154826" y="3039173"/>
              <a:ext cx="2807981" cy="1880166"/>
              <a:chOff x="2843808" y="1206397"/>
              <a:chExt cx="3546368" cy="2438627"/>
            </a:xfrm>
          </p:grpSpPr>
          <p:sp>
            <p:nvSpPr>
              <p:cNvPr id="49" name="Rectangle 48"/>
              <p:cNvSpPr/>
              <p:nvPr/>
            </p:nvSpPr>
            <p:spPr>
              <a:xfrm>
                <a:off x="3072038" y="2060848"/>
                <a:ext cx="2975096" cy="1230199"/>
              </a:xfrm>
              <a:prstGeom prst="rect">
                <a:avLst/>
              </a:prstGeom>
              <a:gradFill flip="none" rotWithShape="1">
                <a:gsLst>
                  <a:gs pos="0">
                    <a:srgbClr val="FFC000">
                      <a:lumMod val="0"/>
                      <a:lumOff val="100000"/>
                    </a:srgbClr>
                  </a:gs>
                  <a:gs pos="34000">
                    <a:srgbClr val="FFC000">
                      <a:lumMod val="0"/>
                      <a:lumOff val="100000"/>
                    </a:srgbClr>
                  </a:gs>
                  <a:gs pos="100000">
                    <a:srgbClr val="FFC000">
                      <a:lumMod val="100000"/>
                    </a:srgbClr>
                  </a:gs>
                </a:gsLst>
                <a:path path="circle">
                  <a:fillToRect l="50000" t="-80000" r="50000" b="18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0" name="Rectangle 49"/>
              <p:cNvSpPr/>
              <p:nvPr/>
            </p:nvSpPr>
            <p:spPr>
              <a:xfrm>
                <a:off x="3072038" y="3291047"/>
                <a:ext cx="2975096" cy="183115"/>
              </a:xfrm>
              <a:prstGeom prst="rect">
                <a:avLst/>
              </a:prstGeom>
              <a:solidFill>
                <a:srgbClr val="EC5C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1" name="Rectangle 50"/>
              <p:cNvSpPr/>
              <p:nvPr/>
            </p:nvSpPr>
            <p:spPr>
              <a:xfrm>
                <a:off x="2987824" y="1340768"/>
                <a:ext cx="3168352" cy="2304256"/>
              </a:xfrm>
              <a:prstGeom prst="rect">
                <a:avLst/>
              </a:prstGeom>
              <a:noFill/>
              <a:ln w="20002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2" name="Rectangle 51"/>
              <p:cNvSpPr/>
              <p:nvPr/>
            </p:nvSpPr>
            <p:spPr>
              <a:xfrm>
                <a:off x="3059831" y="1556792"/>
                <a:ext cx="2987303" cy="1949756"/>
              </a:xfrm>
              <a:prstGeom prst="rect">
                <a:avLst/>
              </a:prstGeom>
              <a:noFill/>
              <a:ln w="127000"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3" name="Oval 52"/>
              <p:cNvSpPr>
                <a:spLocks noChangeAspect="1"/>
              </p:cNvSpPr>
              <p:nvPr/>
            </p:nvSpPr>
            <p:spPr>
              <a:xfrm>
                <a:off x="3005310" y="2604506"/>
                <a:ext cx="239623" cy="248430"/>
              </a:xfrm>
              <a:prstGeom prst="ellipse">
                <a:avLst/>
              </a:prstGeom>
              <a:solidFill>
                <a:sysClr val="window" lastClr="FFFFFF">
                  <a:lumMod val="85000"/>
                </a:sysClr>
              </a:solidFill>
              <a:ln w="6350" cap="flat" cmpd="sng" algn="ctr">
                <a:solidFill>
                  <a:srgbClr val="4472C4"/>
                </a:solidFill>
                <a:prstDash val="solid"/>
                <a:miter lim="800000"/>
              </a:ln>
              <a:effectLst/>
            </p:spPr>
            <p:txBody>
              <a:bodyPr wrap="none" tIns="0" rIns="90000" bIns="36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sp>
            <p:nvSpPr>
              <p:cNvPr id="54" name="Oval 53"/>
              <p:cNvSpPr>
                <a:spLocks noChangeAspect="1"/>
              </p:cNvSpPr>
              <p:nvPr/>
            </p:nvSpPr>
            <p:spPr>
              <a:xfrm>
                <a:off x="5862032" y="2549151"/>
                <a:ext cx="239623" cy="248430"/>
              </a:xfrm>
              <a:prstGeom prst="ellipse">
                <a:avLst/>
              </a:prstGeom>
              <a:solidFill>
                <a:sysClr val="window" lastClr="FFFFFF">
                  <a:lumMod val="85000"/>
                </a:sysClr>
              </a:solidFill>
              <a:ln w="6350" cap="flat" cmpd="sng" algn="ctr">
                <a:solidFill>
                  <a:srgbClr val="4472C4"/>
                </a:solidFill>
                <a:prstDash val="solid"/>
                <a:miter lim="800000"/>
              </a:ln>
              <a:effectLst/>
            </p:spPr>
            <p:txBody>
              <a:bodyPr wrap="none" tIns="0" rIns="90000" bIns="36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sp>
            <p:nvSpPr>
              <p:cNvPr id="55" name="Oval 54"/>
              <p:cNvSpPr>
                <a:spLocks noChangeAspect="1"/>
              </p:cNvSpPr>
              <p:nvPr/>
            </p:nvSpPr>
            <p:spPr>
              <a:xfrm flipH="1" flipV="1">
                <a:off x="4421262" y="3409810"/>
                <a:ext cx="216001" cy="216001"/>
              </a:xfrm>
              <a:prstGeom prst="ellipse">
                <a:avLst/>
              </a:prstGeom>
              <a:noFill/>
              <a:ln w="6350" cap="flat" cmpd="sng" algn="ctr">
                <a:noFill/>
                <a:prstDash val="solid"/>
                <a:miter lim="800000"/>
              </a:ln>
              <a:effectLst/>
            </p:spPr>
            <p:txBody>
              <a:bodyPr wrap="none" tIns="0" rIns="90000" bIns="36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sp>
            <p:nvSpPr>
              <p:cNvPr id="56" name="Rectangle 55"/>
              <p:cNvSpPr/>
              <p:nvPr/>
            </p:nvSpPr>
            <p:spPr>
              <a:xfrm>
                <a:off x="2843808" y="1206397"/>
                <a:ext cx="3456384" cy="504056"/>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7" name="Rectangle 56"/>
              <p:cNvSpPr>
                <a:spLocks/>
              </p:cNvSpPr>
              <p:nvPr/>
            </p:nvSpPr>
            <p:spPr>
              <a:xfrm>
                <a:off x="3685732" y="1472467"/>
                <a:ext cx="36000" cy="828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8" name="Rectangle 57"/>
              <p:cNvSpPr>
                <a:spLocks noChangeAspect="1"/>
              </p:cNvSpPr>
              <p:nvPr/>
            </p:nvSpPr>
            <p:spPr>
              <a:xfrm>
                <a:off x="3454243" y="2235966"/>
                <a:ext cx="534979" cy="540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59" name="Rectangle 58"/>
              <p:cNvSpPr>
                <a:spLocks/>
              </p:cNvSpPr>
              <p:nvPr/>
            </p:nvSpPr>
            <p:spPr>
              <a:xfrm flipH="1">
                <a:off x="2911821" y="1458436"/>
                <a:ext cx="3276000" cy="36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0" name="Oval 59"/>
              <p:cNvSpPr>
                <a:spLocks/>
              </p:cNvSpPr>
              <p:nvPr/>
            </p:nvSpPr>
            <p:spPr>
              <a:xfrm>
                <a:off x="3593175" y="2361950"/>
                <a:ext cx="216000" cy="216000"/>
              </a:xfrm>
              <a:prstGeom prst="ellipse">
                <a:avLst/>
              </a:prstGeom>
              <a:solidFill>
                <a:sysClr val="window" lastClr="FFFFFF">
                  <a:lumMod val="75000"/>
                </a:sysClr>
              </a:solidFill>
              <a:ln w="6350" cap="flat" cmpd="sng" algn="ctr">
                <a:solidFill>
                  <a:sysClr val="window" lastClr="FFFFFF"/>
                </a:solidFill>
                <a:prstDash val="solid"/>
                <a:miter lim="800000"/>
              </a:ln>
              <a:effectLst/>
            </p:spPr>
            <p:txBody>
              <a:bodyPr wrap="none" rtlCol="0" anchor="ctr" anchorCtr="1"/>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sp>
            <p:nvSpPr>
              <p:cNvPr id="61" name="Rectangle 60"/>
              <p:cNvSpPr>
                <a:spLocks/>
              </p:cNvSpPr>
              <p:nvPr/>
            </p:nvSpPr>
            <p:spPr>
              <a:xfrm>
                <a:off x="4513821" y="1472467"/>
                <a:ext cx="36000" cy="828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2" name="Rectangle 61"/>
              <p:cNvSpPr>
                <a:spLocks noChangeAspect="1"/>
              </p:cNvSpPr>
              <p:nvPr/>
            </p:nvSpPr>
            <p:spPr>
              <a:xfrm>
                <a:off x="4282332" y="2235966"/>
                <a:ext cx="534979" cy="540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3" name="Oval 62"/>
              <p:cNvSpPr>
                <a:spLocks/>
              </p:cNvSpPr>
              <p:nvPr/>
            </p:nvSpPr>
            <p:spPr>
              <a:xfrm>
                <a:off x="4421264" y="2361950"/>
                <a:ext cx="216000" cy="216000"/>
              </a:xfrm>
              <a:prstGeom prst="ellipse">
                <a:avLst/>
              </a:prstGeom>
              <a:solidFill>
                <a:sysClr val="window" lastClr="FFFFFF">
                  <a:lumMod val="75000"/>
                </a:sysClr>
              </a:solidFill>
              <a:ln w="6350" cap="flat" cmpd="sng" algn="ctr">
                <a:solidFill>
                  <a:sysClr val="window" lastClr="FFFFFF"/>
                </a:solidFill>
                <a:prstDash val="solid"/>
                <a:miter lim="800000"/>
              </a:ln>
              <a:effectLst/>
            </p:spPr>
            <p:txBody>
              <a:bodyPr wrap="none" rtlCol="0" anchor="ctr" anchorCtr="1"/>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sp>
            <p:nvSpPr>
              <p:cNvPr id="64" name="Rectangle 63"/>
              <p:cNvSpPr>
                <a:spLocks/>
              </p:cNvSpPr>
              <p:nvPr/>
            </p:nvSpPr>
            <p:spPr>
              <a:xfrm>
                <a:off x="5305909" y="1468080"/>
                <a:ext cx="36000" cy="828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5" name="Rectangle 64"/>
              <p:cNvSpPr>
                <a:spLocks noChangeAspect="1"/>
              </p:cNvSpPr>
              <p:nvPr/>
            </p:nvSpPr>
            <p:spPr>
              <a:xfrm>
                <a:off x="5074420" y="2231579"/>
                <a:ext cx="534979" cy="540000"/>
              </a:xfrm>
              <a:prstGeom prst="rect">
                <a:avLst/>
              </a:prstGeom>
              <a:gradFill flip="none" rotWithShape="1">
                <a:gsLst>
                  <a:gs pos="0">
                    <a:srgbClr val="A5A5A5">
                      <a:lumMod val="89000"/>
                    </a:srgbClr>
                  </a:gs>
                  <a:gs pos="23000">
                    <a:srgbClr val="A5A5A5">
                      <a:lumMod val="89000"/>
                    </a:srgbClr>
                  </a:gs>
                  <a:gs pos="69000">
                    <a:srgbClr val="A5A5A5">
                      <a:lumMod val="75000"/>
                    </a:srgbClr>
                  </a:gs>
                  <a:gs pos="97000">
                    <a:srgbClr val="A5A5A5">
                      <a:lumMod val="70000"/>
                    </a:srgbClr>
                  </a:gs>
                </a:gsLst>
                <a:path path="circle">
                  <a:fillToRect l="50000" t="50000" r="50000" b="50000"/>
                </a:path>
                <a:tileRect/>
              </a:gra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6" name="Oval 65"/>
              <p:cNvSpPr>
                <a:spLocks/>
              </p:cNvSpPr>
              <p:nvPr/>
            </p:nvSpPr>
            <p:spPr>
              <a:xfrm>
                <a:off x="5213352" y="2357563"/>
                <a:ext cx="216000" cy="216000"/>
              </a:xfrm>
              <a:prstGeom prst="ellipse">
                <a:avLst/>
              </a:prstGeom>
              <a:solidFill>
                <a:sysClr val="window" lastClr="FFFFFF">
                  <a:lumMod val="75000"/>
                </a:sysClr>
              </a:solidFill>
              <a:ln w="6350" cap="flat" cmpd="sng" algn="ctr">
                <a:solidFill>
                  <a:sysClr val="window" lastClr="FFFFFF"/>
                </a:solidFill>
                <a:prstDash val="solid"/>
                <a:miter lim="800000"/>
              </a:ln>
              <a:effectLst/>
            </p:spPr>
            <p:txBody>
              <a:bodyPr wrap="none" rtlCol="0" anchor="ctr" anchorCtr="1"/>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Calibri" panose="020F0502020204030204"/>
                    <a:ea typeface=""/>
                    <a:cs typeface=""/>
                  </a:rPr>
                  <a:t>+</a:t>
                </a:r>
              </a:p>
            </p:txBody>
          </p:sp>
          <p:cxnSp>
            <p:nvCxnSpPr>
              <p:cNvPr id="67" name="Straight Connector 66"/>
              <p:cNvCxnSpPr/>
              <p:nvPr/>
            </p:nvCxnSpPr>
            <p:spPr>
              <a:xfrm>
                <a:off x="5922176" y="3409810"/>
                <a:ext cx="468000" cy="0"/>
              </a:xfrm>
              <a:prstGeom prst="line">
                <a:avLst/>
              </a:prstGeom>
              <a:noFill/>
              <a:ln w="63500" cap="flat" cmpd="sng" algn="ctr">
                <a:solidFill>
                  <a:srgbClr val="EC5C33"/>
                </a:solidFill>
                <a:prstDash val="solid"/>
                <a:miter lim="800000"/>
              </a:ln>
              <a:effectLst/>
            </p:spPr>
          </p:cxnSp>
          <p:sp>
            <p:nvSpPr>
              <p:cNvPr id="68" name="Oval 67"/>
              <p:cNvSpPr>
                <a:spLocks noChangeAspect="1"/>
              </p:cNvSpPr>
              <p:nvPr/>
            </p:nvSpPr>
            <p:spPr>
              <a:xfrm>
                <a:off x="5688136" y="2204864"/>
                <a:ext cx="72000" cy="72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69" name="Oval 68"/>
              <p:cNvSpPr>
                <a:spLocks noChangeAspect="1"/>
              </p:cNvSpPr>
              <p:nvPr/>
            </p:nvSpPr>
            <p:spPr>
              <a:xfrm>
                <a:off x="5652120" y="2357264"/>
                <a:ext cx="36000" cy="36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0" name="Oval 69"/>
              <p:cNvSpPr>
                <a:spLocks noChangeAspect="1"/>
              </p:cNvSpPr>
              <p:nvPr/>
            </p:nvSpPr>
            <p:spPr>
              <a:xfrm>
                <a:off x="5004048" y="2132856"/>
                <a:ext cx="72000" cy="72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1" name="Oval 70"/>
              <p:cNvSpPr>
                <a:spLocks noChangeAspect="1"/>
              </p:cNvSpPr>
              <p:nvPr/>
            </p:nvSpPr>
            <p:spPr>
              <a:xfrm>
                <a:off x="3347872" y="2132856"/>
                <a:ext cx="72000" cy="72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2" name="Oval 71"/>
              <p:cNvSpPr>
                <a:spLocks noChangeAspect="1"/>
              </p:cNvSpPr>
              <p:nvPr/>
            </p:nvSpPr>
            <p:spPr>
              <a:xfrm>
                <a:off x="3995936" y="2132856"/>
                <a:ext cx="72000" cy="72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3" name="Oval 72"/>
              <p:cNvSpPr>
                <a:spLocks noChangeAspect="1"/>
              </p:cNvSpPr>
              <p:nvPr/>
            </p:nvSpPr>
            <p:spPr>
              <a:xfrm>
                <a:off x="4838675" y="2168864"/>
                <a:ext cx="36000" cy="36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4" name="Oval 73"/>
              <p:cNvSpPr>
                <a:spLocks noChangeAspect="1"/>
              </p:cNvSpPr>
              <p:nvPr/>
            </p:nvSpPr>
            <p:spPr>
              <a:xfrm>
                <a:off x="4034979" y="2386916"/>
                <a:ext cx="36000" cy="36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5" name="Oval 74"/>
              <p:cNvSpPr>
                <a:spLocks noChangeAspect="1"/>
              </p:cNvSpPr>
              <p:nvPr/>
            </p:nvSpPr>
            <p:spPr>
              <a:xfrm>
                <a:off x="3264487" y="2367082"/>
                <a:ext cx="72000" cy="72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6" name="Oval 75"/>
              <p:cNvSpPr>
                <a:spLocks noChangeAspect="1"/>
              </p:cNvSpPr>
              <p:nvPr/>
            </p:nvSpPr>
            <p:spPr>
              <a:xfrm>
                <a:off x="3160128" y="2168421"/>
                <a:ext cx="36000" cy="36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sp>
            <p:nvSpPr>
              <p:cNvPr id="77" name="Oval 76"/>
              <p:cNvSpPr>
                <a:spLocks noChangeAspect="1"/>
              </p:cNvSpPr>
              <p:nvPr/>
            </p:nvSpPr>
            <p:spPr>
              <a:xfrm>
                <a:off x="4932040" y="2492896"/>
                <a:ext cx="36000" cy="36000"/>
              </a:xfrm>
              <a:prstGeom prst="ellipse">
                <a:avLst/>
              </a:prstGeom>
              <a:solidFill>
                <a:srgbClr val="E7E6E6"/>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
                  <a:cs typeface=""/>
                </a:endParaRPr>
              </a:p>
            </p:txBody>
          </p:sp>
        </p:grpSp>
        <p:sp>
          <p:nvSpPr>
            <p:cNvPr id="78" name="TextBox 77"/>
            <p:cNvSpPr txBox="1"/>
            <p:nvPr/>
          </p:nvSpPr>
          <p:spPr>
            <a:xfrm>
              <a:off x="93085" y="2658403"/>
              <a:ext cx="1314213"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black"/>
                  </a:solidFill>
                  <a:effectLst/>
                  <a:uLnTx/>
                  <a:uFillTx/>
                </a:rPr>
                <a:t>Graphite anodes + charge</a:t>
              </a:r>
              <a:endParaRPr kumimoji="0" lang="en-GB" sz="1300" b="1" i="0" u="none" strike="noStrike" kern="0" cap="none" spc="0" normalizeH="0" baseline="30000" noProof="0" dirty="0">
                <a:ln>
                  <a:noFill/>
                </a:ln>
                <a:solidFill>
                  <a:prstClr val="black"/>
                </a:solidFill>
                <a:effectLst/>
                <a:uLnTx/>
                <a:uFillTx/>
              </a:endParaRPr>
            </a:p>
          </p:txBody>
        </p:sp>
        <p:cxnSp>
          <p:nvCxnSpPr>
            <p:cNvPr id="79" name="Straight Arrow Connector 78"/>
            <p:cNvCxnSpPr>
              <a:stCxn id="78" idx="3"/>
            </p:cNvCxnSpPr>
            <p:nvPr/>
          </p:nvCxnSpPr>
          <p:spPr>
            <a:xfrm>
              <a:off x="1407298" y="2904625"/>
              <a:ext cx="386868" cy="515087"/>
            </a:xfrm>
            <a:prstGeom prst="straightConnector1">
              <a:avLst/>
            </a:prstGeom>
            <a:noFill/>
            <a:ln w="28575" cap="flat" cmpd="sng" algn="ctr">
              <a:solidFill>
                <a:sysClr val="windowText" lastClr="000000"/>
              </a:solidFill>
              <a:prstDash val="solid"/>
              <a:miter lim="800000"/>
              <a:tailEnd type="triangle"/>
            </a:ln>
            <a:effectLst/>
          </p:spPr>
        </p:cxnSp>
        <p:sp>
          <p:nvSpPr>
            <p:cNvPr id="80" name="TextBox 79"/>
            <p:cNvSpPr txBox="1"/>
            <p:nvPr/>
          </p:nvSpPr>
          <p:spPr>
            <a:xfrm>
              <a:off x="89217" y="5089512"/>
              <a:ext cx="1365283"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black"/>
                  </a:solidFill>
                  <a:effectLst/>
                  <a:uLnTx/>
                  <a:uFillTx/>
                </a:rPr>
                <a:t>Graphite cathode - charge </a:t>
              </a:r>
              <a:endParaRPr kumimoji="0" lang="en-GB" sz="1300" b="1" i="0" u="none" strike="noStrike" kern="0" cap="none" spc="0" normalizeH="0" baseline="30000" noProof="0" dirty="0">
                <a:ln>
                  <a:noFill/>
                </a:ln>
                <a:solidFill>
                  <a:prstClr val="black"/>
                </a:solidFill>
                <a:effectLst/>
                <a:uLnTx/>
                <a:uFillTx/>
              </a:endParaRPr>
            </a:p>
          </p:txBody>
        </p:sp>
        <p:cxnSp>
          <p:nvCxnSpPr>
            <p:cNvPr id="81" name="Straight Arrow Connector 80"/>
            <p:cNvCxnSpPr>
              <a:stCxn id="80" idx="0"/>
            </p:cNvCxnSpPr>
            <p:nvPr/>
          </p:nvCxnSpPr>
          <p:spPr>
            <a:xfrm flipV="1">
              <a:off x="771859" y="4700321"/>
              <a:ext cx="532521" cy="389191"/>
            </a:xfrm>
            <a:prstGeom prst="straightConnector1">
              <a:avLst/>
            </a:prstGeom>
            <a:noFill/>
            <a:ln w="28575" cap="flat" cmpd="sng" algn="ctr">
              <a:solidFill>
                <a:sysClr val="windowText" lastClr="000000"/>
              </a:solidFill>
              <a:prstDash val="solid"/>
              <a:miter lim="800000"/>
              <a:tailEnd type="triangle"/>
            </a:ln>
            <a:effectLst/>
          </p:spPr>
        </p:cxnSp>
        <p:sp>
          <p:nvSpPr>
            <p:cNvPr id="82" name="TextBox 81"/>
            <p:cNvSpPr txBox="1"/>
            <p:nvPr/>
          </p:nvSpPr>
          <p:spPr>
            <a:xfrm>
              <a:off x="1401233" y="5105252"/>
              <a:ext cx="1519771" cy="69249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black"/>
                  </a:solidFill>
                  <a:effectLst/>
                  <a:uLnTx/>
                  <a:uFillTx/>
                </a:rPr>
                <a:t>Molten aluminium oxide </a:t>
              </a:r>
              <a:r>
                <a:rPr kumimoji="0" lang="en-GB" sz="1300" b="1" i="0" u="none" strike="noStrike" kern="0" cap="none" spc="0" normalizeH="0" baseline="0" noProof="0">
                  <a:ln>
                    <a:noFill/>
                  </a:ln>
                  <a:solidFill>
                    <a:prstClr val="black"/>
                  </a:solidFill>
                  <a:effectLst/>
                  <a:uLnTx/>
                  <a:uFillTx/>
                </a:rPr>
                <a:t>with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err="1">
                  <a:ln>
                    <a:noFill/>
                  </a:ln>
                  <a:solidFill>
                    <a:prstClr val="black"/>
                  </a:solidFill>
                  <a:effectLst/>
                  <a:uLnTx/>
                  <a:uFillTx/>
                </a:rPr>
                <a:t>cryolite</a:t>
              </a:r>
              <a:r>
                <a:rPr kumimoji="0" lang="en-GB" sz="1300" b="1" i="0" u="none" strike="noStrike" kern="0" cap="none" spc="0" normalizeH="0" baseline="0" noProof="0" dirty="0">
                  <a:ln>
                    <a:noFill/>
                  </a:ln>
                  <a:solidFill>
                    <a:prstClr val="black"/>
                  </a:solidFill>
                  <a:effectLst/>
                  <a:uLnTx/>
                  <a:uFillTx/>
                </a:rPr>
                <a:t> 950 </a:t>
              </a:r>
              <a:r>
                <a:rPr kumimoji="0" lang="en-GB" sz="1300" b="1" i="0" u="none" strike="noStrike" kern="0" cap="none" spc="0" normalizeH="0" baseline="30000" noProof="0" dirty="0" err="1">
                  <a:ln>
                    <a:noFill/>
                  </a:ln>
                  <a:solidFill>
                    <a:prstClr val="black"/>
                  </a:solidFill>
                  <a:effectLst/>
                  <a:uLnTx/>
                  <a:uFillTx/>
                </a:rPr>
                <a:t>o</a:t>
              </a:r>
              <a:r>
                <a:rPr kumimoji="0" lang="en-GB" sz="1300" b="1" i="0" u="none" strike="noStrike" kern="0" cap="none" spc="0" normalizeH="0" baseline="0" noProof="0" dirty="0" err="1">
                  <a:ln>
                    <a:noFill/>
                  </a:ln>
                  <a:solidFill>
                    <a:prstClr val="black"/>
                  </a:solidFill>
                  <a:effectLst/>
                  <a:uLnTx/>
                  <a:uFillTx/>
                </a:rPr>
                <a:t>C</a:t>
              </a:r>
              <a:endParaRPr kumimoji="0" lang="en-GB" sz="1300" b="1" i="0" u="none" strike="noStrike" kern="0" cap="none" spc="0" normalizeH="0" baseline="30000" noProof="0" dirty="0">
                <a:ln>
                  <a:noFill/>
                </a:ln>
                <a:solidFill>
                  <a:prstClr val="black"/>
                </a:solidFill>
                <a:effectLst/>
                <a:uLnTx/>
                <a:uFillTx/>
              </a:endParaRPr>
            </a:p>
          </p:txBody>
        </p:sp>
        <p:cxnSp>
          <p:nvCxnSpPr>
            <p:cNvPr id="83" name="Straight Arrow Connector 82"/>
            <p:cNvCxnSpPr>
              <a:stCxn id="82" idx="0"/>
            </p:cNvCxnSpPr>
            <p:nvPr/>
          </p:nvCxnSpPr>
          <p:spPr>
            <a:xfrm flipV="1">
              <a:off x="2161119" y="4448070"/>
              <a:ext cx="63445" cy="657182"/>
            </a:xfrm>
            <a:prstGeom prst="straightConnector1">
              <a:avLst/>
            </a:prstGeom>
            <a:noFill/>
            <a:ln w="28575" cap="flat" cmpd="sng" algn="ctr">
              <a:solidFill>
                <a:sysClr val="windowText" lastClr="000000"/>
              </a:solidFill>
              <a:prstDash val="solid"/>
              <a:miter lim="800000"/>
              <a:tailEnd type="triangle"/>
            </a:ln>
            <a:effectLst/>
          </p:spPr>
        </p:cxnSp>
        <p:sp>
          <p:nvSpPr>
            <p:cNvPr id="84" name="TextBox 83"/>
            <p:cNvSpPr txBox="1"/>
            <p:nvPr/>
          </p:nvSpPr>
          <p:spPr>
            <a:xfrm>
              <a:off x="2627051" y="5111316"/>
              <a:ext cx="1425859"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black"/>
                  </a:solidFill>
                  <a:effectLst/>
                  <a:uLnTx/>
                  <a:uFillTx/>
                </a:rPr>
                <a:t>Molten aluminium</a:t>
              </a:r>
              <a:endParaRPr kumimoji="0" lang="en-GB" sz="1300" b="1" i="0" u="none" strike="noStrike" kern="0" cap="none" spc="0" normalizeH="0" baseline="30000" noProof="0" dirty="0">
                <a:ln>
                  <a:noFill/>
                </a:ln>
                <a:solidFill>
                  <a:prstClr val="black"/>
                </a:solidFill>
                <a:effectLst/>
                <a:uLnTx/>
                <a:uFillTx/>
              </a:endParaRPr>
            </a:p>
          </p:txBody>
        </p:sp>
        <p:cxnSp>
          <p:nvCxnSpPr>
            <p:cNvPr id="85" name="Straight Arrow Connector 84"/>
            <p:cNvCxnSpPr>
              <a:stCxn id="84" idx="0"/>
            </p:cNvCxnSpPr>
            <p:nvPr/>
          </p:nvCxnSpPr>
          <p:spPr>
            <a:xfrm flipH="1" flipV="1">
              <a:off x="3104295" y="4657380"/>
              <a:ext cx="235686" cy="453936"/>
            </a:xfrm>
            <a:prstGeom prst="straightConnector1">
              <a:avLst/>
            </a:prstGeom>
            <a:noFill/>
            <a:ln w="28575" cap="flat" cmpd="sng" algn="ctr">
              <a:solidFill>
                <a:sysClr val="windowText" lastClr="000000"/>
              </a:solidFill>
              <a:prstDash val="solid"/>
              <a:miter lim="800000"/>
              <a:tailEnd type="triangle"/>
            </a:ln>
            <a:effectLst/>
          </p:spPr>
        </p:cxnSp>
        <p:sp>
          <p:nvSpPr>
            <p:cNvPr id="86" name="TextBox 85"/>
            <p:cNvSpPr txBox="1"/>
            <p:nvPr/>
          </p:nvSpPr>
          <p:spPr>
            <a:xfrm>
              <a:off x="205220" y="3910923"/>
              <a:ext cx="735476" cy="49244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300" b="1" i="0" u="none" strike="noStrike" kern="0" cap="none" spc="0" normalizeH="0" baseline="0" noProof="0" dirty="0">
                  <a:ln>
                    <a:noFill/>
                  </a:ln>
                  <a:solidFill>
                    <a:prstClr val="black"/>
                  </a:solidFill>
                  <a:effectLst/>
                  <a:uLnTx/>
                  <a:uFillTx/>
                </a:rPr>
                <a:t>Steel case</a:t>
              </a:r>
              <a:endParaRPr kumimoji="0" lang="en-GB" sz="1300" b="1" i="0" u="none" strike="noStrike" kern="0" cap="none" spc="0" normalizeH="0" baseline="30000" noProof="0" dirty="0">
                <a:ln>
                  <a:noFill/>
                </a:ln>
                <a:solidFill>
                  <a:prstClr val="black"/>
                </a:solidFill>
                <a:effectLst/>
                <a:uLnTx/>
                <a:uFillTx/>
              </a:endParaRPr>
            </a:p>
          </p:txBody>
        </p:sp>
        <p:cxnSp>
          <p:nvCxnSpPr>
            <p:cNvPr id="87" name="Straight Arrow Connector 86"/>
            <p:cNvCxnSpPr/>
            <p:nvPr/>
          </p:nvCxnSpPr>
          <p:spPr>
            <a:xfrm>
              <a:off x="850966" y="4117106"/>
              <a:ext cx="357712" cy="0"/>
            </a:xfrm>
            <a:prstGeom prst="straightConnector1">
              <a:avLst/>
            </a:prstGeom>
            <a:noFill/>
            <a:ln w="28575"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181313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5655"/>
            <a:ext cx="781236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000" dirty="0">
                <a:solidFill>
                  <a:schemeClr val="accent6"/>
                </a:solidFill>
              </a:rPr>
              <a:t>Alternative biological methods of metal extraction (HT only)</a:t>
            </a:r>
            <a:endParaRPr kumimoji="0" lang="en-US" sz="2000"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7" name="TextBox 6"/>
          <p:cNvSpPr txBox="1"/>
          <p:nvPr/>
        </p:nvSpPr>
        <p:spPr>
          <a:xfrm>
            <a:off x="179512" y="764704"/>
            <a:ext cx="4810670" cy="369332"/>
          </a:xfrm>
          <a:custGeom>
            <a:avLst/>
            <a:gdLst>
              <a:gd name="connsiteX0" fmla="*/ 0 w 8712968"/>
              <a:gd name="connsiteY0" fmla="*/ 0 h 369332"/>
              <a:gd name="connsiteX1" fmla="*/ 8712968 w 8712968"/>
              <a:gd name="connsiteY1" fmla="*/ 0 h 369332"/>
              <a:gd name="connsiteX2" fmla="*/ 8712968 w 8712968"/>
              <a:gd name="connsiteY2" fmla="*/ 369332 h 369332"/>
              <a:gd name="connsiteX3" fmla="*/ 0 w 8712968"/>
              <a:gd name="connsiteY3" fmla="*/ 369332 h 369332"/>
              <a:gd name="connsiteX4" fmla="*/ 0 w 8712968"/>
              <a:gd name="connsiteY4" fmla="*/ 0 h 369332"/>
              <a:gd name="connsiteX0" fmla="*/ 0 w 8712968"/>
              <a:gd name="connsiteY0" fmla="*/ 0 h 369332"/>
              <a:gd name="connsiteX1" fmla="*/ 4810670 w 8712968"/>
              <a:gd name="connsiteY1" fmla="*/ 0 h 369332"/>
              <a:gd name="connsiteX2" fmla="*/ 8712968 w 8712968"/>
              <a:gd name="connsiteY2" fmla="*/ 369332 h 369332"/>
              <a:gd name="connsiteX3" fmla="*/ 0 w 8712968"/>
              <a:gd name="connsiteY3" fmla="*/ 369332 h 369332"/>
              <a:gd name="connsiteX4" fmla="*/ 0 w 8712968"/>
              <a:gd name="connsiteY4" fmla="*/ 0 h 369332"/>
              <a:gd name="connsiteX0" fmla="*/ 0 w 4810670"/>
              <a:gd name="connsiteY0" fmla="*/ 0 h 369332"/>
              <a:gd name="connsiteX1" fmla="*/ 4810670 w 4810670"/>
              <a:gd name="connsiteY1" fmla="*/ 0 h 369332"/>
              <a:gd name="connsiteX2" fmla="*/ 4810670 w 4810670"/>
              <a:gd name="connsiteY2" fmla="*/ 369332 h 369332"/>
              <a:gd name="connsiteX3" fmla="*/ 0 w 4810670"/>
              <a:gd name="connsiteY3" fmla="*/ 369332 h 369332"/>
              <a:gd name="connsiteX4" fmla="*/ 0 w 4810670"/>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670" h="369332">
                <a:moveTo>
                  <a:pt x="0" y="0"/>
                </a:moveTo>
                <a:lnTo>
                  <a:pt x="4810670" y="0"/>
                </a:lnTo>
                <a:lnTo>
                  <a:pt x="4810670" y="369332"/>
                </a:lnTo>
                <a:lnTo>
                  <a:pt x="0" y="369332"/>
                </a:lnTo>
                <a:lnTo>
                  <a:pt x="0" y="0"/>
                </a:lnTo>
                <a:close/>
              </a:path>
            </a:pathLst>
          </a:custGeom>
          <a:noFill/>
          <a:ln w="28575">
            <a:solidFill>
              <a:schemeClr val="accent6"/>
            </a:solidFill>
          </a:ln>
        </p:spPr>
        <p:txBody>
          <a:bodyPr wrap="square" rtlCol="0">
            <a:spAutoFit/>
          </a:bodyPr>
          <a:lstStyle/>
          <a:p>
            <a:r>
              <a:rPr lang="en-GB" dirty="0"/>
              <a:t>The Earth’s resources of metal ores are limited.</a:t>
            </a:r>
          </a:p>
        </p:txBody>
      </p:sp>
      <p:pic>
        <p:nvPicPr>
          <p:cNvPr id="9" name="Picture 8"/>
          <p:cNvPicPr>
            <a:picLocks noChangeAspect="1"/>
          </p:cNvPicPr>
          <p:nvPr/>
        </p:nvPicPr>
        <p:blipFill>
          <a:blip r:embed="rId2"/>
          <a:stretch>
            <a:fillRect/>
          </a:stretch>
        </p:blipFill>
        <p:spPr>
          <a:xfrm>
            <a:off x="5220072" y="764705"/>
            <a:ext cx="3672408" cy="3326560"/>
          </a:xfrm>
          <a:prstGeom prst="rect">
            <a:avLst/>
          </a:prstGeom>
        </p:spPr>
      </p:pic>
      <p:sp>
        <p:nvSpPr>
          <p:cNvPr id="10" name="TextBox 9"/>
          <p:cNvSpPr txBox="1"/>
          <p:nvPr/>
        </p:nvSpPr>
        <p:spPr>
          <a:xfrm>
            <a:off x="166634" y="2427858"/>
            <a:ext cx="4849307" cy="1477328"/>
          </a:xfrm>
          <a:custGeom>
            <a:avLst/>
            <a:gdLst>
              <a:gd name="connsiteX0" fmla="*/ 0 w 4392488"/>
              <a:gd name="connsiteY0" fmla="*/ 0 h 1754326"/>
              <a:gd name="connsiteX1" fmla="*/ 4392488 w 4392488"/>
              <a:gd name="connsiteY1" fmla="*/ 0 h 1754326"/>
              <a:gd name="connsiteX2" fmla="*/ 4392488 w 4392488"/>
              <a:gd name="connsiteY2" fmla="*/ 1754326 h 1754326"/>
              <a:gd name="connsiteX3" fmla="*/ 0 w 4392488"/>
              <a:gd name="connsiteY3" fmla="*/ 1754326 h 1754326"/>
              <a:gd name="connsiteX4" fmla="*/ 0 w 4392488"/>
              <a:gd name="connsiteY4" fmla="*/ 0 h 1754326"/>
              <a:gd name="connsiteX0" fmla="*/ 12879 w 4405367"/>
              <a:gd name="connsiteY0" fmla="*/ 0 h 2462664"/>
              <a:gd name="connsiteX1" fmla="*/ 4405367 w 4405367"/>
              <a:gd name="connsiteY1" fmla="*/ 0 h 2462664"/>
              <a:gd name="connsiteX2" fmla="*/ 4405367 w 4405367"/>
              <a:gd name="connsiteY2" fmla="*/ 1754326 h 2462664"/>
              <a:gd name="connsiteX3" fmla="*/ 0 w 4405367"/>
              <a:gd name="connsiteY3" fmla="*/ 2462664 h 2462664"/>
              <a:gd name="connsiteX4" fmla="*/ 12879 w 4405367"/>
              <a:gd name="connsiteY4" fmla="*/ 0 h 2462664"/>
              <a:gd name="connsiteX0" fmla="*/ 12879 w 4405367"/>
              <a:gd name="connsiteY0" fmla="*/ 0 h 2462664"/>
              <a:gd name="connsiteX1" fmla="*/ 4405367 w 4405367"/>
              <a:gd name="connsiteY1" fmla="*/ 0 h 2462664"/>
              <a:gd name="connsiteX2" fmla="*/ 4405367 w 4405367"/>
              <a:gd name="connsiteY2" fmla="*/ 2436906 h 2462664"/>
              <a:gd name="connsiteX3" fmla="*/ 0 w 4405367"/>
              <a:gd name="connsiteY3" fmla="*/ 2462664 h 2462664"/>
              <a:gd name="connsiteX4" fmla="*/ 12879 w 4405367"/>
              <a:gd name="connsiteY4" fmla="*/ 0 h 2462664"/>
              <a:gd name="connsiteX0" fmla="*/ 12879 w 4405367"/>
              <a:gd name="connsiteY0" fmla="*/ 0 h 2462664"/>
              <a:gd name="connsiteX1" fmla="*/ 4405367 w 4405367"/>
              <a:gd name="connsiteY1" fmla="*/ 0 h 2462664"/>
              <a:gd name="connsiteX2" fmla="*/ 4405367 w 4405367"/>
              <a:gd name="connsiteY2" fmla="*/ 2449785 h 2462664"/>
              <a:gd name="connsiteX3" fmla="*/ 0 w 4405367"/>
              <a:gd name="connsiteY3" fmla="*/ 2462664 h 2462664"/>
              <a:gd name="connsiteX4" fmla="*/ 12879 w 4405367"/>
              <a:gd name="connsiteY4" fmla="*/ 0 h 2462664"/>
              <a:gd name="connsiteX0" fmla="*/ 12879 w 4405367"/>
              <a:gd name="connsiteY0" fmla="*/ 0 h 2462664"/>
              <a:gd name="connsiteX1" fmla="*/ 4405367 w 4405367"/>
              <a:gd name="connsiteY1" fmla="*/ 708338 h 2462664"/>
              <a:gd name="connsiteX2" fmla="*/ 4405367 w 4405367"/>
              <a:gd name="connsiteY2" fmla="*/ 2449785 h 2462664"/>
              <a:gd name="connsiteX3" fmla="*/ 0 w 4405367"/>
              <a:gd name="connsiteY3" fmla="*/ 2462664 h 2462664"/>
              <a:gd name="connsiteX4" fmla="*/ 12879 w 4405367"/>
              <a:gd name="connsiteY4" fmla="*/ 0 h 2462664"/>
              <a:gd name="connsiteX0" fmla="*/ 12879 w 4405367"/>
              <a:gd name="connsiteY0" fmla="*/ 0 h 1792963"/>
              <a:gd name="connsiteX1" fmla="*/ 4405367 w 4405367"/>
              <a:gd name="connsiteY1" fmla="*/ 38637 h 1792963"/>
              <a:gd name="connsiteX2" fmla="*/ 4405367 w 4405367"/>
              <a:gd name="connsiteY2" fmla="*/ 1780084 h 1792963"/>
              <a:gd name="connsiteX3" fmla="*/ 0 w 4405367"/>
              <a:gd name="connsiteY3" fmla="*/ 1792963 h 1792963"/>
              <a:gd name="connsiteX4" fmla="*/ 12879 w 4405367"/>
              <a:gd name="connsiteY4" fmla="*/ 0 h 1792963"/>
              <a:gd name="connsiteX0" fmla="*/ 12879 w 4405367"/>
              <a:gd name="connsiteY0" fmla="*/ 0 h 1754326"/>
              <a:gd name="connsiteX1" fmla="*/ 4405367 w 4405367"/>
              <a:gd name="connsiteY1" fmla="*/ 0 h 1754326"/>
              <a:gd name="connsiteX2" fmla="*/ 4405367 w 4405367"/>
              <a:gd name="connsiteY2" fmla="*/ 1741447 h 1754326"/>
              <a:gd name="connsiteX3" fmla="*/ 0 w 4405367"/>
              <a:gd name="connsiteY3" fmla="*/ 1754326 h 1754326"/>
              <a:gd name="connsiteX4" fmla="*/ 12879 w 4405367"/>
              <a:gd name="connsiteY4" fmla="*/ 0 h 1754326"/>
              <a:gd name="connsiteX0" fmla="*/ 12879 w 4405367"/>
              <a:gd name="connsiteY0" fmla="*/ 0 h 1767205"/>
              <a:gd name="connsiteX1" fmla="*/ 4405367 w 4405367"/>
              <a:gd name="connsiteY1" fmla="*/ 0 h 1767205"/>
              <a:gd name="connsiteX2" fmla="*/ 4392488 w 4405367"/>
              <a:gd name="connsiteY2" fmla="*/ 1767205 h 1767205"/>
              <a:gd name="connsiteX3" fmla="*/ 0 w 4405367"/>
              <a:gd name="connsiteY3" fmla="*/ 1754326 h 1767205"/>
              <a:gd name="connsiteX4" fmla="*/ 12879 w 4405367"/>
              <a:gd name="connsiteY4" fmla="*/ 0 h 1767205"/>
              <a:gd name="connsiteX0" fmla="*/ 0 w 4392488"/>
              <a:gd name="connsiteY0" fmla="*/ 0 h 1767205"/>
              <a:gd name="connsiteX1" fmla="*/ 4392488 w 4392488"/>
              <a:gd name="connsiteY1" fmla="*/ 0 h 1767205"/>
              <a:gd name="connsiteX2" fmla="*/ 4379609 w 4392488"/>
              <a:gd name="connsiteY2" fmla="*/ 1767205 h 1767205"/>
              <a:gd name="connsiteX3" fmla="*/ 0 w 4392488"/>
              <a:gd name="connsiteY3" fmla="*/ 1767205 h 1767205"/>
              <a:gd name="connsiteX4" fmla="*/ 0 w 4392488"/>
              <a:gd name="connsiteY4" fmla="*/ 0 h 1767205"/>
              <a:gd name="connsiteX0" fmla="*/ 0 w 4392488"/>
              <a:gd name="connsiteY0" fmla="*/ 0 h 2166450"/>
              <a:gd name="connsiteX1" fmla="*/ 4392488 w 4392488"/>
              <a:gd name="connsiteY1" fmla="*/ 0 h 2166450"/>
              <a:gd name="connsiteX2" fmla="*/ 4379609 w 4392488"/>
              <a:gd name="connsiteY2" fmla="*/ 1767205 h 2166450"/>
              <a:gd name="connsiteX3" fmla="*/ 0 w 4392488"/>
              <a:gd name="connsiteY3" fmla="*/ 2166450 h 2166450"/>
              <a:gd name="connsiteX4" fmla="*/ 0 w 4392488"/>
              <a:gd name="connsiteY4" fmla="*/ 0 h 2166450"/>
              <a:gd name="connsiteX0" fmla="*/ 0 w 4392488"/>
              <a:gd name="connsiteY0" fmla="*/ 0 h 2166450"/>
              <a:gd name="connsiteX1" fmla="*/ 4392488 w 4392488"/>
              <a:gd name="connsiteY1" fmla="*/ 0 h 2166450"/>
              <a:gd name="connsiteX2" fmla="*/ 4392488 w 4392488"/>
              <a:gd name="connsiteY2" fmla="*/ 2114935 h 2166450"/>
              <a:gd name="connsiteX3" fmla="*/ 0 w 4392488"/>
              <a:gd name="connsiteY3" fmla="*/ 2166450 h 2166450"/>
              <a:gd name="connsiteX4" fmla="*/ 0 w 4392488"/>
              <a:gd name="connsiteY4" fmla="*/ 0 h 2166450"/>
              <a:gd name="connsiteX0" fmla="*/ 0 w 4392488"/>
              <a:gd name="connsiteY0" fmla="*/ 0 h 2166450"/>
              <a:gd name="connsiteX1" fmla="*/ 4392488 w 4392488"/>
              <a:gd name="connsiteY1" fmla="*/ 0 h 2166450"/>
              <a:gd name="connsiteX2" fmla="*/ 4392488 w 4392488"/>
              <a:gd name="connsiteY2" fmla="*/ 2140693 h 2166450"/>
              <a:gd name="connsiteX3" fmla="*/ 0 w 4392488"/>
              <a:gd name="connsiteY3" fmla="*/ 2166450 h 2166450"/>
              <a:gd name="connsiteX4" fmla="*/ 0 w 4392488"/>
              <a:gd name="connsiteY4" fmla="*/ 0 h 2166450"/>
              <a:gd name="connsiteX0" fmla="*/ 0 w 4392488"/>
              <a:gd name="connsiteY0" fmla="*/ 0 h 2166450"/>
              <a:gd name="connsiteX1" fmla="*/ 4392488 w 4392488"/>
              <a:gd name="connsiteY1" fmla="*/ 0 h 2166450"/>
              <a:gd name="connsiteX2" fmla="*/ 4392488 w 4392488"/>
              <a:gd name="connsiteY2" fmla="*/ 2166450 h 2166450"/>
              <a:gd name="connsiteX3" fmla="*/ 0 w 4392488"/>
              <a:gd name="connsiteY3" fmla="*/ 2166450 h 2166450"/>
              <a:gd name="connsiteX4" fmla="*/ 0 w 4392488"/>
              <a:gd name="connsiteY4" fmla="*/ 0 h 2166450"/>
              <a:gd name="connsiteX0" fmla="*/ 0 w 4405367"/>
              <a:gd name="connsiteY0" fmla="*/ 399245 h 2166450"/>
              <a:gd name="connsiteX1" fmla="*/ 4405367 w 4405367"/>
              <a:gd name="connsiteY1" fmla="*/ 0 h 2166450"/>
              <a:gd name="connsiteX2" fmla="*/ 4405367 w 4405367"/>
              <a:gd name="connsiteY2" fmla="*/ 2166450 h 2166450"/>
              <a:gd name="connsiteX3" fmla="*/ 12879 w 4405367"/>
              <a:gd name="connsiteY3" fmla="*/ 2166450 h 2166450"/>
              <a:gd name="connsiteX4" fmla="*/ 0 w 4405367"/>
              <a:gd name="connsiteY4" fmla="*/ 399245 h 2166450"/>
              <a:gd name="connsiteX0" fmla="*/ 0 w 4392488"/>
              <a:gd name="connsiteY0" fmla="*/ 373487 h 2166450"/>
              <a:gd name="connsiteX1" fmla="*/ 4392488 w 4392488"/>
              <a:gd name="connsiteY1" fmla="*/ 0 h 2166450"/>
              <a:gd name="connsiteX2" fmla="*/ 4392488 w 4392488"/>
              <a:gd name="connsiteY2" fmla="*/ 2166450 h 2166450"/>
              <a:gd name="connsiteX3" fmla="*/ 0 w 4392488"/>
              <a:gd name="connsiteY3" fmla="*/ 2166450 h 2166450"/>
              <a:gd name="connsiteX4" fmla="*/ 0 w 4392488"/>
              <a:gd name="connsiteY4" fmla="*/ 373487 h 2166450"/>
              <a:gd name="connsiteX0" fmla="*/ 0 w 4392488"/>
              <a:gd name="connsiteY0" fmla="*/ 12879 h 1805842"/>
              <a:gd name="connsiteX1" fmla="*/ 4392488 w 4392488"/>
              <a:gd name="connsiteY1" fmla="*/ 0 h 1805842"/>
              <a:gd name="connsiteX2" fmla="*/ 4392488 w 4392488"/>
              <a:gd name="connsiteY2" fmla="*/ 1805842 h 1805842"/>
              <a:gd name="connsiteX3" fmla="*/ 0 w 4392488"/>
              <a:gd name="connsiteY3" fmla="*/ 1805842 h 1805842"/>
              <a:gd name="connsiteX4" fmla="*/ 0 w 4392488"/>
              <a:gd name="connsiteY4" fmla="*/ 12879 h 1805842"/>
              <a:gd name="connsiteX0" fmla="*/ 0 w 4392488"/>
              <a:gd name="connsiteY0" fmla="*/ 0 h 1792963"/>
              <a:gd name="connsiteX1" fmla="*/ 4392488 w 4392488"/>
              <a:gd name="connsiteY1" fmla="*/ 0 h 1792963"/>
              <a:gd name="connsiteX2" fmla="*/ 4392488 w 4392488"/>
              <a:gd name="connsiteY2" fmla="*/ 1792963 h 1792963"/>
              <a:gd name="connsiteX3" fmla="*/ 0 w 4392488"/>
              <a:gd name="connsiteY3" fmla="*/ 1792963 h 1792963"/>
              <a:gd name="connsiteX4" fmla="*/ 0 w 4392488"/>
              <a:gd name="connsiteY4" fmla="*/ 0 h 1792963"/>
              <a:gd name="connsiteX0" fmla="*/ 0 w 4392488"/>
              <a:gd name="connsiteY0" fmla="*/ 0 h 2282360"/>
              <a:gd name="connsiteX1" fmla="*/ 4392488 w 4392488"/>
              <a:gd name="connsiteY1" fmla="*/ 0 h 2282360"/>
              <a:gd name="connsiteX2" fmla="*/ 4392488 w 4392488"/>
              <a:gd name="connsiteY2" fmla="*/ 1792963 h 2282360"/>
              <a:gd name="connsiteX3" fmla="*/ 64395 w 4392488"/>
              <a:gd name="connsiteY3" fmla="*/ 2282360 h 2282360"/>
              <a:gd name="connsiteX4" fmla="*/ 0 w 4392488"/>
              <a:gd name="connsiteY4" fmla="*/ 0 h 2282360"/>
              <a:gd name="connsiteX0" fmla="*/ 0 w 4392488"/>
              <a:gd name="connsiteY0" fmla="*/ 0 h 2282360"/>
              <a:gd name="connsiteX1" fmla="*/ 4392488 w 4392488"/>
              <a:gd name="connsiteY1" fmla="*/ 0 h 2282360"/>
              <a:gd name="connsiteX2" fmla="*/ 4379609 w 4392488"/>
              <a:gd name="connsiteY2" fmla="*/ 2282360 h 2282360"/>
              <a:gd name="connsiteX3" fmla="*/ 64395 w 4392488"/>
              <a:gd name="connsiteY3" fmla="*/ 2282360 h 2282360"/>
              <a:gd name="connsiteX4" fmla="*/ 0 w 4392488"/>
              <a:gd name="connsiteY4" fmla="*/ 0 h 2282360"/>
              <a:gd name="connsiteX0" fmla="*/ 0 w 4392488"/>
              <a:gd name="connsiteY0" fmla="*/ 0 h 2282360"/>
              <a:gd name="connsiteX1" fmla="*/ 4392488 w 4392488"/>
              <a:gd name="connsiteY1" fmla="*/ 0 h 2282360"/>
              <a:gd name="connsiteX2" fmla="*/ 4379609 w 4392488"/>
              <a:gd name="connsiteY2" fmla="*/ 2282360 h 2282360"/>
              <a:gd name="connsiteX3" fmla="*/ 64395 w 4392488"/>
              <a:gd name="connsiteY3" fmla="*/ 2282360 h 2282360"/>
              <a:gd name="connsiteX4" fmla="*/ 0 w 4392488"/>
              <a:gd name="connsiteY4" fmla="*/ 0 h 2282360"/>
              <a:gd name="connsiteX0" fmla="*/ 0 w 4392488"/>
              <a:gd name="connsiteY0" fmla="*/ 0 h 2295239"/>
              <a:gd name="connsiteX1" fmla="*/ 4392488 w 4392488"/>
              <a:gd name="connsiteY1" fmla="*/ 0 h 2295239"/>
              <a:gd name="connsiteX2" fmla="*/ 4379609 w 4392488"/>
              <a:gd name="connsiteY2" fmla="*/ 2282360 h 2295239"/>
              <a:gd name="connsiteX3" fmla="*/ 25759 w 4392488"/>
              <a:gd name="connsiteY3" fmla="*/ 2295239 h 2295239"/>
              <a:gd name="connsiteX4" fmla="*/ 0 w 4392488"/>
              <a:gd name="connsiteY4" fmla="*/ 0 h 2295239"/>
              <a:gd name="connsiteX0" fmla="*/ 12878 w 4405366"/>
              <a:gd name="connsiteY0" fmla="*/ 0 h 2295239"/>
              <a:gd name="connsiteX1" fmla="*/ 4405366 w 4405366"/>
              <a:gd name="connsiteY1" fmla="*/ 0 h 2295239"/>
              <a:gd name="connsiteX2" fmla="*/ 4392487 w 4405366"/>
              <a:gd name="connsiteY2" fmla="*/ 2282360 h 2295239"/>
              <a:gd name="connsiteX3" fmla="*/ 0 w 4405366"/>
              <a:gd name="connsiteY3" fmla="*/ 2295239 h 2295239"/>
              <a:gd name="connsiteX4" fmla="*/ 12878 w 4405366"/>
              <a:gd name="connsiteY4" fmla="*/ 0 h 2295239"/>
              <a:gd name="connsiteX0" fmla="*/ 12878 w 4405366"/>
              <a:gd name="connsiteY0" fmla="*/ 386366 h 2295239"/>
              <a:gd name="connsiteX1" fmla="*/ 4405366 w 4405366"/>
              <a:gd name="connsiteY1" fmla="*/ 0 h 2295239"/>
              <a:gd name="connsiteX2" fmla="*/ 4392487 w 4405366"/>
              <a:gd name="connsiteY2" fmla="*/ 2282360 h 2295239"/>
              <a:gd name="connsiteX3" fmla="*/ 0 w 4405366"/>
              <a:gd name="connsiteY3" fmla="*/ 2295239 h 2295239"/>
              <a:gd name="connsiteX4" fmla="*/ 12878 w 4405366"/>
              <a:gd name="connsiteY4" fmla="*/ 386366 h 2295239"/>
              <a:gd name="connsiteX0" fmla="*/ 12878 w 4392487"/>
              <a:gd name="connsiteY0" fmla="*/ 0 h 1908873"/>
              <a:gd name="connsiteX1" fmla="*/ 4392487 w 4392487"/>
              <a:gd name="connsiteY1" fmla="*/ 0 h 1908873"/>
              <a:gd name="connsiteX2" fmla="*/ 4392487 w 4392487"/>
              <a:gd name="connsiteY2" fmla="*/ 1895994 h 1908873"/>
              <a:gd name="connsiteX3" fmla="*/ 0 w 4392487"/>
              <a:gd name="connsiteY3" fmla="*/ 1908873 h 1908873"/>
              <a:gd name="connsiteX4" fmla="*/ 12878 w 4392487"/>
              <a:gd name="connsiteY4" fmla="*/ 0 h 1908873"/>
              <a:gd name="connsiteX0" fmla="*/ 1240 w 4380849"/>
              <a:gd name="connsiteY0" fmla="*/ 0 h 1895994"/>
              <a:gd name="connsiteX1" fmla="*/ 4380849 w 4380849"/>
              <a:gd name="connsiteY1" fmla="*/ 0 h 1895994"/>
              <a:gd name="connsiteX2" fmla="*/ 4380849 w 4380849"/>
              <a:gd name="connsiteY2" fmla="*/ 1895994 h 1895994"/>
              <a:gd name="connsiteX3" fmla="*/ 1241 w 4380849"/>
              <a:gd name="connsiteY3" fmla="*/ 1780085 h 1895994"/>
              <a:gd name="connsiteX4" fmla="*/ 1240 w 4380849"/>
              <a:gd name="connsiteY4" fmla="*/ 0 h 1895994"/>
              <a:gd name="connsiteX0" fmla="*/ 1240 w 4380849"/>
              <a:gd name="connsiteY0" fmla="*/ 0 h 1780085"/>
              <a:gd name="connsiteX1" fmla="*/ 4380849 w 4380849"/>
              <a:gd name="connsiteY1" fmla="*/ 0 h 1780085"/>
              <a:gd name="connsiteX2" fmla="*/ 4380849 w 4380849"/>
              <a:gd name="connsiteY2" fmla="*/ 1728569 h 1780085"/>
              <a:gd name="connsiteX3" fmla="*/ 1241 w 4380849"/>
              <a:gd name="connsiteY3" fmla="*/ 1780085 h 1780085"/>
              <a:gd name="connsiteX4" fmla="*/ 1240 w 4380849"/>
              <a:gd name="connsiteY4" fmla="*/ 0 h 1780085"/>
              <a:gd name="connsiteX0" fmla="*/ 1240 w 4380849"/>
              <a:gd name="connsiteY0" fmla="*/ 0 h 1741448"/>
              <a:gd name="connsiteX1" fmla="*/ 4380849 w 4380849"/>
              <a:gd name="connsiteY1" fmla="*/ 0 h 1741448"/>
              <a:gd name="connsiteX2" fmla="*/ 4380849 w 4380849"/>
              <a:gd name="connsiteY2" fmla="*/ 1728569 h 1741448"/>
              <a:gd name="connsiteX3" fmla="*/ 1241 w 4380849"/>
              <a:gd name="connsiteY3" fmla="*/ 1741448 h 1741448"/>
              <a:gd name="connsiteX4" fmla="*/ 1240 w 4380849"/>
              <a:gd name="connsiteY4" fmla="*/ 0 h 1741448"/>
              <a:gd name="connsiteX0" fmla="*/ 1240 w 4380849"/>
              <a:gd name="connsiteY0" fmla="*/ 0 h 1728569"/>
              <a:gd name="connsiteX1" fmla="*/ 4380849 w 4380849"/>
              <a:gd name="connsiteY1" fmla="*/ 0 h 1728569"/>
              <a:gd name="connsiteX2" fmla="*/ 4380849 w 4380849"/>
              <a:gd name="connsiteY2" fmla="*/ 1728569 h 1728569"/>
              <a:gd name="connsiteX3" fmla="*/ 1241 w 4380849"/>
              <a:gd name="connsiteY3" fmla="*/ 1715690 h 1728569"/>
              <a:gd name="connsiteX4" fmla="*/ 1240 w 4380849"/>
              <a:gd name="connsiteY4" fmla="*/ 0 h 1728569"/>
              <a:gd name="connsiteX0" fmla="*/ 12878 w 4392487"/>
              <a:gd name="connsiteY0" fmla="*/ 0 h 1728569"/>
              <a:gd name="connsiteX1" fmla="*/ 4392487 w 4392487"/>
              <a:gd name="connsiteY1" fmla="*/ 0 h 1728569"/>
              <a:gd name="connsiteX2" fmla="*/ 4392487 w 4392487"/>
              <a:gd name="connsiteY2" fmla="*/ 1728569 h 1728569"/>
              <a:gd name="connsiteX3" fmla="*/ 0 w 4392487"/>
              <a:gd name="connsiteY3" fmla="*/ 1715690 h 1728569"/>
              <a:gd name="connsiteX4" fmla="*/ 12878 w 4392487"/>
              <a:gd name="connsiteY4" fmla="*/ 0 h 1728569"/>
              <a:gd name="connsiteX0" fmla="*/ 12878 w 4392487"/>
              <a:gd name="connsiteY0" fmla="*/ 0 h 1715690"/>
              <a:gd name="connsiteX1" fmla="*/ 4392487 w 4392487"/>
              <a:gd name="connsiteY1" fmla="*/ 0 h 1715690"/>
              <a:gd name="connsiteX2" fmla="*/ 4379608 w 4392487"/>
              <a:gd name="connsiteY2" fmla="*/ 1715690 h 1715690"/>
              <a:gd name="connsiteX3" fmla="*/ 0 w 4392487"/>
              <a:gd name="connsiteY3" fmla="*/ 1715690 h 1715690"/>
              <a:gd name="connsiteX4" fmla="*/ 12878 w 4392487"/>
              <a:gd name="connsiteY4" fmla="*/ 0 h 1715690"/>
              <a:gd name="connsiteX0" fmla="*/ 12878 w 4392487"/>
              <a:gd name="connsiteY0" fmla="*/ 0 h 2017976"/>
              <a:gd name="connsiteX1" fmla="*/ 4392487 w 4392487"/>
              <a:gd name="connsiteY1" fmla="*/ 302286 h 2017976"/>
              <a:gd name="connsiteX2" fmla="*/ 4379608 w 4392487"/>
              <a:gd name="connsiteY2" fmla="*/ 2017976 h 2017976"/>
              <a:gd name="connsiteX3" fmla="*/ 0 w 4392487"/>
              <a:gd name="connsiteY3" fmla="*/ 2017976 h 2017976"/>
              <a:gd name="connsiteX4" fmla="*/ 12878 w 4392487"/>
              <a:gd name="connsiteY4" fmla="*/ 0 h 2017976"/>
              <a:gd name="connsiteX0" fmla="*/ 12878 w 4404215"/>
              <a:gd name="connsiteY0" fmla="*/ 12595 h 2030571"/>
              <a:gd name="connsiteX1" fmla="*/ 4404215 w 4404215"/>
              <a:gd name="connsiteY1" fmla="*/ 0 h 2030571"/>
              <a:gd name="connsiteX2" fmla="*/ 4379608 w 4404215"/>
              <a:gd name="connsiteY2" fmla="*/ 2030571 h 2030571"/>
              <a:gd name="connsiteX3" fmla="*/ 0 w 4404215"/>
              <a:gd name="connsiteY3" fmla="*/ 2030571 h 2030571"/>
              <a:gd name="connsiteX4" fmla="*/ 12878 w 4404215"/>
              <a:gd name="connsiteY4" fmla="*/ 12595 h 2030571"/>
              <a:gd name="connsiteX0" fmla="*/ 12878 w 4415943"/>
              <a:gd name="connsiteY0" fmla="*/ 0 h 2017976"/>
              <a:gd name="connsiteX1" fmla="*/ 4415943 w 4415943"/>
              <a:gd name="connsiteY1" fmla="*/ 12596 h 2017976"/>
              <a:gd name="connsiteX2" fmla="*/ 4379608 w 4415943"/>
              <a:gd name="connsiteY2" fmla="*/ 2017976 h 2017976"/>
              <a:gd name="connsiteX3" fmla="*/ 0 w 4415943"/>
              <a:gd name="connsiteY3" fmla="*/ 2017976 h 2017976"/>
              <a:gd name="connsiteX4" fmla="*/ 12878 w 4415943"/>
              <a:gd name="connsiteY4" fmla="*/ 0 h 2017976"/>
              <a:gd name="connsiteX0" fmla="*/ 1389 w 4404454"/>
              <a:gd name="connsiteY0" fmla="*/ 0 h 2017976"/>
              <a:gd name="connsiteX1" fmla="*/ 4404454 w 4404454"/>
              <a:gd name="connsiteY1" fmla="*/ 12596 h 2017976"/>
              <a:gd name="connsiteX2" fmla="*/ 4368119 w 4404454"/>
              <a:gd name="connsiteY2" fmla="*/ 2017976 h 2017976"/>
              <a:gd name="connsiteX3" fmla="*/ 239 w 4404454"/>
              <a:gd name="connsiteY3" fmla="*/ 1652714 h 2017976"/>
              <a:gd name="connsiteX4" fmla="*/ 1389 w 4404454"/>
              <a:gd name="connsiteY4" fmla="*/ 0 h 2017976"/>
              <a:gd name="connsiteX0" fmla="*/ 1389 w 4404454"/>
              <a:gd name="connsiteY0" fmla="*/ 0 h 1652714"/>
              <a:gd name="connsiteX1" fmla="*/ 4404454 w 4404454"/>
              <a:gd name="connsiteY1" fmla="*/ 12596 h 1652714"/>
              <a:gd name="connsiteX2" fmla="*/ 4403303 w 4404454"/>
              <a:gd name="connsiteY2" fmla="*/ 1614928 h 1652714"/>
              <a:gd name="connsiteX3" fmla="*/ 239 w 4404454"/>
              <a:gd name="connsiteY3" fmla="*/ 1652714 h 1652714"/>
              <a:gd name="connsiteX4" fmla="*/ 1389 w 4404454"/>
              <a:gd name="connsiteY4" fmla="*/ 0 h 1652714"/>
              <a:gd name="connsiteX0" fmla="*/ 1389 w 4404454"/>
              <a:gd name="connsiteY0" fmla="*/ 0 h 1652714"/>
              <a:gd name="connsiteX1" fmla="*/ 4404454 w 4404454"/>
              <a:gd name="connsiteY1" fmla="*/ 12596 h 1652714"/>
              <a:gd name="connsiteX2" fmla="*/ 4403303 w 4404454"/>
              <a:gd name="connsiteY2" fmla="*/ 1627522 h 1652714"/>
              <a:gd name="connsiteX3" fmla="*/ 239 w 4404454"/>
              <a:gd name="connsiteY3" fmla="*/ 1652714 h 1652714"/>
              <a:gd name="connsiteX4" fmla="*/ 1389 w 4404454"/>
              <a:gd name="connsiteY4" fmla="*/ 0 h 1652714"/>
              <a:gd name="connsiteX0" fmla="*/ 1389 w 4404454"/>
              <a:gd name="connsiteY0" fmla="*/ 0 h 1652714"/>
              <a:gd name="connsiteX1" fmla="*/ 4404454 w 4404454"/>
              <a:gd name="connsiteY1" fmla="*/ 1 h 1652714"/>
              <a:gd name="connsiteX2" fmla="*/ 4403303 w 4404454"/>
              <a:gd name="connsiteY2" fmla="*/ 1627522 h 1652714"/>
              <a:gd name="connsiteX3" fmla="*/ 239 w 4404454"/>
              <a:gd name="connsiteY3" fmla="*/ 1652714 h 1652714"/>
              <a:gd name="connsiteX4" fmla="*/ 1389 w 4404454"/>
              <a:gd name="connsiteY4" fmla="*/ 0 h 1652714"/>
              <a:gd name="connsiteX0" fmla="*/ 1389 w 4404454"/>
              <a:gd name="connsiteY0" fmla="*/ 0 h 1652714"/>
              <a:gd name="connsiteX1" fmla="*/ 4404454 w 4404454"/>
              <a:gd name="connsiteY1" fmla="*/ 1 h 1652714"/>
              <a:gd name="connsiteX2" fmla="*/ 4403303 w 4404454"/>
              <a:gd name="connsiteY2" fmla="*/ 1652713 h 1652714"/>
              <a:gd name="connsiteX3" fmla="*/ 239 w 4404454"/>
              <a:gd name="connsiteY3" fmla="*/ 1652714 h 1652714"/>
              <a:gd name="connsiteX4" fmla="*/ 1389 w 4404454"/>
              <a:gd name="connsiteY4" fmla="*/ 0 h 1652714"/>
              <a:gd name="connsiteX0" fmla="*/ 12878 w 4415943"/>
              <a:gd name="connsiteY0" fmla="*/ 0 h 1652714"/>
              <a:gd name="connsiteX1" fmla="*/ 4415943 w 4415943"/>
              <a:gd name="connsiteY1" fmla="*/ 1 h 1652714"/>
              <a:gd name="connsiteX2" fmla="*/ 4414792 w 4415943"/>
              <a:gd name="connsiteY2" fmla="*/ 1652713 h 1652714"/>
              <a:gd name="connsiteX3" fmla="*/ 0 w 4415943"/>
              <a:gd name="connsiteY3" fmla="*/ 1652714 h 1652714"/>
              <a:gd name="connsiteX4" fmla="*/ 12878 w 4415943"/>
              <a:gd name="connsiteY4" fmla="*/ 0 h 1652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5943" h="1652714">
                <a:moveTo>
                  <a:pt x="12878" y="0"/>
                </a:moveTo>
                <a:lnTo>
                  <a:pt x="4415943" y="1"/>
                </a:lnTo>
                <a:cubicBezTo>
                  <a:pt x="4415559" y="534112"/>
                  <a:pt x="4415176" y="1118602"/>
                  <a:pt x="4414792" y="1652713"/>
                </a:cubicBezTo>
                <a:lnTo>
                  <a:pt x="0" y="1652714"/>
                </a:lnTo>
                <a:cubicBezTo>
                  <a:pt x="4293" y="887634"/>
                  <a:pt x="8585" y="765080"/>
                  <a:pt x="12878" y="0"/>
                </a:cubicBezTo>
                <a:close/>
              </a:path>
            </a:pathLst>
          </a:custGeom>
          <a:noFill/>
          <a:ln w="28575">
            <a:solidFill>
              <a:schemeClr val="accent6"/>
            </a:solidFill>
          </a:ln>
        </p:spPr>
        <p:txBody>
          <a:bodyPr wrap="square" rtlCol="0">
            <a:spAutoFit/>
          </a:bodyPr>
          <a:lstStyle/>
          <a:p>
            <a:r>
              <a:rPr lang="en-GB" dirty="0"/>
              <a:t>Copper ores are becoming </a:t>
            </a:r>
            <a:r>
              <a:rPr lang="en-GB" b="1" dirty="0">
                <a:solidFill>
                  <a:schemeClr val="accent6"/>
                </a:solidFill>
              </a:rPr>
              <a:t>scarce. </a:t>
            </a:r>
            <a:r>
              <a:rPr lang="en-GB" dirty="0"/>
              <a:t>New ways of extracting copper from low-grade ores include </a:t>
            </a:r>
            <a:r>
              <a:rPr lang="en-GB" b="1" dirty="0" err="1">
                <a:solidFill>
                  <a:schemeClr val="accent6"/>
                </a:solidFill>
              </a:rPr>
              <a:t>phytomining</a:t>
            </a:r>
            <a:r>
              <a:rPr lang="en-GB" dirty="0"/>
              <a:t> and </a:t>
            </a:r>
            <a:r>
              <a:rPr lang="en-GB" b="1" dirty="0">
                <a:solidFill>
                  <a:schemeClr val="accent6"/>
                </a:solidFill>
              </a:rPr>
              <a:t>bioleaching</a:t>
            </a:r>
            <a:r>
              <a:rPr lang="en-GB" dirty="0"/>
              <a:t>. These methods avoid traditional mining methods of digging, moving and disposing of large amounts of rock.</a:t>
            </a:r>
          </a:p>
        </p:txBody>
      </p:sp>
      <p:sp>
        <p:nvSpPr>
          <p:cNvPr id="4" name="TextBox 3"/>
          <p:cNvSpPr txBox="1"/>
          <p:nvPr/>
        </p:nvSpPr>
        <p:spPr>
          <a:xfrm>
            <a:off x="179512" y="1211979"/>
            <a:ext cx="5184576" cy="1200329"/>
          </a:xfrm>
          <a:custGeom>
            <a:avLst/>
            <a:gdLst>
              <a:gd name="connsiteX0" fmla="*/ 0 w 4896544"/>
              <a:gd name="connsiteY0" fmla="*/ 0 h 1200329"/>
              <a:gd name="connsiteX1" fmla="*/ 4896544 w 4896544"/>
              <a:gd name="connsiteY1" fmla="*/ 0 h 1200329"/>
              <a:gd name="connsiteX2" fmla="*/ 4896544 w 4896544"/>
              <a:gd name="connsiteY2" fmla="*/ 1200329 h 1200329"/>
              <a:gd name="connsiteX3" fmla="*/ 0 w 4896544"/>
              <a:gd name="connsiteY3" fmla="*/ 1200329 h 1200329"/>
              <a:gd name="connsiteX4" fmla="*/ 0 w 4896544"/>
              <a:gd name="connsiteY4" fmla="*/ 0 h 1200329"/>
              <a:gd name="connsiteX0" fmla="*/ 12879 w 4896544"/>
              <a:gd name="connsiteY0" fmla="*/ 0 h 1329118"/>
              <a:gd name="connsiteX1" fmla="*/ 4896544 w 4896544"/>
              <a:gd name="connsiteY1" fmla="*/ 128789 h 1329118"/>
              <a:gd name="connsiteX2" fmla="*/ 4896544 w 4896544"/>
              <a:gd name="connsiteY2" fmla="*/ 1329118 h 1329118"/>
              <a:gd name="connsiteX3" fmla="*/ 0 w 4896544"/>
              <a:gd name="connsiteY3" fmla="*/ 1329118 h 1329118"/>
              <a:gd name="connsiteX4" fmla="*/ 12879 w 4896544"/>
              <a:gd name="connsiteY4" fmla="*/ 0 h 1329118"/>
              <a:gd name="connsiteX0" fmla="*/ 12879 w 4896544"/>
              <a:gd name="connsiteY0" fmla="*/ 0 h 1329118"/>
              <a:gd name="connsiteX1" fmla="*/ 4896544 w 4896544"/>
              <a:gd name="connsiteY1" fmla="*/ 0 h 1329118"/>
              <a:gd name="connsiteX2" fmla="*/ 4896544 w 4896544"/>
              <a:gd name="connsiteY2" fmla="*/ 1329118 h 1329118"/>
              <a:gd name="connsiteX3" fmla="*/ 0 w 4896544"/>
              <a:gd name="connsiteY3" fmla="*/ 1329118 h 1329118"/>
              <a:gd name="connsiteX4" fmla="*/ 12879 w 4896544"/>
              <a:gd name="connsiteY4" fmla="*/ 0 h 1329118"/>
              <a:gd name="connsiteX0" fmla="*/ 12879 w 4896544"/>
              <a:gd name="connsiteY0" fmla="*/ 0 h 1329118"/>
              <a:gd name="connsiteX1" fmla="*/ 4896544 w 4896544"/>
              <a:gd name="connsiteY1" fmla="*/ 0 h 1329118"/>
              <a:gd name="connsiteX2" fmla="*/ 4896544 w 4896544"/>
              <a:gd name="connsiteY2" fmla="*/ 1329118 h 1329118"/>
              <a:gd name="connsiteX3" fmla="*/ 0 w 4896544"/>
              <a:gd name="connsiteY3" fmla="*/ 1174572 h 1329118"/>
              <a:gd name="connsiteX4" fmla="*/ 12879 w 4896544"/>
              <a:gd name="connsiteY4" fmla="*/ 0 h 1329118"/>
              <a:gd name="connsiteX0" fmla="*/ 12879 w 4896544"/>
              <a:gd name="connsiteY0" fmla="*/ 0 h 1174572"/>
              <a:gd name="connsiteX1" fmla="*/ 4896544 w 4896544"/>
              <a:gd name="connsiteY1" fmla="*/ 0 h 1174572"/>
              <a:gd name="connsiteX2" fmla="*/ 4896544 w 4896544"/>
              <a:gd name="connsiteY2" fmla="*/ 1174572 h 1174572"/>
              <a:gd name="connsiteX3" fmla="*/ 0 w 4896544"/>
              <a:gd name="connsiteY3" fmla="*/ 1174572 h 1174572"/>
              <a:gd name="connsiteX4" fmla="*/ 12879 w 4896544"/>
              <a:gd name="connsiteY4" fmla="*/ 0 h 117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544" h="1174572">
                <a:moveTo>
                  <a:pt x="12879" y="0"/>
                </a:moveTo>
                <a:lnTo>
                  <a:pt x="4896544" y="0"/>
                </a:lnTo>
                <a:lnTo>
                  <a:pt x="4896544" y="1174572"/>
                </a:lnTo>
                <a:lnTo>
                  <a:pt x="0" y="1174572"/>
                </a:lnTo>
                <a:lnTo>
                  <a:pt x="12879" y="0"/>
                </a:lnTo>
                <a:close/>
              </a:path>
            </a:pathLst>
          </a:custGeom>
          <a:noFill/>
        </p:spPr>
        <p:txBody>
          <a:bodyPr wrap="square" rtlCol="0">
            <a:spAutoFit/>
          </a:bodyPr>
          <a:lstStyle/>
          <a:p>
            <a:r>
              <a:rPr lang="en-GB" dirty="0"/>
              <a:t>The damage done by mining can be seen in the picture on the right, showing a lot of waste produced. The copper ore being mined recently contains less and less copper</a:t>
            </a:r>
          </a:p>
        </p:txBody>
      </p:sp>
      <p:sp>
        <p:nvSpPr>
          <p:cNvPr id="5" name="TextBox 4"/>
          <p:cNvSpPr txBox="1"/>
          <p:nvPr/>
        </p:nvSpPr>
        <p:spPr>
          <a:xfrm>
            <a:off x="166633" y="4241011"/>
            <a:ext cx="8725847" cy="923330"/>
          </a:xfrm>
          <a:custGeom>
            <a:avLst/>
            <a:gdLst>
              <a:gd name="connsiteX0" fmla="*/ 0 w 8725847"/>
              <a:gd name="connsiteY0" fmla="*/ 0 h 923330"/>
              <a:gd name="connsiteX1" fmla="*/ 8725847 w 8725847"/>
              <a:gd name="connsiteY1" fmla="*/ 0 h 923330"/>
              <a:gd name="connsiteX2" fmla="*/ 8725847 w 8725847"/>
              <a:gd name="connsiteY2" fmla="*/ 923330 h 923330"/>
              <a:gd name="connsiteX3" fmla="*/ 0 w 8725847"/>
              <a:gd name="connsiteY3" fmla="*/ 923330 h 923330"/>
              <a:gd name="connsiteX4" fmla="*/ 0 w 8725847"/>
              <a:gd name="connsiteY4" fmla="*/ 0 h 923330"/>
              <a:gd name="connsiteX0" fmla="*/ 12879 w 8725847"/>
              <a:gd name="connsiteY0" fmla="*/ 0 h 1335454"/>
              <a:gd name="connsiteX1" fmla="*/ 8725847 w 8725847"/>
              <a:gd name="connsiteY1" fmla="*/ 412124 h 1335454"/>
              <a:gd name="connsiteX2" fmla="*/ 8725847 w 8725847"/>
              <a:gd name="connsiteY2" fmla="*/ 1335454 h 1335454"/>
              <a:gd name="connsiteX3" fmla="*/ 0 w 8725847"/>
              <a:gd name="connsiteY3" fmla="*/ 1335454 h 1335454"/>
              <a:gd name="connsiteX4" fmla="*/ 12879 w 8725847"/>
              <a:gd name="connsiteY4" fmla="*/ 0 h 1335454"/>
              <a:gd name="connsiteX0" fmla="*/ 12879 w 8725847"/>
              <a:gd name="connsiteY0" fmla="*/ 0 h 1335454"/>
              <a:gd name="connsiteX1" fmla="*/ 8725847 w 8725847"/>
              <a:gd name="connsiteY1" fmla="*/ 0 h 1335454"/>
              <a:gd name="connsiteX2" fmla="*/ 8725847 w 8725847"/>
              <a:gd name="connsiteY2" fmla="*/ 1335454 h 1335454"/>
              <a:gd name="connsiteX3" fmla="*/ 0 w 8725847"/>
              <a:gd name="connsiteY3" fmla="*/ 1335454 h 1335454"/>
              <a:gd name="connsiteX4" fmla="*/ 12879 w 8725847"/>
              <a:gd name="connsiteY4" fmla="*/ 0 h 1335454"/>
              <a:gd name="connsiteX0" fmla="*/ 12879 w 8725847"/>
              <a:gd name="connsiteY0" fmla="*/ 0 h 1335454"/>
              <a:gd name="connsiteX1" fmla="*/ 8725847 w 8725847"/>
              <a:gd name="connsiteY1" fmla="*/ 0 h 1335454"/>
              <a:gd name="connsiteX2" fmla="*/ 8725847 w 8725847"/>
              <a:gd name="connsiteY2" fmla="*/ 1335454 h 1335454"/>
              <a:gd name="connsiteX3" fmla="*/ 0 w 8725847"/>
              <a:gd name="connsiteY3" fmla="*/ 910451 h 1335454"/>
              <a:gd name="connsiteX4" fmla="*/ 12879 w 8725847"/>
              <a:gd name="connsiteY4" fmla="*/ 0 h 1335454"/>
              <a:gd name="connsiteX0" fmla="*/ 12879 w 8725847"/>
              <a:gd name="connsiteY0" fmla="*/ 0 h 910451"/>
              <a:gd name="connsiteX1" fmla="*/ 8725847 w 8725847"/>
              <a:gd name="connsiteY1" fmla="*/ 0 h 910451"/>
              <a:gd name="connsiteX2" fmla="*/ 8712969 w 8725847"/>
              <a:gd name="connsiteY2" fmla="*/ 897573 h 910451"/>
              <a:gd name="connsiteX3" fmla="*/ 0 w 8725847"/>
              <a:gd name="connsiteY3" fmla="*/ 910451 h 910451"/>
              <a:gd name="connsiteX4" fmla="*/ 12879 w 8725847"/>
              <a:gd name="connsiteY4" fmla="*/ 0 h 910451"/>
              <a:gd name="connsiteX0" fmla="*/ 12879 w 8725847"/>
              <a:gd name="connsiteY0" fmla="*/ 0 h 910451"/>
              <a:gd name="connsiteX1" fmla="*/ 8725847 w 8725847"/>
              <a:gd name="connsiteY1" fmla="*/ 0 h 910451"/>
              <a:gd name="connsiteX2" fmla="*/ 8725847 w 8725847"/>
              <a:gd name="connsiteY2" fmla="*/ 897573 h 910451"/>
              <a:gd name="connsiteX3" fmla="*/ 0 w 8725847"/>
              <a:gd name="connsiteY3" fmla="*/ 910451 h 910451"/>
              <a:gd name="connsiteX4" fmla="*/ 12879 w 8725847"/>
              <a:gd name="connsiteY4" fmla="*/ 0 h 910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847" h="910451">
                <a:moveTo>
                  <a:pt x="12879" y="0"/>
                </a:moveTo>
                <a:lnTo>
                  <a:pt x="8725847" y="0"/>
                </a:lnTo>
                <a:lnTo>
                  <a:pt x="8725847" y="897573"/>
                </a:lnTo>
                <a:lnTo>
                  <a:pt x="0" y="910451"/>
                </a:lnTo>
                <a:lnTo>
                  <a:pt x="12879" y="0"/>
                </a:lnTo>
                <a:close/>
              </a:path>
            </a:pathLst>
          </a:custGeom>
          <a:noFill/>
          <a:ln w="28575">
            <a:solidFill>
              <a:schemeClr val="accent6"/>
            </a:solidFill>
          </a:ln>
        </p:spPr>
        <p:txBody>
          <a:bodyPr wrap="square" rtlCol="0">
            <a:spAutoFit/>
          </a:bodyPr>
          <a:lstStyle/>
          <a:p>
            <a:r>
              <a:rPr lang="en-GB" b="1" dirty="0" err="1">
                <a:solidFill>
                  <a:schemeClr val="accent6"/>
                </a:solidFill>
              </a:rPr>
              <a:t>Phytomining</a:t>
            </a:r>
            <a:r>
              <a:rPr lang="en-GB" dirty="0"/>
              <a:t> uses </a:t>
            </a:r>
            <a:r>
              <a:rPr lang="en-GB" b="1" dirty="0">
                <a:solidFill>
                  <a:schemeClr val="accent6"/>
                </a:solidFill>
              </a:rPr>
              <a:t>plants</a:t>
            </a:r>
            <a:r>
              <a:rPr lang="en-GB" dirty="0"/>
              <a:t> to </a:t>
            </a:r>
            <a:r>
              <a:rPr lang="en-GB" b="1" dirty="0">
                <a:solidFill>
                  <a:schemeClr val="accent6"/>
                </a:solidFill>
              </a:rPr>
              <a:t>absorb metal compounds </a:t>
            </a:r>
            <a:r>
              <a:rPr lang="en-GB" dirty="0"/>
              <a:t>(often from the waste from previous mining). The plants are harvested and then burned to produce ash that contains metal compounds.</a:t>
            </a:r>
          </a:p>
        </p:txBody>
      </p:sp>
      <p:sp>
        <p:nvSpPr>
          <p:cNvPr id="6" name="TextBox 5"/>
          <p:cNvSpPr txBox="1"/>
          <p:nvPr/>
        </p:nvSpPr>
        <p:spPr>
          <a:xfrm>
            <a:off x="166633" y="5301208"/>
            <a:ext cx="8725847" cy="1200329"/>
          </a:xfrm>
          <a:prstGeom prst="rect">
            <a:avLst/>
          </a:prstGeom>
          <a:noFill/>
          <a:ln w="28575">
            <a:solidFill>
              <a:schemeClr val="accent6"/>
            </a:solidFill>
          </a:ln>
        </p:spPr>
        <p:txBody>
          <a:bodyPr wrap="square" rtlCol="0">
            <a:spAutoFit/>
          </a:bodyPr>
          <a:lstStyle/>
          <a:p>
            <a:r>
              <a:rPr lang="en-GB" b="1" dirty="0">
                <a:solidFill>
                  <a:schemeClr val="accent6"/>
                </a:solidFill>
              </a:rPr>
              <a:t>Bioleaching</a:t>
            </a:r>
            <a:r>
              <a:rPr lang="en-GB" dirty="0"/>
              <a:t> uses </a:t>
            </a:r>
            <a:r>
              <a:rPr lang="en-GB" b="1" dirty="0">
                <a:solidFill>
                  <a:schemeClr val="accent6"/>
                </a:solidFill>
              </a:rPr>
              <a:t>bacteria</a:t>
            </a:r>
            <a:r>
              <a:rPr lang="en-GB" dirty="0"/>
              <a:t> to produce </a:t>
            </a:r>
            <a:r>
              <a:rPr lang="en-GB" b="1" dirty="0">
                <a:solidFill>
                  <a:schemeClr val="accent6"/>
                </a:solidFill>
              </a:rPr>
              <a:t>leachate solutions </a:t>
            </a:r>
            <a:r>
              <a:rPr lang="en-GB" dirty="0"/>
              <a:t>that contain (dissolved) </a:t>
            </a:r>
            <a:r>
              <a:rPr lang="en-GB" b="1" dirty="0">
                <a:solidFill>
                  <a:schemeClr val="accent6"/>
                </a:solidFill>
              </a:rPr>
              <a:t>metal compounds</a:t>
            </a:r>
            <a:r>
              <a:rPr lang="en-GB" dirty="0"/>
              <a:t>. The metal compounds can be processed to obtain the metal. For example, copper can be obtained from solutions of copper compounds by displacement using scrap iron or by electrolysis.</a:t>
            </a:r>
          </a:p>
        </p:txBody>
      </p:sp>
    </p:spTree>
    <p:extLst>
      <p:ext uri="{BB962C8B-B14F-4D97-AF65-F5344CB8AC3E}">
        <p14:creationId xmlns:p14="http://schemas.microsoft.com/office/powerpoint/2010/main" val="139382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1016144"/>
            <a:ext cx="5148064" cy="5509200"/>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Extracting metals </a:t>
            </a:r>
            <a:r>
              <a:rPr lang="mr-IN" sz="3600" b="1" dirty="0">
                <a:solidFill>
                  <a:schemeClr val="tx1">
                    <a:lumMod val="50000"/>
                    <a:lumOff val="50000"/>
                  </a:schemeClr>
                </a:solidFill>
              </a:rPr>
              <a:t>–</a:t>
            </a:r>
            <a:r>
              <a:rPr lang="en-GB" sz="3600" b="1" dirty="0">
                <a:solidFill>
                  <a:schemeClr val="tx1">
                    <a:lumMod val="50000"/>
                    <a:lumOff val="50000"/>
                  </a:schemeClr>
                </a:solidFill>
              </a:rPr>
              <a:t> 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Metal ores</a:t>
            </a:r>
          </a:p>
          <a:p>
            <a:pPr marL="685800" lvl="1" indent="-342900">
              <a:buFont typeface="Arial" charset="0"/>
              <a:buChar char="•"/>
            </a:pPr>
            <a:r>
              <a:rPr lang="en-US" sz="2400" b="1" dirty="0">
                <a:solidFill>
                  <a:schemeClr val="bg1">
                    <a:lumMod val="50000"/>
                  </a:schemeClr>
                </a:solidFill>
              </a:rPr>
              <a:t>Oxidation and reduction</a:t>
            </a:r>
          </a:p>
          <a:p>
            <a:pPr marL="685800" lvl="1" indent="-342900">
              <a:buFont typeface="Arial" charset="0"/>
              <a:buChar char="•"/>
            </a:pPr>
            <a:r>
              <a:rPr lang="en-US" sz="2400" b="1" dirty="0">
                <a:solidFill>
                  <a:schemeClr val="bg1">
                    <a:lumMod val="50000"/>
                  </a:schemeClr>
                </a:solidFill>
              </a:rPr>
              <a:t>Methods of extraction</a:t>
            </a:r>
          </a:p>
          <a:p>
            <a:pPr marL="685800" lvl="1" indent="-342900">
              <a:buFont typeface="Arial" charset="0"/>
              <a:buChar char="•"/>
            </a:pPr>
            <a:r>
              <a:rPr lang="en-US" sz="2400" b="1" dirty="0">
                <a:solidFill>
                  <a:schemeClr val="bg1">
                    <a:lumMod val="50000"/>
                  </a:schemeClr>
                </a:solidFill>
              </a:rPr>
              <a:t>Biological methods of </a:t>
            </a:r>
          </a:p>
          <a:p>
            <a:pPr marL="800100" lvl="2"/>
            <a:r>
              <a:rPr lang="en-US" sz="2400" b="1" dirty="0">
                <a:solidFill>
                  <a:schemeClr val="bg1">
                    <a:lumMod val="50000"/>
                  </a:schemeClr>
                </a:solidFill>
              </a:rPr>
              <a:t>extraction (HT)</a:t>
            </a:r>
          </a:p>
          <a:p>
            <a:pPr marL="685800" lvl="1" indent="-342900">
              <a:buFont typeface="Arial" charset="0"/>
              <a:buChar char="•"/>
            </a:pPr>
            <a:endParaRPr lang="en-US" sz="2400" b="1" dirty="0">
              <a:solidFill>
                <a:schemeClr val="bg1">
                  <a:lumMod val="50000"/>
                </a:schemeClr>
              </a:solidFill>
            </a:endParaRP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170537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an ore?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produced when metals react with oxygen?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this process called and why?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reduction in terms of oxygen?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type of ions do metals produce?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Which is more reactive, potassium or iron?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Which two non-metals can be included in the reactivity series?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p:txBody>
      </p:sp>
    </p:spTree>
    <p:extLst>
      <p:ext uri="{BB962C8B-B14F-4D97-AF65-F5344CB8AC3E}">
        <p14:creationId xmlns:p14="http://schemas.microsoft.com/office/powerpoint/2010/main" val="1875534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768" y="35655"/>
            <a:ext cx="6660232" cy="1017081"/>
          </a:xfrm>
        </p:spPr>
        <p:txBody>
          <a:bodyPr>
            <a:normAutofit fontScale="90000"/>
          </a:bodyPr>
          <a:lstStyle/>
          <a:p>
            <a:pPr algn="r"/>
            <a:r>
              <a:rPr lang="en-GB" b="1" dirty="0">
                <a:solidFill>
                  <a:schemeClr val="accent6"/>
                </a:solidFill>
              </a:rPr>
              <a:t>Overview </a:t>
            </a:r>
            <a:br>
              <a:rPr lang="en-GB" b="1" dirty="0">
                <a:solidFill>
                  <a:schemeClr val="accent6"/>
                </a:solidFill>
              </a:rPr>
            </a:br>
            <a:r>
              <a:rPr lang="en-GB" b="1" dirty="0">
                <a:solidFill>
                  <a:schemeClr val="accent6"/>
                </a:solidFill>
              </a:rPr>
              <a:t> </a:t>
            </a:r>
            <a:r>
              <a:rPr lang="en-GB" sz="2700" b="1" dirty="0">
                <a:solidFill>
                  <a:schemeClr val="accent6"/>
                </a:solidFill>
              </a:rPr>
              <a:t>Extracting metals and equilibria</a:t>
            </a:r>
          </a:p>
        </p:txBody>
      </p:sp>
      <p:sp>
        <p:nvSpPr>
          <p:cNvPr id="3" name="Subtitle 2"/>
          <p:cNvSpPr>
            <a:spLocks noGrp="1"/>
          </p:cNvSpPr>
          <p:nvPr>
            <p:ph type="subTitle" idx="1"/>
          </p:nvPr>
        </p:nvSpPr>
        <p:spPr>
          <a:xfrm>
            <a:off x="22773" y="692696"/>
            <a:ext cx="5341315" cy="6048672"/>
          </a:xfrm>
        </p:spPr>
        <p:txBody>
          <a:bodyPr>
            <a:normAutofit/>
          </a:bodyPr>
          <a:lstStyle/>
          <a:p>
            <a:pPr algn="l"/>
            <a:r>
              <a:rPr lang="en-US" sz="2000" b="1" dirty="0">
                <a:solidFill>
                  <a:schemeClr val="tx1"/>
                </a:solidFill>
                <a:latin typeface="+mn-lt"/>
              </a:rPr>
              <a:t>Obtaining and using metals</a:t>
            </a:r>
          </a:p>
          <a:p>
            <a:pPr marL="685800" lvl="1" indent="-342900" algn="l">
              <a:buFont typeface="Arial" charset="0"/>
              <a:buChar char="•"/>
            </a:pPr>
            <a:r>
              <a:rPr lang="en-US" sz="2000" dirty="0">
                <a:solidFill>
                  <a:schemeClr val="tx1"/>
                </a:solidFill>
              </a:rPr>
              <a:t>Reactivity series</a:t>
            </a:r>
          </a:p>
          <a:p>
            <a:pPr marL="685800" lvl="1" indent="-342900" algn="l">
              <a:buFont typeface="Arial" charset="0"/>
              <a:buChar char="•"/>
            </a:pPr>
            <a:r>
              <a:rPr lang="en-US" sz="2000" dirty="0">
                <a:solidFill>
                  <a:schemeClr val="tx1"/>
                </a:solidFill>
              </a:rPr>
              <a:t>Displacement reactions as redox reactions (HT)</a:t>
            </a:r>
          </a:p>
          <a:p>
            <a:pPr marL="685800" lvl="1" indent="-342900" algn="l">
              <a:buFont typeface="Arial" charset="0"/>
              <a:buChar char="•"/>
            </a:pPr>
            <a:r>
              <a:rPr lang="en-US" sz="2000" dirty="0">
                <a:solidFill>
                  <a:schemeClr val="tx1"/>
                </a:solidFill>
              </a:rPr>
              <a:t>Metal ores</a:t>
            </a:r>
          </a:p>
          <a:p>
            <a:pPr marL="685800" lvl="1" indent="-342900" algn="l">
              <a:buFont typeface="Arial" charset="0"/>
              <a:buChar char="•"/>
            </a:pPr>
            <a:r>
              <a:rPr lang="en-US" sz="2000" dirty="0">
                <a:solidFill>
                  <a:schemeClr val="tx1"/>
                </a:solidFill>
              </a:rPr>
              <a:t>Oxidation and reduction</a:t>
            </a:r>
          </a:p>
          <a:p>
            <a:pPr marL="685800" lvl="1" indent="-342900" algn="l">
              <a:buFont typeface="Arial" charset="0"/>
              <a:buChar char="•"/>
            </a:pPr>
            <a:r>
              <a:rPr lang="en-US" sz="2000" dirty="0">
                <a:solidFill>
                  <a:schemeClr val="tx1"/>
                </a:solidFill>
              </a:rPr>
              <a:t>Biological methods of extraction</a:t>
            </a:r>
          </a:p>
          <a:p>
            <a:pPr marL="685800" lvl="1" indent="-342900" algn="l">
              <a:buFont typeface="Arial" charset="0"/>
              <a:buChar char="•"/>
            </a:pPr>
            <a:r>
              <a:rPr lang="en-US" sz="2000" dirty="0">
                <a:solidFill>
                  <a:schemeClr val="tx1"/>
                </a:solidFill>
              </a:rPr>
              <a:t>Recycling metals</a:t>
            </a:r>
          </a:p>
          <a:p>
            <a:pPr marL="685800" lvl="1" indent="-342900" algn="l">
              <a:buFont typeface="Arial" charset="0"/>
              <a:buChar char="•"/>
            </a:pPr>
            <a:r>
              <a:rPr lang="en-US" sz="2000" dirty="0">
                <a:solidFill>
                  <a:schemeClr val="tx1"/>
                </a:solidFill>
              </a:rPr>
              <a:t>Life-cycle assessment</a:t>
            </a:r>
          </a:p>
          <a:p>
            <a:pPr lvl="1" algn="l"/>
            <a:endParaRPr lang="en-US" sz="800" dirty="0">
              <a:solidFill>
                <a:schemeClr val="tx1"/>
              </a:solidFill>
            </a:endParaRPr>
          </a:p>
          <a:p>
            <a:pPr algn="l"/>
            <a:r>
              <a:rPr lang="en-US" sz="2000" b="1" dirty="0">
                <a:solidFill>
                  <a:schemeClr val="tx1"/>
                </a:solidFill>
                <a:latin typeface="+mn-lt"/>
              </a:rPr>
              <a:t>Reversible reactions and equilibria</a:t>
            </a:r>
          </a:p>
          <a:p>
            <a:pPr marL="685800" lvl="1" indent="-342900" algn="l">
              <a:buFont typeface="Arial" charset="0"/>
              <a:buChar char="•"/>
            </a:pPr>
            <a:r>
              <a:rPr lang="en-US" sz="2000" dirty="0">
                <a:solidFill>
                  <a:schemeClr val="tx1"/>
                </a:solidFill>
              </a:rPr>
              <a:t>Reversible reactions</a:t>
            </a:r>
          </a:p>
          <a:p>
            <a:pPr marL="685800" lvl="1" indent="-342900" algn="l">
              <a:buFont typeface="Arial" charset="0"/>
              <a:buChar char="•"/>
            </a:pPr>
            <a:r>
              <a:rPr lang="en-US" sz="2000" dirty="0">
                <a:solidFill>
                  <a:schemeClr val="tx1"/>
                </a:solidFill>
              </a:rPr>
              <a:t>Dynamic equilibrium</a:t>
            </a:r>
          </a:p>
          <a:p>
            <a:pPr marL="685800" lvl="1" indent="-342900" algn="l">
              <a:buFont typeface="Arial" charset="0"/>
              <a:buChar char="•"/>
            </a:pPr>
            <a:r>
              <a:rPr lang="en-US" sz="2000" dirty="0">
                <a:solidFill>
                  <a:schemeClr val="tx1"/>
                </a:solidFill>
              </a:rPr>
              <a:t>The Haber Process</a:t>
            </a:r>
          </a:p>
          <a:p>
            <a:pPr marL="685800" lvl="1" indent="-342900" algn="l">
              <a:buFont typeface="Arial" charset="0"/>
              <a:buChar char="•"/>
            </a:pPr>
            <a:r>
              <a:rPr lang="en-US" sz="2000" dirty="0">
                <a:solidFill>
                  <a:schemeClr val="tx1"/>
                </a:solidFill>
              </a:rPr>
              <a:t>Factors affecting dynamic equilibria (HT)</a:t>
            </a:r>
          </a:p>
          <a:p>
            <a:pPr marL="685800" lvl="1" indent="-342900" algn="l">
              <a:buFont typeface="Arial" charset="0"/>
              <a:buChar char="•"/>
            </a:pPr>
            <a:endParaRPr lang="en-US" sz="800" dirty="0">
              <a:solidFill>
                <a:schemeClr val="tx1"/>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322939"/>
            <a:ext cx="3473090" cy="49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48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Why is gold found as an element in the Earth?</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How are metals, less reactive than carbon, extracted from their ores?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HT: Describe oxidation in terms of electrons.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HT: Describe reduction in terms of electrons.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Write the word equation for the reaction between lithium and water.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endParaRPr lang="en-GB" sz="2400" dirty="0">
              <a:solidFill>
                <a:prstClr val="black"/>
              </a:solidFill>
              <a:latin typeface="Calibri"/>
            </a:endParaRPr>
          </a:p>
        </p:txBody>
      </p:sp>
    </p:spTree>
    <p:extLst>
      <p:ext uri="{BB962C8B-B14F-4D97-AF65-F5344CB8AC3E}">
        <p14:creationId xmlns:p14="http://schemas.microsoft.com/office/powerpoint/2010/main" val="1345572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3"/>
              <a:tabLst/>
              <a:defRPr/>
            </a:pPr>
            <a:r>
              <a:rPr lang="en-GB" sz="2400" dirty="0">
                <a:solidFill>
                  <a:prstClr val="black"/>
                </a:solidFill>
                <a:latin typeface="Calibri"/>
              </a:rPr>
              <a:t>Write the balanced symbol equation for the reaction between lithium and water.</a:t>
            </a:r>
          </a:p>
          <a:p>
            <a:pPr lvl="1">
              <a:defRPr/>
            </a:pPr>
            <a:endParaRPr lang="en-GB" sz="2400" dirty="0">
              <a:solidFill>
                <a:prstClr val="black"/>
              </a:solidFill>
              <a:latin typeface="Calibri"/>
            </a:endParaRPr>
          </a:p>
          <a:p>
            <a:pPr marL="457200" lvl="0" indent="-457200">
              <a:buFont typeface="+mj-lt"/>
              <a:buAutoNum type="arabicPeriod" startAt="13"/>
              <a:defRPr/>
            </a:pPr>
            <a:r>
              <a:rPr lang="en-GB" sz="2400" dirty="0"/>
              <a:t>HT: Zinc can be extracted from zinc oxide by heating it with carbon in the blast furnace. Carbon monoxide is also produced.  Which reactant is:</a:t>
            </a:r>
          </a:p>
          <a:p>
            <a:pPr lvl="0">
              <a:defRPr/>
            </a:pPr>
            <a:r>
              <a:rPr lang="en-GB" sz="2400" dirty="0"/>
              <a:t>       a) Oxidised?       </a:t>
            </a:r>
          </a:p>
          <a:p>
            <a:pPr lvl="0">
              <a:defRPr/>
            </a:pPr>
            <a:r>
              <a:rPr lang="en-GB" sz="2400" dirty="0"/>
              <a:t>       b) Reduced? </a:t>
            </a:r>
          </a:p>
          <a:p>
            <a:pPr lvl="0">
              <a:defRPr/>
            </a:pPr>
            <a:endParaRPr lang="en-GB" sz="2400" dirty="0"/>
          </a:p>
          <a:p>
            <a:pPr marL="457200" lvl="0" indent="-457200">
              <a:buFont typeface="+mj-lt"/>
              <a:buAutoNum type="arabicPeriod" startAt="15"/>
              <a:defRPr/>
            </a:pPr>
            <a:r>
              <a:rPr lang="en-GB" sz="2400" dirty="0">
                <a:solidFill>
                  <a:prstClr val="black"/>
                </a:solidFill>
              </a:rPr>
              <a:t>Why is electrolysis used to extract aluminium from its ore?</a:t>
            </a:r>
          </a:p>
          <a:p>
            <a:pPr marL="457200" lvl="0" indent="-457200">
              <a:buFont typeface="+mj-lt"/>
              <a:buAutoNum type="arabicPeriod" startAt="15"/>
              <a:defRPr/>
            </a:pPr>
            <a:endParaRPr lang="en-GB" sz="2400" dirty="0">
              <a:solidFill>
                <a:prstClr val="black"/>
              </a:solidFill>
            </a:endParaRPr>
          </a:p>
          <a:p>
            <a:pPr marL="457200" lvl="0" indent="-457200">
              <a:buFont typeface="+mj-lt"/>
              <a:buAutoNum type="arabicPeriod" startAt="15"/>
              <a:defRPr/>
            </a:pPr>
            <a:r>
              <a:rPr lang="en-GB" sz="2400" dirty="0">
                <a:solidFill>
                  <a:prstClr val="black"/>
                </a:solidFill>
              </a:rPr>
              <a:t>Why is electrolysis an expensive way to extract metal from its ore?</a:t>
            </a:r>
          </a:p>
          <a:p>
            <a:pPr marL="457200" lvl="0" indent="-457200">
              <a:buFont typeface="+mj-lt"/>
              <a:buAutoNum type="arabicPeriod" startAt="15"/>
              <a:defRPr/>
            </a:pPr>
            <a:endParaRPr lang="en-GB" sz="2400" dirty="0">
              <a:solidFill>
                <a:prstClr val="black"/>
              </a:solidFill>
            </a:endParaRPr>
          </a:p>
          <a:p>
            <a:pPr marL="457200" lvl="0" indent="-457200">
              <a:buFont typeface="+mj-lt"/>
              <a:buAutoNum type="arabicPeriod" startAt="15"/>
              <a:defRPr/>
            </a:pPr>
            <a:r>
              <a:rPr lang="en-GB" sz="2400" dirty="0">
                <a:solidFill>
                  <a:prstClr val="black"/>
                </a:solidFill>
              </a:rPr>
              <a:t>Name the compound from which aluminium is extracted.</a:t>
            </a:r>
          </a:p>
        </p:txBody>
      </p:sp>
    </p:spTree>
    <p:extLst>
      <p:ext uri="{BB962C8B-B14F-4D97-AF65-F5344CB8AC3E}">
        <p14:creationId xmlns:p14="http://schemas.microsoft.com/office/powerpoint/2010/main" val="158172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dirty="0">
                <a:solidFill>
                  <a:schemeClr val="accent6"/>
                </a:solidFill>
              </a:rPr>
              <a:t>Alternative methods of extracting metals (HT only)- </a:t>
            </a:r>
            <a:r>
              <a:rPr lang="en-US" b="1" kern="1200" dirty="0">
                <a:solidFill>
                  <a:schemeClr val="tx1"/>
                </a:solidFill>
                <a:latin typeface="Calibri"/>
                <a:ea typeface=""/>
                <a:cs typeface="News Gothic MT"/>
              </a:rPr>
              <a:t>AnswerIT</a:t>
            </a:r>
            <a:endParaRPr kumimoji="0" lang="en-US"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2646878"/>
          </a:xfrm>
          <a:prstGeom prst="rect">
            <a:avLst/>
          </a:prstGeom>
          <a:noFill/>
        </p:spPr>
        <p:txBody>
          <a:bodyPr wrap="square" rtlCol="0">
            <a:spAutoFit/>
          </a:bodyPr>
          <a:lstStyle/>
          <a:p>
            <a:pPr marL="457200" indent="-457200">
              <a:buFont typeface="+mj-lt"/>
              <a:buAutoNum type="arabicPeriod" startAt="18"/>
            </a:pPr>
            <a:r>
              <a:rPr lang="en-GB" sz="2400" dirty="0"/>
              <a:t>What type of ores can </a:t>
            </a:r>
            <a:r>
              <a:rPr lang="en-GB" sz="2400" dirty="0" err="1"/>
              <a:t>phytomining</a:t>
            </a:r>
            <a:r>
              <a:rPr lang="en-GB" sz="2400" dirty="0"/>
              <a:t> and bioleaching be used on?</a:t>
            </a:r>
          </a:p>
          <a:p>
            <a:pPr marL="457200" indent="-457200">
              <a:buFont typeface="+mj-lt"/>
              <a:buAutoNum type="arabicPeriod" startAt="18"/>
            </a:pPr>
            <a:endParaRPr lang="en-GB" sz="2400" b="1" i="1" dirty="0">
              <a:solidFill>
                <a:srgbClr val="00B050"/>
              </a:solidFill>
            </a:endParaRPr>
          </a:p>
          <a:p>
            <a:pPr marL="457200" indent="-457200">
              <a:buFont typeface="+mj-lt"/>
              <a:buAutoNum type="arabicPeriod" startAt="18"/>
            </a:pPr>
            <a:r>
              <a:rPr lang="en-GB" sz="2400" dirty="0"/>
              <a:t>Why are </a:t>
            </a:r>
            <a:r>
              <a:rPr lang="en-GB" sz="2400" dirty="0" err="1"/>
              <a:t>phytomining</a:t>
            </a:r>
            <a:r>
              <a:rPr lang="en-GB" sz="2400" dirty="0"/>
              <a:t> and bioleaching used? </a:t>
            </a:r>
          </a:p>
          <a:p>
            <a:pPr marL="457200" indent="-457200">
              <a:buFont typeface="+mj-lt"/>
              <a:buAutoNum type="arabicPeriod" startAt="18"/>
            </a:pPr>
            <a:endParaRPr lang="en-GB" sz="2400" b="1" i="1" dirty="0">
              <a:solidFill>
                <a:srgbClr val="00B050"/>
              </a:solidFill>
              <a:sym typeface="Wingdings" panose="05000000000000000000" pitchFamily="2" charset="2"/>
            </a:endParaRPr>
          </a:p>
          <a:p>
            <a:pPr marL="457200" indent="-457200">
              <a:buFont typeface="+mj-lt"/>
              <a:buAutoNum type="arabicPeriod" startAt="18"/>
            </a:pPr>
            <a:r>
              <a:rPr lang="en-GB" sz="2400" dirty="0"/>
              <a:t>How does </a:t>
            </a:r>
            <a:r>
              <a:rPr lang="en-GB" sz="2400" dirty="0" err="1"/>
              <a:t>phytomining</a:t>
            </a:r>
            <a:r>
              <a:rPr lang="en-GB" sz="2400" dirty="0"/>
              <a:t> extract metals?</a:t>
            </a:r>
          </a:p>
          <a:p>
            <a:pPr>
              <a:lnSpc>
                <a:spcPct val="150000"/>
              </a:lnSpc>
            </a:pPr>
            <a:r>
              <a:rPr lang="en-GB" sz="2000" b="1" i="1" dirty="0">
                <a:solidFill>
                  <a:srgbClr val="00B050"/>
                </a:solidFill>
                <a:sym typeface="Wingdings" panose="05000000000000000000" pitchFamily="2" charset="2"/>
              </a:rPr>
              <a:t>	</a:t>
            </a:r>
            <a:endParaRPr lang="en-GB" dirty="0"/>
          </a:p>
          <a:p>
            <a:pPr marL="342900" indent="-342900">
              <a:buFont typeface="+mj-lt"/>
              <a:buAutoNum type="arabicPeriod"/>
            </a:pPr>
            <a:endParaRPr lang="en-GB" sz="1600" dirty="0"/>
          </a:p>
        </p:txBody>
      </p:sp>
    </p:spTree>
    <p:extLst>
      <p:ext uri="{BB962C8B-B14F-4D97-AF65-F5344CB8AC3E}">
        <p14:creationId xmlns:p14="http://schemas.microsoft.com/office/powerpoint/2010/main" val="338266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5693866"/>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Extracting metals </a:t>
            </a:r>
            <a:r>
              <a:rPr lang="mr-IN" sz="3600" b="1" dirty="0">
                <a:solidFill>
                  <a:schemeClr val="tx1">
                    <a:lumMod val="50000"/>
                    <a:lumOff val="50000"/>
                  </a:schemeClr>
                </a:solidFill>
              </a:rPr>
              <a:t>–</a:t>
            </a:r>
            <a:endParaRPr lang="en-GB" sz="3600" b="1" dirty="0">
              <a:solidFill>
                <a:schemeClr val="tx1">
                  <a:lumMod val="50000"/>
                  <a:lumOff val="50000"/>
                </a:schemeClr>
              </a:solidFill>
            </a:endParaRPr>
          </a:p>
          <a:p>
            <a:r>
              <a:rPr lang="en-GB" sz="3600" b="1" dirty="0">
                <a:solidFill>
                  <a:schemeClr val="tx1">
                    <a:lumMod val="50000"/>
                    <a:lumOff val="50000"/>
                  </a:schemeClr>
                </a:solidFill>
              </a:rPr>
              <a:t>Part 1</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Metal ores</a:t>
            </a:r>
          </a:p>
          <a:p>
            <a:pPr marL="685800" lvl="1" indent="-342900">
              <a:buFont typeface="Arial" charset="0"/>
              <a:buChar char="•"/>
            </a:pPr>
            <a:r>
              <a:rPr lang="en-US" sz="2400" b="1" dirty="0">
                <a:solidFill>
                  <a:schemeClr val="bg1">
                    <a:lumMod val="50000"/>
                  </a:schemeClr>
                </a:solidFill>
              </a:rPr>
              <a:t>Oxidation and reduction</a:t>
            </a:r>
          </a:p>
          <a:p>
            <a:pPr marL="685800" lvl="1" indent="-342900">
              <a:buFont typeface="Arial" charset="0"/>
              <a:buChar char="•"/>
            </a:pPr>
            <a:r>
              <a:rPr lang="en-US" sz="2400" b="1" dirty="0">
                <a:solidFill>
                  <a:schemeClr val="bg1">
                    <a:lumMod val="50000"/>
                  </a:schemeClr>
                </a:solidFill>
              </a:rPr>
              <a:t>Methods of extraction</a:t>
            </a:r>
          </a:p>
          <a:p>
            <a:pPr marL="685800" lvl="1" indent="-342900">
              <a:buFont typeface="Arial" charset="0"/>
              <a:buChar char="•"/>
            </a:pPr>
            <a:r>
              <a:rPr lang="en-US" sz="2400" b="1" dirty="0">
                <a:solidFill>
                  <a:schemeClr val="bg1">
                    <a:lumMod val="50000"/>
                  </a:schemeClr>
                </a:solidFill>
              </a:rPr>
              <a:t>Biological methods of </a:t>
            </a:r>
          </a:p>
          <a:p>
            <a:pPr marL="800100" lvl="2"/>
            <a:r>
              <a:rPr lang="en-US" sz="2400" b="1" dirty="0">
                <a:solidFill>
                  <a:schemeClr val="bg1">
                    <a:lumMod val="50000"/>
                  </a:schemeClr>
                </a:solidFill>
              </a:rPr>
              <a:t>extraction (HT)</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231612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an ore?</a:t>
            </a:r>
          </a:p>
          <a:p>
            <a:pPr lvl="1">
              <a:defRPr/>
            </a:pPr>
            <a:r>
              <a:rPr lang="en-GB" sz="2400" b="1" dirty="0">
                <a:solidFill>
                  <a:srgbClr val="00B050"/>
                </a:solidFill>
              </a:rPr>
              <a:t>Metal compound in a rock.</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produced when metals react with oxygen?</a:t>
            </a:r>
          </a:p>
          <a:p>
            <a:pPr lvl="1">
              <a:defRPr/>
            </a:pPr>
            <a:r>
              <a:rPr lang="en-GB" sz="2400" b="1" dirty="0">
                <a:solidFill>
                  <a:srgbClr val="00B050"/>
                </a:solidFill>
              </a:rPr>
              <a:t>Metal oxide.</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this process called and why?</a:t>
            </a:r>
          </a:p>
          <a:p>
            <a:pPr lvl="1">
              <a:defRPr/>
            </a:pPr>
            <a:r>
              <a:rPr lang="en-GB" sz="2400" b="1" dirty="0">
                <a:solidFill>
                  <a:srgbClr val="00B050"/>
                </a:solidFill>
              </a:rPr>
              <a:t>Oxidation, gain of oxygen.</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is reduction in terms of oxygen?</a:t>
            </a:r>
          </a:p>
          <a:p>
            <a:pPr lvl="1">
              <a:defRPr/>
            </a:pPr>
            <a:r>
              <a:rPr lang="en-GB" sz="2400" b="1" dirty="0">
                <a:solidFill>
                  <a:srgbClr val="00B050"/>
                </a:solidFill>
              </a:rPr>
              <a:t>Loss of oxygen.</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What type of ions do metals produce?</a:t>
            </a:r>
          </a:p>
          <a:p>
            <a:pPr lvl="1">
              <a:defRPr/>
            </a:pPr>
            <a:r>
              <a:rPr lang="en-GB" sz="2400" b="1" dirty="0">
                <a:solidFill>
                  <a:srgbClr val="00B050"/>
                </a:solidFill>
              </a:rPr>
              <a:t>Positive.</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Which is more reactive, potassium or iron?</a:t>
            </a:r>
          </a:p>
          <a:p>
            <a:pPr lvl="1">
              <a:defRPr/>
            </a:pPr>
            <a:r>
              <a:rPr lang="en-GB" sz="2400" b="1" dirty="0">
                <a:solidFill>
                  <a:srgbClr val="00B050"/>
                </a:solidFill>
              </a:rPr>
              <a:t>Potassium.</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Which two non-metals can be included in the reactivity series?</a:t>
            </a:r>
          </a:p>
          <a:p>
            <a:pPr lvl="1">
              <a:defRPr/>
            </a:pPr>
            <a:r>
              <a:rPr lang="en-GB" sz="2400" b="1" dirty="0">
                <a:solidFill>
                  <a:srgbClr val="00B050"/>
                </a:solidFill>
              </a:rPr>
              <a:t>Carbon and hydrogen.</a:t>
            </a:r>
            <a:endParaRPr lang="en-GB" sz="2400" dirty="0">
              <a:solidFill>
                <a:prstClr val="black"/>
              </a:solidFill>
              <a:latin typeface="Calibri"/>
            </a:endParaRPr>
          </a:p>
        </p:txBody>
      </p:sp>
    </p:spTree>
    <p:extLst>
      <p:ext uri="{BB962C8B-B14F-4D97-AF65-F5344CB8AC3E}">
        <p14:creationId xmlns:p14="http://schemas.microsoft.com/office/powerpoint/2010/main" val="1735767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489364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Why is gold found as an element in the Earth?</a:t>
            </a:r>
          </a:p>
          <a:p>
            <a:pPr lvl="1">
              <a:defRPr/>
            </a:pPr>
            <a:r>
              <a:rPr lang="en-GB" sz="2400" b="1" dirty="0">
                <a:solidFill>
                  <a:srgbClr val="00B050"/>
                </a:solidFill>
              </a:rPr>
              <a:t>Unreactive metal.</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How are metals, less reactive than carbon, extracted from their ores?</a:t>
            </a:r>
          </a:p>
          <a:p>
            <a:pPr lvl="1">
              <a:defRPr/>
            </a:pPr>
            <a:r>
              <a:rPr lang="en-GB" sz="2400" b="1" dirty="0">
                <a:solidFill>
                  <a:srgbClr val="00B050"/>
                </a:solidFill>
              </a:rPr>
              <a:t>Reduction with carbon.</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HT: Describe oxidation in terms of electrons.</a:t>
            </a:r>
          </a:p>
          <a:p>
            <a:pPr lvl="1">
              <a:defRPr/>
            </a:pPr>
            <a:r>
              <a:rPr lang="en-GB" sz="2400" b="1" dirty="0">
                <a:solidFill>
                  <a:srgbClr val="00B050"/>
                </a:solidFill>
              </a:rPr>
              <a:t>OIL – loss of electrons</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HT: Describe reduction in terms of electrons.</a:t>
            </a:r>
          </a:p>
          <a:p>
            <a:pPr lvl="1">
              <a:defRPr/>
            </a:pPr>
            <a:r>
              <a:rPr lang="en-GB" sz="2400" b="1" dirty="0">
                <a:solidFill>
                  <a:srgbClr val="00B050"/>
                </a:solidFill>
              </a:rPr>
              <a:t>RIG – gain of electrons</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8"/>
              <a:tabLst/>
              <a:defRPr/>
            </a:pPr>
            <a:r>
              <a:rPr lang="en-GB" sz="2400" dirty="0">
                <a:solidFill>
                  <a:prstClr val="black"/>
                </a:solidFill>
                <a:latin typeface="Calibri"/>
              </a:rPr>
              <a:t>Write the word equation for the reaction between lithium and water.</a:t>
            </a:r>
          </a:p>
          <a:p>
            <a:pPr lvl="1">
              <a:defRPr/>
            </a:pPr>
            <a:r>
              <a:rPr lang="en-GB" sz="2400" b="1" dirty="0">
                <a:solidFill>
                  <a:srgbClr val="00B050"/>
                </a:solidFill>
              </a:rPr>
              <a:t>lithium + water → lithium hydroxide + hydrogen </a:t>
            </a:r>
          </a:p>
          <a:p>
            <a:pPr lvl="1">
              <a:defRPr/>
            </a:pPr>
            <a:endParaRPr lang="en-GB" sz="2400" dirty="0">
              <a:solidFill>
                <a:prstClr val="black"/>
              </a:solidFill>
              <a:latin typeface="Calibri"/>
            </a:endParaRPr>
          </a:p>
        </p:txBody>
      </p:sp>
    </p:spTree>
    <p:extLst>
      <p:ext uri="{BB962C8B-B14F-4D97-AF65-F5344CB8AC3E}">
        <p14:creationId xmlns:p14="http://schemas.microsoft.com/office/powerpoint/2010/main" val="162009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3"/>
              <a:tabLst/>
              <a:defRPr/>
            </a:pPr>
            <a:r>
              <a:rPr lang="en-GB" sz="2400" dirty="0">
                <a:solidFill>
                  <a:prstClr val="black"/>
                </a:solidFill>
                <a:latin typeface="Calibri"/>
              </a:rPr>
              <a:t>Write the balanced symbol equation for the reaction between lithium and water.</a:t>
            </a:r>
          </a:p>
          <a:p>
            <a:pPr lvl="1">
              <a:defRPr/>
            </a:pPr>
            <a:r>
              <a:rPr lang="pt-BR" sz="2400" b="1" dirty="0">
                <a:solidFill>
                  <a:srgbClr val="00B050"/>
                </a:solidFill>
              </a:rPr>
              <a:t>2Li(s) + 2H</a:t>
            </a:r>
            <a:r>
              <a:rPr lang="pt-BR" sz="2400" b="1" baseline="-25000" dirty="0">
                <a:solidFill>
                  <a:srgbClr val="00B050"/>
                </a:solidFill>
              </a:rPr>
              <a:t>2</a:t>
            </a:r>
            <a:r>
              <a:rPr lang="pt-BR" sz="2400" b="1" dirty="0">
                <a:solidFill>
                  <a:srgbClr val="00B050"/>
                </a:solidFill>
              </a:rPr>
              <a:t>O(l) → 2LiOH(aq) + H</a:t>
            </a:r>
            <a:r>
              <a:rPr lang="pt-BR" sz="2400" b="1" baseline="-25000" dirty="0">
                <a:solidFill>
                  <a:srgbClr val="00B050"/>
                </a:solidFill>
              </a:rPr>
              <a:t>2</a:t>
            </a:r>
            <a:r>
              <a:rPr lang="pt-BR" sz="2400" b="1" dirty="0">
                <a:solidFill>
                  <a:srgbClr val="00B050"/>
                </a:solidFill>
              </a:rPr>
              <a:t>(g)</a:t>
            </a:r>
          </a:p>
          <a:p>
            <a:pPr lvl="1">
              <a:defRPr/>
            </a:pPr>
            <a:endParaRPr lang="en-GB" sz="2400" dirty="0">
              <a:solidFill>
                <a:prstClr val="black"/>
              </a:solidFill>
              <a:latin typeface="Calibri"/>
            </a:endParaRPr>
          </a:p>
          <a:p>
            <a:pPr marL="457200" lvl="0" indent="-457200">
              <a:buFont typeface="+mj-lt"/>
              <a:buAutoNum type="arabicPeriod" startAt="13"/>
              <a:defRPr/>
            </a:pPr>
            <a:r>
              <a:rPr lang="en-GB" sz="2400" dirty="0"/>
              <a:t>HT: Zinc can be extracted from zinc oxide by heating it with carbon in the blast furnace. Carbon monoxide is also produced.  Which reactant is:</a:t>
            </a:r>
          </a:p>
          <a:p>
            <a:pPr lvl="0">
              <a:defRPr/>
            </a:pPr>
            <a:r>
              <a:rPr lang="en-GB" sz="2400" dirty="0"/>
              <a:t>       a) Oxidised? </a:t>
            </a:r>
            <a:r>
              <a:rPr lang="en-GB" sz="2400" b="1" dirty="0">
                <a:solidFill>
                  <a:srgbClr val="00B050"/>
                </a:solidFill>
              </a:rPr>
              <a:t>Carbon </a:t>
            </a:r>
            <a:r>
              <a:rPr lang="en-GB" sz="2400" dirty="0"/>
              <a:t>       </a:t>
            </a:r>
          </a:p>
          <a:p>
            <a:pPr lvl="0">
              <a:defRPr/>
            </a:pPr>
            <a:r>
              <a:rPr lang="en-GB" sz="2400" dirty="0"/>
              <a:t>       b) Reduced? </a:t>
            </a:r>
            <a:r>
              <a:rPr lang="en-GB" sz="2400" b="1" dirty="0">
                <a:solidFill>
                  <a:srgbClr val="00B050"/>
                </a:solidFill>
              </a:rPr>
              <a:t>Zinc oxide</a:t>
            </a:r>
          </a:p>
        </p:txBody>
      </p:sp>
    </p:spTree>
    <p:extLst>
      <p:ext uri="{BB962C8B-B14F-4D97-AF65-F5344CB8AC3E}">
        <p14:creationId xmlns:p14="http://schemas.microsoft.com/office/powerpoint/2010/main" val="930629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Electrolysis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149087" y="765944"/>
            <a:ext cx="8915400" cy="63709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2400" dirty="0">
                <a:solidFill>
                  <a:prstClr val="black"/>
                </a:solidFill>
                <a:latin typeface="Calibri"/>
              </a:rPr>
              <a:t>Why is electrolysis used to extract aluminium from its ore?</a:t>
            </a:r>
          </a:p>
          <a:p>
            <a:pPr lvl="1">
              <a:defRPr/>
            </a:pPr>
            <a:r>
              <a:rPr lang="pt-BR" sz="2400" b="1" dirty="0">
                <a:solidFill>
                  <a:srgbClr val="00B050"/>
                </a:solidFill>
              </a:rPr>
              <a:t>Aluminium is more reactive than carbon.</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2400" dirty="0">
                <a:solidFill>
                  <a:prstClr val="black"/>
                </a:solidFill>
                <a:latin typeface="Calibri"/>
              </a:rPr>
              <a:t>Why is electrolysis an expensive way to extract metal from its ore?</a:t>
            </a:r>
          </a:p>
          <a:p>
            <a:pPr lvl="1">
              <a:defRPr/>
            </a:pPr>
            <a:r>
              <a:rPr lang="en-GB" sz="2400" b="1" dirty="0">
                <a:solidFill>
                  <a:srgbClr val="00B050"/>
                </a:solidFill>
              </a:rPr>
              <a:t>Large amounts of energy needed.</a:t>
            </a: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15"/>
              <a:tabLst/>
              <a:defRPr/>
            </a:pPr>
            <a:r>
              <a:rPr lang="en-GB" sz="2400" dirty="0">
                <a:solidFill>
                  <a:prstClr val="black"/>
                </a:solidFill>
                <a:latin typeface="Calibri"/>
              </a:rPr>
              <a:t>Name the compound from which aluminium is extracted.</a:t>
            </a:r>
          </a:p>
          <a:p>
            <a:pPr lvl="1">
              <a:defRPr/>
            </a:pPr>
            <a:r>
              <a:rPr lang="pt-BR" sz="2400" b="1" dirty="0" err="1">
                <a:solidFill>
                  <a:srgbClr val="00B050"/>
                </a:solidFill>
              </a:rPr>
              <a:t>Aluminium</a:t>
            </a:r>
            <a:r>
              <a:rPr lang="pt-BR" sz="2400" b="1" dirty="0">
                <a:solidFill>
                  <a:srgbClr val="00B050"/>
                </a:solidFill>
              </a:rPr>
              <a:t> oxide/ </a:t>
            </a:r>
            <a:r>
              <a:rPr lang="pt-BR" sz="2400" b="1" dirty="0" err="1">
                <a:solidFill>
                  <a:srgbClr val="00B050"/>
                </a:solidFill>
              </a:rPr>
              <a:t>bauxite</a:t>
            </a:r>
            <a:r>
              <a:rPr lang="pt-BR" sz="2400" b="1" dirty="0">
                <a:solidFill>
                  <a:srgbClr val="00B050"/>
                </a:solidFill>
              </a:rPr>
              <a:t>.</a:t>
            </a:r>
            <a:r>
              <a:rPr lang="en-GB" sz="2000" dirty="0"/>
              <a:t> </a:t>
            </a:r>
          </a:p>
          <a:p>
            <a:pPr marL="457200" indent="-457200">
              <a:buFont typeface="+mj-lt"/>
              <a:buAutoNum type="arabicPeriod" startAt="18"/>
            </a:pPr>
            <a:r>
              <a:rPr lang="en-GB" sz="2400" dirty="0"/>
              <a:t>What type of ores can </a:t>
            </a:r>
            <a:r>
              <a:rPr lang="en-GB" sz="2400" dirty="0" err="1"/>
              <a:t>phytomining</a:t>
            </a:r>
            <a:r>
              <a:rPr lang="en-GB" sz="2400" dirty="0"/>
              <a:t> and bioleaching be used on?</a:t>
            </a:r>
          </a:p>
          <a:p>
            <a:pPr lvl="1"/>
            <a:r>
              <a:rPr lang="en-GB" sz="2400" b="1" dirty="0">
                <a:solidFill>
                  <a:srgbClr val="00B050"/>
                </a:solidFill>
              </a:rPr>
              <a:t>Low-grade ores</a:t>
            </a:r>
          </a:p>
          <a:p>
            <a:pPr marL="457200" indent="-457200">
              <a:buFont typeface="+mj-lt"/>
              <a:buAutoNum type="arabicPeriod" startAt="18"/>
            </a:pPr>
            <a:r>
              <a:rPr lang="en-GB" sz="2400" dirty="0"/>
              <a:t>Why are </a:t>
            </a:r>
            <a:r>
              <a:rPr lang="en-GB" sz="2400" dirty="0" err="1"/>
              <a:t>phytomining</a:t>
            </a:r>
            <a:r>
              <a:rPr lang="en-GB" sz="2400" dirty="0"/>
              <a:t> and bioleaching used? </a:t>
            </a:r>
          </a:p>
          <a:p>
            <a:pPr lvl="1"/>
            <a:r>
              <a:rPr lang="en-GB" sz="2400" b="1" dirty="0">
                <a:solidFill>
                  <a:srgbClr val="00B050"/>
                </a:solidFill>
                <a:sym typeface="Wingdings" panose="05000000000000000000" pitchFamily="2" charset="2"/>
              </a:rPr>
              <a:t>Avoids traditional mining methods of</a:t>
            </a:r>
          </a:p>
          <a:p>
            <a:pPr lvl="1"/>
            <a:r>
              <a:rPr lang="en-GB" sz="2400" b="1" dirty="0">
                <a:solidFill>
                  <a:srgbClr val="00B050"/>
                </a:solidFill>
                <a:sym typeface="Wingdings" panose="05000000000000000000" pitchFamily="2" charset="2"/>
              </a:rPr>
              <a:t>digging, moving and disposing of large amounts of rock</a:t>
            </a:r>
          </a:p>
          <a:p>
            <a:pPr marL="457200" indent="-457200">
              <a:buFont typeface="+mj-lt"/>
              <a:buAutoNum type="arabicPeriod" startAt="18"/>
            </a:pPr>
            <a:r>
              <a:rPr lang="en-GB" sz="2400" dirty="0"/>
              <a:t>How does </a:t>
            </a:r>
            <a:r>
              <a:rPr lang="en-GB" sz="2400" dirty="0" err="1"/>
              <a:t>phytomining</a:t>
            </a:r>
            <a:r>
              <a:rPr lang="en-GB" sz="2400" dirty="0"/>
              <a:t> extract metals?</a:t>
            </a:r>
          </a:p>
          <a:p>
            <a:pPr lvl="1"/>
            <a:r>
              <a:rPr lang="en-GB" sz="2400" b="1" dirty="0">
                <a:solidFill>
                  <a:srgbClr val="00B050"/>
                </a:solidFill>
                <a:sym typeface="Wingdings" panose="05000000000000000000" pitchFamily="2" charset="2"/>
              </a:rPr>
              <a:t>Uses plants to absorb metal compounds,</a:t>
            </a:r>
          </a:p>
          <a:p>
            <a:pPr lvl="1"/>
            <a:r>
              <a:rPr lang="en-GB" sz="2400" b="1" dirty="0">
                <a:solidFill>
                  <a:srgbClr val="00B050"/>
                </a:solidFill>
                <a:sym typeface="Wingdings" panose="05000000000000000000" pitchFamily="2" charset="2"/>
              </a:rPr>
              <a:t>the plants are harvested and burned,</a:t>
            </a:r>
          </a:p>
          <a:p>
            <a:pPr lvl="1"/>
            <a:r>
              <a:rPr lang="en-GB" sz="2400" b="1" dirty="0">
                <a:solidFill>
                  <a:srgbClr val="00B050"/>
                </a:solidFill>
                <a:sym typeface="Wingdings" panose="05000000000000000000" pitchFamily="2" charset="2"/>
              </a:rPr>
              <a:t>this produces ash that contains metal compounds.</a:t>
            </a:r>
          </a:p>
          <a:p>
            <a:pPr lvl="1">
              <a:defRPr/>
            </a:pPr>
            <a:endParaRPr lang="en-GB" sz="2400" dirty="0">
              <a:solidFill>
                <a:prstClr val="black"/>
              </a:solidFill>
              <a:latin typeface="Calibri"/>
            </a:endParaRPr>
          </a:p>
          <a:p>
            <a:pPr lvl="0"/>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29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5121" y="813629"/>
            <a:ext cx="4572000" cy="5139869"/>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Extracting metals </a:t>
            </a:r>
            <a:r>
              <a:rPr lang="mr-IN" sz="3600" b="1" dirty="0">
                <a:solidFill>
                  <a:schemeClr val="tx1">
                    <a:lumMod val="50000"/>
                    <a:lumOff val="50000"/>
                  </a:schemeClr>
                </a:solidFill>
              </a:rPr>
              <a:t>–</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Recycling metals</a:t>
            </a:r>
          </a:p>
          <a:p>
            <a:pPr marL="685800" lvl="1" indent="-342900">
              <a:buFont typeface="Arial" charset="0"/>
              <a:buChar char="•"/>
            </a:pPr>
            <a:r>
              <a:rPr lang="en-US" sz="2400" b="1" dirty="0">
                <a:solidFill>
                  <a:schemeClr val="bg1">
                    <a:lumMod val="50000"/>
                  </a:schemeClr>
                </a:solidFill>
              </a:rPr>
              <a:t>Life-cycle assessment</a:t>
            </a:r>
          </a:p>
          <a:p>
            <a:endParaRPr lang="en-GB" dirty="0"/>
          </a:p>
        </p:txBody>
      </p:sp>
    </p:spTree>
    <p:extLst>
      <p:ext uri="{BB962C8B-B14F-4D97-AF65-F5344CB8AC3E}">
        <p14:creationId xmlns:p14="http://schemas.microsoft.com/office/powerpoint/2010/main" val="745859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5655"/>
            <a:ext cx="781236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000" dirty="0">
                <a:solidFill>
                  <a:schemeClr val="accent6"/>
                </a:solidFill>
              </a:rPr>
              <a:t>Life cycle assessments</a:t>
            </a:r>
            <a:endParaRPr kumimoji="0" lang="en-US" sz="2000"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3" name="TextBox 2"/>
          <p:cNvSpPr txBox="1"/>
          <p:nvPr/>
        </p:nvSpPr>
        <p:spPr>
          <a:xfrm>
            <a:off x="179512" y="836712"/>
            <a:ext cx="8568952" cy="646331"/>
          </a:xfrm>
          <a:prstGeom prst="rect">
            <a:avLst/>
          </a:prstGeom>
          <a:noFill/>
        </p:spPr>
        <p:txBody>
          <a:bodyPr wrap="square" rtlCol="0">
            <a:spAutoFit/>
          </a:bodyPr>
          <a:lstStyle/>
          <a:p>
            <a:r>
              <a:rPr lang="en-GB" dirty="0"/>
              <a:t>Life cycle assessments (LCA’s) are carried out to assess the </a:t>
            </a:r>
            <a:r>
              <a:rPr lang="en-GB" b="1" dirty="0">
                <a:solidFill>
                  <a:schemeClr val="accent6"/>
                </a:solidFill>
              </a:rPr>
              <a:t>environmental impact of products </a:t>
            </a:r>
            <a:r>
              <a:rPr lang="en-GB" dirty="0"/>
              <a:t>in each of these stages.</a:t>
            </a:r>
          </a:p>
        </p:txBody>
      </p:sp>
      <p:sp>
        <p:nvSpPr>
          <p:cNvPr id="8" name="TextBox 7"/>
          <p:cNvSpPr txBox="1"/>
          <p:nvPr/>
        </p:nvSpPr>
        <p:spPr>
          <a:xfrm>
            <a:off x="395535" y="1628801"/>
            <a:ext cx="3803545" cy="2031325"/>
          </a:xfrm>
          <a:custGeom>
            <a:avLst/>
            <a:gdLst>
              <a:gd name="connsiteX0" fmla="*/ 0 w 3816424"/>
              <a:gd name="connsiteY0" fmla="*/ 0 h 2031325"/>
              <a:gd name="connsiteX1" fmla="*/ 3816424 w 3816424"/>
              <a:gd name="connsiteY1" fmla="*/ 0 h 2031325"/>
              <a:gd name="connsiteX2" fmla="*/ 3816424 w 3816424"/>
              <a:gd name="connsiteY2" fmla="*/ 2031325 h 2031325"/>
              <a:gd name="connsiteX3" fmla="*/ 0 w 3816424"/>
              <a:gd name="connsiteY3" fmla="*/ 2031325 h 2031325"/>
              <a:gd name="connsiteX4" fmla="*/ 0 w 3816424"/>
              <a:gd name="connsiteY4" fmla="*/ 0 h 2031325"/>
              <a:gd name="connsiteX0" fmla="*/ 0 w 3816424"/>
              <a:gd name="connsiteY0" fmla="*/ 0 h 2134356"/>
              <a:gd name="connsiteX1" fmla="*/ 3816424 w 3816424"/>
              <a:gd name="connsiteY1" fmla="*/ 0 h 2134356"/>
              <a:gd name="connsiteX2" fmla="*/ 3816424 w 3816424"/>
              <a:gd name="connsiteY2" fmla="*/ 2031325 h 2134356"/>
              <a:gd name="connsiteX3" fmla="*/ 0 w 3816424"/>
              <a:gd name="connsiteY3" fmla="*/ 2134356 h 2134356"/>
              <a:gd name="connsiteX4" fmla="*/ 0 w 3816424"/>
              <a:gd name="connsiteY4" fmla="*/ 0 h 2134356"/>
              <a:gd name="connsiteX0" fmla="*/ 0 w 3816424"/>
              <a:gd name="connsiteY0" fmla="*/ 0 h 2147235"/>
              <a:gd name="connsiteX1" fmla="*/ 3816424 w 3816424"/>
              <a:gd name="connsiteY1" fmla="*/ 0 h 2147235"/>
              <a:gd name="connsiteX2" fmla="*/ 3803545 w 3816424"/>
              <a:gd name="connsiteY2" fmla="*/ 2147235 h 2147235"/>
              <a:gd name="connsiteX3" fmla="*/ 0 w 3816424"/>
              <a:gd name="connsiteY3" fmla="*/ 2134356 h 2147235"/>
              <a:gd name="connsiteX4" fmla="*/ 0 w 3816424"/>
              <a:gd name="connsiteY4" fmla="*/ 0 h 2147235"/>
              <a:gd name="connsiteX0" fmla="*/ 0 w 3816424"/>
              <a:gd name="connsiteY0" fmla="*/ 0 h 2134356"/>
              <a:gd name="connsiteX1" fmla="*/ 3816424 w 3816424"/>
              <a:gd name="connsiteY1" fmla="*/ 0 h 2134356"/>
              <a:gd name="connsiteX2" fmla="*/ 3803545 w 3816424"/>
              <a:gd name="connsiteY2" fmla="*/ 2134356 h 2134356"/>
              <a:gd name="connsiteX3" fmla="*/ 0 w 3816424"/>
              <a:gd name="connsiteY3" fmla="*/ 2134356 h 2134356"/>
              <a:gd name="connsiteX4" fmla="*/ 0 w 3816424"/>
              <a:gd name="connsiteY4" fmla="*/ 0 h 2134356"/>
              <a:gd name="connsiteX0" fmla="*/ 0 w 3803545"/>
              <a:gd name="connsiteY0" fmla="*/ 0 h 2134356"/>
              <a:gd name="connsiteX1" fmla="*/ 3803545 w 3803545"/>
              <a:gd name="connsiteY1" fmla="*/ 0 h 2134356"/>
              <a:gd name="connsiteX2" fmla="*/ 3803545 w 3803545"/>
              <a:gd name="connsiteY2" fmla="*/ 2134356 h 2134356"/>
              <a:gd name="connsiteX3" fmla="*/ 0 w 3803545"/>
              <a:gd name="connsiteY3" fmla="*/ 2134356 h 2134356"/>
              <a:gd name="connsiteX4" fmla="*/ 0 w 3803545"/>
              <a:gd name="connsiteY4" fmla="*/ 0 h 2134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545" h="2134356">
                <a:moveTo>
                  <a:pt x="0" y="0"/>
                </a:moveTo>
                <a:lnTo>
                  <a:pt x="3803545" y="0"/>
                </a:lnTo>
                <a:lnTo>
                  <a:pt x="3803545" y="2134356"/>
                </a:lnTo>
                <a:lnTo>
                  <a:pt x="0" y="2134356"/>
                </a:lnTo>
                <a:lnTo>
                  <a:pt x="0" y="0"/>
                </a:lnTo>
                <a:close/>
              </a:path>
            </a:pathLst>
          </a:custGeom>
          <a:noFill/>
          <a:ln w="28575">
            <a:solidFill>
              <a:schemeClr val="accent6"/>
            </a:solidFill>
          </a:ln>
        </p:spPr>
        <p:txBody>
          <a:bodyPr wrap="square" rtlCol="0">
            <a:spAutoFit/>
          </a:bodyPr>
          <a:lstStyle/>
          <a:p>
            <a:pPr algn="ctr"/>
            <a:r>
              <a:rPr lang="en-GB" dirty="0"/>
              <a:t>      Obtaining the raw materials</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3" name="TextBox 12"/>
          <p:cNvSpPr txBox="1"/>
          <p:nvPr/>
        </p:nvSpPr>
        <p:spPr>
          <a:xfrm>
            <a:off x="395535" y="4005064"/>
            <a:ext cx="3803546" cy="2308324"/>
          </a:xfrm>
          <a:prstGeom prst="rect">
            <a:avLst/>
          </a:prstGeom>
          <a:noFill/>
          <a:ln w="28575">
            <a:solidFill>
              <a:schemeClr val="accent6"/>
            </a:solidFill>
          </a:ln>
        </p:spPr>
        <p:txBody>
          <a:bodyPr wrap="square" rtlCol="0">
            <a:spAutoFit/>
          </a:bodyPr>
          <a:lstStyle/>
          <a:p>
            <a:pPr algn="ctr"/>
            <a:r>
              <a:rPr lang="en-GB" dirty="0"/>
              <a:t>Uses and operation during it’s </a:t>
            </a:r>
          </a:p>
          <a:p>
            <a:pPr algn="ctr"/>
            <a:r>
              <a:rPr lang="en-GB" dirty="0"/>
              <a:t>lifetime</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sp>
        <p:nvSpPr>
          <p:cNvPr id="14" name="TextBox 13"/>
          <p:cNvSpPr txBox="1"/>
          <p:nvPr/>
        </p:nvSpPr>
        <p:spPr>
          <a:xfrm>
            <a:off x="4788024" y="4005064"/>
            <a:ext cx="3672408" cy="2308324"/>
          </a:xfrm>
          <a:prstGeom prst="rect">
            <a:avLst/>
          </a:prstGeom>
          <a:noFill/>
          <a:ln w="28575">
            <a:solidFill>
              <a:schemeClr val="accent6"/>
            </a:solidFill>
          </a:ln>
        </p:spPr>
        <p:txBody>
          <a:bodyPr wrap="square" rtlCol="0">
            <a:spAutoFit/>
          </a:bodyPr>
          <a:lstStyle/>
          <a:p>
            <a:r>
              <a:rPr lang="en-GB" dirty="0"/>
              <a:t>Disposal at the end of it’s useful life, including transport and distribution at each stage</a:t>
            </a:r>
          </a:p>
          <a:p>
            <a:endParaRPr lang="en-GB" dirty="0"/>
          </a:p>
          <a:p>
            <a:endParaRPr lang="en-GB" dirty="0"/>
          </a:p>
          <a:p>
            <a:endParaRPr lang="en-GB" dirty="0"/>
          </a:p>
          <a:p>
            <a:endParaRPr lang="en-GB" dirty="0"/>
          </a:p>
          <a:p>
            <a:endParaRPr lang="en-GB" dirty="0"/>
          </a:p>
        </p:txBody>
      </p:sp>
      <p:pic>
        <p:nvPicPr>
          <p:cNvPr id="18" name="Picture 17"/>
          <p:cNvPicPr>
            <a:picLocks noChangeAspect="1"/>
          </p:cNvPicPr>
          <p:nvPr/>
        </p:nvPicPr>
        <p:blipFill>
          <a:blip r:embed="rId2"/>
          <a:stretch>
            <a:fillRect/>
          </a:stretch>
        </p:blipFill>
        <p:spPr>
          <a:xfrm>
            <a:off x="1331640" y="2025119"/>
            <a:ext cx="1944216" cy="1513908"/>
          </a:xfrm>
          <a:prstGeom prst="rect">
            <a:avLst/>
          </a:prstGeom>
        </p:spPr>
      </p:pic>
      <p:sp>
        <p:nvSpPr>
          <p:cNvPr id="20" name="TextBox 19"/>
          <p:cNvSpPr txBox="1"/>
          <p:nvPr/>
        </p:nvSpPr>
        <p:spPr>
          <a:xfrm>
            <a:off x="4788024" y="1628800"/>
            <a:ext cx="3672408" cy="2308324"/>
          </a:xfrm>
          <a:custGeom>
            <a:avLst/>
            <a:gdLst>
              <a:gd name="connsiteX0" fmla="*/ 0 w 3672408"/>
              <a:gd name="connsiteY0" fmla="*/ 0 h 2308324"/>
              <a:gd name="connsiteX1" fmla="*/ 3672408 w 3672408"/>
              <a:gd name="connsiteY1" fmla="*/ 0 h 2308324"/>
              <a:gd name="connsiteX2" fmla="*/ 3672408 w 3672408"/>
              <a:gd name="connsiteY2" fmla="*/ 2308324 h 2308324"/>
              <a:gd name="connsiteX3" fmla="*/ 0 w 3672408"/>
              <a:gd name="connsiteY3" fmla="*/ 2308324 h 2308324"/>
              <a:gd name="connsiteX4" fmla="*/ 0 w 3672408"/>
              <a:gd name="connsiteY4" fmla="*/ 0 h 2308324"/>
              <a:gd name="connsiteX0" fmla="*/ 0 w 3672408"/>
              <a:gd name="connsiteY0" fmla="*/ 0 h 2308324"/>
              <a:gd name="connsiteX1" fmla="*/ 3672408 w 3672408"/>
              <a:gd name="connsiteY1" fmla="*/ 0 h 2308324"/>
              <a:gd name="connsiteX2" fmla="*/ 3672408 w 3672408"/>
              <a:gd name="connsiteY2" fmla="*/ 2308324 h 2308324"/>
              <a:gd name="connsiteX3" fmla="*/ 0 w 3672408"/>
              <a:gd name="connsiteY3" fmla="*/ 2140899 h 2308324"/>
              <a:gd name="connsiteX4" fmla="*/ 0 w 3672408"/>
              <a:gd name="connsiteY4" fmla="*/ 0 h 2308324"/>
              <a:gd name="connsiteX0" fmla="*/ 0 w 3672408"/>
              <a:gd name="connsiteY0" fmla="*/ 0 h 2153778"/>
              <a:gd name="connsiteX1" fmla="*/ 3672408 w 3672408"/>
              <a:gd name="connsiteY1" fmla="*/ 0 h 2153778"/>
              <a:gd name="connsiteX2" fmla="*/ 3672408 w 3672408"/>
              <a:gd name="connsiteY2" fmla="*/ 2153778 h 2153778"/>
              <a:gd name="connsiteX3" fmla="*/ 0 w 3672408"/>
              <a:gd name="connsiteY3" fmla="*/ 2140899 h 2153778"/>
              <a:gd name="connsiteX4" fmla="*/ 0 w 3672408"/>
              <a:gd name="connsiteY4" fmla="*/ 0 h 2153778"/>
              <a:gd name="connsiteX0" fmla="*/ 0 w 3672408"/>
              <a:gd name="connsiteY0" fmla="*/ 0 h 2140899"/>
              <a:gd name="connsiteX1" fmla="*/ 3672408 w 3672408"/>
              <a:gd name="connsiteY1" fmla="*/ 0 h 2140899"/>
              <a:gd name="connsiteX2" fmla="*/ 3659529 w 3672408"/>
              <a:gd name="connsiteY2" fmla="*/ 2128020 h 2140899"/>
              <a:gd name="connsiteX3" fmla="*/ 0 w 3672408"/>
              <a:gd name="connsiteY3" fmla="*/ 2140899 h 2140899"/>
              <a:gd name="connsiteX4" fmla="*/ 0 w 3672408"/>
              <a:gd name="connsiteY4" fmla="*/ 0 h 2140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2408" h="2140899">
                <a:moveTo>
                  <a:pt x="0" y="0"/>
                </a:moveTo>
                <a:lnTo>
                  <a:pt x="3672408" y="0"/>
                </a:lnTo>
                <a:lnTo>
                  <a:pt x="3659529" y="2128020"/>
                </a:lnTo>
                <a:lnTo>
                  <a:pt x="0" y="2140899"/>
                </a:lnTo>
                <a:lnTo>
                  <a:pt x="0" y="0"/>
                </a:lnTo>
                <a:close/>
              </a:path>
            </a:pathLst>
          </a:custGeom>
          <a:noFill/>
          <a:ln w="28575">
            <a:solidFill>
              <a:schemeClr val="accent6"/>
            </a:solidFill>
          </a:ln>
        </p:spPr>
        <p:txBody>
          <a:bodyPr wrap="square" rtlCol="0">
            <a:spAutoFit/>
          </a:bodyPr>
          <a:lstStyle/>
          <a:p>
            <a:pPr algn="ctr"/>
            <a:r>
              <a:rPr lang="en-GB" dirty="0"/>
              <a:t>Manufacturing and packaging</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p:txBody>
      </p:sp>
      <p:pic>
        <p:nvPicPr>
          <p:cNvPr id="21" name="Picture 20"/>
          <p:cNvPicPr>
            <a:picLocks noChangeAspect="1"/>
          </p:cNvPicPr>
          <p:nvPr/>
        </p:nvPicPr>
        <p:blipFill>
          <a:blip r:embed="rId3"/>
          <a:stretch>
            <a:fillRect/>
          </a:stretch>
        </p:blipFill>
        <p:spPr>
          <a:xfrm>
            <a:off x="5364089" y="1988841"/>
            <a:ext cx="2448272" cy="1728191"/>
          </a:xfrm>
          <a:prstGeom prst="rect">
            <a:avLst/>
          </a:prstGeom>
        </p:spPr>
      </p:pic>
      <p:pic>
        <p:nvPicPr>
          <p:cNvPr id="22" name="Picture 21"/>
          <p:cNvPicPr>
            <a:picLocks noChangeAspect="1"/>
          </p:cNvPicPr>
          <p:nvPr/>
        </p:nvPicPr>
        <p:blipFill>
          <a:blip r:embed="rId4"/>
          <a:stretch>
            <a:fillRect/>
          </a:stretch>
        </p:blipFill>
        <p:spPr>
          <a:xfrm>
            <a:off x="1187624" y="4651394"/>
            <a:ext cx="2088232" cy="1587659"/>
          </a:xfrm>
          <a:prstGeom prst="rect">
            <a:avLst/>
          </a:prstGeom>
        </p:spPr>
      </p:pic>
      <p:pic>
        <p:nvPicPr>
          <p:cNvPr id="23" name="Picture 22"/>
          <p:cNvPicPr>
            <a:picLocks noChangeAspect="1"/>
          </p:cNvPicPr>
          <p:nvPr/>
        </p:nvPicPr>
        <p:blipFill>
          <a:blip r:embed="rId5"/>
          <a:stretch>
            <a:fillRect/>
          </a:stretch>
        </p:blipFill>
        <p:spPr>
          <a:xfrm>
            <a:off x="5364089" y="4941168"/>
            <a:ext cx="2448272" cy="1297885"/>
          </a:xfrm>
          <a:prstGeom prst="rect">
            <a:avLst/>
          </a:prstGeom>
        </p:spPr>
      </p:pic>
    </p:spTree>
    <p:extLst>
      <p:ext uri="{BB962C8B-B14F-4D97-AF65-F5344CB8AC3E}">
        <p14:creationId xmlns:p14="http://schemas.microsoft.com/office/powerpoint/2010/main" val="190671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55776" y="55"/>
            <a:ext cx="658822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5121" y="813629"/>
            <a:ext cx="4572000" cy="4955203"/>
          </a:xfrm>
          <a:prstGeom prst="rect">
            <a:avLst/>
          </a:prstGeom>
          <a:noFill/>
        </p:spPr>
        <p:txBody>
          <a:bodyPr wrap="square" rtlCol="0">
            <a:spAutoFit/>
          </a:bodyPr>
          <a:lstStyle/>
          <a:p>
            <a:r>
              <a:rPr lang="en-GB" sz="7200" b="1" dirty="0" err="1">
                <a:latin typeface="+mj-lt"/>
                <a:ea typeface="Beirut" charset="-78"/>
                <a:cs typeface="Beirut" charset="-78"/>
              </a:rPr>
              <a:t>LearnIT</a:t>
            </a:r>
            <a:r>
              <a:rPr lang="en-GB" sz="7200" b="1" dirty="0">
                <a:latin typeface="+mj-lt"/>
                <a:ea typeface="Beirut" charset="-78"/>
                <a:cs typeface="Beirut" charset="-78"/>
              </a:rPr>
              <a:t>!</a:t>
            </a:r>
          </a:p>
          <a:p>
            <a:r>
              <a:rPr lang="en-GB" sz="7200" b="1" dirty="0" err="1">
                <a:latin typeface="+mj-lt"/>
                <a:ea typeface="Beirut" charset="-78"/>
                <a:cs typeface="Beirut" charset="-78"/>
              </a:rPr>
              <a:t>KnowIT</a:t>
            </a:r>
            <a:r>
              <a:rPr lang="en-GB" sz="7200" b="1" dirty="0">
                <a:latin typeface="+mj-lt"/>
                <a:ea typeface="Beirut" charset="-78"/>
                <a:cs typeface="Beirut" charset="-78"/>
              </a:rPr>
              <a:t>!</a:t>
            </a:r>
          </a:p>
          <a:p>
            <a:endParaRPr lang="en-GB" dirty="0"/>
          </a:p>
          <a:p>
            <a:r>
              <a:rPr lang="en-GB" sz="3600" b="1" dirty="0">
                <a:solidFill>
                  <a:schemeClr val="tx1">
                    <a:lumMod val="50000"/>
                    <a:lumOff val="50000"/>
                  </a:schemeClr>
                </a:solidFill>
              </a:rPr>
              <a:t>Reactivity of metals</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Reactivity series</a:t>
            </a:r>
          </a:p>
          <a:p>
            <a:pPr marL="685800" lvl="1" indent="-342900">
              <a:buFont typeface="Arial" charset="0"/>
              <a:buChar char="•"/>
            </a:pPr>
            <a:r>
              <a:rPr lang="en-US" sz="2400" b="1" dirty="0">
                <a:solidFill>
                  <a:schemeClr val="bg1">
                    <a:lumMod val="50000"/>
                  </a:schemeClr>
                </a:solidFill>
              </a:rPr>
              <a:t>Displacement reactions as redox reactions (HT)</a:t>
            </a:r>
          </a:p>
          <a:p>
            <a:endParaRPr lang="en-GB" dirty="0"/>
          </a:p>
        </p:txBody>
      </p:sp>
    </p:spTree>
    <p:extLst>
      <p:ext uri="{BB962C8B-B14F-4D97-AF65-F5344CB8AC3E}">
        <p14:creationId xmlns:p14="http://schemas.microsoft.com/office/powerpoint/2010/main" val="98535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5655"/>
            <a:ext cx="781236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000" dirty="0">
                <a:solidFill>
                  <a:schemeClr val="accent6"/>
                </a:solidFill>
              </a:rPr>
              <a:t>Life cycle assessments</a:t>
            </a:r>
            <a:endParaRPr kumimoji="0" lang="en-US" sz="2000"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4" name="TextBox 3"/>
          <p:cNvSpPr txBox="1"/>
          <p:nvPr/>
        </p:nvSpPr>
        <p:spPr>
          <a:xfrm>
            <a:off x="179512" y="836712"/>
            <a:ext cx="8640960" cy="923330"/>
          </a:xfrm>
          <a:prstGeom prst="rect">
            <a:avLst/>
          </a:prstGeom>
          <a:noFill/>
          <a:ln w="28575">
            <a:solidFill>
              <a:schemeClr val="accent6"/>
            </a:solidFill>
          </a:ln>
        </p:spPr>
        <p:txBody>
          <a:bodyPr wrap="square" rtlCol="0">
            <a:spAutoFit/>
          </a:bodyPr>
          <a:lstStyle/>
          <a:p>
            <a:r>
              <a:rPr lang="en-GB" dirty="0"/>
              <a:t>Use of </a:t>
            </a:r>
            <a:r>
              <a:rPr lang="en-GB" b="1" dirty="0">
                <a:solidFill>
                  <a:schemeClr val="accent6"/>
                </a:solidFill>
              </a:rPr>
              <a:t>water</a:t>
            </a:r>
            <a:r>
              <a:rPr lang="en-GB" dirty="0"/>
              <a:t>, </a:t>
            </a:r>
            <a:r>
              <a:rPr lang="en-GB" b="1" dirty="0">
                <a:solidFill>
                  <a:schemeClr val="accent6"/>
                </a:solidFill>
              </a:rPr>
              <a:t>resources</a:t>
            </a:r>
            <a:r>
              <a:rPr lang="en-GB" dirty="0"/>
              <a:t>, </a:t>
            </a:r>
            <a:r>
              <a:rPr lang="en-GB" b="1" dirty="0">
                <a:solidFill>
                  <a:schemeClr val="accent6"/>
                </a:solidFill>
              </a:rPr>
              <a:t>energy sources </a:t>
            </a:r>
            <a:r>
              <a:rPr lang="en-GB" dirty="0"/>
              <a:t>and production of some </a:t>
            </a:r>
            <a:r>
              <a:rPr lang="en-GB" b="1" dirty="0">
                <a:solidFill>
                  <a:schemeClr val="accent6"/>
                </a:solidFill>
              </a:rPr>
              <a:t>wastes</a:t>
            </a:r>
            <a:r>
              <a:rPr lang="en-GB" dirty="0"/>
              <a:t> can be fairly easily quantified. Allocating numerical values to pollutant effects is less straightforward and requires value judgements, so life cycle assessment is not a purely objective process.</a:t>
            </a:r>
          </a:p>
        </p:txBody>
      </p:sp>
      <p:pic>
        <p:nvPicPr>
          <p:cNvPr id="5" name="Picture 4"/>
          <p:cNvPicPr>
            <a:picLocks noChangeAspect="1"/>
          </p:cNvPicPr>
          <p:nvPr/>
        </p:nvPicPr>
        <p:blipFill>
          <a:blip r:embed="rId2"/>
          <a:stretch>
            <a:fillRect/>
          </a:stretch>
        </p:blipFill>
        <p:spPr>
          <a:xfrm>
            <a:off x="179513" y="1885950"/>
            <a:ext cx="2520280" cy="3487266"/>
          </a:xfrm>
          <a:prstGeom prst="rect">
            <a:avLst/>
          </a:prstGeom>
        </p:spPr>
      </p:pic>
      <p:pic>
        <p:nvPicPr>
          <p:cNvPr id="6" name="Picture 5"/>
          <p:cNvPicPr>
            <a:picLocks noChangeAspect="1"/>
          </p:cNvPicPr>
          <p:nvPr/>
        </p:nvPicPr>
        <p:blipFill>
          <a:blip r:embed="rId3"/>
          <a:stretch>
            <a:fillRect/>
          </a:stretch>
        </p:blipFill>
        <p:spPr>
          <a:xfrm>
            <a:off x="3203848" y="1885949"/>
            <a:ext cx="2664296" cy="3487267"/>
          </a:xfrm>
          <a:prstGeom prst="rect">
            <a:avLst/>
          </a:prstGeom>
        </p:spPr>
      </p:pic>
      <p:pic>
        <p:nvPicPr>
          <p:cNvPr id="7" name="Picture 6"/>
          <p:cNvPicPr>
            <a:picLocks noChangeAspect="1"/>
          </p:cNvPicPr>
          <p:nvPr/>
        </p:nvPicPr>
        <p:blipFill>
          <a:blip r:embed="rId4"/>
          <a:stretch>
            <a:fillRect/>
          </a:stretch>
        </p:blipFill>
        <p:spPr>
          <a:xfrm>
            <a:off x="6372198" y="1885949"/>
            <a:ext cx="2448273" cy="3487267"/>
          </a:xfrm>
          <a:prstGeom prst="rect">
            <a:avLst/>
          </a:prstGeom>
        </p:spPr>
      </p:pic>
      <p:sp>
        <p:nvSpPr>
          <p:cNvPr id="9" name="TextBox 8"/>
          <p:cNvSpPr txBox="1"/>
          <p:nvPr/>
        </p:nvSpPr>
        <p:spPr>
          <a:xfrm>
            <a:off x="179512" y="5517232"/>
            <a:ext cx="8640960" cy="923330"/>
          </a:xfrm>
          <a:prstGeom prst="rect">
            <a:avLst/>
          </a:prstGeom>
          <a:noFill/>
          <a:ln w="28575">
            <a:solidFill>
              <a:schemeClr val="accent6"/>
            </a:solidFill>
          </a:ln>
        </p:spPr>
        <p:txBody>
          <a:bodyPr wrap="square" rtlCol="0">
            <a:spAutoFit/>
          </a:bodyPr>
          <a:lstStyle/>
          <a:p>
            <a:r>
              <a:rPr lang="en-GB" dirty="0"/>
              <a:t>Selective or abbreviated life cycle assessments can be devised to evaluate a product but these can be </a:t>
            </a:r>
            <a:r>
              <a:rPr lang="en-GB" b="1" dirty="0">
                <a:solidFill>
                  <a:schemeClr val="accent6"/>
                </a:solidFill>
              </a:rPr>
              <a:t>misused</a:t>
            </a:r>
            <a:r>
              <a:rPr lang="en-GB" dirty="0"/>
              <a:t> to reach </a:t>
            </a:r>
            <a:r>
              <a:rPr lang="en-GB" b="1" dirty="0">
                <a:solidFill>
                  <a:schemeClr val="accent6"/>
                </a:solidFill>
              </a:rPr>
              <a:t>pre-determined conclusions</a:t>
            </a:r>
            <a:r>
              <a:rPr lang="en-GB" dirty="0"/>
              <a:t>, e.g. in support of claims for advertising purposes.</a:t>
            </a:r>
          </a:p>
        </p:txBody>
      </p:sp>
    </p:spTree>
    <p:extLst>
      <p:ext uri="{BB962C8B-B14F-4D97-AF65-F5344CB8AC3E}">
        <p14:creationId xmlns:p14="http://schemas.microsoft.com/office/powerpoint/2010/main" val="1348292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5655"/>
            <a:ext cx="781236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000" dirty="0">
                <a:solidFill>
                  <a:schemeClr val="accent6"/>
                </a:solidFill>
              </a:rPr>
              <a:t>Recycling metals</a:t>
            </a:r>
            <a:endParaRPr kumimoji="0" lang="en-US" sz="2000"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4" name="TextBox 3"/>
          <p:cNvSpPr txBox="1"/>
          <p:nvPr/>
        </p:nvSpPr>
        <p:spPr>
          <a:xfrm>
            <a:off x="3203848" y="2348880"/>
            <a:ext cx="5646168" cy="1938992"/>
          </a:xfrm>
          <a:prstGeom prst="rect">
            <a:avLst/>
          </a:prstGeom>
          <a:noFill/>
          <a:ln w="28575">
            <a:solidFill>
              <a:schemeClr val="accent6"/>
            </a:solidFill>
          </a:ln>
        </p:spPr>
        <p:txBody>
          <a:bodyPr wrap="square" rtlCol="0">
            <a:spAutoFit/>
          </a:bodyPr>
          <a:lstStyle/>
          <a:p>
            <a:r>
              <a:rPr lang="en-GB" sz="2000" u="sng" dirty="0"/>
              <a:t>Advantages of recycling metals:</a:t>
            </a:r>
          </a:p>
          <a:p>
            <a:pPr marL="800100" lvl="1" indent="-342900">
              <a:buFont typeface="Arial" charset="0"/>
              <a:buChar char="•"/>
            </a:pPr>
            <a:r>
              <a:rPr lang="en-GB" sz="2000" b="1" dirty="0">
                <a:solidFill>
                  <a:schemeClr val="accent6">
                    <a:lumMod val="75000"/>
                  </a:schemeClr>
                </a:solidFill>
              </a:rPr>
              <a:t>Cheaper</a:t>
            </a:r>
            <a:r>
              <a:rPr lang="en-GB" sz="2000" dirty="0">
                <a:solidFill>
                  <a:schemeClr val="accent6">
                    <a:lumMod val="75000"/>
                  </a:schemeClr>
                </a:solidFill>
              </a:rPr>
              <a:t> </a:t>
            </a:r>
            <a:r>
              <a:rPr lang="en-GB" sz="2000" dirty="0"/>
              <a:t>than extracting from their ores</a:t>
            </a:r>
          </a:p>
          <a:p>
            <a:pPr marL="800100" lvl="1" indent="-342900">
              <a:buFont typeface="Arial" charset="0"/>
              <a:buChar char="•"/>
            </a:pPr>
            <a:r>
              <a:rPr lang="en-GB" sz="2000" dirty="0"/>
              <a:t>Preserves the environment by </a:t>
            </a:r>
            <a:r>
              <a:rPr lang="en-GB" sz="2000" b="1" dirty="0">
                <a:solidFill>
                  <a:schemeClr val="accent6">
                    <a:lumMod val="75000"/>
                  </a:schemeClr>
                </a:solidFill>
              </a:rPr>
              <a:t>reducing the environmental impact </a:t>
            </a:r>
            <a:r>
              <a:rPr lang="en-GB" sz="2000" dirty="0"/>
              <a:t>of mining</a:t>
            </a:r>
          </a:p>
          <a:p>
            <a:pPr marL="800100" lvl="1" indent="-342900">
              <a:buFont typeface="Arial" charset="0"/>
              <a:buChar char="•"/>
            </a:pPr>
            <a:r>
              <a:rPr lang="en-GB" sz="2000" dirty="0"/>
              <a:t>Avoids the need for mining as metal ores are a </a:t>
            </a:r>
            <a:r>
              <a:rPr lang="en-GB" sz="2000" b="1" dirty="0">
                <a:solidFill>
                  <a:schemeClr val="accent6">
                    <a:lumMod val="75000"/>
                  </a:schemeClr>
                </a:solidFill>
              </a:rPr>
              <a:t>finite resource</a:t>
            </a:r>
            <a:r>
              <a:rPr lang="en-GB" sz="2000" dirty="0"/>
              <a:t>.</a:t>
            </a:r>
          </a:p>
        </p:txBody>
      </p:sp>
      <p:pic>
        <p:nvPicPr>
          <p:cNvPr id="8" name="Picture 7"/>
          <p:cNvPicPr>
            <a:picLocks noChangeAspect="1"/>
          </p:cNvPicPr>
          <p:nvPr/>
        </p:nvPicPr>
        <p:blipFill>
          <a:blip r:embed="rId2"/>
          <a:stretch>
            <a:fillRect/>
          </a:stretch>
        </p:blipFill>
        <p:spPr>
          <a:xfrm>
            <a:off x="5001072" y="4497156"/>
            <a:ext cx="2051720" cy="1827341"/>
          </a:xfrm>
          <a:prstGeom prst="rect">
            <a:avLst/>
          </a:prstGeom>
        </p:spPr>
      </p:pic>
      <p:sp>
        <p:nvSpPr>
          <p:cNvPr id="10" name="TextBox 9"/>
          <p:cNvSpPr txBox="1"/>
          <p:nvPr/>
        </p:nvSpPr>
        <p:spPr>
          <a:xfrm>
            <a:off x="179512" y="1105289"/>
            <a:ext cx="8670504" cy="830997"/>
          </a:xfrm>
          <a:prstGeom prst="rect">
            <a:avLst/>
          </a:prstGeom>
          <a:noFill/>
          <a:ln w="28575">
            <a:solidFill>
              <a:schemeClr val="accent6"/>
            </a:solidFill>
          </a:ln>
        </p:spPr>
        <p:txBody>
          <a:bodyPr wrap="square" rtlCol="0">
            <a:spAutoFit/>
          </a:bodyPr>
          <a:lstStyle/>
          <a:p>
            <a:pPr algn="ctr"/>
            <a:r>
              <a:rPr lang="en-GB" sz="2400" dirty="0"/>
              <a:t>Metals can be </a:t>
            </a:r>
            <a:r>
              <a:rPr lang="en-GB" sz="2400" b="1" dirty="0">
                <a:solidFill>
                  <a:schemeClr val="accent6">
                    <a:lumMod val="75000"/>
                  </a:schemeClr>
                </a:solidFill>
              </a:rPr>
              <a:t>recycled</a:t>
            </a:r>
            <a:r>
              <a:rPr lang="en-GB" sz="2400" dirty="0"/>
              <a:t> by melting and recasting or reforming into different products</a:t>
            </a:r>
            <a:r>
              <a:rPr lang="en-GB" sz="2000" dirty="0"/>
              <a:t>. </a:t>
            </a:r>
          </a:p>
        </p:txBody>
      </p:sp>
      <p:pic>
        <p:nvPicPr>
          <p:cNvPr id="11" name="Picture 10"/>
          <p:cNvPicPr>
            <a:picLocks noChangeAspect="1"/>
          </p:cNvPicPr>
          <p:nvPr/>
        </p:nvPicPr>
        <p:blipFill>
          <a:blip r:embed="rId3"/>
          <a:stretch>
            <a:fillRect/>
          </a:stretch>
        </p:blipFill>
        <p:spPr>
          <a:xfrm>
            <a:off x="206660" y="2348880"/>
            <a:ext cx="2664295" cy="2686362"/>
          </a:xfrm>
          <a:prstGeom prst="rect">
            <a:avLst/>
          </a:prstGeom>
        </p:spPr>
      </p:pic>
    </p:spTree>
    <p:extLst>
      <p:ext uri="{BB962C8B-B14F-4D97-AF65-F5344CB8AC3E}">
        <p14:creationId xmlns:p14="http://schemas.microsoft.com/office/powerpoint/2010/main" val="1164312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955203"/>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Extracting metals </a:t>
            </a:r>
            <a:r>
              <a:rPr lang="mr-IN" sz="3600" b="1" dirty="0">
                <a:solidFill>
                  <a:schemeClr val="tx1">
                    <a:lumMod val="50000"/>
                    <a:lumOff val="50000"/>
                  </a:schemeClr>
                </a:solidFill>
              </a:rPr>
              <a:t>–</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Recycling metals</a:t>
            </a:r>
          </a:p>
          <a:p>
            <a:pPr marL="685800" lvl="1" indent="-342900">
              <a:buFont typeface="Arial" charset="0"/>
              <a:buChar char="•"/>
            </a:pPr>
            <a:r>
              <a:rPr lang="en-US" sz="2400" b="1" dirty="0">
                <a:solidFill>
                  <a:schemeClr val="bg1">
                    <a:lumMod val="50000"/>
                  </a:schemeClr>
                </a:solidFill>
              </a:rPr>
              <a:t>Life-cycle assessment</a:t>
            </a:r>
          </a:p>
          <a:p>
            <a:pPr marL="685800" lvl="1" indent="-342900">
              <a:buFont typeface="Arial" charset="0"/>
              <a:buChar char="•"/>
            </a:pPr>
            <a:endParaRPr lang="en-US" sz="2400" b="1" dirty="0">
              <a:solidFill>
                <a:schemeClr val="bg1">
                  <a:lumMod val="50000"/>
                </a:schemeClr>
              </a:solidFill>
            </a:endParaRP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1397970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dirty="0">
                <a:solidFill>
                  <a:schemeClr val="accent6"/>
                </a:solidFill>
              </a:rPr>
              <a:t>Extracting metals </a:t>
            </a:r>
            <a:r>
              <a:rPr lang="mr-IN" dirty="0">
                <a:solidFill>
                  <a:schemeClr val="accent6"/>
                </a:solidFill>
              </a:rPr>
              <a:t>–</a:t>
            </a:r>
            <a:r>
              <a:rPr lang="en-US" dirty="0">
                <a:solidFill>
                  <a:schemeClr val="accent6"/>
                </a:solidFill>
              </a:rPr>
              <a:t> Part 2 - </a:t>
            </a:r>
            <a:r>
              <a:rPr lang="en-US" b="1" kern="1200" dirty="0" err="1">
                <a:solidFill>
                  <a:schemeClr val="tx1"/>
                </a:solidFill>
                <a:latin typeface="Calibri"/>
                <a:ea typeface=""/>
                <a:cs typeface="News Gothic MT"/>
              </a:rPr>
              <a:t>QuestionIT</a:t>
            </a:r>
            <a:endParaRPr kumimoji="0" lang="en-US"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4154984"/>
          </a:xfrm>
          <a:prstGeom prst="rect">
            <a:avLst/>
          </a:prstGeom>
          <a:noFill/>
        </p:spPr>
        <p:txBody>
          <a:bodyPr wrap="square" rtlCol="0">
            <a:spAutoFit/>
          </a:bodyPr>
          <a:lstStyle/>
          <a:p>
            <a:pPr marL="457200" indent="-457200">
              <a:buFont typeface="+mj-lt"/>
              <a:buAutoNum type="arabicPeriod"/>
            </a:pPr>
            <a:r>
              <a:rPr lang="en-GB" sz="2400" dirty="0"/>
              <a:t>What is a life cycle assessment?</a:t>
            </a:r>
          </a:p>
          <a:p>
            <a:pPr marL="457200" indent="-457200">
              <a:buFont typeface="+mj-lt"/>
              <a:buAutoNum type="arabicPeriod"/>
            </a:pPr>
            <a:endParaRPr lang="en-GB" sz="2400" dirty="0"/>
          </a:p>
          <a:p>
            <a:pPr marL="457200" indent="-457200">
              <a:buFont typeface="+mj-lt"/>
              <a:buAutoNum type="arabicPeriod"/>
            </a:pPr>
            <a:r>
              <a:rPr lang="en-GB" sz="2400" dirty="0"/>
              <a:t>Life cycle assessments are carried out to assess the environmental impact of what stages of a product?</a:t>
            </a:r>
          </a:p>
          <a:p>
            <a:pPr marL="457200" indent="-457200">
              <a:buFont typeface="+mj-lt"/>
              <a:buAutoNum type="arabicPeriod"/>
            </a:pPr>
            <a:endParaRPr lang="en-GB" sz="2400" b="1" i="1" dirty="0">
              <a:solidFill>
                <a:srgbClr val="00B050"/>
              </a:solidFill>
            </a:endParaRPr>
          </a:p>
          <a:p>
            <a:pPr marL="457200" indent="-457200">
              <a:buFont typeface="+mj-lt"/>
              <a:buAutoNum type="arabicPeriod"/>
            </a:pPr>
            <a:r>
              <a:rPr lang="en-GB" sz="2400" dirty="0"/>
              <a:t>What areas of life cycle assessments can be easily quantified? </a:t>
            </a:r>
          </a:p>
          <a:p>
            <a:pPr marL="457200" indent="-457200">
              <a:buFont typeface="+mj-lt"/>
              <a:buAutoNum type="arabicPeriod"/>
            </a:pPr>
            <a:endParaRPr lang="en-GB" sz="2400" dirty="0"/>
          </a:p>
          <a:p>
            <a:pPr marL="457200" indent="-457200">
              <a:buFont typeface="+mj-lt"/>
              <a:buAutoNum type="arabicPeriod"/>
            </a:pPr>
            <a:r>
              <a:rPr lang="en-GB" sz="2400" dirty="0">
                <a:sym typeface="Wingdings" panose="05000000000000000000" pitchFamily="2" charset="2"/>
              </a:rPr>
              <a:t>How can metals be recycled?</a:t>
            </a:r>
          </a:p>
          <a:p>
            <a:pPr marL="457200" indent="-457200">
              <a:buFont typeface="+mj-lt"/>
              <a:buAutoNum type="arabicPeriod"/>
            </a:pPr>
            <a:endParaRPr lang="en-GB" sz="2400" dirty="0">
              <a:sym typeface="Wingdings" panose="05000000000000000000" pitchFamily="2" charset="2"/>
            </a:endParaRPr>
          </a:p>
          <a:p>
            <a:pPr marL="457200" indent="-457200">
              <a:buFont typeface="+mj-lt"/>
              <a:buAutoNum type="arabicPeriod"/>
            </a:pPr>
            <a:r>
              <a:rPr lang="en-GB" sz="2400" dirty="0">
                <a:sym typeface="Wingdings" panose="05000000000000000000" pitchFamily="2" charset="2"/>
              </a:rPr>
              <a:t>What are three advantages of recycling metals?</a:t>
            </a:r>
          </a:p>
          <a:p>
            <a:pPr marL="457200" indent="-457200">
              <a:buFont typeface="+mj-lt"/>
              <a:buAutoNum type="arabicPeriod"/>
            </a:pPr>
            <a:endParaRPr lang="en-GB" sz="2400" dirty="0">
              <a:sym typeface="Wingdings" panose="05000000000000000000" pitchFamily="2" charset="2"/>
            </a:endParaRPr>
          </a:p>
        </p:txBody>
      </p:sp>
    </p:spTree>
    <p:extLst>
      <p:ext uri="{BB962C8B-B14F-4D97-AF65-F5344CB8AC3E}">
        <p14:creationId xmlns:p14="http://schemas.microsoft.com/office/powerpoint/2010/main" val="397849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4585871"/>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600" b="1" dirty="0">
                <a:solidFill>
                  <a:schemeClr val="tx1">
                    <a:lumMod val="50000"/>
                    <a:lumOff val="50000"/>
                  </a:schemeClr>
                </a:solidFill>
              </a:rPr>
              <a:t>Extracting metals </a:t>
            </a:r>
            <a:r>
              <a:rPr lang="mr-IN" sz="3600" b="1" dirty="0">
                <a:solidFill>
                  <a:schemeClr val="tx1">
                    <a:lumMod val="50000"/>
                    <a:lumOff val="50000"/>
                  </a:schemeClr>
                </a:solidFill>
              </a:rPr>
              <a:t>–</a:t>
            </a:r>
            <a:endParaRPr lang="en-GB" sz="3600" b="1" dirty="0">
              <a:solidFill>
                <a:schemeClr val="tx1">
                  <a:lumMod val="50000"/>
                  <a:lumOff val="50000"/>
                </a:schemeClr>
              </a:solidFill>
            </a:endParaRPr>
          </a:p>
          <a:p>
            <a:r>
              <a:rPr lang="en-GB" sz="3600" b="1" dirty="0">
                <a:solidFill>
                  <a:schemeClr val="tx1">
                    <a:lumMod val="50000"/>
                    <a:lumOff val="50000"/>
                  </a:schemeClr>
                </a:solidFill>
              </a:rPr>
              <a:t>Part 2</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Recycling metals</a:t>
            </a:r>
          </a:p>
          <a:p>
            <a:pPr marL="685800" lvl="1" indent="-342900">
              <a:buFont typeface="Arial" charset="0"/>
              <a:buChar char="•"/>
            </a:pPr>
            <a:r>
              <a:rPr lang="en-US" sz="2400" b="1" dirty="0">
                <a:solidFill>
                  <a:schemeClr val="bg1">
                    <a:lumMod val="50000"/>
                  </a:schemeClr>
                </a:solidFill>
              </a:rPr>
              <a:t>Life-cycle assessment</a:t>
            </a:r>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Tree>
    <p:extLst>
      <p:ext uri="{BB962C8B-B14F-4D97-AF65-F5344CB8AC3E}">
        <p14:creationId xmlns:p14="http://schemas.microsoft.com/office/powerpoint/2010/main" val="482582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dirty="0">
                <a:solidFill>
                  <a:schemeClr val="accent6"/>
                </a:solidFill>
              </a:rPr>
              <a:t>Extracting metals </a:t>
            </a:r>
            <a:r>
              <a:rPr lang="mr-IN" dirty="0">
                <a:solidFill>
                  <a:schemeClr val="accent6"/>
                </a:solidFill>
              </a:rPr>
              <a:t>–</a:t>
            </a:r>
            <a:r>
              <a:rPr lang="en-US" dirty="0">
                <a:solidFill>
                  <a:schemeClr val="accent6"/>
                </a:solidFill>
              </a:rPr>
              <a:t> Part 2 - </a:t>
            </a:r>
            <a:r>
              <a:rPr lang="en-US" b="1" kern="1200" dirty="0" err="1">
                <a:solidFill>
                  <a:schemeClr val="tx1"/>
                </a:solidFill>
                <a:latin typeface="Calibri"/>
                <a:ea typeface=""/>
                <a:cs typeface="News Gothic MT"/>
              </a:rPr>
              <a:t>QuestionIT</a:t>
            </a:r>
            <a:endParaRPr kumimoji="0" lang="en-US"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97936"/>
            <a:ext cx="8915400" cy="5632311"/>
          </a:xfrm>
          <a:prstGeom prst="rect">
            <a:avLst/>
          </a:prstGeom>
          <a:noFill/>
        </p:spPr>
        <p:txBody>
          <a:bodyPr wrap="square" rtlCol="0">
            <a:spAutoFit/>
          </a:bodyPr>
          <a:lstStyle/>
          <a:p>
            <a:pPr marL="457200" indent="-457200">
              <a:buFont typeface="+mj-lt"/>
              <a:buAutoNum type="arabicPeriod"/>
            </a:pPr>
            <a:r>
              <a:rPr lang="en-GB" sz="2400" dirty="0"/>
              <a:t>What is a life-cycle assessment?</a:t>
            </a:r>
          </a:p>
          <a:p>
            <a:pPr lvl="1"/>
            <a:r>
              <a:rPr lang="en-GB" sz="2400" dirty="0">
                <a:solidFill>
                  <a:srgbClr val="00B050"/>
                </a:solidFill>
              </a:rPr>
              <a:t>Considering the impact on the environment for a product; in the lifetime of the product.</a:t>
            </a:r>
          </a:p>
          <a:p>
            <a:pPr marL="457200" indent="-457200">
              <a:buFont typeface="+mj-lt"/>
              <a:buAutoNum type="arabicPeriod"/>
            </a:pPr>
            <a:r>
              <a:rPr lang="en-GB" sz="2400" dirty="0"/>
              <a:t>Life cycle assessments are carried out to assess the environmental impact. What stages of a product are covered?</a:t>
            </a:r>
          </a:p>
          <a:p>
            <a:pPr marL="800100" lvl="1" indent="-342900">
              <a:buFont typeface="Arial" charset="0"/>
              <a:buChar char="•"/>
            </a:pPr>
            <a:r>
              <a:rPr lang="en-GB" sz="2400" dirty="0">
                <a:solidFill>
                  <a:srgbClr val="00B050"/>
                </a:solidFill>
              </a:rPr>
              <a:t>Obtaining the raw materials</a:t>
            </a:r>
          </a:p>
          <a:p>
            <a:pPr marL="800100" lvl="1" indent="-342900">
              <a:buFont typeface="Arial" charset="0"/>
              <a:buChar char="•"/>
            </a:pPr>
            <a:r>
              <a:rPr lang="en-GB" sz="2400" dirty="0">
                <a:solidFill>
                  <a:srgbClr val="00B050"/>
                </a:solidFill>
              </a:rPr>
              <a:t>Manufacturing the product</a:t>
            </a:r>
          </a:p>
          <a:p>
            <a:pPr marL="800100" lvl="1" indent="-342900">
              <a:buFont typeface="Arial" charset="0"/>
              <a:buChar char="•"/>
            </a:pPr>
            <a:r>
              <a:rPr lang="en-GB" sz="2400" dirty="0">
                <a:solidFill>
                  <a:srgbClr val="00B050"/>
                </a:solidFill>
              </a:rPr>
              <a:t>Using the product </a:t>
            </a:r>
          </a:p>
          <a:p>
            <a:pPr marL="800100" lvl="1" indent="-342900">
              <a:buFont typeface="Arial" charset="0"/>
              <a:buChar char="•"/>
            </a:pPr>
            <a:r>
              <a:rPr lang="en-GB" sz="2400" dirty="0">
                <a:solidFill>
                  <a:srgbClr val="00B050"/>
                </a:solidFill>
              </a:rPr>
              <a:t>Disposal of the product.</a:t>
            </a:r>
          </a:p>
          <a:p>
            <a:pPr marL="457200" indent="-457200">
              <a:buFont typeface="+mj-lt"/>
              <a:buAutoNum type="arabicPeriod"/>
            </a:pPr>
            <a:r>
              <a:rPr lang="en-GB" sz="2400" dirty="0"/>
              <a:t>What areas of life cycle assessments can be easily quantified? </a:t>
            </a:r>
          </a:p>
          <a:p>
            <a:pPr lvl="1"/>
            <a:r>
              <a:rPr lang="en-GB" sz="2400" dirty="0">
                <a:solidFill>
                  <a:srgbClr val="00B050"/>
                </a:solidFill>
              </a:rPr>
              <a:t>Use of water, resources, energy and waste production.</a:t>
            </a:r>
          </a:p>
          <a:p>
            <a:pPr marL="457200" indent="-457200">
              <a:buFont typeface="+mj-lt"/>
              <a:buAutoNum type="arabicPeriod"/>
            </a:pPr>
            <a:r>
              <a:rPr lang="en-GB" sz="2400" dirty="0">
                <a:sym typeface="Wingdings" panose="05000000000000000000" pitchFamily="2" charset="2"/>
              </a:rPr>
              <a:t>How can metals be recycled?</a:t>
            </a:r>
          </a:p>
          <a:p>
            <a:pPr lvl="1"/>
            <a:r>
              <a:rPr lang="en-GB" sz="2400" dirty="0">
                <a:solidFill>
                  <a:srgbClr val="00B050"/>
                </a:solidFill>
                <a:sym typeface="Wingdings" panose="05000000000000000000" pitchFamily="2" charset="2"/>
              </a:rPr>
              <a:t>Melting, recasting or reforming.</a:t>
            </a:r>
          </a:p>
          <a:p>
            <a:pPr marL="457200" indent="-457200">
              <a:buFont typeface="+mj-lt"/>
              <a:buAutoNum type="arabicPeriod"/>
            </a:pPr>
            <a:r>
              <a:rPr lang="en-GB" sz="2400" dirty="0">
                <a:sym typeface="Wingdings" panose="05000000000000000000" pitchFamily="2" charset="2"/>
              </a:rPr>
              <a:t>What are three advantages of recycling metals?</a:t>
            </a:r>
          </a:p>
          <a:p>
            <a:pPr lvl="1"/>
            <a:r>
              <a:rPr lang="en-GB" sz="2400" dirty="0">
                <a:solidFill>
                  <a:srgbClr val="00B050"/>
                </a:solidFill>
                <a:sym typeface="Wingdings" panose="05000000000000000000" pitchFamily="2" charset="2"/>
              </a:rPr>
              <a:t>Cheaper, reduced environmental impact, avoids need for mining.</a:t>
            </a:r>
          </a:p>
        </p:txBody>
      </p:sp>
    </p:spTree>
    <p:extLst>
      <p:ext uri="{BB962C8B-B14F-4D97-AF65-F5344CB8AC3E}">
        <p14:creationId xmlns:p14="http://schemas.microsoft.com/office/powerpoint/2010/main" val="1382343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2642398" y="0"/>
            <a:ext cx="653811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3491880" cy="6017032"/>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r>
              <a:rPr lang="en-GB" sz="2600" b="1" dirty="0">
                <a:solidFill>
                  <a:schemeClr val="tx1">
                    <a:lumMod val="50000"/>
                    <a:lumOff val="50000"/>
                  </a:schemeClr>
                </a:solidFill>
              </a:rPr>
              <a:t>Reversible reactions and equilibria </a:t>
            </a:r>
            <a:r>
              <a:rPr lang="mr-IN" sz="2600" b="1" dirty="0">
                <a:solidFill>
                  <a:schemeClr val="tx1">
                    <a:lumMod val="50000"/>
                    <a:lumOff val="50000"/>
                  </a:schemeClr>
                </a:solidFill>
              </a:rPr>
              <a:t>–</a:t>
            </a:r>
            <a:r>
              <a:rPr lang="en-GB" sz="2600" b="1" dirty="0">
                <a:solidFill>
                  <a:schemeClr val="tx1">
                    <a:lumMod val="50000"/>
                    <a:lumOff val="50000"/>
                  </a:schemeClr>
                </a:solidFill>
              </a:rPr>
              <a:t> Part 1</a:t>
            </a:r>
          </a:p>
          <a:p>
            <a:endParaRPr lang="en-GB" sz="3000" b="1" dirty="0">
              <a:solidFill>
                <a:schemeClr val="tx1">
                  <a:lumMod val="50000"/>
                  <a:lumOff val="50000"/>
                </a:schemeClr>
              </a:solidFill>
            </a:endParaRPr>
          </a:p>
          <a:p>
            <a:pPr marL="457200" indent="-457200">
              <a:buFont typeface="Arial" charset="0"/>
              <a:buChar char="•"/>
            </a:pPr>
            <a:r>
              <a:rPr lang="en-GB" sz="2400" b="1" dirty="0">
                <a:solidFill>
                  <a:schemeClr val="tx1">
                    <a:lumMod val="50000"/>
                    <a:lumOff val="50000"/>
                  </a:schemeClr>
                </a:solidFill>
              </a:rPr>
              <a:t>Reversible reactions</a:t>
            </a:r>
          </a:p>
          <a:p>
            <a:pPr marL="457200" indent="-457200">
              <a:buFont typeface="Arial" charset="0"/>
              <a:buChar char="•"/>
            </a:pPr>
            <a:r>
              <a:rPr lang="en-GB" sz="2400" b="1" dirty="0">
                <a:solidFill>
                  <a:schemeClr val="tx1">
                    <a:lumMod val="50000"/>
                    <a:lumOff val="50000"/>
                  </a:schemeClr>
                </a:solidFill>
              </a:rPr>
              <a:t>Dynamic equilibrium</a:t>
            </a:r>
          </a:p>
          <a:p>
            <a:pPr marL="457200" indent="-457200">
              <a:buFont typeface="Arial" charset="0"/>
              <a:buChar char="•"/>
            </a:pPr>
            <a:r>
              <a:rPr lang="en-GB" sz="2400" b="1" dirty="0">
                <a:solidFill>
                  <a:schemeClr val="tx1">
                    <a:lumMod val="50000"/>
                    <a:lumOff val="50000"/>
                  </a:schemeClr>
                </a:solidFill>
              </a:rPr>
              <a:t>Haber process</a:t>
            </a:r>
          </a:p>
          <a:p>
            <a:pPr>
              <a:lnSpc>
                <a:spcPct val="150000"/>
              </a:lnSpc>
            </a:pPr>
            <a:endParaRPr lang="en-GB" b="1" dirty="0">
              <a:solidFill>
                <a:schemeClr val="tx1">
                  <a:lumMod val="50000"/>
                  <a:lumOff val="50000"/>
                </a:schemeClr>
              </a:solidFill>
            </a:endParaRPr>
          </a:p>
          <a:p>
            <a:endParaRPr lang="en-GB" sz="2400" b="1" dirty="0">
              <a:solidFill>
                <a:schemeClr val="tx1">
                  <a:lumMod val="50000"/>
                  <a:lumOff val="50000"/>
                </a:schemeClr>
              </a:solidFill>
            </a:endParaRPr>
          </a:p>
          <a:p>
            <a:endParaRPr lang="en-GB" dirty="0"/>
          </a:p>
        </p:txBody>
      </p:sp>
    </p:spTree>
    <p:extLst>
      <p:ext uri="{BB962C8B-B14F-4D97-AF65-F5344CB8AC3E}">
        <p14:creationId xmlns:p14="http://schemas.microsoft.com/office/powerpoint/2010/main" val="471138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2700"/>
            <a:ext cx="7452320" cy="941420"/>
          </a:xfrm>
        </p:spPr>
        <p:txBody>
          <a:bodyPr>
            <a:noAutofit/>
          </a:bodyPr>
          <a:lstStyle/>
          <a:p>
            <a:pPr marL="342900" lvl="1" algn="r" defTabSz="342900" rtl="0">
              <a:spcBef>
                <a:spcPct val="20000"/>
              </a:spcBef>
            </a:pPr>
            <a:r>
              <a:rPr lang="en-US" sz="2400" b="1" dirty="0">
                <a:solidFill>
                  <a:schemeClr val="accent6"/>
                </a:solidFill>
              </a:rPr>
              <a:t>Reversible reactions and dynamic equilibrium</a:t>
            </a:r>
            <a:endParaRPr kumimoji="0" lang="en-US" sz="2400" b="1"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4" name="TextBox 3"/>
          <p:cNvSpPr txBox="1"/>
          <p:nvPr/>
        </p:nvSpPr>
        <p:spPr>
          <a:xfrm>
            <a:off x="166632" y="764704"/>
            <a:ext cx="8725847" cy="1477328"/>
          </a:xfrm>
          <a:custGeom>
            <a:avLst/>
            <a:gdLst>
              <a:gd name="connsiteX0" fmla="*/ 0 w 8712968"/>
              <a:gd name="connsiteY0" fmla="*/ 0 h 1538883"/>
              <a:gd name="connsiteX1" fmla="*/ 8712968 w 8712968"/>
              <a:gd name="connsiteY1" fmla="*/ 0 h 1538883"/>
              <a:gd name="connsiteX2" fmla="*/ 8712968 w 8712968"/>
              <a:gd name="connsiteY2" fmla="*/ 1538883 h 1538883"/>
              <a:gd name="connsiteX3" fmla="*/ 0 w 8712968"/>
              <a:gd name="connsiteY3" fmla="*/ 1538883 h 1538883"/>
              <a:gd name="connsiteX4" fmla="*/ 0 w 8712968"/>
              <a:gd name="connsiteY4" fmla="*/ 0 h 1538883"/>
              <a:gd name="connsiteX0" fmla="*/ 12879 w 8725847"/>
              <a:gd name="connsiteY0" fmla="*/ 0 h 1538883"/>
              <a:gd name="connsiteX1" fmla="*/ 8725847 w 8725847"/>
              <a:gd name="connsiteY1" fmla="*/ 0 h 1538883"/>
              <a:gd name="connsiteX2" fmla="*/ 8725847 w 8725847"/>
              <a:gd name="connsiteY2" fmla="*/ 1538883 h 1538883"/>
              <a:gd name="connsiteX3" fmla="*/ 0 w 8725847"/>
              <a:gd name="connsiteY3" fmla="*/ 1216912 h 1538883"/>
              <a:gd name="connsiteX4" fmla="*/ 12879 w 8725847"/>
              <a:gd name="connsiteY4" fmla="*/ 0 h 1538883"/>
              <a:gd name="connsiteX0" fmla="*/ 12879 w 8725847"/>
              <a:gd name="connsiteY0" fmla="*/ 0 h 1242669"/>
              <a:gd name="connsiteX1" fmla="*/ 8725847 w 8725847"/>
              <a:gd name="connsiteY1" fmla="*/ 0 h 1242669"/>
              <a:gd name="connsiteX2" fmla="*/ 8700089 w 8725847"/>
              <a:gd name="connsiteY2" fmla="*/ 1242669 h 1242669"/>
              <a:gd name="connsiteX3" fmla="*/ 0 w 8725847"/>
              <a:gd name="connsiteY3" fmla="*/ 1216912 h 1242669"/>
              <a:gd name="connsiteX4" fmla="*/ 12879 w 8725847"/>
              <a:gd name="connsiteY4" fmla="*/ 0 h 1242669"/>
              <a:gd name="connsiteX0" fmla="*/ 12879 w 8725847"/>
              <a:gd name="connsiteY0" fmla="*/ 0 h 1229790"/>
              <a:gd name="connsiteX1" fmla="*/ 8725847 w 8725847"/>
              <a:gd name="connsiteY1" fmla="*/ 0 h 1229790"/>
              <a:gd name="connsiteX2" fmla="*/ 8700089 w 8725847"/>
              <a:gd name="connsiteY2" fmla="*/ 1229790 h 1229790"/>
              <a:gd name="connsiteX3" fmla="*/ 0 w 8725847"/>
              <a:gd name="connsiteY3" fmla="*/ 1216912 h 1229790"/>
              <a:gd name="connsiteX4" fmla="*/ 12879 w 8725847"/>
              <a:gd name="connsiteY4" fmla="*/ 0 h 1229790"/>
              <a:gd name="connsiteX0" fmla="*/ 12879 w 8725847"/>
              <a:gd name="connsiteY0" fmla="*/ 0 h 1216912"/>
              <a:gd name="connsiteX1" fmla="*/ 8725847 w 8725847"/>
              <a:gd name="connsiteY1" fmla="*/ 0 h 1216912"/>
              <a:gd name="connsiteX2" fmla="*/ 8712968 w 8725847"/>
              <a:gd name="connsiteY2" fmla="*/ 1204033 h 1216912"/>
              <a:gd name="connsiteX3" fmla="*/ 0 w 8725847"/>
              <a:gd name="connsiteY3" fmla="*/ 1216912 h 1216912"/>
              <a:gd name="connsiteX4" fmla="*/ 12879 w 8725847"/>
              <a:gd name="connsiteY4" fmla="*/ 0 h 1216912"/>
              <a:gd name="connsiteX0" fmla="*/ 12879 w 8725847"/>
              <a:gd name="connsiteY0" fmla="*/ 0 h 1216912"/>
              <a:gd name="connsiteX1" fmla="*/ 8725847 w 8725847"/>
              <a:gd name="connsiteY1" fmla="*/ 0 h 1216912"/>
              <a:gd name="connsiteX2" fmla="*/ 8725847 w 8725847"/>
              <a:gd name="connsiteY2" fmla="*/ 1204033 h 1216912"/>
              <a:gd name="connsiteX3" fmla="*/ 0 w 8725847"/>
              <a:gd name="connsiteY3" fmla="*/ 1216912 h 1216912"/>
              <a:gd name="connsiteX4" fmla="*/ 12879 w 8725847"/>
              <a:gd name="connsiteY4" fmla="*/ 0 h 1216912"/>
              <a:gd name="connsiteX0" fmla="*/ 12879 w 8725847"/>
              <a:gd name="connsiteY0" fmla="*/ 0 h 1255548"/>
              <a:gd name="connsiteX1" fmla="*/ 8725847 w 8725847"/>
              <a:gd name="connsiteY1" fmla="*/ 0 h 1255548"/>
              <a:gd name="connsiteX2" fmla="*/ 8725847 w 8725847"/>
              <a:gd name="connsiteY2" fmla="*/ 1204033 h 1255548"/>
              <a:gd name="connsiteX3" fmla="*/ 0 w 8725847"/>
              <a:gd name="connsiteY3" fmla="*/ 1255548 h 1255548"/>
              <a:gd name="connsiteX4" fmla="*/ 12879 w 8725847"/>
              <a:gd name="connsiteY4" fmla="*/ 0 h 1255548"/>
              <a:gd name="connsiteX0" fmla="*/ 12879 w 8725847"/>
              <a:gd name="connsiteY0" fmla="*/ 0 h 1268427"/>
              <a:gd name="connsiteX1" fmla="*/ 8725847 w 8725847"/>
              <a:gd name="connsiteY1" fmla="*/ 0 h 1268427"/>
              <a:gd name="connsiteX2" fmla="*/ 8725847 w 8725847"/>
              <a:gd name="connsiteY2" fmla="*/ 1268427 h 1268427"/>
              <a:gd name="connsiteX3" fmla="*/ 0 w 8725847"/>
              <a:gd name="connsiteY3" fmla="*/ 1255548 h 1268427"/>
              <a:gd name="connsiteX4" fmla="*/ 12879 w 8725847"/>
              <a:gd name="connsiteY4" fmla="*/ 0 h 1268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847" h="1268427">
                <a:moveTo>
                  <a:pt x="12879" y="0"/>
                </a:moveTo>
                <a:lnTo>
                  <a:pt x="8725847" y="0"/>
                </a:lnTo>
                <a:lnTo>
                  <a:pt x="8725847" y="1268427"/>
                </a:lnTo>
                <a:lnTo>
                  <a:pt x="0" y="1255548"/>
                </a:lnTo>
                <a:lnTo>
                  <a:pt x="12879" y="0"/>
                </a:lnTo>
                <a:close/>
              </a:path>
            </a:pathLst>
          </a:custGeom>
          <a:noFill/>
          <a:ln w="28575">
            <a:solidFill>
              <a:schemeClr val="accent6"/>
            </a:solidFill>
          </a:ln>
        </p:spPr>
        <p:txBody>
          <a:bodyPr wrap="square" rtlCol="0">
            <a:spAutoFit/>
          </a:bodyPr>
          <a:lstStyle/>
          <a:p>
            <a:r>
              <a:rPr lang="en-GB" sz="2000" dirty="0"/>
              <a:t>In some chemical reactions, the products of the reaction can react to produce the original reactants. Such reactions are called </a:t>
            </a:r>
            <a:r>
              <a:rPr lang="en-GB" sz="2000" b="1" dirty="0">
                <a:solidFill>
                  <a:schemeClr val="accent6">
                    <a:lumMod val="75000"/>
                  </a:schemeClr>
                </a:solidFill>
              </a:rPr>
              <a:t>reversible reactions </a:t>
            </a:r>
            <a:r>
              <a:rPr lang="en-GB" sz="2000" dirty="0"/>
              <a:t>and are represented by:</a:t>
            </a:r>
          </a:p>
          <a:p>
            <a:pPr algn="ctr"/>
            <a:r>
              <a:rPr lang="en-GB" sz="2000" b="1" dirty="0"/>
              <a:t>A  +  B        C  +  D</a:t>
            </a:r>
          </a:p>
          <a:p>
            <a:pPr algn="ctr"/>
            <a:endParaRPr lang="en-GB" sz="1000" b="1" dirty="0"/>
          </a:p>
        </p:txBody>
      </p:sp>
      <p:pic>
        <p:nvPicPr>
          <p:cNvPr id="6" name="Picture 5"/>
          <p:cNvPicPr/>
          <p:nvPr/>
        </p:nvPicPr>
        <p:blipFill>
          <a:blip r:embed="rId3"/>
          <a:stretch>
            <a:fillRect/>
          </a:stretch>
        </p:blipFill>
        <p:spPr>
          <a:xfrm>
            <a:off x="4355975" y="1658088"/>
            <a:ext cx="360040" cy="439018"/>
          </a:xfrm>
          <a:prstGeom prst="rect">
            <a:avLst/>
          </a:prstGeom>
        </p:spPr>
      </p:pic>
      <p:sp>
        <p:nvSpPr>
          <p:cNvPr id="12" name="TextBox 11"/>
          <p:cNvSpPr txBox="1"/>
          <p:nvPr/>
        </p:nvSpPr>
        <p:spPr>
          <a:xfrm>
            <a:off x="179467" y="2483568"/>
            <a:ext cx="8687211" cy="1015663"/>
          </a:xfrm>
          <a:custGeom>
            <a:avLst/>
            <a:gdLst>
              <a:gd name="connsiteX0" fmla="*/ 0 w 8725847"/>
              <a:gd name="connsiteY0" fmla="*/ 0 h 612071"/>
              <a:gd name="connsiteX1" fmla="*/ 8725847 w 8725847"/>
              <a:gd name="connsiteY1" fmla="*/ 0 h 612071"/>
              <a:gd name="connsiteX2" fmla="*/ 8725847 w 8725847"/>
              <a:gd name="connsiteY2" fmla="*/ 612071 h 612071"/>
              <a:gd name="connsiteX3" fmla="*/ 0 w 8725847"/>
              <a:gd name="connsiteY3" fmla="*/ 612071 h 612071"/>
              <a:gd name="connsiteX4" fmla="*/ 0 w 8725847"/>
              <a:gd name="connsiteY4" fmla="*/ 0 h 612071"/>
              <a:gd name="connsiteX0" fmla="*/ 12879 w 8725847"/>
              <a:gd name="connsiteY0" fmla="*/ 0 h 1835564"/>
              <a:gd name="connsiteX1" fmla="*/ 8725847 w 8725847"/>
              <a:gd name="connsiteY1" fmla="*/ 1223493 h 1835564"/>
              <a:gd name="connsiteX2" fmla="*/ 8725847 w 8725847"/>
              <a:gd name="connsiteY2" fmla="*/ 1835564 h 1835564"/>
              <a:gd name="connsiteX3" fmla="*/ 0 w 8725847"/>
              <a:gd name="connsiteY3" fmla="*/ 1835564 h 1835564"/>
              <a:gd name="connsiteX4" fmla="*/ 12879 w 8725847"/>
              <a:gd name="connsiteY4" fmla="*/ 0 h 1835564"/>
              <a:gd name="connsiteX0" fmla="*/ 12879 w 8725847"/>
              <a:gd name="connsiteY0" fmla="*/ 25758 h 1861322"/>
              <a:gd name="connsiteX1" fmla="*/ 8700090 w 8725847"/>
              <a:gd name="connsiteY1" fmla="*/ 0 h 1861322"/>
              <a:gd name="connsiteX2" fmla="*/ 8725847 w 8725847"/>
              <a:gd name="connsiteY2" fmla="*/ 1861322 h 1861322"/>
              <a:gd name="connsiteX3" fmla="*/ 0 w 8725847"/>
              <a:gd name="connsiteY3" fmla="*/ 1861322 h 1861322"/>
              <a:gd name="connsiteX4" fmla="*/ 12879 w 8725847"/>
              <a:gd name="connsiteY4" fmla="*/ 25758 h 1861322"/>
              <a:gd name="connsiteX0" fmla="*/ 12879 w 8725847"/>
              <a:gd name="connsiteY0" fmla="*/ 0 h 1835564"/>
              <a:gd name="connsiteX1" fmla="*/ 8700090 w 8725847"/>
              <a:gd name="connsiteY1" fmla="*/ 0 h 1835564"/>
              <a:gd name="connsiteX2" fmla="*/ 8725847 w 8725847"/>
              <a:gd name="connsiteY2" fmla="*/ 1835564 h 1835564"/>
              <a:gd name="connsiteX3" fmla="*/ 0 w 8725847"/>
              <a:gd name="connsiteY3" fmla="*/ 1835564 h 1835564"/>
              <a:gd name="connsiteX4" fmla="*/ 12879 w 8725847"/>
              <a:gd name="connsiteY4" fmla="*/ 0 h 1835564"/>
              <a:gd name="connsiteX0" fmla="*/ 12879 w 8700090"/>
              <a:gd name="connsiteY0" fmla="*/ 0 h 1835564"/>
              <a:gd name="connsiteX1" fmla="*/ 8700090 w 8700090"/>
              <a:gd name="connsiteY1" fmla="*/ 0 h 1835564"/>
              <a:gd name="connsiteX2" fmla="*/ 8700089 w 8700090"/>
              <a:gd name="connsiteY2" fmla="*/ 599192 h 1835564"/>
              <a:gd name="connsiteX3" fmla="*/ 0 w 8700090"/>
              <a:gd name="connsiteY3" fmla="*/ 1835564 h 1835564"/>
              <a:gd name="connsiteX4" fmla="*/ 12879 w 8700090"/>
              <a:gd name="connsiteY4" fmla="*/ 0 h 1835564"/>
              <a:gd name="connsiteX0" fmla="*/ 0 w 8687211"/>
              <a:gd name="connsiteY0" fmla="*/ 0 h 676466"/>
              <a:gd name="connsiteX1" fmla="*/ 8687211 w 8687211"/>
              <a:gd name="connsiteY1" fmla="*/ 0 h 676466"/>
              <a:gd name="connsiteX2" fmla="*/ 8687210 w 8687211"/>
              <a:gd name="connsiteY2" fmla="*/ 599192 h 676466"/>
              <a:gd name="connsiteX3" fmla="*/ 0 w 8687211"/>
              <a:gd name="connsiteY3" fmla="*/ 676466 h 676466"/>
              <a:gd name="connsiteX4" fmla="*/ 0 w 8687211"/>
              <a:gd name="connsiteY4" fmla="*/ 0 h 676466"/>
              <a:gd name="connsiteX0" fmla="*/ 0 w 8687211"/>
              <a:gd name="connsiteY0" fmla="*/ 0 h 663587"/>
              <a:gd name="connsiteX1" fmla="*/ 8687211 w 8687211"/>
              <a:gd name="connsiteY1" fmla="*/ 0 h 663587"/>
              <a:gd name="connsiteX2" fmla="*/ 8687210 w 8687211"/>
              <a:gd name="connsiteY2" fmla="*/ 599192 h 663587"/>
              <a:gd name="connsiteX3" fmla="*/ 0 w 8687211"/>
              <a:gd name="connsiteY3" fmla="*/ 663587 h 663587"/>
              <a:gd name="connsiteX4" fmla="*/ 0 w 8687211"/>
              <a:gd name="connsiteY4" fmla="*/ 0 h 663587"/>
              <a:gd name="connsiteX0" fmla="*/ 0 w 8687211"/>
              <a:gd name="connsiteY0" fmla="*/ 0 h 637829"/>
              <a:gd name="connsiteX1" fmla="*/ 8687211 w 8687211"/>
              <a:gd name="connsiteY1" fmla="*/ 0 h 637829"/>
              <a:gd name="connsiteX2" fmla="*/ 8687210 w 8687211"/>
              <a:gd name="connsiteY2" fmla="*/ 599192 h 637829"/>
              <a:gd name="connsiteX3" fmla="*/ 0 w 8687211"/>
              <a:gd name="connsiteY3" fmla="*/ 637829 h 637829"/>
              <a:gd name="connsiteX4" fmla="*/ 0 w 8687211"/>
              <a:gd name="connsiteY4" fmla="*/ 0 h 637829"/>
              <a:gd name="connsiteX0" fmla="*/ 0 w 8687211"/>
              <a:gd name="connsiteY0" fmla="*/ 0 h 612071"/>
              <a:gd name="connsiteX1" fmla="*/ 8687211 w 8687211"/>
              <a:gd name="connsiteY1" fmla="*/ 0 h 612071"/>
              <a:gd name="connsiteX2" fmla="*/ 8687210 w 8687211"/>
              <a:gd name="connsiteY2" fmla="*/ 599192 h 612071"/>
              <a:gd name="connsiteX3" fmla="*/ 0 w 8687211"/>
              <a:gd name="connsiteY3" fmla="*/ 612071 h 612071"/>
              <a:gd name="connsiteX4" fmla="*/ 0 w 8687211"/>
              <a:gd name="connsiteY4" fmla="*/ 0 h 61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211" h="612071">
                <a:moveTo>
                  <a:pt x="0" y="0"/>
                </a:moveTo>
                <a:lnTo>
                  <a:pt x="8687211" y="0"/>
                </a:lnTo>
                <a:cubicBezTo>
                  <a:pt x="8687211" y="199731"/>
                  <a:pt x="8687210" y="399461"/>
                  <a:pt x="8687210" y="599192"/>
                </a:cubicBezTo>
                <a:lnTo>
                  <a:pt x="0" y="612071"/>
                </a:lnTo>
                <a:lnTo>
                  <a:pt x="0" y="0"/>
                </a:lnTo>
                <a:close/>
              </a:path>
            </a:pathLst>
          </a:custGeom>
          <a:noFill/>
        </p:spPr>
        <p:txBody>
          <a:bodyPr wrap="square" rtlCol="0">
            <a:spAutoFit/>
          </a:bodyPr>
          <a:lstStyle/>
          <a:p>
            <a:pPr algn="ctr"/>
            <a:r>
              <a:rPr lang="en-GB" sz="2000" dirty="0"/>
              <a:t>This is different to the usual </a:t>
            </a:r>
            <a:r>
              <a:rPr lang="en-GB" sz="2000" dirty="0">
                <a:sym typeface="Wingdings" panose="05000000000000000000" pitchFamily="2" charset="2"/>
              </a:rPr>
              <a:t> or = sign, which signify that all the reactants change to products in the reaction. In </a:t>
            </a:r>
            <a:r>
              <a:rPr lang="en-GB" sz="2000" b="1" dirty="0">
                <a:solidFill>
                  <a:schemeClr val="accent6">
                    <a:lumMod val="75000"/>
                  </a:schemeClr>
                </a:solidFill>
                <a:sym typeface="Wingdings" panose="05000000000000000000" pitchFamily="2" charset="2"/>
              </a:rPr>
              <a:t>reversible reactions, </a:t>
            </a:r>
            <a:r>
              <a:rPr lang="en-GB" sz="2000" dirty="0">
                <a:sym typeface="Wingdings" panose="05000000000000000000" pitchFamily="2" charset="2"/>
              </a:rPr>
              <a:t>there are always </a:t>
            </a:r>
            <a:r>
              <a:rPr lang="en-GB" sz="2000" b="1" dirty="0">
                <a:solidFill>
                  <a:schemeClr val="accent6">
                    <a:lumMod val="75000"/>
                  </a:schemeClr>
                </a:solidFill>
                <a:sym typeface="Wingdings" panose="05000000000000000000" pitchFamily="2" charset="2"/>
              </a:rPr>
              <a:t>some</a:t>
            </a:r>
            <a:r>
              <a:rPr lang="en-GB" sz="2000" b="1" dirty="0">
                <a:solidFill>
                  <a:schemeClr val="accent6"/>
                </a:solidFill>
                <a:sym typeface="Wingdings" panose="05000000000000000000" pitchFamily="2" charset="2"/>
              </a:rPr>
              <a:t> </a:t>
            </a:r>
            <a:r>
              <a:rPr lang="en-GB" sz="2000" b="1" dirty="0">
                <a:solidFill>
                  <a:schemeClr val="accent6">
                    <a:lumMod val="75000"/>
                  </a:schemeClr>
                </a:solidFill>
                <a:sym typeface="Wingdings" panose="05000000000000000000" pitchFamily="2" charset="2"/>
              </a:rPr>
              <a:t>reactants</a:t>
            </a:r>
            <a:r>
              <a:rPr lang="en-GB" sz="2000" b="1" dirty="0">
                <a:solidFill>
                  <a:schemeClr val="accent6"/>
                </a:solidFill>
                <a:sym typeface="Wingdings" panose="05000000000000000000" pitchFamily="2" charset="2"/>
              </a:rPr>
              <a:t> </a:t>
            </a:r>
            <a:r>
              <a:rPr lang="en-GB" sz="2000" dirty="0">
                <a:sym typeface="Wingdings" panose="05000000000000000000" pitchFamily="2" charset="2"/>
              </a:rPr>
              <a:t>and </a:t>
            </a:r>
            <a:r>
              <a:rPr lang="en-GB" sz="2000" b="1" dirty="0">
                <a:solidFill>
                  <a:schemeClr val="accent6">
                    <a:lumMod val="75000"/>
                  </a:schemeClr>
                </a:solidFill>
                <a:sym typeface="Wingdings" panose="05000000000000000000" pitchFamily="2" charset="2"/>
              </a:rPr>
              <a:t>some products. </a:t>
            </a:r>
            <a:endParaRPr lang="en-GB" sz="2000" dirty="0">
              <a:solidFill>
                <a:schemeClr val="accent6">
                  <a:lumMod val="75000"/>
                </a:schemeClr>
              </a:solidFill>
            </a:endParaRPr>
          </a:p>
        </p:txBody>
      </p:sp>
      <p:sp>
        <p:nvSpPr>
          <p:cNvPr id="13" name="TextBox 12"/>
          <p:cNvSpPr txBox="1"/>
          <p:nvPr/>
        </p:nvSpPr>
        <p:spPr>
          <a:xfrm>
            <a:off x="179467" y="3717032"/>
            <a:ext cx="8713539" cy="707886"/>
          </a:xfrm>
          <a:custGeom>
            <a:avLst/>
            <a:gdLst>
              <a:gd name="connsiteX0" fmla="*/ 0 w 8725847"/>
              <a:gd name="connsiteY0" fmla="*/ 0 h 923330"/>
              <a:gd name="connsiteX1" fmla="*/ 8725847 w 8725847"/>
              <a:gd name="connsiteY1" fmla="*/ 0 h 923330"/>
              <a:gd name="connsiteX2" fmla="*/ 8725847 w 8725847"/>
              <a:gd name="connsiteY2" fmla="*/ 923330 h 923330"/>
              <a:gd name="connsiteX3" fmla="*/ 0 w 8725847"/>
              <a:gd name="connsiteY3" fmla="*/ 923330 h 923330"/>
              <a:gd name="connsiteX4" fmla="*/ 0 w 8725847"/>
              <a:gd name="connsiteY4" fmla="*/ 0 h 923330"/>
              <a:gd name="connsiteX0" fmla="*/ 12878 w 8738725"/>
              <a:gd name="connsiteY0" fmla="*/ 0 h 1245302"/>
              <a:gd name="connsiteX1" fmla="*/ 8738725 w 8738725"/>
              <a:gd name="connsiteY1" fmla="*/ 0 h 1245302"/>
              <a:gd name="connsiteX2" fmla="*/ 8738725 w 8738725"/>
              <a:gd name="connsiteY2" fmla="*/ 923330 h 1245302"/>
              <a:gd name="connsiteX3" fmla="*/ 0 w 8738725"/>
              <a:gd name="connsiteY3" fmla="*/ 1245302 h 1245302"/>
              <a:gd name="connsiteX4" fmla="*/ 12878 w 8738725"/>
              <a:gd name="connsiteY4" fmla="*/ 0 h 1245302"/>
              <a:gd name="connsiteX0" fmla="*/ 12878 w 8738725"/>
              <a:gd name="connsiteY0" fmla="*/ 0 h 1271060"/>
              <a:gd name="connsiteX1" fmla="*/ 8738725 w 8738725"/>
              <a:gd name="connsiteY1" fmla="*/ 0 h 1271060"/>
              <a:gd name="connsiteX2" fmla="*/ 8725846 w 8738725"/>
              <a:gd name="connsiteY2" fmla="*/ 1271060 h 1271060"/>
              <a:gd name="connsiteX3" fmla="*/ 0 w 8738725"/>
              <a:gd name="connsiteY3" fmla="*/ 1245302 h 1271060"/>
              <a:gd name="connsiteX4" fmla="*/ 12878 w 8738725"/>
              <a:gd name="connsiteY4" fmla="*/ 0 h 1271060"/>
              <a:gd name="connsiteX0" fmla="*/ 12878 w 8738725"/>
              <a:gd name="connsiteY0" fmla="*/ 0 h 1245302"/>
              <a:gd name="connsiteX1" fmla="*/ 8738725 w 8738725"/>
              <a:gd name="connsiteY1" fmla="*/ 0 h 1245302"/>
              <a:gd name="connsiteX2" fmla="*/ 8725846 w 8738725"/>
              <a:gd name="connsiteY2" fmla="*/ 1245302 h 1245302"/>
              <a:gd name="connsiteX3" fmla="*/ 0 w 8738725"/>
              <a:gd name="connsiteY3" fmla="*/ 1245302 h 1245302"/>
              <a:gd name="connsiteX4" fmla="*/ 12878 w 8738725"/>
              <a:gd name="connsiteY4" fmla="*/ 0 h 1245302"/>
              <a:gd name="connsiteX0" fmla="*/ 12878 w 8738725"/>
              <a:gd name="connsiteY0" fmla="*/ 0 h 1245302"/>
              <a:gd name="connsiteX1" fmla="*/ 8738725 w 8738725"/>
              <a:gd name="connsiteY1" fmla="*/ 0 h 1245302"/>
              <a:gd name="connsiteX2" fmla="*/ 8738725 w 8738725"/>
              <a:gd name="connsiteY2" fmla="*/ 1245302 h 1245302"/>
              <a:gd name="connsiteX3" fmla="*/ 0 w 8738725"/>
              <a:gd name="connsiteY3" fmla="*/ 1245302 h 1245302"/>
              <a:gd name="connsiteX4" fmla="*/ 12878 w 8738725"/>
              <a:gd name="connsiteY4" fmla="*/ 0 h 1245302"/>
              <a:gd name="connsiteX0" fmla="*/ 0 w 8725847"/>
              <a:gd name="connsiteY0" fmla="*/ 0 h 1889246"/>
              <a:gd name="connsiteX1" fmla="*/ 8725847 w 8725847"/>
              <a:gd name="connsiteY1" fmla="*/ 0 h 1889246"/>
              <a:gd name="connsiteX2" fmla="*/ 8725847 w 8725847"/>
              <a:gd name="connsiteY2" fmla="*/ 1245302 h 1889246"/>
              <a:gd name="connsiteX3" fmla="*/ 1 w 8725847"/>
              <a:gd name="connsiteY3" fmla="*/ 1889246 h 1889246"/>
              <a:gd name="connsiteX4" fmla="*/ 0 w 8725847"/>
              <a:gd name="connsiteY4" fmla="*/ 0 h 1889246"/>
              <a:gd name="connsiteX0" fmla="*/ 0 w 8751604"/>
              <a:gd name="connsiteY0" fmla="*/ 0 h 1889246"/>
              <a:gd name="connsiteX1" fmla="*/ 8725847 w 8751604"/>
              <a:gd name="connsiteY1" fmla="*/ 0 h 1889246"/>
              <a:gd name="connsiteX2" fmla="*/ 8751604 w 8751604"/>
              <a:gd name="connsiteY2" fmla="*/ 1824851 h 1889246"/>
              <a:gd name="connsiteX3" fmla="*/ 1 w 8751604"/>
              <a:gd name="connsiteY3" fmla="*/ 1889246 h 1889246"/>
              <a:gd name="connsiteX4" fmla="*/ 0 w 8751604"/>
              <a:gd name="connsiteY4" fmla="*/ 0 h 1889246"/>
              <a:gd name="connsiteX0" fmla="*/ 0 w 8751604"/>
              <a:gd name="connsiteY0" fmla="*/ 0 h 1889246"/>
              <a:gd name="connsiteX1" fmla="*/ 8725847 w 8751604"/>
              <a:gd name="connsiteY1" fmla="*/ 0 h 1889246"/>
              <a:gd name="connsiteX2" fmla="*/ 8751604 w 8751604"/>
              <a:gd name="connsiteY2" fmla="*/ 1837730 h 1889246"/>
              <a:gd name="connsiteX3" fmla="*/ 1 w 8751604"/>
              <a:gd name="connsiteY3" fmla="*/ 1889246 h 1889246"/>
              <a:gd name="connsiteX4" fmla="*/ 0 w 8751604"/>
              <a:gd name="connsiteY4" fmla="*/ 0 h 1889246"/>
              <a:gd name="connsiteX0" fmla="*/ 0 w 8738725"/>
              <a:gd name="connsiteY0" fmla="*/ 0 h 1889246"/>
              <a:gd name="connsiteX1" fmla="*/ 8725847 w 8738725"/>
              <a:gd name="connsiteY1" fmla="*/ 0 h 1889246"/>
              <a:gd name="connsiteX2" fmla="*/ 8738725 w 8738725"/>
              <a:gd name="connsiteY2" fmla="*/ 1837730 h 1889246"/>
              <a:gd name="connsiteX3" fmla="*/ 1 w 8738725"/>
              <a:gd name="connsiteY3" fmla="*/ 1889246 h 1889246"/>
              <a:gd name="connsiteX4" fmla="*/ 0 w 8738725"/>
              <a:gd name="connsiteY4" fmla="*/ 0 h 1889246"/>
              <a:gd name="connsiteX0" fmla="*/ 0 w 8738725"/>
              <a:gd name="connsiteY0" fmla="*/ 0 h 1889246"/>
              <a:gd name="connsiteX1" fmla="*/ 8725847 w 8738725"/>
              <a:gd name="connsiteY1" fmla="*/ 901521 h 1889246"/>
              <a:gd name="connsiteX2" fmla="*/ 8738725 w 8738725"/>
              <a:gd name="connsiteY2" fmla="*/ 1837730 h 1889246"/>
              <a:gd name="connsiteX3" fmla="*/ 1 w 8738725"/>
              <a:gd name="connsiteY3" fmla="*/ 1889246 h 1889246"/>
              <a:gd name="connsiteX4" fmla="*/ 0 w 8738725"/>
              <a:gd name="connsiteY4" fmla="*/ 0 h 1889246"/>
              <a:gd name="connsiteX0" fmla="*/ 12877 w 8738724"/>
              <a:gd name="connsiteY0" fmla="*/ 38637 h 987725"/>
              <a:gd name="connsiteX1" fmla="*/ 8725846 w 8738724"/>
              <a:gd name="connsiteY1" fmla="*/ 0 h 987725"/>
              <a:gd name="connsiteX2" fmla="*/ 8738724 w 8738724"/>
              <a:gd name="connsiteY2" fmla="*/ 936209 h 987725"/>
              <a:gd name="connsiteX3" fmla="*/ 0 w 8738724"/>
              <a:gd name="connsiteY3" fmla="*/ 987725 h 987725"/>
              <a:gd name="connsiteX4" fmla="*/ 12877 w 8738724"/>
              <a:gd name="connsiteY4" fmla="*/ 38637 h 987725"/>
              <a:gd name="connsiteX0" fmla="*/ 25756 w 8738724"/>
              <a:gd name="connsiteY0" fmla="*/ 25758 h 987725"/>
              <a:gd name="connsiteX1" fmla="*/ 8725846 w 8738724"/>
              <a:gd name="connsiteY1" fmla="*/ 0 h 987725"/>
              <a:gd name="connsiteX2" fmla="*/ 8738724 w 8738724"/>
              <a:gd name="connsiteY2" fmla="*/ 936209 h 987725"/>
              <a:gd name="connsiteX3" fmla="*/ 0 w 8738724"/>
              <a:gd name="connsiteY3" fmla="*/ 987725 h 987725"/>
              <a:gd name="connsiteX4" fmla="*/ 25756 w 8738724"/>
              <a:gd name="connsiteY4" fmla="*/ 25758 h 987725"/>
              <a:gd name="connsiteX0" fmla="*/ 12877 w 8738724"/>
              <a:gd name="connsiteY0" fmla="*/ 25758 h 987725"/>
              <a:gd name="connsiteX1" fmla="*/ 8725846 w 8738724"/>
              <a:gd name="connsiteY1" fmla="*/ 0 h 987725"/>
              <a:gd name="connsiteX2" fmla="*/ 8738724 w 8738724"/>
              <a:gd name="connsiteY2" fmla="*/ 936209 h 987725"/>
              <a:gd name="connsiteX3" fmla="*/ 0 w 8738724"/>
              <a:gd name="connsiteY3" fmla="*/ 987725 h 987725"/>
              <a:gd name="connsiteX4" fmla="*/ 12877 w 8738724"/>
              <a:gd name="connsiteY4" fmla="*/ 25758 h 987725"/>
              <a:gd name="connsiteX0" fmla="*/ 0 w 8725847"/>
              <a:gd name="connsiteY0" fmla="*/ 25758 h 961968"/>
              <a:gd name="connsiteX1" fmla="*/ 8712969 w 8725847"/>
              <a:gd name="connsiteY1" fmla="*/ 0 h 961968"/>
              <a:gd name="connsiteX2" fmla="*/ 8725847 w 8725847"/>
              <a:gd name="connsiteY2" fmla="*/ 936209 h 961968"/>
              <a:gd name="connsiteX3" fmla="*/ 2 w 8725847"/>
              <a:gd name="connsiteY3" fmla="*/ 961968 h 961968"/>
              <a:gd name="connsiteX4" fmla="*/ 0 w 8725847"/>
              <a:gd name="connsiteY4" fmla="*/ 25758 h 961968"/>
              <a:gd name="connsiteX0" fmla="*/ 0 w 8725847"/>
              <a:gd name="connsiteY0" fmla="*/ 25758 h 949089"/>
              <a:gd name="connsiteX1" fmla="*/ 8712969 w 8725847"/>
              <a:gd name="connsiteY1" fmla="*/ 0 h 949089"/>
              <a:gd name="connsiteX2" fmla="*/ 8725847 w 8725847"/>
              <a:gd name="connsiteY2" fmla="*/ 936209 h 949089"/>
              <a:gd name="connsiteX3" fmla="*/ 2 w 8725847"/>
              <a:gd name="connsiteY3" fmla="*/ 949089 h 949089"/>
              <a:gd name="connsiteX4" fmla="*/ 0 w 8725847"/>
              <a:gd name="connsiteY4" fmla="*/ 25758 h 949089"/>
              <a:gd name="connsiteX0" fmla="*/ 0 w 8725847"/>
              <a:gd name="connsiteY0" fmla="*/ 25758 h 1258182"/>
              <a:gd name="connsiteX1" fmla="*/ 8712969 w 8725847"/>
              <a:gd name="connsiteY1" fmla="*/ 0 h 1258182"/>
              <a:gd name="connsiteX2" fmla="*/ 8725847 w 8725847"/>
              <a:gd name="connsiteY2" fmla="*/ 936209 h 1258182"/>
              <a:gd name="connsiteX3" fmla="*/ 2 w 8725847"/>
              <a:gd name="connsiteY3" fmla="*/ 1258182 h 1258182"/>
              <a:gd name="connsiteX4" fmla="*/ 0 w 8725847"/>
              <a:gd name="connsiteY4" fmla="*/ 25758 h 1258182"/>
              <a:gd name="connsiteX0" fmla="*/ 0 w 8713539"/>
              <a:gd name="connsiteY0" fmla="*/ 25758 h 1258182"/>
              <a:gd name="connsiteX1" fmla="*/ 8712969 w 8713539"/>
              <a:gd name="connsiteY1" fmla="*/ 0 h 1258182"/>
              <a:gd name="connsiteX2" fmla="*/ 8700090 w 8713539"/>
              <a:gd name="connsiteY2" fmla="*/ 1206665 h 1258182"/>
              <a:gd name="connsiteX3" fmla="*/ 2 w 8713539"/>
              <a:gd name="connsiteY3" fmla="*/ 1258182 h 1258182"/>
              <a:gd name="connsiteX4" fmla="*/ 0 w 8713539"/>
              <a:gd name="connsiteY4" fmla="*/ 25758 h 1258182"/>
              <a:gd name="connsiteX0" fmla="*/ 0 w 8713539"/>
              <a:gd name="connsiteY0" fmla="*/ 25758 h 1258182"/>
              <a:gd name="connsiteX1" fmla="*/ 8712969 w 8713539"/>
              <a:gd name="connsiteY1" fmla="*/ 0 h 1258182"/>
              <a:gd name="connsiteX2" fmla="*/ 8700090 w 8713539"/>
              <a:gd name="connsiteY2" fmla="*/ 1245302 h 1258182"/>
              <a:gd name="connsiteX3" fmla="*/ 2 w 8713539"/>
              <a:gd name="connsiteY3" fmla="*/ 1258182 h 1258182"/>
              <a:gd name="connsiteX4" fmla="*/ 0 w 8713539"/>
              <a:gd name="connsiteY4" fmla="*/ 25758 h 125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3539" h="1258182">
                <a:moveTo>
                  <a:pt x="0" y="25758"/>
                </a:moveTo>
                <a:lnTo>
                  <a:pt x="8712969" y="0"/>
                </a:lnTo>
                <a:cubicBezTo>
                  <a:pt x="8717262" y="612577"/>
                  <a:pt x="8695797" y="632725"/>
                  <a:pt x="8700090" y="1245302"/>
                </a:cubicBezTo>
                <a:lnTo>
                  <a:pt x="2" y="1258182"/>
                </a:lnTo>
                <a:cubicBezTo>
                  <a:pt x="2" y="628433"/>
                  <a:pt x="0" y="655507"/>
                  <a:pt x="0" y="25758"/>
                </a:cubicBezTo>
                <a:close/>
              </a:path>
            </a:pathLst>
          </a:custGeom>
          <a:noFill/>
          <a:ln w="28575">
            <a:solidFill>
              <a:schemeClr val="accent6"/>
            </a:solidFill>
          </a:ln>
        </p:spPr>
        <p:txBody>
          <a:bodyPr wrap="square" rtlCol="0">
            <a:spAutoFit/>
          </a:bodyPr>
          <a:lstStyle/>
          <a:p>
            <a:pPr algn="ctr"/>
            <a:r>
              <a:rPr lang="en-GB" sz="2000" dirty="0"/>
              <a:t>The direction of reversible reactions can be changed by changing the reaction conditions.</a:t>
            </a:r>
            <a:endParaRPr lang="en-GB" sz="2000" b="1" dirty="0"/>
          </a:p>
        </p:txBody>
      </p:sp>
      <p:sp>
        <p:nvSpPr>
          <p:cNvPr id="17" name="TextBox 16"/>
          <p:cNvSpPr txBox="1"/>
          <p:nvPr/>
        </p:nvSpPr>
        <p:spPr>
          <a:xfrm>
            <a:off x="179467" y="4885293"/>
            <a:ext cx="8662603" cy="923330"/>
          </a:xfrm>
          <a:custGeom>
            <a:avLst/>
            <a:gdLst>
              <a:gd name="connsiteX0" fmla="*/ 0 w 3384376"/>
              <a:gd name="connsiteY0" fmla="*/ 0 h 2031325"/>
              <a:gd name="connsiteX1" fmla="*/ 3384376 w 3384376"/>
              <a:gd name="connsiteY1" fmla="*/ 0 h 2031325"/>
              <a:gd name="connsiteX2" fmla="*/ 3384376 w 3384376"/>
              <a:gd name="connsiteY2" fmla="*/ 2031325 h 2031325"/>
              <a:gd name="connsiteX3" fmla="*/ 0 w 3384376"/>
              <a:gd name="connsiteY3" fmla="*/ 2031325 h 2031325"/>
              <a:gd name="connsiteX4" fmla="*/ 0 w 3384376"/>
              <a:gd name="connsiteY4" fmla="*/ 0 h 2031325"/>
              <a:gd name="connsiteX0" fmla="*/ 12879 w 3397255"/>
              <a:gd name="connsiteY0" fmla="*/ 0 h 2585117"/>
              <a:gd name="connsiteX1" fmla="*/ 3397255 w 3397255"/>
              <a:gd name="connsiteY1" fmla="*/ 0 h 2585117"/>
              <a:gd name="connsiteX2" fmla="*/ 3397255 w 3397255"/>
              <a:gd name="connsiteY2" fmla="*/ 2031325 h 2585117"/>
              <a:gd name="connsiteX3" fmla="*/ 0 w 3397255"/>
              <a:gd name="connsiteY3" fmla="*/ 2585117 h 2585117"/>
              <a:gd name="connsiteX4" fmla="*/ 12879 w 3397255"/>
              <a:gd name="connsiteY4" fmla="*/ 0 h 2585117"/>
              <a:gd name="connsiteX0" fmla="*/ 12879 w 3397255"/>
              <a:gd name="connsiteY0" fmla="*/ 0 h 2585117"/>
              <a:gd name="connsiteX1" fmla="*/ 3397255 w 3397255"/>
              <a:gd name="connsiteY1" fmla="*/ 0 h 2585117"/>
              <a:gd name="connsiteX2" fmla="*/ 3397255 w 3397255"/>
              <a:gd name="connsiteY2" fmla="*/ 2559359 h 2585117"/>
              <a:gd name="connsiteX3" fmla="*/ 0 w 3397255"/>
              <a:gd name="connsiteY3" fmla="*/ 2585117 h 2585117"/>
              <a:gd name="connsiteX4" fmla="*/ 12879 w 3397255"/>
              <a:gd name="connsiteY4" fmla="*/ 0 h 2585117"/>
              <a:gd name="connsiteX0" fmla="*/ 12879 w 3397255"/>
              <a:gd name="connsiteY0" fmla="*/ 0 h 2585117"/>
              <a:gd name="connsiteX1" fmla="*/ 3397255 w 3397255"/>
              <a:gd name="connsiteY1" fmla="*/ 0 h 2585117"/>
              <a:gd name="connsiteX2" fmla="*/ 3397255 w 3397255"/>
              <a:gd name="connsiteY2" fmla="*/ 2585117 h 2585117"/>
              <a:gd name="connsiteX3" fmla="*/ 0 w 3397255"/>
              <a:gd name="connsiteY3" fmla="*/ 2585117 h 2585117"/>
              <a:gd name="connsiteX4" fmla="*/ 12879 w 3397255"/>
              <a:gd name="connsiteY4" fmla="*/ 0 h 2585117"/>
              <a:gd name="connsiteX0" fmla="*/ 25758 w 3397255"/>
              <a:gd name="connsiteY0" fmla="*/ 566671 h 2585117"/>
              <a:gd name="connsiteX1" fmla="*/ 3397255 w 3397255"/>
              <a:gd name="connsiteY1" fmla="*/ 0 h 2585117"/>
              <a:gd name="connsiteX2" fmla="*/ 3397255 w 3397255"/>
              <a:gd name="connsiteY2" fmla="*/ 2585117 h 2585117"/>
              <a:gd name="connsiteX3" fmla="*/ 0 w 3397255"/>
              <a:gd name="connsiteY3" fmla="*/ 2585117 h 2585117"/>
              <a:gd name="connsiteX4" fmla="*/ 25758 w 3397255"/>
              <a:gd name="connsiteY4" fmla="*/ 566671 h 2585117"/>
              <a:gd name="connsiteX0" fmla="*/ 25758 w 3397255"/>
              <a:gd name="connsiteY0" fmla="*/ 0 h 2018446"/>
              <a:gd name="connsiteX1" fmla="*/ 3397255 w 3397255"/>
              <a:gd name="connsiteY1" fmla="*/ 12878 h 2018446"/>
              <a:gd name="connsiteX2" fmla="*/ 3397255 w 3397255"/>
              <a:gd name="connsiteY2" fmla="*/ 2018446 h 2018446"/>
              <a:gd name="connsiteX3" fmla="*/ 0 w 3397255"/>
              <a:gd name="connsiteY3" fmla="*/ 2018446 h 2018446"/>
              <a:gd name="connsiteX4" fmla="*/ 25758 w 3397255"/>
              <a:gd name="connsiteY4" fmla="*/ 0 h 2018446"/>
              <a:gd name="connsiteX0" fmla="*/ 25758 w 3397255"/>
              <a:gd name="connsiteY0" fmla="*/ 0 h 2224508"/>
              <a:gd name="connsiteX1" fmla="*/ 3397255 w 3397255"/>
              <a:gd name="connsiteY1" fmla="*/ 218940 h 2224508"/>
              <a:gd name="connsiteX2" fmla="*/ 3397255 w 3397255"/>
              <a:gd name="connsiteY2" fmla="*/ 2224508 h 2224508"/>
              <a:gd name="connsiteX3" fmla="*/ 0 w 3397255"/>
              <a:gd name="connsiteY3" fmla="*/ 2224508 h 2224508"/>
              <a:gd name="connsiteX4" fmla="*/ 25758 w 3397255"/>
              <a:gd name="connsiteY4" fmla="*/ 0 h 2224508"/>
              <a:gd name="connsiteX0" fmla="*/ 25758 w 3410134"/>
              <a:gd name="connsiteY0" fmla="*/ 0 h 2224508"/>
              <a:gd name="connsiteX1" fmla="*/ 3410134 w 3410134"/>
              <a:gd name="connsiteY1" fmla="*/ 25757 h 2224508"/>
              <a:gd name="connsiteX2" fmla="*/ 3397255 w 3410134"/>
              <a:gd name="connsiteY2" fmla="*/ 2224508 h 2224508"/>
              <a:gd name="connsiteX3" fmla="*/ 0 w 3410134"/>
              <a:gd name="connsiteY3" fmla="*/ 2224508 h 2224508"/>
              <a:gd name="connsiteX4" fmla="*/ 25758 w 3410134"/>
              <a:gd name="connsiteY4" fmla="*/ 0 h 2224508"/>
              <a:gd name="connsiteX0" fmla="*/ 25758 w 3410134"/>
              <a:gd name="connsiteY0" fmla="*/ 0 h 2224508"/>
              <a:gd name="connsiteX1" fmla="*/ 3410134 w 3410134"/>
              <a:gd name="connsiteY1" fmla="*/ 12878 h 2224508"/>
              <a:gd name="connsiteX2" fmla="*/ 3397255 w 3410134"/>
              <a:gd name="connsiteY2" fmla="*/ 2224508 h 2224508"/>
              <a:gd name="connsiteX3" fmla="*/ 0 w 3410134"/>
              <a:gd name="connsiteY3" fmla="*/ 2224508 h 2224508"/>
              <a:gd name="connsiteX4" fmla="*/ 25758 w 3410134"/>
              <a:gd name="connsiteY4" fmla="*/ 0 h 2224508"/>
              <a:gd name="connsiteX0" fmla="*/ 25758 w 3397255"/>
              <a:gd name="connsiteY0" fmla="*/ 0 h 2224508"/>
              <a:gd name="connsiteX1" fmla="*/ 3397255 w 3397255"/>
              <a:gd name="connsiteY1" fmla="*/ 12878 h 2224508"/>
              <a:gd name="connsiteX2" fmla="*/ 3397255 w 3397255"/>
              <a:gd name="connsiteY2" fmla="*/ 2224508 h 2224508"/>
              <a:gd name="connsiteX3" fmla="*/ 0 w 3397255"/>
              <a:gd name="connsiteY3" fmla="*/ 2224508 h 2224508"/>
              <a:gd name="connsiteX4" fmla="*/ 25758 w 3397255"/>
              <a:gd name="connsiteY4" fmla="*/ 0 h 2224508"/>
              <a:gd name="connsiteX0" fmla="*/ 25758 w 3397255"/>
              <a:gd name="connsiteY0" fmla="*/ 0 h 2379648"/>
              <a:gd name="connsiteX1" fmla="*/ 3397255 w 3397255"/>
              <a:gd name="connsiteY1" fmla="*/ 12878 h 2379648"/>
              <a:gd name="connsiteX2" fmla="*/ 3268466 w 3397255"/>
              <a:gd name="connsiteY2" fmla="*/ 2379648 h 2379648"/>
              <a:gd name="connsiteX3" fmla="*/ 0 w 3397255"/>
              <a:gd name="connsiteY3" fmla="*/ 2224508 h 2379648"/>
              <a:gd name="connsiteX4" fmla="*/ 25758 w 3397255"/>
              <a:gd name="connsiteY4" fmla="*/ 0 h 2379648"/>
              <a:gd name="connsiteX0" fmla="*/ 0 w 3371497"/>
              <a:gd name="connsiteY0" fmla="*/ 0 h 2379648"/>
              <a:gd name="connsiteX1" fmla="*/ 3371497 w 3371497"/>
              <a:gd name="connsiteY1" fmla="*/ 12878 h 2379648"/>
              <a:gd name="connsiteX2" fmla="*/ 3242708 w 3371497"/>
              <a:gd name="connsiteY2" fmla="*/ 2379648 h 2379648"/>
              <a:gd name="connsiteX3" fmla="*/ 38637 w 3371497"/>
              <a:gd name="connsiteY3" fmla="*/ 2365544 h 2379648"/>
              <a:gd name="connsiteX4" fmla="*/ 0 w 3371497"/>
              <a:gd name="connsiteY4" fmla="*/ 0 h 2379648"/>
              <a:gd name="connsiteX0" fmla="*/ 0 w 3371497"/>
              <a:gd name="connsiteY0" fmla="*/ 0 h 2379648"/>
              <a:gd name="connsiteX1" fmla="*/ 3371497 w 3371497"/>
              <a:gd name="connsiteY1" fmla="*/ 12878 h 2379648"/>
              <a:gd name="connsiteX2" fmla="*/ 3242708 w 3371497"/>
              <a:gd name="connsiteY2" fmla="*/ 2379648 h 2379648"/>
              <a:gd name="connsiteX3" fmla="*/ 38637 w 3371497"/>
              <a:gd name="connsiteY3" fmla="*/ 2365544 h 2379648"/>
              <a:gd name="connsiteX4" fmla="*/ 0 w 3371497"/>
              <a:gd name="connsiteY4" fmla="*/ 0 h 2379648"/>
              <a:gd name="connsiteX0" fmla="*/ 0 w 3371497"/>
              <a:gd name="connsiteY0" fmla="*/ 0 h 2379648"/>
              <a:gd name="connsiteX1" fmla="*/ 3371497 w 3371497"/>
              <a:gd name="connsiteY1" fmla="*/ 12878 h 2379648"/>
              <a:gd name="connsiteX2" fmla="*/ 3242708 w 3371497"/>
              <a:gd name="connsiteY2" fmla="*/ 2379648 h 2379648"/>
              <a:gd name="connsiteX3" fmla="*/ 38637 w 3371497"/>
              <a:gd name="connsiteY3" fmla="*/ 2379648 h 2379648"/>
              <a:gd name="connsiteX4" fmla="*/ 0 w 3371497"/>
              <a:gd name="connsiteY4" fmla="*/ 0 h 2379648"/>
              <a:gd name="connsiteX0" fmla="*/ 0 w 3242708"/>
              <a:gd name="connsiteY0" fmla="*/ 0 h 2379648"/>
              <a:gd name="connsiteX1" fmla="*/ 3229829 w 3242708"/>
              <a:gd name="connsiteY1" fmla="*/ 12878 h 2379648"/>
              <a:gd name="connsiteX2" fmla="*/ 3242708 w 3242708"/>
              <a:gd name="connsiteY2" fmla="*/ 2379648 h 2379648"/>
              <a:gd name="connsiteX3" fmla="*/ 38637 w 3242708"/>
              <a:gd name="connsiteY3" fmla="*/ 2379648 h 2379648"/>
              <a:gd name="connsiteX4" fmla="*/ 0 w 3242708"/>
              <a:gd name="connsiteY4" fmla="*/ 0 h 2379648"/>
              <a:gd name="connsiteX0" fmla="*/ 0 w 3242708"/>
              <a:gd name="connsiteY0" fmla="*/ 1224 h 2380872"/>
              <a:gd name="connsiteX1" fmla="*/ 3229829 w 3242708"/>
              <a:gd name="connsiteY1" fmla="*/ 0 h 2380872"/>
              <a:gd name="connsiteX2" fmla="*/ 3242708 w 3242708"/>
              <a:gd name="connsiteY2" fmla="*/ 2380872 h 2380872"/>
              <a:gd name="connsiteX3" fmla="*/ 38637 w 3242708"/>
              <a:gd name="connsiteY3" fmla="*/ 2380872 h 2380872"/>
              <a:gd name="connsiteX4" fmla="*/ 0 w 3242708"/>
              <a:gd name="connsiteY4" fmla="*/ 1224 h 2380872"/>
              <a:gd name="connsiteX0" fmla="*/ 12879 w 3255587"/>
              <a:gd name="connsiteY0" fmla="*/ 1224 h 2622393"/>
              <a:gd name="connsiteX1" fmla="*/ 3242708 w 3255587"/>
              <a:gd name="connsiteY1" fmla="*/ 0 h 2622393"/>
              <a:gd name="connsiteX2" fmla="*/ 3255587 w 3255587"/>
              <a:gd name="connsiteY2" fmla="*/ 2380872 h 2622393"/>
              <a:gd name="connsiteX3" fmla="*/ 0 w 3255587"/>
              <a:gd name="connsiteY3" fmla="*/ 2622393 h 2622393"/>
              <a:gd name="connsiteX4" fmla="*/ 12879 w 3255587"/>
              <a:gd name="connsiteY4" fmla="*/ 1224 h 2622393"/>
              <a:gd name="connsiteX0" fmla="*/ 12879 w 3307103"/>
              <a:gd name="connsiteY0" fmla="*/ 1224 h 2637488"/>
              <a:gd name="connsiteX1" fmla="*/ 3242708 w 3307103"/>
              <a:gd name="connsiteY1" fmla="*/ 0 h 2637488"/>
              <a:gd name="connsiteX2" fmla="*/ 3307103 w 3307103"/>
              <a:gd name="connsiteY2" fmla="*/ 2637488 h 2637488"/>
              <a:gd name="connsiteX3" fmla="*/ 0 w 3307103"/>
              <a:gd name="connsiteY3" fmla="*/ 2622393 h 2637488"/>
              <a:gd name="connsiteX4" fmla="*/ 12879 w 3307103"/>
              <a:gd name="connsiteY4" fmla="*/ 1224 h 2637488"/>
              <a:gd name="connsiteX0" fmla="*/ 12879 w 3307103"/>
              <a:gd name="connsiteY0" fmla="*/ 227649 h 2637488"/>
              <a:gd name="connsiteX1" fmla="*/ 3242708 w 3307103"/>
              <a:gd name="connsiteY1" fmla="*/ 0 h 2637488"/>
              <a:gd name="connsiteX2" fmla="*/ 3307103 w 3307103"/>
              <a:gd name="connsiteY2" fmla="*/ 2637488 h 2637488"/>
              <a:gd name="connsiteX3" fmla="*/ 0 w 3307103"/>
              <a:gd name="connsiteY3" fmla="*/ 2622393 h 2637488"/>
              <a:gd name="connsiteX4" fmla="*/ 12879 w 3307103"/>
              <a:gd name="connsiteY4" fmla="*/ 227649 h 2637488"/>
              <a:gd name="connsiteX0" fmla="*/ 12879 w 3307103"/>
              <a:gd name="connsiteY0" fmla="*/ 1223 h 2411062"/>
              <a:gd name="connsiteX1" fmla="*/ 3281345 w 3307103"/>
              <a:gd name="connsiteY1" fmla="*/ 0 h 2411062"/>
              <a:gd name="connsiteX2" fmla="*/ 3307103 w 3307103"/>
              <a:gd name="connsiteY2" fmla="*/ 2411062 h 2411062"/>
              <a:gd name="connsiteX3" fmla="*/ 0 w 3307103"/>
              <a:gd name="connsiteY3" fmla="*/ 2395967 h 2411062"/>
              <a:gd name="connsiteX4" fmla="*/ 12879 w 3307103"/>
              <a:gd name="connsiteY4" fmla="*/ 1223 h 2411062"/>
              <a:gd name="connsiteX0" fmla="*/ 12879 w 3307103"/>
              <a:gd name="connsiteY0" fmla="*/ 1223 h 2411062"/>
              <a:gd name="connsiteX1" fmla="*/ 3294224 w 3307103"/>
              <a:gd name="connsiteY1" fmla="*/ 0 h 2411062"/>
              <a:gd name="connsiteX2" fmla="*/ 3307103 w 3307103"/>
              <a:gd name="connsiteY2" fmla="*/ 2411062 h 2411062"/>
              <a:gd name="connsiteX3" fmla="*/ 0 w 3307103"/>
              <a:gd name="connsiteY3" fmla="*/ 2395967 h 2411062"/>
              <a:gd name="connsiteX4" fmla="*/ 12879 w 3307103"/>
              <a:gd name="connsiteY4" fmla="*/ 1223 h 2411062"/>
              <a:gd name="connsiteX0" fmla="*/ 12879 w 3307103"/>
              <a:gd name="connsiteY0" fmla="*/ 1223 h 2411062"/>
              <a:gd name="connsiteX1" fmla="*/ 3307103 w 3307103"/>
              <a:gd name="connsiteY1" fmla="*/ 0 h 2411062"/>
              <a:gd name="connsiteX2" fmla="*/ 3307103 w 3307103"/>
              <a:gd name="connsiteY2" fmla="*/ 2411062 h 2411062"/>
              <a:gd name="connsiteX3" fmla="*/ 0 w 3307103"/>
              <a:gd name="connsiteY3" fmla="*/ 2395967 h 2411062"/>
              <a:gd name="connsiteX4" fmla="*/ 12879 w 3307103"/>
              <a:gd name="connsiteY4" fmla="*/ 1223 h 2411062"/>
              <a:gd name="connsiteX0" fmla="*/ 12879 w 3307103"/>
              <a:gd name="connsiteY0" fmla="*/ 1223 h 2395967"/>
              <a:gd name="connsiteX1" fmla="*/ 3307103 w 3307103"/>
              <a:gd name="connsiteY1" fmla="*/ 0 h 2395967"/>
              <a:gd name="connsiteX2" fmla="*/ 3307103 w 3307103"/>
              <a:gd name="connsiteY2" fmla="*/ 2395967 h 2395967"/>
              <a:gd name="connsiteX3" fmla="*/ 0 w 3307103"/>
              <a:gd name="connsiteY3" fmla="*/ 2395967 h 2395967"/>
              <a:gd name="connsiteX4" fmla="*/ 12879 w 3307103"/>
              <a:gd name="connsiteY4" fmla="*/ 1223 h 2395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103" h="2395967">
                <a:moveTo>
                  <a:pt x="12879" y="1223"/>
                </a:moveTo>
                <a:lnTo>
                  <a:pt x="3307103" y="0"/>
                </a:lnTo>
                <a:lnTo>
                  <a:pt x="3307103" y="2395967"/>
                </a:lnTo>
                <a:lnTo>
                  <a:pt x="0" y="2395967"/>
                </a:lnTo>
                <a:lnTo>
                  <a:pt x="12879" y="1223"/>
                </a:lnTo>
                <a:close/>
              </a:path>
            </a:pathLst>
          </a:custGeom>
          <a:noFill/>
          <a:ln w="28575">
            <a:solidFill>
              <a:schemeClr val="accent6"/>
            </a:solidFill>
          </a:ln>
        </p:spPr>
        <p:txBody>
          <a:bodyPr wrap="square" rtlCol="0">
            <a:spAutoFit/>
          </a:bodyPr>
          <a:lstStyle/>
          <a:p>
            <a:pPr algn="ctr"/>
            <a:r>
              <a:rPr lang="en-GB" dirty="0"/>
              <a:t>When a reversible reaction occurs in apparatus which prevents the escape of reactants and products (a </a:t>
            </a:r>
            <a:r>
              <a:rPr lang="en-GB" b="1" dirty="0">
                <a:solidFill>
                  <a:schemeClr val="accent6">
                    <a:lumMod val="75000"/>
                  </a:schemeClr>
                </a:solidFill>
              </a:rPr>
              <a:t>closed system</a:t>
            </a:r>
            <a:r>
              <a:rPr lang="en-GB" dirty="0"/>
              <a:t>), </a:t>
            </a:r>
            <a:r>
              <a:rPr lang="en-GB" b="1" dirty="0">
                <a:solidFill>
                  <a:schemeClr val="accent6">
                    <a:lumMod val="75000"/>
                  </a:schemeClr>
                </a:solidFill>
              </a:rPr>
              <a:t>dynamic equilibrium</a:t>
            </a:r>
            <a:r>
              <a:rPr lang="en-GB" dirty="0">
                <a:solidFill>
                  <a:schemeClr val="accent6">
                    <a:lumMod val="75000"/>
                  </a:schemeClr>
                </a:solidFill>
              </a:rPr>
              <a:t> </a:t>
            </a:r>
            <a:r>
              <a:rPr lang="en-GB" dirty="0"/>
              <a:t>is reached as the rate of the forward and reverse reactions occur at </a:t>
            </a:r>
            <a:r>
              <a:rPr lang="en-GB" b="1" dirty="0">
                <a:solidFill>
                  <a:schemeClr val="accent6">
                    <a:lumMod val="75000"/>
                  </a:schemeClr>
                </a:solidFill>
              </a:rPr>
              <a:t>exactly the same rate</a:t>
            </a:r>
            <a:r>
              <a:rPr lang="en-GB" dirty="0">
                <a:solidFill>
                  <a:schemeClr val="accent6">
                    <a:lumMod val="75000"/>
                  </a:schemeClr>
                </a:solidFill>
              </a:rPr>
              <a:t>. </a:t>
            </a:r>
          </a:p>
        </p:txBody>
      </p:sp>
    </p:spTree>
    <p:extLst>
      <p:ext uri="{BB962C8B-B14F-4D97-AF65-F5344CB8AC3E}">
        <p14:creationId xmlns:p14="http://schemas.microsoft.com/office/powerpoint/2010/main" val="1690652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32700"/>
            <a:ext cx="7452320" cy="941420"/>
          </a:xfrm>
        </p:spPr>
        <p:txBody>
          <a:bodyPr>
            <a:noAutofit/>
          </a:bodyPr>
          <a:lstStyle/>
          <a:p>
            <a:pPr marL="342900" lvl="1" algn="r" defTabSz="342900" rtl="0">
              <a:spcBef>
                <a:spcPct val="20000"/>
              </a:spcBef>
            </a:pPr>
            <a:r>
              <a:rPr lang="en-US" sz="2400" b="1" dirty="0">
                <a:solidFill>
                  <a:schemeClr val="accent6"/>
                </a:solidFill>
              </a:rPr>
              <a:t>The Haber process </a:t>
            </a:r>
            <a:endParaRPr kumimoji="0" lang="en-US" sz="2400" b="1" i="0" u="none" strike="noStrike" kern="1200" cap="none" spc="0" normalizeH="0" baseline="0" noProof="0" dirty="0">
              <a:ln>
                <a:noFill/>
              </a:ln>
              <a:solidFill>
                <a:schemeClr val="accent6"/>
              </a:solidFill>
              <a:effectLst/>
              <a:uLnTx/>
              <a:uFillTx/>
              <a:latin typeface="Calibri"/>
              <a:ea typeface=""/>
              <a:cs typeface="News Gothic MT"/>
            </a:endParaRPr>
          </a:p>
        </p:txBody>
      </p:sp>
      <p:sp>
        <p:nvSpPr>
          <p:cNvPr id="4" name="TextBox 3"/>
          <p:cNvSpPr txBox="1"/>
          <p:nvPr/>
        </p:nvSpPr>
        <p:spPr>
          <a:xfrm>
            <a:off x="166632" y="764704"/>
            <a:ext cx="8725847" cy="1354217"/>
          </a:xfrm>
          <a:custGeom>
            <a:avLst/>
            <a:gdLst>
              <a:gd name="connsiteX0" fmla="*/ 0 w 8712968"/>
              <a:gd name="connsiteY0" fmla="*/ 0 h 1538883"/>
              <a:gd name="connsiteX1" fmla="*/ 8712968 w 8712968"/>
              <a:gd name="connsiteY1" fmla="*/ 0 h 1538883"/>
              <a:gd name="connsiteX2" fmla="*/ 8712968 w 8712968"/>
              <a:gd name="connsiteY2" fmla="*/ 1538883 h 1538883"/>
              <a:gd name="connsiteX3" fmla="*/ 0 w 8712968"/>
              <a:gd name="connsiteY3" fmla="*/ 1538883 h 1538883"/>
              <a:gd name="connsiteX4" fmla="*/ 0 w 8712968"/>
              <a:gd name="connsiteY4" fmla="*/ 0 h 1538883"/>
              <a:gd name="connsiteX0" fmla="*/ 12879 w 8725847"/>
              <a:gd name="connsiteY0" fmla="*/ 0 h 1538883"/>
              <a:gd name="connsiteX1" fmla="*/ 8725847 w 8725847"/>
              <a:gd name="connsiteY1" fmla="*/ 0 h 1538883"/>
              <a:gd name="connsiteX2" fmla="*/ 8725847 w 8725847"/>
              <a:gd name="connsiteY2" fmla="*/ 1538883 h 1538883"/>
              <a:gd name="connsiteX3" fmla="*/ 0 w 8725847"/>
              <a:gd name="connsiteY3" fmla="*/ 1216912 h 1538883"/>
              <a:gd name="connsiteX4" fmla="*/ 12879 w 8725847"/>
              <a:gd name="connsiteY4" fmla="*/ 0 h 1538883"/>
              <a:gd name="connsiteX0" fmla="*/ 12879 w 8725847"/>
              <a:gd name="connsiteY0" fmla="*/ 0 h 1242669"/>
              <a:gd name="connsiteX1" fmla="*/ 8725847 w 8725847"/>
              <a:gd name="connsiteY1" fmla="*/ 0 h 1242669"/>
              <a:gd name="connsiteX2" fmla="*/ 8700089 w 8725847"/>
              <a:gd name="connsiteY2" fmla="*/ 1242669 h 1242669"/>
              <a:gd name="connsiteX3" fmla="*/ 0 w 8725847"/>
              <a:gd name="connsiteY3" fmla="*/ 1216912 h 1242669"/>
              <a:gd name="connsiteX4" fmla="*/ 12879 w 8725847"/>
              <a:gd name="connsiteY4" fmla="*/ 0 h 1242669"/>
              <a:gd name="connsiteX0" fmla="*/ 12879 w 8725847"/>
              <a:gd name="connsiteY0" fmla="*/ 0 h 1229790"/>
              <a:gd name="connsiteX1" fmla="*/ 8725847 w 8725847"/>
              <a:gd name="connsiteY1" fmla="*/ 0 h 1229790"/>
              <a:gd name="connsiteX2" fmla="*/ 8700089 w 8725847"/>
              <a:gd name="connsiteY2" fmla="*/ 1229790 h 1229790"/>
              <a:gd name="connsiteX3" fmla="*/ 0 w 8725847"/>
              <a:gd name="connsiteY3" fmla="*/ 1216912 h 1229790"/>
              <a:gd name="connsiteX4" fmla="*/ 12879 w 8725847"/>
              <a:gd name="connsiteY4" fmla="*/ 0 h 1229790"/>
              <a:gd name="connsiteX0" fmla="*/ 12879 w 8725847"/>
              <a:gd name="connsiteY0" fmla="*/ 0 h 1216912"/>
              <a:gd name="connsiteX1" fmla="*/ 8725847 w 8725847"/>
              <a:gd name="connsiteY1" fmla="*/ 0 h 1216912"/>
              <a:gd name="connsiteX2" fmla="*/ 8712968 w 8725847"/>
              <a:gd name="connsiteY2" fmla="*/ 1204033 h 1216912"/>
              <a:gd name="connsiteX3" fmla="*/ 0 w 8725847"/>
              <a:gd name="connsiteY3" fmla="*/ 1216912 h 1216912"/>
              <a:gd name="connsiteX4" fmla="*/ 12879 w 8725847"/>
              <a:gd name="connsiteY4" fmla="*/ 0 h 1216912"/>
              <a:gd name="connsiteX0" fmla="*/ 12879 w 8725847"/>
              <a:gd name="connsiteY0" fmla="*/ 0 h 1216912"/>
              <a:gd name="connsiteX1" fmla="*/ 8725847 w 8725847"/>
              <a:gd name="connsiteY1" fmla="*/ 0 h 1216912"/>
              <a:gd name="connsiteX2" fmla="*/ 8725847 w 8725847"/>
              <a:gd name="connsiteY2" fmla="*/ 1204033 h 1216912"/>
              <a:gd name="connsiteX3" fmla="*/ 0 w 8725847"/>
              <a:gd name="connsiteY3" fmla="*/ 1216912 h 1216912"/>
              <a:gd name="connsiteX4" fmla="*/ 12879 w 8725847"/>
              <a:gd name="connsiteY4" fmla="*/ 0 h 1216912"/>
              <a:gd name="connsiteX0" fmla="*/ 12879 w 8725847"/>
              <a:gd name="connsiteY0" fmla="*/ 0 h 1255548"/>
              <a:gd name="connsiteX1" fmla="*/ 8725847 w 8725847"/>
              <a:gd name="connsiteY1" fmla="*/ 0 h 1255548"/>
              <a:gd name="connsiteX2" fmla="*/ 8725847 w 8725847"/>
              <a:gd name="connsiteY2" fmla="*/ 1204033 h 1255548"/>
              <a:gd name="connsiteX3" fmla="*/ 0 w 8725847"/>
              <a:gd name="connsiteY3" fmla="*/ 1255548 h 1255548"/>
              <a:gd name="connsiteX4" fmla="*/ 12879 w 8725847"/>
              <a:gd name="connsiteY4" fmla="*/ 0 h 1255548"/>
              <a:gd name="connsiteX0" fmla="*/ 12879 w 8725847"/>
              <a:gd name="connsiteY0" fmla="*/ 0 h 1268427"/>
              <a:gd name="connsiteX1" fmla="*/ 8725847 w 8725847"/>
              <a:gd name="connsiteY1" fmla="*/ 0 h 1268427"/>
              <a:gd name="connsiteX2" fmla="*/ 8725847 w 8725847"/>
              <a:gd name="connsiteY2" fmla="*/ 1268427 h 1268427"/>
              <a:gd name="connsiteX3" fmla="*/ 0 w 8725847"/>
              <a:gd name="connsiteY3" fmla="*/ 1255548 h 1268427"/>
              <a:gd name="connsiteX4" fmla="*/ 12879 w 8725847"/>
              <a:gd name="connsiteY4" fmla="*/ 0 h 1268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5847" h="1268427">
                <a:moveTo>
                  <a:pt x="12879" y="0"/>
                </a:moveTo>
                <a:lnTo>
                  <a:pt x="8725847" y="0"/>
                </a:lnTo>
                <a:lnTo>
                  <a:pt x="8725847" y="1268427"/>
                </a:lnTo>
                <a:lnTo>
                  <a:pt x="0" y="1255548"/>
                </a:lnTo>
                <a:lnTo>
                  <a:pt x="12879" y="0"/>
                </a:lnTo>
                <a:close/>
              </a:path>
            </a:pathLst>
          </a:custGeom>
          <a:noFill/>
          <a:ln w="28575">
            <a:solidFill>
              <a:schemeClr val="accent6"/>
            </a:solidFill>
          </a:ln>
        </p:spPr>
        <p:txBody>
          <a:bodyPr wrap="square" rtlCol="0">
            <a:spAutoFit/>
          </a:bodyPr>
          <a:lstStyle/>
          <a:p>
            <a:r>
              <a:rPr lang="en-GB" sz="2000" dirty="0"/>
              <a:t>The production of </a:t>
            </a:r>
            <a:r>
              <a:rPr lang="en-GB" sz="2000" b="1" dirty="0">
                <a:solidFill>
                  <a:schemeClr val="accent6">
                    <a:lumMod val="75000"/>
                  </a:schemeClr>
                </a:solidFill>
              </a:rPr>
              <a:t>ammonia</a:t>
            </a:r>
            <a:r>
              <a:rPr lang="en-GB" sz="2000" dirty="0"/>
              <a:t> is a </a:t>
            </a:r>
            <a:r>
              <a:rPr lang="en-GB" sz="2000" b="1" dirty="0">
                <a:solidFill>
                  <a:schemeClr val="accent6">
                    <a:lumMod val="75000"/>
                  </a:schemeClr>
                </a:solidFill>
              </a:rPr>
              <a:t>reversible reaction</a:t>
            </a:r>
            <a:r>
              <a:rPr lang="en-GB" sz="2000" b="1" dirty="0"/>
              <a:t> </a:t>
            </a:r>
            <a:r>
              <a:rPr lang="en-GB" sz="2000" dirty="0"/>
              <a:t>that can reach a </a:t>
            </a:r>
            <a:r>
              <a:rPr lang="en-GB" sz="2000" b="1" dirty="0">
                <a:solidFill>
                  <a:schemeClr val="accent6">
                    <a:lumMod val="75000"/>
                  </a:schemeClr>
                </a:solidFill>
              </a:rPr>
              <a:t>dynamic equilibrium</a:t>
            </a:r>
            <a:r>
              <a:rPr lang="en-GB" sz="2000" dirty="0"/>
              <a:t>:</a:t>
            </a:r>
          </a:p>
          <a:p>
            <a:pPr algn="ctr"/>
            <a:r>
              <a:rPr lang="en-GB" sz="3200" b="1" dirty="0"/>
              <a:t>3H</a:t>
            </a:r>
            <a:r>
              <a:rPr lang="en-GB" sz="3200" b="1" baseline="-25000" dirty="0"/>
              <a:t>2</a:t>
            </a:r>
            <a:r>
              <a:rPr lang="en-GB" sz="3200" b="1" dirty="0"/>
              <a:t> + N</a:t>
            </a:r>
            <a:r>
              <a:rPr lang="en-GB" sz="3200" b="1" baseline="-25000" dirty="0"/>
              <a:t>2</a:t>
            </a:r>
            <a:r>
              <a:rPr lang="en-GB" sz="3200" b="1" dirty="0"/>
              <a:t>           2NH</a:t>
            </a:r>
            <a:r>
              <a:rPr lang="en-GB" sz="3200" b="1" baseline="-25000" dirty="0"/>
              <a:t>3</a:t>
            </a:r>
          </a:p>
          <a:p>
            <a:pPr algn="ctr"/>
            <a:endParaRPr lang="en-GB" sz="1000" b="1" dirty="0"/>
          </a:p>
        </p:txBody>
      </p:sp>
      <p:pic>
        <p:nvPicPr>
          <p:cNvPr id="6" name="Picture 5"/>
          <p:cNvPicPr/>
          <p:nvPr/>
        </p:nvPicPr>
        <p:blipFill>
          <a:blip r:embed="rId3"/>
          <a:stretch>
            <a:fillRect/>
          </a:stretch>
        </p:blipFill>
        <p:spPr>
          <a:xfrm>
            <a:off x="4529555" y="1441812"/>
            <a:ext cx="467812" cy="504292"/>
          </a:xfrm>
          <a:prstGeom prst="rect">
            <a:avLst/>
          </a:prstGeom>
        </p:spPr>
      </p:pic>
      <p:sp>
        <p:nvSpPr>
          <p:cNvPr id="12" name="TextBox 11"/>
          <p:cNvSpPr txBox="1"/>
          <p:nvPr/>
        </p:nvSpPr>
        <p:spPr>
          <a:xfrm>
            <a:off x="179467" y="2483568"/>
            <a:ext cx="8687211" cy="1200329"/>
          </a:xfrm>
          <a:custGeom>
            <a:avLst/>
            <a:gdLst>
              <a:gd name="connsiteX0" fmla="*/ 0 w 8725847"/>
              <a:gd name="connsiteY0" fmla="*/ 0 h 612071"/>
              <a:gd name="connsiteX1" fmla="*/ 8725847 w 8725847"/>
              <a:gd name="connsiteY1" fmla="*/ 0 h 612071"/>
              <a:gd name="connsiteX2" fmla="*/ 8725847 w 8725847"/>
              <a:gd name="connsiteY2" fmla="*/ 612071 h 612071"/>
              <a:gd name="connsiteX3" fmla="*/ 0 w 8725847"/>
              <a:gd name="connsiteY3" fmla="*/ 612071 h 612071"/>
              <a:gd name="connsiteX4" fmla="*/ 0 w 8725847"/>
              <a:gd name="connsiteY4" fmla="*/ 0 h 612071"/>
              <a:gd name="connsiteX0" fmla="*/ 12879 w 8725847"/>
              <a:gd name="connsiteY0" fmla="*/ 0 h 1835564"/>
              <a:gd name="connsiteX1" fmla="*/ 8725847 w 8725847"/>
              <a:gd name="connsiteY1" fmla="*/ 1223493 h 1835564"/>
              <a:gd name="connsiteX2" fmla="*/ 8725847 w 8725847"/>
              <a:gd name="connsiteY2" fmla="*/ 1835564 h 1835564"/>
              <a:gd name="connsiteX3" fmla="*/ 0 w 8725847"/>
              <a:gd name="connsiteY3" fmla="*/ 1835564 h 1835564"/>
              <a:gd name="connsiteX4" fmla="*/ 12879 w 8725847"/>
              <a:gd name="connsiteY4" fmla="*/ 0 h 1835564"/>
              <a:gd name="connsiteX0" fmla="*/ 12879 w 8725847"/>
              <a:gd name="connsiteY0" fmla="*/ 25758 h 1861322"/>
              <a:gd name="connsiteX1" fmla="*/ 8700090 w 8725847"/>
              <a:gd name="connsiteY1" fmla="*/ 0 h 1861322"/>
              <a:gd name="connsiteX2" fmla="*/ 8725847 w 8725847"/>
              <a:gd name="connsiteY2" fmla="*/ 1861322 h 1861322"/>
              <a:gd name="connsiteX3" fmla="*/ 0 w 8725847"/>
              <a:gd name="connsiteY3" fmla="*/ 1861322 h 1861322"/>
              <a:gd name="connsiteX4" fmla="*/ 12879 w 8725847"/>
              <a:gd name="connsiteY4" fmla="*/ 25758 h 1861322"/>
              <a:gd name="connsiteX0" fmla="*/ 12879 w 8725847"/>
              <a:gd name="connsiteY0" fmla="*/ 0 h 1835564"/>
              <a:gd name="connsiteX1" fmla="*/ 8700090 w 8725847"/>
              <a:gd name="connsiteY1" fmla="*/ 0 h 1835564"/>
              <a:gd name="connsiteX2" fmla="*/ 8725847 w 8725847"/>
              <a:gd name="connsiteY2" fmla="*/ 1835564 h 1835564"/>
              <a:gd name="connsiteX3" fmla="*/ 0 w 8725847"/>
              <a:gd name="connsiteY3" fmla="*/ 1835564 h 1835564"/>
              <a:gd name="connsiteX4" fmla="*/ 12879 w 8725847"/>
              <a:gd name="connsiteY4" fmla="*/ 0 h 1835564"/>
              <a:gd name="connsiteX0" fmla="*/ 12879 w 8700090"/>
              <a:gd name="connsiteY0" fmla="*/ 0 h 1835564"/>
              <a:gd name="connsiteX1" fmla="*/ 8700090 w 8700090"/>
              <a:gd name="connsiteY1" fmla="*/ 0 h 1835564"/>
              <a:gd name="connsiteX2" fmla="*/ 8700089 w 8700090"/>
              <a:gd name="connsiteY2" fmla="*/ 599192 h 1835564"/>
              <a:gd name="connsiteX3" fmla="*/ 0 w 8700090"/>
              <a:gd name="connsiteY3" fmla="*/ 1835564 h 1835564"/>
              <a:gd name="connsiteX4" fmla="*/ 12879 w 8700090"/>
              <a:gd name="connsiteY4" fmla="*/ 0 h 1835564"/>
              <a:gd name="connsiteX0" fmla="*/ 0 w 8687211"/>
              <a:gd name="connsiteY0" fmla="*/ 0 h 676466"/>
              <a:gd name="connsiteX1" fmla="*/ 8687211 w 8687211"/>
              <a:gd name="connsiteY1" fmla="*/ 0 h 676466"/>
              <a:gd name="connsiteX2" fmla="*/ 8687210 w 8687211"/>
              <a:gd name="connsiteY2" fmla="*/ 599192 h 676466"/>
              <a:gd name="connsiteX3" fmla="*/ 0 w 8687211"/>
              <a:gd name="connsiteY3" fmla="*/ 676466 h 676466"/>
              <a:gd name="connsiteX4" fmla="*/ 0 w 8687211"/>
              <a:gd name="connsiteY4" fmla="*/ 0 h 676466"/>
              <a:gd name="connsiteX0" fmla="*/ 0 w 8687211"/>
              <a:gd name="connsiteY0" fmla="*/ 0 h 663587"/>
              <a:gd name="connsiteX1" fmla="*/ 8687211 w 8687211"/>
              <a:gd name="connsiteY1" fmla="*/ 0 h 663587"/>
              <a:gd name="connsiteX2" fmla="*/ 8687210 w 8687211"/>
              <a:gd name="connsiteY2" fmla="*/ 599192 h 663587"/>
              <a:gd name="connsiteX3" fmla="*/ 0 w 8687211"/>
              <a:gd name="connsiteY3" fmla="*/ 663587 h 663587"/>
              <a:gd name="connsiteX4" fmla="*/ 0 w 8687211"/>
              <a:gd name="connsiteY4" fmla="*/ 0 h 663587"/>
              <a:gd name="connsiteX0" fmla="*/ 0 w 8687211"/>
              <a:gd name="connsiteY0" fmla="*/ 0 h 637829"/>
              <a:gd name="connsiteX1" fmla="*/ 8687211 w 8687211"/>
              <a:gd name="connsiteY1" fmla="*/ 0 h 637829"/>
              <a:gd name="connsiteX2" fmla="*/ 8687210 w 8687211"/>
              <a:gd name="connsiteY2" fmla="*/ 599192 h 637829"/>
              <a:gd name="connsiteX3" fmla="*/ 0 w 8687211"/>
              <a:gd name="connsiteY3" fmla="*/ 637829 h 637829"/>
              <a:gd name="connsiteX4" fmla="*/ 0 w 8687211"/>
              <a:gd name="connsiteY4" fmla="*/ 0 h 637829"/>
              <a:gd name="connsiteX0" fmla="*/ 0 w 8687211"/>
              <a:gd name="connsiteY0" fmla="*/ 0 h 612071"/>
              <a:gd name="connsiteX1" fmla="*/ 8687211 w 8687211"/>
              <a:gd name="connsiteY1" fmla="*/ 0 h 612071"/>
              <a:gd name="connsiteX2" fmla="*/ 8687210 w 8687211"/>
              <a:gd name="connsiteY2" fmla="*/ 599192 h 612071"/>
              <a:gd name="connsiteX3" fmla="*/ 0 w 8687211"/>
              <a:gd name="connsiteY3" fmla="*/ 612071 h 612071"/>
              <a:gd name="connsiteX4" fmla="*/ 0 w 8687211"/>
              <a:gd name="connsiteY4" fmla="*/ 0 h 612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7211" h="612071">
                <a:moveTo>
                  <a:pt x="0" y="0"/>
                </a:moveTo>
                <a:lnTo>
                  <a:pt x="8687211" y="0"/>
                </a:lnTo>
                <a:cubicBezTo>
                  <a:pt x="8687211" y="199731"/>
                  <a:pt x="8687210" y="399461"/>
                  <a:pt x="8687210" y="599192"/>
                </a:cubicBezTo>
                <a:lnTo>
                  <a:pt x="0" y="612071"/>
                </a:lnTo>
                <a:lnTo>
                  <a:pt x="0" y="0"/>
                </a:lnTo>
                <a:close/>
              </a:path>
            </a:pathLst>
          </a:custGeom>
          <a:noFill/>
        </p:spPr>
        <p:txBody>
          <a:bodyPr wrap="square" rtlCol="0">
            <a:spAutoFit/>
          </a:bodyPr>
          <a:lstStyle/>
          <a:p>
            <a:r>
              <a:rPr lang="en-GB" sz="2400" dirty="0"/>
              <a:t>The reactants for the reaction come from the following:</a:t>
            </a:r>
          </a:p>
          <a:p>
            <a:pPr marL="342900" indent="-342900">
              <a:buFont typeface="Arial" charset="0"/>
              <a:buChar char="•"/>
            </a:pPr>
            <a:r>
              <a:rPr lang="en-GB" sz="2400" b="1" dirty="0">
                <a:solidFill>
                  <a:schemeClr val="accent6">
                    <a:lumMod val="75000"/>
                  </a:schemeClr>
                </a:solidFill>
              </a:rPr>
              <a:t>Nitrogen</a:t>
            </a:r>
            <a:r>
              <a:rPr lang="en-GB" sz="2400" dirty="0"/>
              <a:t> is extracted from the </a:t>
            </a:r>
            <a:r>
              <a:rPr lang="en-GB" sz="2400" b="1" dirty="0">
                <a:solidFill>
                  <a:schemeClr val="accent6">
                    <a:lumMod val="75000"/>
                  </a:schemeClr>
                </a:solidFill>
              </a:rPr>
              <a:t>air</a:t>
            </a:r>
          </a:p>
          <a:p>
            <a:pPr marL="342900" indent="-342900">
              <a:buFont typeface="Arial" charset="0"/>
              <a:buChar char="•"/>
            </a:pPr>
            <a:r>
              <a:rPr lang="en-GB" sz="2400" b="1" dirty="0">
                <a:solidFill>
                  <a:schemeClr val="accent6">
                    <a:lumMod val="75000"/>
                  </a:schemeClr>
                </a:solidFill>
              </a:rPr>
              <a:t>Hydrogen</a:t>
            </a:r>
            <a:r>
              <a:rPr lang="en-GB" sz="2400" dirty="0"/>
              <a:t> is obtained from </a:t>
            </a:r>
            <a:r>
              <a:rPr lang="en-GB" sz="2400" b="1" dirty="0">
                <a:solidFill>
                  <a:schemeClr val="accent6">
                    <a:lumMod val="75000"/>
                  </a:schemeClr>
                </a:solidFill>
              </a:rPr>
              <a:t>natural gas</a:t>
            </a:r>
            <a:endParaRPr lang="en-GB" sz="2400" dirty="0"/>
          </a:p>
        </p:txBody>
      </p:sp>
      <p:sp>
        <p:nvSpPr>
          <p:cNvPr id="3" name="TextBox 2"/>
          <p:cNvSpPr txBox="1"/>
          <p:nvPr/>
        </p:nvSpPr>
        <p:spPr>
          <a:xfrm>
            <a:off x="179467" y="4005064"/>
            <a:ext cx="4032493"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The conditions for the Haber process are:</a:t>
            </a:r>
          </a:p>
          <a:p>
            <a:pPr marL="285750" indent="-285750">
              <a:buFont typeface="Arial" charset="0"/>
              <a:buChar char="•"/>
            </a:pPr>
            <a:r>
              <a:rPr lang="en-US" dirty="0"/>
              <a:t>A temperature of </a:t>
            </a:r>
            <a:r>
              <a:rPr lang="en-US" b="1" dirty="0">
                <a:solidFill>
                  <a:schemeClr val="accent6">
                    <a:lumMod val="75000"/>
                  </a:schemeClr>
                </a:solidFill>
              </a:rPr>
              <a:t>450</a:t>
            </a:r>
            <a:r>
              <a:rPr lang="en-US" b="1" baseline="30000" dirty="0">
                <a:solidFill>
                  <a:schemeClr val="accent6">
                    <a:lumMod val="75000"/>
                  </a:schemeClr>
                </a:solidFill>
              </a:rPr>
              <a:t>o</a:t>
            </a:r>
            <a:r>
              <a:rPr lang="en-US" b="1" dirty="0">
                <a:solidFill>
                  <a:schemeClr val="accent6">
                    <a:lumMod val="75000"/>
                  </a:schemeClr>
                </a:solidFill>
              </a:rPr>
              <a:t>C</a:t>
            </a:r>
          </a:p>
          <a:p>
            <a:pPr marL="285750" indent="-285750">
              <a:buFont typeface="Arial" charset="0"/>
              <a:buChar char="•"/>
            </a:pPr>
            <a:r>
              <a:rPr lang="en-US" dirty="0"/>
              <a:t>A pressure of </a:t>
            </a:r>
            <a:r>
              <a:rPr lang="en-US" b="1" dirty="0">
                <a:solidFill>
                  <a:schemeClr val="accent6">
                    <a:lumMod val="75000"/>
                  </a:schemeClr>
                </a:solidFill>
              </a:rPr>
              <a:t>200 atmospheres</a:t>
            </a:r>
          </a:p>
          <a:p>
            <a:pPr marL="285750" indent="-285750">
              <a:buFont typeface="Arial" charset="0"/>
              <a:buChar char="•"/>
            </a:pPr>
            <a:r>
              <a:rPr lang="en-US" dirty="0"/>
              <a:t>An </a:t>
            </a:r>
            <a:r>
              <a:rPr lang="en-US" b="1" dirty="0">
                <a:solidFill>
                  <a:schemeClr val="accent6">
                    <a:lumMod val="75000"/>
                  </a:schemeClr>
                </a:solidFill>
              </a:rPr>
              <a:t>iron catalyst</a:t>
            </a:r>
          </a:p>
        </p:txBody>
      </p:sp>
      <p:pic>
        <p:nvPicPr>
          <p:cNvPr id="5" name="Picture 4"/>
          <p:cNvPicPr>
            <a:picLocks noChangeAspect="1"/>
          </p:cNvPicPr>
          <p:nvPr/>
        </p:nvPicPr>
        <p:blipFill>
          <a:blip r:embed="rId4"/>
          <a:stretch>
            <a:fillRect/>
          </a:stretch>
        </p:blipFill>
        <p:spPr>
          <a:xfrm>
            <a:off x="6444208" y="3140968"/>
            <a:ext cx="2096051" cy="2964415"/>
          </a:xfrm>
          <a:prstGeom prst="rect">
            <a:avLst/>
          </a:prstGeom>
        </p:spPr>
      </p:pic>
    </p:spTree>
    <p:extLst>
      <p:ext uri="{BB962C8B-B14F-4D97-AF65-F5344CB8AC3E}">
        <p14:creationId xmlns:p14="http://schemas.microsoft.com/office/powerpoint/2010/main" val="1950250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13691" y="1041996"/>
            <a:ext cx="4716016" cy="4862870"/>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r>
              <a:rPr lang="en-GB" sz="3200" b="1" dirty="0">
                <a:solidFill>
                  <a:schemeClr val="tx1">
                    <a:lumMod val="50000"/>
                    <a:lumOff val="50000"/>
                  </a:schemeClr>
                </a:solidFill>
              </a:rPr>
              <a:t>Reversible reactions and equilibria </a:t>
            </a:r>
            <a:r>
              <a:rPr lang="mr-IN" sz="3200" b="1" dirty="0">
                <a:solidFill>
                  <a:schemeClr val="tx1">
                    <a:lumMod val="50000"/>
                    <a:lumOff val="50000"/>
                  </a:schemeClr>
                </a:solidFill>
              </a:rPr>
              <a:t>–</a:t>
            </a:r>
            <a:r>
              <a:rPr lang="en-GB" sz="3200" b="1" dirty="0">
                <a:solidFill>
                  <a:schemeClr val="tx1">
                    <a:lumMod val="50000"/>
                    <a:lumOff val="50000"/>
                  </a:schemeClr>
                </a:solidFill>
              </a:rPr>
              <a:t> Part 1</a:t>
            </a:r>
          </a:p>
          <a:p>
            <a:endParaRPr lang="en-GB" sz="3600" b="1" dirty="0">
              <a:solidFill>
                <a:schemeClr val="tx1">
                  <a:lumMod val="50000"/>
                  <a:lumOff val="50000"/>
                </a:schemeClr>
              </a:solidFill>
            </a:endParaRPr>
          </a:p>
          <a:p>
            <a:pPr marL="457200" indent="-457200">
              <a:buFont typeface="Arial" charset="0"/>
              <a:buChar char="•"/>
            </a:pPr>
            <a:r>
              <a:rPr lang="en-GB" sz="2800" b="1" dirty="0">
                <a:solidFill>
                  <a:schemeClr val="tx1">
                    <a:lumMod val="50000"/>
                    <a:lumOff val="50000"/>
                  </a:schemeClr>
                </a:solidFill>
              </a:rPr>
              <a:t>Reversible reactions</a:t>
            </a:r>
          </a:p>
          <a:p>
            <a:pPr marL="457200" indent="-457200">
              <a:buFont typeface="Arial" charset="0"/>
              <a:buChar char="•"/>
            </a:pPr>
            <a:r>
              <a:rPr lang="en-GB" sz="2800" b="1" dirty="0">
                <a:solidFill>
                  <a:schemeClr val="tx1">
                    <a:lumMod val="50000"/>
                    <a:lumOff val="50000"/>
                  </a:schemeClr>
                </a:solidFill>
              </a:rPr>
              <a:t>Dynamic equilibrium</a:t>
            </a:r>
          </a:p>
          <a:p>
            <a:pPr marL="457200" indent="-457200">
              <a:buFont typeface="Arial" charset="0"/>
              <a:buChar char="•"/>
            </a:pPr>
            <a:r>
              <a:rPr lang="en-GB" sz="2800" b="1" dirty="0">
                <a:solidFill>
                  <a:schemeClr val="tx1">
                    <a:lumMod val="50000"/>
                    <a:lumOff val="50000"/>
                  </a:schemeClr>
                </a:solidFill>
              </a:rPr>
              <a:t>Haber process</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102198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Reactivity series</a:t>
            </a:r>
            <a:endParaRPr lang="en-GB" sz="2400" b="1" dirty="0">
              <a:solidFill>
                <a:schemeClr val="accent6"/>
              </a:solidFill>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a:extLst>
              <a:ext uri="{FF2B5EF4-FFF2-40B4-BE49-F238E27FC236}">
                <a16:creationId xmlns:a16="http://schemas.microsoft.com/office/drawing/2014/main" id="{57506725-0D34-4E43-9FF2-323C74B63E32}"/>
              </a:ext>
            </a:extLst>
          </p:cNvPr>
          <p:cNvGraphicFramePr>
            <a:graphicFrameLocks noGrp="1"/>
          </p:cNvGraphicFramePr>
          <p:nvPr>
            <p:extLst>
              <p:ext uri="{D42A27DB-BD31-4B8C-83A1-F6EECF244321}">
                <p14:modId xmlns:p14="http://schemas.microsoft.com/office/powerpoint/2010/main" val="1263756714"/>
              </p:ext>
            </p:extLst>
          </p:nvPr>
        </p:nvGraphicFramePr>
        <p:xfrm>
          <a:off x="261528" y="1196752"/>
          <a:ext cx="8620943" cy="5120640"/>
        </p:xfrm>
        <a:graphic>
          <a:graphicData uri="http://schemas.openxmlformats.org/drawingml/2006/table">
            <a:tbl>
              <a:tblPr firstRow="1" bandRow="1">
                <a:tableStyleId>{93296810-A885-4BE3-A3E7-6D5BEEA58F35}</a:tableStyleId>
              </a:tblPr>
              <a:tblGrid>
                <a:gridCol w="2068215">
                  <a:extLst>
                    <a:ext uri="{9D8B030D-6E8A-4147-A177-3AD203B41FA5}">
                      <a16:colId xmlns:a16="http://schemas.microsoft.com/office/drawing/2014/main" val="2452654556"/>
                    </a:ext>
                  </a:extLst>
                </a:gridCol>
                <a:gridCol w="3682417">
                  <a:extLst>
                    <a:ext uri="{9D8B030D-6E8A-4147-A177-3AD203B41FA5}">
                      <a16:colId xmlns:a16="http://schemas.microsoft.com/office/drawing/2014/main" val="325852123"/>
                    </a:ext>
                  </a:extLst>
                </a:gridCol>
                <a:gridCol w="2870311">
                  <a:extLst>
                    <a:ext uri="{9D8B030D-6E8A-4147-A177-3AD203B41FA5}">
                      <a16:colId xmlns:a16="http://schemas.microsoft.com/office/drawing/2014/main" val="23534663"/>
                    </a:ext>
                  </a:extLst>
                </a:gridCol>
              </a:tblGrid>
              <a:tr h="365657">
                <a:tc>
                  <a:txBody>
                    <a:bodyPr/>
                    <a:lstStyle/>
                    <a:p>
                      <a:pPr algn="ctr"/>
                      <a:r>
                        <a:rPr lang="en-GB" sz="1800" dirty="0"/>
                        <a:t>Order of reactivity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Reaction with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dirty="0"/>
                        <a:t>Reaction with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4876848"/>
                  </a:ext>
                </a:extLst>
              </a:tr>
              <a:tr h="365657">
                <a:tc>
                  <a:txBody>
                    <a:bodyPr/>
                    <a:lstStyle/>
                    <a:p>
                      <a:r>
                        <a:rPr lang="en-GB" sz="1800" dirty="0"/>
                        <a:t>Potassium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tc rowSpan="4">
                  <a:txBody>
                    <a:bodyPr/>
                    <a:lstStyle/>
                    <a:p>
                      <a:r>
                        <a:rPr lang="en-GB" sz="1800" dirty="0"/>
                        <a:t>Fizz, giving off hydrogen gas and leaving an alkaline solution of metal hydroxide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tc rowSpan="3">
                  <a:txBody>
                    <a:bodyPr/>
                    <a:lstStyle/>
                    <a:p>
                      <a:r>
                        <a:rPr lang="en-GB" sz="1800" dirty="0"/>
                        <a:t>Reacts violently</a:t>
                      </a:r>
                      <a:r>
                        <a:rPr lang="en-GB" sz="1800" baseline="0" dirty="0"/>
                        <a:t> and e</a:t>
                      </a:r>
                      <a:r>
                        <a:rPr lang="en-GB" sz="1800" dirty="0"/>
                        <a:t>xplodes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extLst>
                  <a:ext uri="{0D108BD9-81ED-4DB2-BD59-A6C34878D82A}">
                    <a16:rowId xmlns:a16="http://schemas.microsoft.com/office/drawing/2014/main" val="1020168818"/>
                  </a:ext>
                </a:extLst>
              </a:tr>
              <a:tr h="365657">
                <a:tc>
                  <a:txBody>
                    <a:bodyPr/>
                    <a:lstStyle/>
                    <a:p>
                      <a:r>
                        <a:rPr lang="en-GB" sz="1800" dirty="0"/>
                        <a:t>Sodium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3540167940"/>
                  </a:ext>
                </a:extLst>
              </a:tr>
              <a:tr h="365657">
                <a:tc>
                  <a:txBody>
                    <a:bodyPr/>
                    <a:lstStyle/>
                    <a:p>
                      <a:r>
                        <a:rPr lang="en-GB" sz="1800" dirty="0"/>
                        <a:t>Lithium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1515778163"/>
                  </a:ext>
                </a:extLst>
              </a:tr>
              <a:tr h="365657">
                <a:tc>
                  <a:txBody>
                    <a:bodyPr/>
                    <a:lstStyle/>
                    <a:p>
                      <a:r>
                        <a:rPr lang="en-GB" sz="1800" dirty="0"/>
                        <a:t>Calcium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28000"/>
                      </a:schemeClr>
                    </a:solidFill>
                  </a:tcPr>
                </a:tc>
                <a:tc vMerge="1">
                  <a:txBody>
                    <a:bodyPr/>
                    <a:lstStyle/>
                    <a:p>
                      <a:endParaRPr lang="en-GB" sz="1800" dirty="0"/>
                    </a:p>
                  </a:txBody>
                  <a:tcPr/>
                </a:tc>
                <a:tc rowSpan="5">
                  <a:txBody>
                    <a:bodyPr/>
                    <a:lstStyle/>
                    <a:p>
                      <a:r>
                        <a:rPr lang="en-GB" sz="1800" dirty="0"/>
                        <a:t>Fizz, giving off hydrogen gas and forming a salt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43615069"/>
                  </a:ext>
                </a:extLst>
              </a:tr>
              <a:tr h="365657">
                <a:tc>
                  <a:txBody>
                    <a:bodyPr/>
                    <a:lstStyle/>
                    <a:p>
                      <a:r>
                        <a:rPr lang="en-GB" sz="1800" dirty="0"/>
                        <a:t>Magnesium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4">
                  <a:txBody>
                    <a:bodyPr/>
                    <a:lstStyle/>
                    <a:p>
                      <a:r>
                        <a:rPr lang="en-GB" sz="1800" dirty="0"/>
                        <a:t>Very slow 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800" dirty="0"/>
                    </a:p>
                  </a:txBody>
                  <a:tcPr/>
                </a:tc>
                <a:extLst>
                  <a:ext uri="{0D108BD9-81ED-4DB2-BD59-A6C34878D82A}">
                    <a16:rowId xmlns:a16="http://schemas.microsoft.com/office/drawing/2014/main" val="1613724636"/>
                  </a:ext>
                </a:extLst>
              </a:tr>
              <a:tr h="365657">
                <a:tc>
                  <a:txBody>
                    <a:bodyPr/>
                    <a:lstStyle/>
                    <a:p>
                      <a:r>
                        <a:rPr lang="en-GB" sz="1800" dirty="0"/>
                        <a:t>Aluminium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2778824715"/>
                  </a:ext>
                </a:extLst>
              </a:tr>
              <a:tr h="365657">
                <a:tc>
                  <a:txBody>
                    <a:bodyPr/>
                    <a:lstStyle/>
                    <a:p>
                      <a:r>
                        <a:rPr lang="en-GB" sz="1800" dirty="0"/>
                        <a:t>Zinc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873883115"/>
                  </a:ext>
                </a:extLst>
              </a:tr>
              <a:tr h="365657">
                <a:tc>
                  <a:txBody>
                    <a:bodyPr/>
                    <a:lstStyle/>
                    <a:p>
                      <a:r>
                        <a:rPr lang="en-GB" sz="1800" dirty="0"/>
                        <a:t>Iron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792524148"/>
                  </a:ext>
                </a:extLst>
              </a:tr>
              <a:tr h="365657">
                <a:tc>
                  <a:txBody>
                    <a:bodyPr/>
                    <a:lstStyle/>
                    <a:p>
                      <a:r>
                        <a:rPr lang="en-GB" sz="1800" dirty="0"/>
                        <a:t>Tin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GB" sz="1800" dirty="0"/>
                        <a:t>No reaction with water at room temperature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rowSpan="2">
                  <a:txBody>
                    <a:bodyPr/>
                    <a:lstStyle/>
                    <a:p>
                      <a:r>
                        <a:rPr lang="en-GB" sz="1800" dirty="0"/>
                        <a:t>React slowly with warm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84753956"/>
                  </a:ext>
                </a:extLst>
              </a:tr>
              <a:tr h="365657">
                <a:tc>
                  <a:txBody>
                    <a:bodyPr/>
                    <a:lstStyle/>
                    <a:p>
                      <a:r>
                        <a:rPr lang="en-GB" sz="1800" dirty="0"/>
                        <a:t>Lead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2949926652"/>
                  </a:ext>
                </a:extLst>
              </a:tr>
              <a:tr h="365657">
                <a:tc>
                  <a:txBody>
                    <a:bodyPr/>
                    <a:lstStyle/>
                    <a:p>
                      <a:r>
                        <a:rPr lang="en-GB" sz="1800" dirty="0"/>
                        <a:t>Copper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tcPr>
                </a:tc>
                <a:tc rowSpan="3">
                  <a:txBody>
                    <a:bodyPr/>
                    <a:lstStyle/>
                    <a:p>
                      <a:r>
                        <a:rPr lang="en-GB" sz="1800" dirty="0"/>
                        <a:t>No reaction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tcPr>
                </a:tc>
                <a:tc rowSpan="3">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342900" rtl="0" eaLnBrk="1" fontAlgn="auto" latinLnBrk="0" hangingPunct="1">
                        <a:lnSpc>
                          <a:spcPct val="100000"/>
                        </a:lnSpc>
                        <a:spcBef>
                          <a:spcPts val="0"/>
                        </a:spcBef>
                        <a:spcAft>
                          <a:spcPts val="0"/>
                        </a:spcAft>
                        <a:buClrTx/>
                        <a:buSzTx/>
                        <a:buFontTx/>
                        <a:buNone/>
                        <a:tabLst/>
                        <a:defRPr/>
                      </a:pPr>
                      <a:r>
                        <a:rPr lang="en-GB" sz="1800" dirty="0"/>
                        <a:t>No reaction</a:t>
                      </a:r>
                    </a:p>
                    <a:p>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tcPr>
                </a:tc>
                <a:extLst>
                  <a:ext uri="{0D108BD9-81ED-4DB2-BD59-A6C34878D82A}">
                    <a16:rowId xmlns:a16="http://schemas.microsoft.com/office/drawing/2014/main" val="1731969016"/>
                  </a:ext>
                </a:extLst>
              </a:tr>
              <a:tr h="365657">
                <a:tc>
                  <a:txBody>
                    <a:bodyPr/>
                    <a:lstStyle/>
                    <a:p>
                      <a:r>
                        <a:rPr lang="en-GB" sz="1800" dirty="0"/>
                        <a:t>Silver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2790187305"/>
                  </a:ext>
                </a:extLst>
              </a:tr>
              <a:tr h="365657">
                <a:tc>
                  <a:txBody>
                    <a:bodyPr/>
                    <a:lstStyle/>
                    <a:p>
                      <a:r>
                        <a:rPr lang="en-GB" sz="1800" dirty="0"/>
                        <a:t>Gold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tcPr>
                </a:tc>
                <a:tc vMerge="1">
                  <a:txBody>
                    <a:bodyPr/>
                    <a:lstStyle/>
                    <a:p>
                      <a:endParaRPr lang="en-GB" sz="1800" dirty="0"/>
                    </a:p>
                  </a:txBody>
                  <a:tcPr/>
                </a:tc>
                <a:tc vMerge="1">
                  <a:txBody>
                    <a:bodyPr/>
                    <a:lstStyle/>
                    <a:p>
                      <a:endParaRPr lang="en-GB" sz="1800" dirty="0"/>
                    </a:p>
                  </a:txBody>
                  <a:tcPr/>
                </a:tc>
                <a:extLst>
                  <a:ext uri="{0D108BD9-81ED-4DB2-BD59-A6C34878D82A}">
                    <a16:rowId xmlns:a16="http://schemas.microsoft.com/office/drawing/2014/main" val="3935207469"/>
                  </a:ext>
                </a:extLst>
              </a:tr>
            </a:tbl>
          </a:graphicData>
        </a:graphic>
      </p:graphicFrame>
      <p:sp>
        <p:nvSpPr>
          <p:cNvPr id="6" name="TextBox 5">
            <a:extLst>
              <a:ext uri="{FF2B5EF4-FFF2-40B4-BE49-F238E27FC236}">
                <a16:creationId xmlns:a16="http://schemas.microsoft.com/office/drawing/2014/main" id="{069D24D6-BF3E-48D1-A1E3-FB8C618604DE}"/>
              </a:ext>
            </a:extLst>
          </p:cNvPr>
          <p:cNvSpPr txBox="1"/>
          <p:nvPr/>
        </p:nvSpPr>
        <p:spPr>
          <a:xfrm>
            <a:off x="403920" y="692696"/>
            <a:ext cx="8640960" cy="461665"/>
          </a:xfrm>
          <a:prstGeom prst="rect">
            <a:avLst/>
          </a:prstGeom>
          <a:noFill/>
        </p:spPr>
        <p:txBody>
          <a:bodyPr wrap="square" rtlCol="0">
            <a:spAutoFit/>
          </a:bodyPr>
          <a:lstStyle/>
          <a:p>
            <a:r>
              <a:rPr lang="en-GB" sz="2400" dirty="0">
                <a:cs typeface="Arial" pitchFamily="34" charset="0"/>
              </a:rPr>
              <a:t>Metals can be arranged in order of reactivity in a</a:t>
            </a:r>
            <a:r>
              <a:rPr lang="en-GB" sz="2400" b="1" dirty="0">
                <a:cs typeface="Arial" pitchFamily="34" charset="0"/>
              </a:rPr>
              <a:t> reactivity series</a:t>
            </a:r>
            <a:r>
              <a:rPr lang="en-GB" sz="2400" dirty="0">
                <a:cs typeface="Arial" pitchFamily="34" charset="0"/>
              </a:rPr>
              <a:t>.  </a:t>
            </a:r>
            <a:endParaRPr lang="en-GB" b="1" dirty="0">
              <a:cs typeface="Arial" pitchFamily="34" charset="0"/>
            </a:endParaRPr>
          </a:p>
        </p:txBody>
      </p:sp>
    </p:spTree>
    <p:extLst>
      <p:ext uri="{BB962C8B-B14F-4D97-AF65-F5344CB8AC3E}">
        <p14:creationId xmlns:p14="http://schemas.microsoft.com/office/powerpoint/2010/main" val="4264791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0"/>
            <a:ext cx="8028384" cy="657041"/>
          </a:xfrm>
        </p:spPr>
        <p:txBody>
          <a:bodyPr>
            <a:noAutofit/>
          </a:bodyPr>
          <a:lstStyle/>
          <a:p>
            <a:pPr marL="342900" lvl="1" algn="r" defTabSz="342900" rtl="0">
              <a:spcBef>
                <a:spcPct val="20000"/>
              </a:spcBef>
            </a:pPr>
            <a:r>
              <a:rPr kumimoji="0" lang="en-US" sz="2400" b="1" i="0" u="none" strike="noStrike" kern="1200" cap="none" spc="0" normalizeH="0" baseline="0" noProof="0" dirty="0">
                <a:ln>
                  <a:noFill/>
                </a:ln>
                <a:solidFill>
                  <a:schemeClr val="accent6"/>
                </a:solidFill>
                <a:effectLst/>
                <a:uLnTx/>
                <a:uFillTx/>
                <a:latin typeface="Calibri"/>
                <a:ea typeface=""/>
                <a:cs typeface="News Gothic MT"/>
              </a:rPr>
              <a:t>Reversible reactions </a:t>
            </a:r>
            <a:r>
              <a:rPr kumimoji="0" lang="en-US" sz="24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4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76887"/>
            <a:ext cx="8915400" cy="3046988"/>
          </a:xfrm>
          <a:custGeom>
            <a:avLst/>
            <a:gdLst>
              <a:gd name="connsiteX0" fmla="*/ 0 w 8915400"/>
              <a:gd name="connsiteY0" fmla="*/ 0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0 h 7848302"/>
              <a:gd name="connsiteX0" fmla="*/ 0 w 8915400"/>
              <a:gd name="connsiteY0" fmla="*/ 244698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244698 h 7848302"/>
              <a:gd name="connsiteX0" fmla="*/ 0 w 8915400"/>
              <a:gd name="connsiteY0" fmla="*/ 25758 h 7629362"/>
              <a:gd name="connsiteX1" fmla="*/ 8915400 w 8915400"/>
              <a:gd name="connsiteY1" fmla="*/ 0 h 7629362"/>
              <a:gd name="connsiteX2" fmla="*/ 8915400 w 8915400"/>
              <a:gd name="connsiteY2" fmla="*/ 7629362 h 7629362"/>
              <a:gd name="connsiteX3" fmla="*/ 0 w 8915400"/>
              <a:gd name="connsiteY3" fmla="*/ 7629362 h 7629362"/>
              <a:gd name="connsiteX4" fmla="*/ 0 w 8915400"/>
              <a:gd name="connsiteY4" fmla="*/ 25758 h 762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7629362">
                <a:moveTo>
                  <a:pt x="0" y="25758"/>
                </a:moveTo>
                <a:lnTo>
                  <a:pt x="8915400" y="0"/>
                </a:lnTo>
                <a:lnTo>
                  <a:pt x="8915400" y="7629362"/>
                </a:lnTo>
                <a:lnTo>
                  <a:pt x="0" y="7629362"/>
                </a:lnTo>
                <a:lnTo>
                  <a:pt x="0" y="25758"/>
                </a:lnTo>
                <a:close/>
              </a:path>
            </a:pathLst>
          </a:custGeom>
          <a:noFill/>
        </p:spPr>
        <p:txBody>
          <a:bodyPr wrap="square" rtlCol="0">
            <a:spAutoFit/>
          </a:bodyPr>
          <a:lstStyle/>
          <a:p>
            <a:pPr marL="457200" indent="-457200">
              <a:buFont typeface="+mj-lt"/>
              <a:buAutoNum type="arabicPeriod"/>
            </a:pPr>
            <a:r>
              <a:rPr lang="en-GB" sz="2400" dirty="0"/>
              <a:t>What is meant by a reversible reaction?</a:t>
            </a:r>
          </a:p>
          <a:p>
            <a:pPr marL="457200" indent="-457200">
              <a:buFont typeface="+mj-lt"/>
              <a:buAutoNum type="arabicPeriod"/>
            </a:pPr>
            <a:endParaRPr lang="en-GB" sz="2400" dirty="0"/>
          </a:p>
          <a:p>
            <a:pPr marL="457200" indent="-457200">
              <a:buFont typeface="+mj-lt"/>
              <a:buAutoNum type="arabicPeriod"/>
            </a:pPr>
            <a:r>
              <a:rPr lang="en-GB" sz="2400" dirty="0"/>
              <a:t>Draw the symbol for a reversible reaction.</a:t>
            </a:r>
          </a:p>
          <a:p>
            <a:pPr marL="457200" indent="-457200">
              <a:buFont typeface="+mj-lt"/>
              <a:buAutoNum type="arabicPeriod"/>
            </a:pPr>
            <a:endParaRPr lang="en-GB" sz="2400" dirty="0"/>
          </a:p>
          <a:p>
            <a:pPr marL="457200" indent="-457200">
              <a:buFont typeface="+mj-lt"/>
              <a:buAutoNum type="arabicPeriod"/>
            </a:pPr>
            <a:r>
              <a:rPr lang="en-GB" sz="2400" dirty="0"/>
              <a:t>What is meant by the term dynamic equilibrium?</a:t>
            </a:r>
          </a:p>
          <a:p>
            <a:pPr marL="457200" indent="-457200">
              <a:buFont typeface="+mj-lt"/>
              <a:buAutoNum type="arabicPeriod"/>
            </a:pPr>
            <a:endParaRPr lang="en-GB" sz="2400" dirty="0"/>
          </a:p>
          <a:p>
            <a:pPr marL="457200" indent="-457200">
              <a:buFont typeface="+mj-lt"/>
              <a:buAutoNum type="arabicPeriod"/>
            </a:pPr>
            <a:r>
              <a:rPr lang="en-GB" sz="2400" dirty="0"/>
              <a:t>What needs to happen for equilibrium to be reached?</a:t>
            </a:r>
          </a:p>
          <a:p>
            <a:pPr marL="457200" indent="-457200">
              <a:buFont typeface="+mj-lt"/>
              <a:buAutoNum type="arabicPeriod"/>
            </a:pPr>
            <a:endParaRPr lang="en-GB" sz="2400" dirty="0"/>
          </a:p>
        </p:txBody>
      </p:sp>
    </p:spTree>
    <p:extLst>
      <p:ext uri="{BB962C8B-B14F-4D97-AF65-F5344CB8AC3E}">
        <p14:creationId xmlns:p14="http://schemas.microsoft.com/office/powerpoint/2010/main" val="294467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0"/>
            <a:ext cx="8028384" cy="657041"/>
          </a:xfrm>
        </p:spPr>
        <p:txBody>
          <a:bodyPr>
            <a:noAutofit/>
          </a:bodyPr>
          <a:lstStyle/>
          <a:p>
            <a:pPr marL="342900" lvl="1" algn="r" defTabSz="342900" rtl="0">
              <a:spcBef>
                <a:spcPct val="20000"/>
              </a:spcBef>
            </a:pPr>
            <a:r>
              <a:rPr kumimoji="0" lang="en-US" sz="2400" b="1" i="0" u="none" strike="noStrike" kern="1200" cap="none" spc="0" normalizeH="0" baseline="0" noProof="0" dirty="0">
                <a:ln>
                  <a:noFill/>
                </a:ln>
                <a:solidFill>
                  <a:schemeClr val="accent6"/>
                </a:solidFill>
                <a:effectLst/>
                <a:uLnTx/>
                <a:uFillTx/>
                <a:latin typeface="Calibri"/>
                <a:ea typeface=""/>
                <a:cs typeface="News Gothic MT"/>
              </a:rPr>
              <a:t>Reversible reactions </a:t>
            </a:r>
            <a:r>
              <a:rPr kumimoji="0" lang="en-US" sz="24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4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76887"/>
            <a:ext cx="8915400" cy="2616101"/>
          </a:xfrm>
          <a:custGeom>
            <a:avLst/>
            <a:gdLst>
              <a:gd name="connsiteX0" fmla="*/ 0 w 8915400"/>
              <a:gd name="connsiteY0" fmla="*/ 0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0 h 7848302"/>
              <a:gd name="connsiteX0" fmla="*/ 0 w 8915400"/>
              <a:gd name="connsiteY0" fmla="*/ 244698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244698 h 7848302"/>
              <a:gd name="connsiteX0" fmla="*/ 0 w 8915400"/>
              <a:gd name="connsiteY0" fmla="*/ 25758 h 7629362"/>
              <a:gd name="connsiteX1" fmla="*/ 8915400 w 8915400"/>
              <a:gd name="connsiteY1" fmla="*/ 0 h 7629362"/>
              <a:gd name="connsiteX2" fmla="*/ 8915400 w 8915400"/>
              <a:gd name="connsiteY2" fmla="*/ 7629362 h 7629362"/>
              <a:gd name="connsiteX3" fmla="*/ 0 w 8915400"/>
              <a:gd name="connsiteY3" fmla="*/ 7629362 h 7629362"/>
              <a:gd name="connsiteX4" fmla="*/ 0 w 8915400"/>
              <a:gd name="connsiteY4" fmla="*/ 25758 h 762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7629362">
                <a:moveTo>
                  <a:pt x="0" y="25758"/>
                </a:moveTo>
                <a:lnTo>
                  <a:pt x="8915400" y="0"/>
                </a:lnTo>
                <a:lnTo>
                  <a:pt x="8915400" y="7629362"/>
                </a:lnTo>
                <a:lnTo>
                  <a:pt x="0" y="7629362"/>
                </a:lnTo>
                <a:lnTo>
                  <a:pt x="0" y="25758"/>
                </a:lnTo>
                <a:close/>
              </a:path>
            </a:pathLst>
          </a:custGeom>
          <a:noFill/>
        </p:spPr>
        <p:txBody>
          <a:bodyPr wrap="square" rtlCol="0">
            <a:spAutoFit/>
          </a:bodyPr>
          <a:lstStyle/>
          <a:p>
            <a:pPr marL="457200" indent="-457200">
              <a:buFont typeface="+mj-lt"/>
              <a:buAutoNum type="arabicPeriod" startAt="5"/>
            </a:pPr>
            <a:endParaRPr lang="en-GB" sz="2400" dirty="0"/>
          </a:p>
          <a:p>
            <a:pPr marL="457200" indent="-457200">
              <a:buFont typeface="+mj-lt"/>
              <a:buAutoNum type="arabicPeriod" startAt="5"/>
            </a:pPr>
            <a:r>
              <a:rPr lang="en-GB" sz="2400" dirty="0"/>
              <a:t>The formation of ammonia is a reversible reaction between nitrogen and hydrogen. Where are these reactants extracted from?</a:t>
            </a:r>
          </a:p>
          <a:p>
            <a:pPr marL="457200" indent="-457200">
              <a:buFont typeface="+mj-lt"/>
              <a:buAutoNum type="arabicPeriod" startAt="5"/>
            </a:pPr>
            <a:endParaRPr lang="en-GB" sz="2400" dirty="0"/>
          </a:p>
          <a:p>
            <a:pPr marL="457200" indent="-457200">
              <a:buFont typeface="+mj-lt"/>
              <a:buAutoNum type="arabicPeriod" startAt="5"/>
            </a:pPr>
            <a:r>
              <a:rPr lang="en-GB" sz="2400" dirty="0"/>
              <a:t>Name the three conditions for the Haber process.</a:t>
            </a:r>
          </a:p>
          <a:p>
            <a:pPr marL="457200" indent="-457200">
              <a:buFont typeface="+mj-lt"/>
              <a:buAutoNum type="arabicPeriod" startAt="5"/>
            </a:pPr>
            <a:endParaRPr lang="en-GB" sz="2000" dirty="0"/>
          </a:p>
        </p:txBody>
      </p:sp>
    </p:spTree>
    <p:extLst>
      <p:ext uri="{BB962C8B-B14F-4D97-AF65-F5344CB8AC3E}">
        <p14:creationId xmlns:p14="http://schemas.microsoft.com/office/powerpoint/2010/main" val="285716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5139869"/>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3200" b="1" dirty="0">
                <a:solidFill>
                  <a:schemeClr val="tx1">
                    <a:lumMod val="50000"/>
                    <a:lumOff val="50000"/>
                  </a:schemeClr>
                </a:solidFill>
              </a:rPr>
              <a:t>Reversible reactions and equilibria </a:t>
            </a:r>
            <a:r>
              <a:rPr lang="mr-IN" sz="3200" b="1" dirty="0">
                <a:solidFill>
                  <a:schemeClr val="tx1">
                    <a:lumMod val="50000"/>
                    <a:lumOff val="50000"/>
                  </a:schemeClr>
                </a:solidFill>
              </a:rPr>
              <a:t>–</a:t>
            </a:r>
            <a:r>
              <a:rPr lang="en-GB" sz="3200" b="1" dirty="0">
                <a:solidFill>
                  <a:schemeClr val="tx1">
                    <a:lumMod val="50000"/>
                    <a:lumOff val="50000"/>
                  </a:schemeClr>
                </a:solidFill>
              </a:rPr>
              <a:t> Part 1</a:t>
            </a:r>
          </a:p>
          <a:p>
            <a:endParaRPr lang="en-GB" sz="3600" b="1" dirty="0">
              <a:solidFill>
                <a:schemeClr val="tx1">
                  <a:lumMod val="50000"/>
                  <a:lumOff val="50000"/>
                </a:schemeClr>
              </a:solidFill>
            </a:endParaRPr>
          </a:p>
          <a:p>
            <a:pPr marL="457200" indent="-457200">
              <a:buFont typeface="Arial" charset="0"/>
              <a:buChar char="•"/>
            </a:pPr>
            <a:r>
              <a:rPr lang="en-GB" sz="2800" b="1" dirty="0">
                <a:solidFill>
                  <a:schemeClr val="tx1">
                    <a:lumMod val="50000"/>
                    <a:lumOff val="50000"/>
                  </a:schemeClr>
                </a:solidFill>
              </a:rPr>
              <a:t>Reversible reactions</a:t>
            </a:r>
          </a:p>
          <a:p>
            <a:pPr marL="457200" indent="-457200">
              <a:buFont typeface="Arial" charset="0"/>
              <a:buChar char="•"/>
            </a:pPr>
            <a:r>
              <a:rPr lang="en-GB" sz="2800" b="1" dirty="0">
                <a:solidFill>
                  <a:schemeClr val="tx1">
                    <a:lumMod val="50000"/>
                    <a:lumOff val="50000"/>
                  </a:schemeClr>
                </a:solidFill>
              </a:rPr>
              <a:t>Dynamic equilibrium</a:t>
            </a:r>
          </a:p>
          <a:p>
            <a:pPr marL="457200" indent="-457200">
              <a:buFont typeface="Arial" charset="0"/>
              <a:buChar char="•"/>
            </a:pPr>
            <a:r>
              <a:rPr lang="en-GB" sz="2800" b="1" dirty="0">
                <a:solidFill>
                  <a:schemeClr val="tx1">
                    <a:lumMod val="50000"/>
                    <a:lumOff val="50000"/>
                  </a:schemeClr>
                </a:solidFill>
              </a:rPr>
              <a:t>Haber process</a:t>
            </a:r>
          </a:p>
          <a:p>
            <a:endParaRPr lang="en-GB" dirty="0"/>
          </a:p>
        </p:txBody>
      </p:sp>
    </p:spTree>
    <p:extLst>
      <p:ext uri="{BB962C8B-B14F-4D97-AF65-F5344CB8AC3E}">
        <p14:creationId xmlns:p14="http://schemas.microsoft.com/office/powerpoint/2010/main" val="1308378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duotone>
              <a:schemeClr val="accent3">
                <a:shade val="45000"/>
                <a:satMod val="135000"/>
              </a:schemeClr>
              <a:prstClr val="white"/>
            </a:duotone>
          </a:blip>
          <a:stretch>
            <a:fillRect/>
          </a:stretch>
        </p:blipFill>
        <p:spPr>
          <a:xfrm>
            <a:off x="4606787" y="1844824"/>
            <a:ext cx="467812" cy="504292"/>
          </a:xfrm>
          <a:prstGeom prst="rect">
            <a:avLst/>
          </a:prstGeom>
        </p:spPr>
      </p:pic>
      <p:sp>
        <p:nvSpPr>
          <p:cNvPr id="2" name="Title 1"/>
          <p:cNvSpPr>
            <a:spLocks noGrp="1"/>
          </p:cNvSpPr>
          <p:nvPr>
            <p:ph type="ctrTitle"/>
          </p:nvPr>
        </p:nvSpPr>
        <p:spPr>
          <a:xfrm>
            <a:off x="1115616" y="0"/>
            <a:ext cx="8028384" cy="657041"/>
          </a:xfrm>
        </p:spPr>
        <p:txBody>
          <a:bodyPr>
            <a:noAutofit/>
          </a:bodyPr>
          <a:lstStyle/>
          <a:p>
            <a:pPr marL="342900" lvl="1" algn="r" defTabSz="342900" rtl="0">
              <a:spcBef>
                <a:spcPct val="20000"/>
              </a:spcBef>
            </a:pPr>
            <a:r>
              <a:rPr kumimoji="0" lang="en-US" sz="2400" b="1" i="0" u="none" strike="noStrike" kern="1200" cap="none" spc="0" normalizeH="0" baseline="0" noProof="0" dirty="0">
                <a:ln>
                  <a:noFill/>
                </a:ln>
                <a:solidFill>
                  <a:schemeClr val="accent6"/>
                </a:solidFill>
                <a:effectLst/>
                <a:uLnTx/>
                <a:uFillTx/>
                <a:latin typeface="Calibri"/>
                <a:ea typeface=""/>
                <a:cs typeface="News Gothic MT"/>
              </a:rPr>
              <a:t>Reversible reactions </a:t>
            </a:r>
            <a:r>
              <a:rPr kumimoji="0" lang="en-US" sz="24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4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76887"/>
            <a:ext cx="8915400" cy="3416320"/>
          </a:xfrm>
          <a:custGeom>
            <a:avLst/>
            <a:gdLst>
              <a:gd name="connsiteX0" fmla="*/ 0 w 8915400"/>
              <a:gd name="connsiteY0" fmla="*/ 0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0 h 7848302"/>
              <a:gd name="connsiteX0" fmla="*/ 0 w 8915400"/>
              <a:gd name="connsiteY0" fmla="*/ 244698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244698 h 7848302"/>
              <a:gd name="connsiteX0" fmla="*/ 0 w 8915400"/>
              <a:gd name="connsiteY0" fmla="*/ 25758 h 7629362"/>
              <a:gd name="connsiteX1" fmla="*/ 8915400 w 8915400"/>
              <a:gd name="connsiteY1" fmla="*/ 0 h 7629362"/>
              <a:gd name="connsiteX2" fmla="*/ 8915400 w 8915400"/>
              <a:gd name="connsiteY2" fmla="*/ 7629362 h 7629362"/>
              <a:gd name="connsiteX3" fmla="*/ 0 w 8915400"/>
              <a:gd name="connsiteY3" fmla="*/ 7629362 h 7629362"/>
              <a:gd name="connsiteX4" fmla="*/ 0 w 8915400"/>
              <a:gd name="connsiteY4" fmla="*/ 25758 h 762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7629362">
                <a:moveTo>
                  <a:pt x="0" y="25758"/>
                </a:moveTo>
                <a:lnTo>
                  <a:pt x="8915400" y="0"/>
                </a:lnTo>
                <a:lnTo>
                  <a:pt x="8915400" y="7629362"/>
                </a:lnTo>
                <a:lnTo>
                  <a:pt x="0" y="7629362"/>
                </a:lnTo>
                <a:lnTo>
                  <a:pt x="0" y="25758"/>
                </a:lnTo>
                <a:close/>
              </a:path>
            </a:pathLst>
          </a:custGeom>
          <a:noFill/>
        </p:spPr>
        <p:txBody>
          <a:bodyPr wrap="square" rtlCol="0">
            <a:spAutoFit/>
          </a:bodyPr>
          <a:lstStyle/>
          <a:p>
            <a:pPr marL="457200" indent="-457200">
              <a:buFont typeface="+mj-lt"/>
              <a:buAutoNum type="arabicPeriod"/>
            </a:pPr>
            <a:r>
              <a:rPr lang="en-GB" sz="2400" dirty="0"/>
              <a:t>What is meant by a reversible reaction?</a:t>
            </a:r>
          </a:p>
          <a:p>
            <a:pPr lvl="1"/>
            <a:r>
              <a:rPr lang="en-GB" sz="2400" dirty="0">
                <a:solidFill>
                  <a:srgbClr val="00B050"/>
                </a:solidFill>
              </a:rPr>
              <a:t>The reaction can occur in either direction.</a:t>
            </a:r>
          </a:p>
          <a:p>
            <a:pPr marL="457200" indent="-457200">
              <a:buFont typeface="+mj-lt"/>
              <a:buAutoNum type="arabicPeriod"/>
            </a:pPr>
            <a:r>
              <a:rPr lang="en-GB" sz="2400" dirty="0"/>
              <a:t>Draw the symbol for a reversible reaction.</a:t>
            </a:r>
          </a:p>
          <a:p>
            <a:pPr lvl="1"/>
            <a:endParaRPr lang="en-GB" sz="2400" dirty="0">
              <a:solidFill>
                <a:srgbClr val="00B050"/>
              </a:solidFill>
            </a:endParaRPr>
          </a:p>
          <a:p>
            <a:pPr marL="457200" indent="-457200">
              <a:buFont typeface="+mj-lt"/>
              <a:buAutoNum type="arabicPeriod"/>
            </a:pPr>
            <a:r>
              <a:rPr lang="en-GB" sz="2400" dirty="0"/>
              <a:t>What is meant by the term dynamic equilibrium?</a:t>
            </a:r>
          </a:p>
          <a:p>
            <a:pPr lvl="1"/>
            <a:r>
              <a:rPr lang="en-GB" sz="2400" dirty="0">
                <a:solidFill>
                  <a:srgbClr val="00B050"/>
                </a:solidFill>
              </a:rPr>
              <a:t>Rate of forward and reverse reactions occur at the same rate.</a:t>
            </a:r>
          </a:p>
          <a:p>
            <a:pPr marL="457200" indent="-457200">
              <a:buFont typeface="+mj-lt"/>
              <a:buAutoNum type="arabicPeriod"/>
            </a:pPr>
            <a:r>
              <a:rPr lang="en-GB" sz="2400" dirty="0"/>
              <a:t>What needs to happen for equilibrium to be reached?</a:t>
            </a:r>
          </a:p>
          <a:p>
            <a:pPr lvl="1"/>
            <a:r>
              <a:rPr lang="en-GB" sz="2400" dirty="0">
                <a:solidFill>
                  <a:srgbClr val="00B050"/>
                </a:solidFill>
              </a:rPr>
              <a:t>Needs to be in a closed system; products and reactants can not escape.</a:t>
            </a:r>
          </a:p>
        </p:txBody>
      </p:sp>
    </p:spTree>
    <p:extLst>
      <p:ext uri="{BB962C8B-B14F-4D97-AF65-F5344CB8AC3E}">
        <p14:creationId xmlns:p14="http://schemas.microsoft.com/office/powerpoint/2010/main" val="8586600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0"/>
            <a:ext cx="8028384" cy="657041"/>
          </a:xfrm>
        </p:spPr>
        <p:txBody>
          <a:bodyPr>
            <a:noAutofit/>
          </a:bodyPr>
          <a:lstStyle/>
          <a:p>
            <a:pPr marL="342900" lvl="1" algn="r" defTabSz="342900" rtl="0">
              <a:spcBef>
                <a:spcPct val="20000"/>
              </a:spcBef>
            </a:pPr>
            <a:r>
              <a:rPr kumimoji="0" lang="en-US" sz="2400" b="1" i="0" u="none" strike="noStrike" kern="1200" cap="none" spc="0" normalizeH="0" baseline="0" noProof="0" dirty="0">
                <a:ln>
                  <a:noFill/>
                </a:ln>
                <a:solidFill>
                  <a:schemeClr val="accent6"/>
                </a:solidFill>
                <a:effectLst/>
                <a:uLnTx/>
                <a:uFillTx/>
                <a:latin typeface="Calibri"/>
                <a:ea typeface=""/>
                <a:cs typeface="News Gothic MT"/>
              </a:rPr>
              <a:t>Reversible reactions </a:t>
            </a:r>
            <a:r>
              <a:rPr kumimoji="0" lang="en-US" sz="24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4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76887"/>
            <a:ext cx="8915400" cy="2308324"/>
          </a:xfrm>
          <a:custGeom>
            <a:avLst/>
            <a:gdLst>
              <a:gd name="connsiteX0" fmla="*/ 0 w 8915400"/>
              <a:gd name="connsiteY0" fmla="*/ 0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0 h 7848302"/>
              <a:gd name="connsiteX0" fmla="*/ 0 w 8915400"/>
              <a:gd name="connsiteY0" fmla="*/ 244698 h 7848302"/>
              <a:gd name="connsiteX1" fmla="*/ 8915400 w 8915400"/>
              <a:gd name="connsiteY1" fmla="*/ 0 h 7848302"/>
              <a:gd name="connsiteX2" fmla="*/ 8915400 w 8915400"/>
              <a:gd name="connsiteY2" fmla="*/ 7848302 h 7848302"/>
              <a:gd name="connsiteX3" fmla="*/ 0 w 8915400"/>
              <a:gd name="connsiteY3" fmla="*/ 7848302 h 7848302"/>
              <a:gd name="connsiteX4" fmla="*/ 0 w 8915400"/>
              <a:gd name="connsiteY4" fmla="*/ 244698 h 7848302"/>
              <a:gd name="connsiteX0" fmla="*/ 0 w 8915400"/>
              <a:gd name="connsiteY0" fmla="*/ 25758 h 7629362"/>
              <a:gd name="connsiteX1" fmla="*/ 8915400 w 8915400"/>
              <a:gd name="connsiteY1" fmla="*/ 0 h 7629362"/>
              <a:gd name="connsiteX2" fmla="*/ 8915400 w 8915400"/>
              <a:gd name="connsiteY2" fmla="*/ 7629362 h 7629362"/>
              <a:gd name="connsiteX3" fmla="*/ 0 w 8915400"/>
              <a:gd name="connsiteY3" fmla="*/ 7629362 h 7629362"/>
              <a:gd name="connsiteX4" fmla="*/ 0 w 8915400"/>
              <a:gd name="connsiteY4" fmla="*/ 25758 h 7629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5400" h="7629362">
                <a:moveTo>
                  <a:pt x="0" y="25758"/>
                </a:moveTo>
                <a:lnTo>
                  <a:pt x="8915400" y="0"/>
                </a:lnTo>
                <a:lnTo>
                  <a:pt x="8915400" y="7629362"/>
                </a:lnTo>
                <a:lnTo>
                  <a:pt x="0" y="7629362"/>
                </a:lnTo>
                <a:lnTo>
                  <a:pt x="0" y="25758"/>
                </a:lnTo>
                <a:close/>
              </a:path>
            </a:pathLst>
          </a:custGeom>
          <a:noFill/>
        </p:spPr>
        <p:txBody>
          <a:bodyPr wrap="square" rtlCol="0">
            <a:spAutoFit/>
          </a:bodyPr>
          <a:lstStyle/>
          <a:p>
            <a:pPr marL="457200" indent="-457200">
              <a:buFont typeface="+mj-lt"/>
              <a:buAutoNum type="arabicPeriod" startAt="5"/>
            </a:pPr>
            <a:r>
              <a:rPr lang="en-GB" sz="2400" dirty="0"/>
              <a:t>The formation of ammonia is a reversible reaction between nitrogen and hydrogen. Where are these reactants extracted from?</a:t>
            </a:r>
          </a:p>
          <a:p>
            <a:pPr lvl="1"/>
            <a:r>
              <a:rPr lang="en-GB" sz="2400" dirty="0">
                <a:solidFill>
                  <a:srgbClr val="00B050"/>
                </a:solidFill>
              </a:rPr>
              <a:t>Hydrogen from natural gas; nitrogen from the air.</a:t>
            </a:r>
          </a:p>
          <a:p>
            <a:pPr marL="457200" indent="-457200">
              <a:buFont typeface="+mj-lt"/>
              <a:buAutoNum type="arabicPeriod" startAt="5"/>
            </a:pPr>
            <a:r>
              <a:rPr lang="en-GB" sz="2400" dirty="0"/>
              <a:t>Name the three conditions for the Haber process.</a:t>
            </a:r>
          </a:p>
          <a:p>
            <a:pPr lvl="1"/>
            <a:r>
              <a:rPr lang="en-GB" sz="2400" dirty="0">
                <a:solidFill>
                  <a:srgbClr val="00B050"/>
                </a:solidFill>
              </a:rPr>
              <a:t>Temperature </a:t>
            </a:r>
            <a:r>
              <a:rPr lang="mr-IN" sz="2400" dirty="0">
                <a:solidFill>
                  <a:srgbClr val="00B050"/>
                </a:solidFill>
              </a:rPr>
              <a:t>–</a:t>
            </a:r>
            <a:r>
              <a:rPr lang="en-GB" sz="2400" dirty="0">
                <a:solidFill>
                  <a:srgbClr val="00B050"/>
                </a:solidFill>
              </a:rPr>
              <a:t> 450</a:t>
            </a:r>
            <a:r>
              <a:rPr lang="en-GB" sz="2400" baseline="30000" dirty="0">
                <a:solidFill>
                  <a:srgbClr val="00B050"/>
                </a:solidFill>
              </a:rPr>
              <a:t>o</a:t>
            </a:r>
            <a:r>
              <a:rPr lang="en-GB" sz="2400" dirty="0">
                <a:solidFill>
                  <a:srgbClr val="00B050"/>
                </a:solidFill>
              </a:rPr>
              <a:t>C; Pressure </a:t>
            </a:r>
            <a:r>
              <a:rPr lang="mr-IN" sz="2400" dirty="0">
                <a:solidFill>
                  <a:srgbClr val="00B050"/>
                </a:solidFill>
              </a:rPr>
              <a:t>–</a:t>
            </a:r>
            <a:r>
              <a:rPr lang="en-GB" sz="2400" dirty="0">
                <a:solidFill>
                  <a:srgbClr val="00B050"/>
                </a:solidFill>
              </a:rPr>
              <a:t> 200 atmospheres; iron catalyst</a:t>
            </a:r>
          </a:p>
        </p:txBody>
      </p:sp>
    </p:spTree>
    <p:extLst>
      <p:ext uri="{BB962C8B-B14F-4D97-AF65-F5344CB8AC3E}">
        <p14:creationId xmlns:p14="http://schemas.microsoft.com/office/powerpoint/2010/main" val="40908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2642398" y="0"/>
            <a:ext cx="6538114" cy="6525344"/>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22696" y="675435"/>
            <a:ext cx="4572000" cy="4862870"/>
          </a:xfrm>
          <a:prstGeom prst="rect">
            <a:avLst/>
          </a:prstGeom>
          <a:noFill/>
        </p:spPr>
        <p:txBody>
          <a:bodyPr wrap="square" rtlCol="0">
            <a:spAutoFit/>
          </a:bodyPr>
          <a:lstStyle/>
          <a:p>
            <a:r>
              <a:rPr lang="en-GB" sz="7200" b="1" dirty="0">
                <a:latin typeface="+mj-lt"/>
                <a:ea typeface="Beirut" charset="-78"/>
                <a:cs typeface="Beirut" charset="-78"/>
              </a:rPr>
              <a:t>LearnIT!</a:t>
            </a:r>
          </a:p>
          <a:p>
            <a:r>
              <a:rPr lang="en-GB" sz="7200" b="1" dirty="0">
                <a:latin typeface="+mj-lt"/>
                <a:ea typeface="Beirut" charset="-78"/>
                <a:cs typeface="Beirut" charset="-78"/>
              </a:rPr>
              <a:t>KnowIT!</a:t>
            </a:r>
          </a:p>
          <a:p>
            <a:endParaRPr lang="en-GB" dirty="0"/>
          </a:p>
          <a:p>
            <a:r>
              <a:rPr lang="en-GB" sz="2800" b="1" dirty="0">
                <a:solidFill>
                  <a:schemeClr val="tx1">
                    <a:lumMod val="50000"/>
                    <a:lumOff val="50000"/>
                  </a:schemeClr>
                </a:solidFill>
              </a:rPr>
              <a:t>Reversible reactions and equilibria </a:t>
            </a:r>
            <a:r>
              <a:rPr lang="mr-IN" sz="2800" b="1" dirty="0">
                <a:solidFill>
                  <a:schemeClr val="tx1">
                    <a:lumMod val="50000"/>
                    <a:lumOff val="50000"/>
                  </a:schemeClr>
                </a:solidFill>
              </a:rPr>
              <a:t>–</a:t>
            </a:r>
            <a:r>
              <a:rPr lang="en-GB" sz="2800" b="1" dirty="0">
                <a:solidFill>
                  <a:schemeClr val="tx1">
                    <a:lumMod val="50000"/>
                    <a:lumOff val="50000"/>
                  </a:schemeClr>
                </a:solidFill>
              </a:rPr>
              <a:t> Part 2</a:t>
            </a:r>
          </a:p>
          <a:p>
            <a:endParaRPr lang="en-GB" sz="2400" b="1" dirty="0">
              <a:solidFill>
                <a:schemeClr val="tx1">
                  <a:lumMod val="50000"/>
                  <a:lumOff val="50000"/>
                </a:schemeClr>
              </a:solidFill>
            </a:endParaRPr>
          </a:p>
          <a:p>
            <a:pPr marL="457200" indent="-457200">
              <a:buFont typeface="Arial" charset="0"/>
              <a:buChar char="•"/>
            </a:pPr>
            <a:r>
              <a:rPr lang="en-GB" sz="2400" b="1" dirty="0">
                <a:solidFill>
                  <a:schemeClr val="tx1">
                    <a:lumMod val="50000"/>
                    <a:lumOff val="50000"/>
                  </a:schemeClr>
                </a:solidFill>
              </a:rPr>
              <a:t>Factors affecting dynamic equilibria (HT)</a:t>
            </a:r>
          </a:p>
          <a:p>
            <a:endParaRPr lang="en-GB" sz="2000" b="1" dirty="0">
              <a:solidFill>
                <a:schemeClr val="tx1">
                  <a:lumMod val="50000"/>
                  <a:lumOff val="50000"/>
                </a:schemeClr>
              </a:solidFill>
            </a:endParaRPr>
          </a:p>
        </p:txBody>
      </p:sp>
    </p:spTree>
    <p:extLst>
      <p:ext uri="{BB962C8B-B14F-4D97-AF65-F5344CB8AC3E}">
        <p14:creationId xmlns:p14="http://schemas.microsoft.com/office/powerpoint/2010/main" val="12240213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4024"/>
            <a:ext cx="8017076" cy="657041"/>
          </a:xfrm>
        </p:spPr>
        <p:txBody>
          <a:bodyPr>
            <a:noAutofit/>
          </a:bodyPr>
          <a:lstStyle/>
          <a:p>
            <a:pPr marL="342900" lvl="1" algn="r" defTabSz="342900" rtl="0">
              <a:spcBef>
                <a:spcPct val="20000"/>
              </a:spcBef>
            </a:pPr>
            <a:r>
              <a:rPr lang="en-US" sz="2000" b="1" kern="0" dirty="0">
                <a:solidFill>
                  <a:schemeClr val="accent6"/>
                </a:solidFill>
              </a:rPr>
              <a:t>Factors affecting dynamic equilibrium (HT) </a:t>
            </a:r>
            <a:r>
              <a:rPr lang="en-US" sz="2000" b="1" dirty="0">
                <a:solidFill>
                  <a:schemeClr val="accent6"/>
                </a:solidFill>
                <a:latin typeface="Calibri"/>
                <a:ea typeface=""/>
                <a:cs typeface="News Gothic MT"/>
              </a:rPr>
              <a:t> </a:t>
            </a:r>
            <a:endParaRPr lang="en-US" sz="2000" b="1" kern="0" dirty="0">
              <a:solidFill>
                <a:schemeClr val="accent6"/>
              </a:solidFill>
            </a:endParaRPr>
          </a:p>
        </p:txBody>
      </p:sp>
      <p:sp>
        <p:nvSpPr>
          <p:cNvPr id="3" name="TextBox 2"/>
          <p:cNvSpPr txBox="1"/>
          <p:nvPr/>
        </p:nvSpPr>
        <p:spPr>
          <a:xfrm>
            <a:off x="179512" y="836712"/>
            <a:ext cx="8856984" cy="1323439"/>
          </a:xfrm>
          <a:prstGeom prst="rect">
            <a:avLst/>
          </a:prstGeom>
          <a:noFill/>
          <a:ln w="28575">
            <a:solidFill>
              <a:schemeClr val="accent6"/>
            </a:solidFill>
          </a:ln>
        </p:spPr>
        <p:txBody>
          <a:bodyPr wrap="square" rtlCol="0">
            <a:spAutoFit/>
          </a:bodyPr>
          <a:lstStyle/>
          <a:p>
            <a:r>
              <a:rPr lang="en-GB" sz="2000" b="1" u="sng" dirty="0"/>
              <a:t>The Effect of Changing Concentration</a:t>
            </a:r>
          </a:p>
          <a:p>
            <a:r>
              <a:rPr lang="en-GB" sz="2000" dirty="0"/>
              <a:t>If the </a:t>
            </a:r>
            <a:r>
              <a:rPr lang="en-GB" sz="2000" b="1" dirty="0">
                <a:solidFill>
                  <a:schemeClr val="accent6"/>
                </a:solidFill>
              </a:rPr>
              <a:t>concentration</a:t>
            </a:r>
            <a:r>
              <a:rPr lang="en-GB" sz="2000" dirty="0"/>
              <a:t> of one of the reactants or products is changed, the system is </a:t>
            </a:r>
            <a:r>
              <a:rPr lang="en-GB" sz="2000" b="1" dirty="0">
                <a:solidFill>
                  <a:schemeClr val="accent6"/>
                </a:solidFill>
              </a:rPr>
              <a:t>no longer at equilibrium</a:t>
            </a:r>
            <a:r>
              <a:rPr lang="en-GB" sz="2000" dirty="0"/>
              <a:t> and the concentrations of all the substances will change until </a:t>
            </a:r>
            <a:r>
              <a:rPr lang="en-GB" sz="2000" b="1" dirty="0">
                <a:solidFill>
                  <a:schemeClr val="accent6"/>
                </a:solidFill>
              </a:rPr>
              <a:t>equilibrium</a:t>
            </a:r>
            <a:r>
              <a:rPr lang="en-GB" sz="2000" dirty="0"/>
              <a:t> is reached again.</a:t>
            </a:r>
          </a:p>
        </p:txBody>
      </p:sp>
      <p:sp>
        <p:nvSpPr>
          <p:cNvPr id="4" name="TextBox 3"/>
          <p:cNvSpPr txBox="1"/>
          <p:nvPr/>
        </p:nvSpPr>
        <p:spPr>
          <a:xfrm>
            <a:off x="140874" y="2362468"/>
            <a:ext cx="8869863" cy="707886"/>
          </a:xfrm>
          <a:custGeom>
            <a:avLst/>
            <a:gdLst>
              <a:gd name="connsiteX0" fmla="*/ 0 w 8856984"/>
              <a:gd name="connsiteY0" fmla="*/ 0 h 1754326"/>
              <a:gd name="connsiteX1" fmla="*/ 8856984 w 8856984"/>
              <a:gd name="connsiteY1" fmla="*/ 0 h 1754326"/>
              <a:gd name="connsiteX2" fmla="*/ 8856984 w 8856984"/>
              <a:gd name="connsiteY2" fmla="*/ 1754326 h 1754326"/>
              <a:gd name="connsiteX3" fmla="*/ 0 w 8856984"/>
              <a:gd name="connsiteY3" fmla="*/ 1754326 h 1754326"/>
              <a:gd name="connsiteX4" fmla="*/ 0 w 8856984"/>
              <a:gd name="connsiteY4" fmla="*/ 0 h 1754326"/>
              <a:gd name="connsiteX0" fmla="*/ 12879 w 8869863"/>
              <a:gd name="connsiteY0" fmla="*/ 0 h 1754326"/>
              <a:gd name="connsiteX1" fmla="*/ 8869863 w 8869863"/>
              <a:gd name="connsiteY1" fmla="*/ 0 h 1754326"/>
              <a:gd name="connsiteX2" fmla="*/ 8869863 w 8869863"/>
              <a:gd name="connsiteY2" fmla="*/ 1754326 h 1754326"/>
              <a:gd name="connsiteX3" fmla="*/ 0 w 8869863"/>
              <a:gd name="connsiteY3" fmla="*/ 1509628 h 1754326"/>
              <a:gd name="connsiteX4" fmla="*/ 12879 w 8869863"/>
              <a:gd name="connsiteY4" fmla="*/ 0 h 1754326"/>
              <a:gd name="connsiteX0" fmla="*/ 12879 w 8869863"/>
              <a:gd name="connsiteY0" fmla="*/ 0 h 1509628"/>
              <a:gd name="connsiteX1" fmla="*/ 8869863 w 8869863"/>
              <a:gd name="connsiteY1" fmla="*/ 0 h 1509628"/>
              <a:gd name="connsiteX2" fmla="*/ 8869863 w 8869863"/>
              <a:gd name="connsiteY2" fmla="*/ 1496749 h 1509628"/>
              <a:gd name="connsiteX3" fmla="*/ 0 w 8869863"/>
              <a:gd name="connsiteY3" fmla="*/ 1509628 h 1509628"/>
              <a:gd name="connsiteX4" fmla="*/ 12879 w 8869863"/>
              <a:gd name="connsiteY4" fmla="*/ 0 h 1509628"/>
              <a:gd name="connsiteX0" fmla="*/ 12879 w 8869863"/>
              <a:gd name="connsiteY0" fmla="*/ 0 h 1522506"/>
              <a:gd name="connsiteX1" fmla="*/ 8869863 w 8869863"/>
              <a:gd name="connsiteY1" fmla="*/ 0 h 1522506"/>
              <a:gd name="connsiteX2" fmla="*/ 8869863 w 8869863"/>
              <a:gd name="connsiteY2" fmla="*/ 1522506 h 1522506"/>
              <a:gd name="connsiteX3" fmla="*/ 0 w 8869863"/>
              <a:gd name="connsiteY3" fmla="*/ 1509628 h 1522506"/>
              <a:gd name="connsiteX4" fmla="*/ 12879 w 8869863"/>
              <a:gd name="connsiteY4" fmla="*/ 0 h 1522506"/>
              <a:gd name="connsiteX0" fmla="*/ 12879 w 8869863"/>
              <a:gd name="connsiteY0" fmla="*/ 0 h 1509628"/>
              <a:gd name="connsiteX1" fmla="*/ 8869863 w 8869863"/>
              <a:gd name="connsiteY1" fmla="*/ 0 h 1509628"/>
              <a:gd name="connsiteX2" fmla="*/ 8869863 w 8869863"/>
              <a:gd name="connsiteY2" fmla="*/ 1509627 h 1509628"/>
              <a:gd name="connsiteX3" fmla="*/ 0 w 8869863"/>
              <a:gd name="connsiteY3" fmla="*/ 1509628 h 1509628"/>
              <a:gd name="connsiteX4" fmla="*/ 12879 w 8869863"/>
              <a:gd name="connsiteY4" fmla="*/ 0 h 1509628"/>
              <a:gd name="connsiteX0" fmla="*/ 12879 w 8869863"/>
              <a:gd name="connsiteY0" fmla="*/ 0 h 1576123"/>
              <a:gd name="connsiteX1" fmla="*/ 8869863 w 8869863"/>
              <a:gd name="connsiteY1" fmla="*/ 66495 h 1576123"/>
              <a:gd name="connsiteX2" fmla="*/ 8869863 w 8869863"/>
              <a:gd name="connsiteY2" fmla="*/ 1576122 h 1576123"/>
              <a:gd name="connsiteX3" fmla="*/ 0 w 8869863"/>
              <a:gd name="connsiteY3" fmla="*/ 1576123 h 1576123"/>
              <a:gd name="connsiteX4" fmla="*/ 12879 w 8869863"/>
              <a:gd name="connsiteY4" fmla="*/ 0 h 1576123"/>
              <a:gd name="connsiteX0" fmla="*/ 12879 w 8869863"/>
              <a:gd name="connsiteY0" fmla="*/ 11083 h 1587206"/>
              <a:gd name="connsiteX1" fmla="*/ 8869863 w 8869863"/>
              <a:gd name="connsiteY1" fmla="*/ 0 h 1587206"/>
              <a:gd name="connsiteX2" fmla="*/ 8869863 w 8869863"/>
              <a:gd name="connsiteY2" fmla="*/ 1587205 h 1587206"/>
              <a:gd name="connsiteX3" fmla="*/ 0 w 8869863"/>
              <a:gd name="connsiteY3" fmla="*/ 1587206 h 1587206"/>
              <a:gd name="connsiteX4" fmla="*/ 12879 w 8869863"/>
              <a:gd name="connsiteY4" fmla="*/ 11083 h 1587206"/>
              <a:gd name="connsiteX0" fmla="*/ 12879 w 8869863"/>
              <a:gd name="connsiteY0" fmla="*/ 11083 h 1587206"/>
              <a:gd name="connsiteX1" fmla="*/ 8869863 w 8869863"/>
              <a:gd name="connsiteY1" fmla="*/ 0 h 1587206"/>
              <a:gd name="connsiteX2" fmla="*/ 8869863 w 8869863"/>
              <a:gd name="connsiteY2" fmla="*/ 1210400 h 1587206"/>
              <a:gd name="connsiteX3" fmla="*/ 0 w 8869863"/>
              <a:gd name="connsiteY3" fmla="*/ 1587206 h 1587206"/>
              <a:gd name="connsiteX4" fmla="*/ 12879 w 8869863"/>
              <a:gd name="connsiteY4" fmla="*/ 11083 h 1587206"/>
              <a:gd name="connsiteX0" fmla="*/ 12879 w 8869863"/>
              <a:gd name="connsiteY0" fmla="*/ 11083 h 1232566"/>
              <a:gd name="connsiteX1" fmla="*/ 8869863 w 8869863"/>
              <a:gd name="connsiteY1" fmla="*/ 0 h 1232566"/>
              <a:gd name="connsiteX2" fmla="*/ 8869863 w 8869863"/>
              <a:gd name="connsiteY2" fmla="*/ 1210400 h 1232566"/>
              <a:gd name="connsiteX3" fmla="*/ 0 w 8869863"/>
              <a:gd name="connsiteY3" fmla="*/ 1232566 h 1232566"/>
              <a:gd name="connsiteX4" fmla="*/ 12879 w 8869863"/>
              <a:gd name="connsiteY4" fmla="*/ 11083 h 1232566"/>
              <a:gd name="connsiteX0" fmla="*/ 12879 w 8869863"/>
              <a:gd name="connsiteY0" fmla="*/ 11083 h 1221483"/>
              <a:gd name="connsiteX1" fmla="*/ 8869863 w 8869863"/>
              <a:gd name="connsiteY1" fmla="*/ 0 h 1221483"/>
              <a:gd name="connsiteX2" fmla="*/ 8869863 w 8869863"/>
              <a:gd name="connsiteY2" fmla="*/ 1210400 h 1221483"/>
              <a:gd name="connsiteX3" fmla="*/ 0 w 8869863"/>
              <a:gd name="connsiteY3" fmla="*/ 1221483 h 1221483"/>
              <a:gd name="connsiteX4" fmla="*/ 12879 w 8869863"/>
              <a:gd name="connsiteY4" fmla="*/ 11083 h 1221483"/>
              <a:gd name="connsiteX0" fmla="*/ 12879 w 8869863"/>
              <a:gd name="connsiteY0" fmla="*/ 11083 h 1210400"/>
              <a:gd name="connsiteX1" fmla="*/ 8869863 w 8869863"/>
              <a:gd name="connsiteY1" fmla="*/ 0 h 1210400"/>
              <a:gd name="connsiteX2" fmla="*/ 8869863 w 8869863"/>
              <a:gd name="connsiteY2" fmla="*/ 1210400 h 1210400"/>
              <a:gd name="connsiteX3" fmla="*/ 0 w 8869863"/>
              <a:gd name="connsiteY3" fmla="*/ 1210400 h 1210400"/>
              <a:gd name="connsiteX4" fmla="*/ 12879 w 8869863"/>
              <a:gd name="connsiteY4" fmla="*/ 11083 h 12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69863" h="1210400">
                <a:moveTo>
                  <a:pt x="12879" y="11083"/>
                </a:moveTo>
                <a:lnTo>
                  <a:pt x="8869863" y="0"/>
                </a:lnTo>
                <a:lnTo>
                  <a:pt x="8869863" y="1210400"/>
                </a:lnTo>
                <a:lnTo>
                  <a:pt x="0" y="1210400"/>
                </a:lnTo>
                <a:lnTo>
                  <a:pt x="12879" y="11083"/>
                </a:lnTo>
                <a:close/>
              </a:path>
            </a:pathLst>
          </a:custGeom>
          <a:noFill/>
        </p:spPr>
        <p:txBody>
          <a:bodyPr wrap="square" rtlCol="0">
            <a:spAutoFit/>
          </a:bodyPr>
          <a:lstStyle/>
          <a:p>
            <a:r>
              <a:rPr lang="en-GB" sz="2000" dirty="0"/>
              <a:t>E.g. the Haber process equilibrium:</a:t>
            </a:r>
          </a:p>
          <a:p>
            <a:pPr algn="ctr"/>
            <a:r>
              <a:rPr lang="en-GB" sz="2000" b="1" dirty="0"/>
              <a:t>N</a:t>
            </a:r>
            <a:r>
              <a:rPr lang="en-GB" sz="2000" b="1" baseline="-25000" dirty="0"/>
              <a:t>2</a:t>
            </a:r>
            <a:r>
              <a:rPr lang="en-GB" sz="2000" b="1" dirty="0"/>
              <a:t> (g)  +  3H</a:t>
            </a:r>
            <a:r>
              <a:rPr lang="en-GB" sz="2000" b="1" baseline="-25000" dirty="0"/>
              <a:t>2</a:t>
            </a:r>
            <a:r>
              <a:rPr lang="en-GB" sz="2000" b="1" dirty="0"/>
              <a:t>  (g)         </a:t>
            </a:r>
            <a:r>
              <a:rPr lang="en-GB" sz="2000" b="1" dirty="0">
                <a:sym typeface="Wingdings" panose="05000000000000000000" pitchFamily="2" charset="2"/>
              </a:rPr>
              <a:t>2NH</a:t>
            </a:r>
            <a:r>
              <a:rPr lang="en-GB" sz="2000" b="1" baseline="-25000" dirty="0">
                <a:sym typeface="Wingdings" panose="05000000000000000000" pitchFamily="2" charset="2"/>
              </a:rPr>
              <a:t>3</a:t>
            </a:r>
            <a:r>
              <a:rPr lang="en-GB" sz="2000" b="1" dirty="0">
                <a:sym typeface="Wingdings" panose="05000000000000000000" pitchFamily="2" charset="2"/>
              </a:rPr>
              <a:t>(g)</a:t>
            </a:r>
          </a:p>
        </p:txBody>
      </p:sp>
      <p:pic>
        <p:nvPicPr>
          <p:cNvPr id="5" name="Picture 4"/>
          <p:cNvPicPr/>
          <p:nvPr/>
        </p:nvPicPr>
        <p:blipFill>
          <a:blip r:embed="rId3"/>
          <a:stretch>
            <a:fillRect/>
          </a:stretch>
        </p:blipFill>
        <p:spPr>
          <a:xfrm>
            <a:off x="4830264" y="2763558"/>
            <a:ext cx="361950" cy="247650"/>
          </a:xfrm>
          <a:prstGeom prst="rect">
            <a:avLst/>
          </a:prstGeom>
        </p:spPr>
      </p:pic>
      <p:sp>
        <p:nvSpPr>
          <p:cNvPr id="6" name="TextBox 5"/>
          <p:cNvSpPr txBox="1"/>
          <p:nvPr/>
        </p:nvSpPr>
        <p:spPr>
          <a:xfrm>
            <a:off x="179512" y="4077072"/>
            <a:ext cx="8831225" cy="2246769"/>
          </a:xfrm>
          <a:custGeom>
            <a:avLst/>
            <a:gdLst>
              <a:gd name="connsiteX0" fmla="*/ 0 w 8856983"/>
              <a:gd name="connsiteY0" fmla="*/ 0 h 1200329"/>
              <a:gd name="connsiteX1" fmla="*/ 8856983 w 8856983"/>
              <a:gd name="connsiteY1" fmla="*/ 0 h 1200329"/>
              <a:gd name="connsiteX2" fmla="*/ 8856983 w 8856983"/>
              <a:gd name="connsiteY2" fmla="*/ 1200329 h 1200329"/>
              <a:gd name="connsiteX3" fmla="*/ 0 w 8856983"/>
              <a:gd name="connsiteY3" fmla="*/ 1200329 h 1200329"/>
              <a:gd name="connsiteX4" fmla="*/ 0 w 8856983"/>
              <a:gd name="connsiteY4" fmla="*/ 0 h 1200329"/>
              <a:gd name="connsiteX0" fmla="*/ 0 w 8856983"/>
              <a:gd name="connsiteY0" fmla="*/ 0 h 1341997"/>
              <a:gd name="connsiteX1" fmla="*/ 8856983 w 8856983"/>
              <a:gd name="connsiteY1" fmla="*/ 141668 h 1341997"/>
              <a:gd name="connsiteX2" fmla="*/ 8856983 w 8856983"/>
              <a:gd name="connsiteY2" fmla="*/ 1341997 h 1341997"/>
              <a:gd name="connsiteX3" fmla="*/ 0 w 8856983"/>
              <a:gd name="connsiteY3" fmla="*/ 1341997 h 1341997"/>
              <a:gd name="connsiteX4" fmla="*/ 0 w 8856983"/>
              <a:gd name="connsiteY4" fmla="*/ 0 h 1341997"/>
              <a:gd name="connsiteX0" fmla="*/ 0 w 8856983"/>
              <a:gd name="connsiteY0" fmla="*/ 12878 h 1354875"/>
              <a:gd name="connsiteX1" fmla="*/ 8856983 w 8856983"/>
              <a:gd name="connsiteY1" fmla="*/ 0 h 1354875"/>
              <a:gd name="connsiteX2" fmla="*/ 8856983 w 8856983"/>
              <a:gd name="connsiteY2" fmla="*/ 1354875 h 1354875"/>
              <a:gd name="connsiteX3" fmla="*/ 0 w 8856983"/>
              <a:gd name="connsiteY3" fmla="*/ 1354875 h 1354875"/>
              <a:gd name="connsiteX4" fmla="*/ 0 w 8856983"/>
              <a:gd name="connsiteY4" fmla="*/ 12878 h 1354875"/>
              <a:gd name="connsiteX0" fmla="*/ 0 w 8856983"/>
              <a:gd name="connsiteY0" fmla="*/ 0 h 1341997"/>
              <a:gd name="connsiteX1" fmla="*/ 8856983 w 8856983"/>
              <a:gd name="connsiteY1" fmla="*/ 1 h 1341997"/>
              <a:gd name="connsiteX2" fmla="*/ 8856983 w 8856983"/>
              <a:gd name="connsiteY2" fmla="*/ 1341997 h 1341997"/>
              <a:gd name="connsiteX3" fmla="*/ 0 w 8856983"/>
              <a:gd name="connsiteY3" fmla="*/ 1341997 h 1341997"/>
              <a:gd name="connsiteX4" fmla="*/ 0 w 8856983"/>
              <a:gd name="connsiteY4" fmla="*/ 0 h 1341997"/>
              <a:gd name="connsiteX0" fmla="*/ 0 w 8856983"/>
              <a:gd name="connsiteY0" fmla="*/ 0 h 1341997"/>
              <a:gd name="connsiteX1" fmla="*/ 8856983 w 8856983"/>
              <a:gd name="connsiteY1" fmla="*/ 1 h 1341997"/>
              <a:gd name="connsiteX2" fmla="*/ 8856983 w 8856983"/>
              <a:gd name="connsiteY2" fmla="*/ 1341997 h 1341997"/>
              <a:gd name="connsiteX3" fmla="*/ 0 w 8856983"/>
              <a:gd name="connsiteY3" fmla="*/ 1135935 h 1341997"/>
              <a:gd name="connsiteX4" fmla="*/ 0 w 8856983"/>
              <a:gd name="connsiteY4" fmla="*/ 0 h 1341997"/>
              <a:gd name="connsiteX0" fmla="*/ 0 w 8856983"/>
              <a:gd name="connsiteY0" fmla="*/ 0 h 1135935"/>
              <a:gd name="connsiteX1" fmla="*/ 8856983 w 8856983"/>
              <a:gd name="connsiteY1" fmla="*/ 1 h 1135935"/>
              <a:gd name="connsiteX2" fmla="*/ 8856983 w 8856983"/>
              <a:gd name="connsiteY2" fmla="*/ 1123056 h 1135935"/>
              <a:gd name="connsiteX3" fmla="*/ 0 w 8856983"/>
              <a:gd name="connsiteY3" fmla="*/ 1135935 h 1135935"/>
              <a:gd name="connsiteX4" fmla="*/ 0 w 8856983"/>
              <a:gd name="connsiteY4" fmla="*/ 0 h 1135935"/>
              <a:gd name="connsiteX0" fmla="*/ 0 w 8856983"/>
              <a:gd name="connsiteY0" fmla="*/ 0 h 1148814"/>
              <a:gd name="connsiteX1" fmla="*/ 8856983 w 8856983"/>
              <a:gd name="connsiteY1" fmla="*/ 1 h 1148814"/>
              <a:gd name="connsiteX2" fmla="*/ 8856983 w 8856983"/>
              <a:gd name="connsiteY2" fmla="*/ 1148814 h 1148814"/>
              <a:gd name="connsiteX3" fmla="*/ 0 w 8856983"/>
              <a:gd name="connsiteY3" fmla="*/ 1135935 h 1148814"/>
              <a:gd name="connsiteX4" fmla="*/ 0 w 8856983"/>
              <a:gd name="connsiteY4" fmla="*/ 0 h 1148814"/>
              <a:gd name="connsiteX0" fmla="*/ 0 w 8856983"/>
              <a:gd name="connsiteY0" fmla="*/ 0 h 1135935"/>
              <a:gd name="connsiteX1" fmla="*/ 8856983 w 8856983"/>
              <a:gd name="connsiteY1" fmla="*/ 1 h 1135935"/>
              <a:gd name="connsiteX2" fmla="*/ 8856983 w 8856983"/>
              <a:gd name="connsiteY2" fmla="*/ 1135935 h 1135935"/>
              <a:gd name="connsiteX3" fmla="*/ 0 w 8856983"/>
              <a:gd name="connsiteY3" fmla="*/ 1135935 h 1135935"/>
              <a:gd name="connsiteX4" fmla="*/ 0 w 8856983"/>
              <a:gd name="connsiteY4" fmla="*/ 0 h 1135935"/>
              <a:gd name="connsiteX0" fmla="*/ 0 w 8856983"/>
              <a:gd name="connsiteY0" fmla="*/ 0 h 1277602"/>
              <a:gd name="connsiteX1" fmla="*/ 8856983 w 8856983"/>
              <a:gd name="connsiteY1" fmla="*/ 1 h 1277602"/>
              <a:gd name="connsiteX2" fmla="*/ 8856983 w 8856983"/>
              <a:gd name="connsiteY2" fmla="*/ 1135935 h 1277602"/>
              <a:gd name="connsiteX3" fmla="*/ 0 w 8856983"/>
              <a:gd name="connsiteY3" fmla="*/ 1277602 h 1277602"/>
              <a:gd name="connsiteX4" fmla="*/ 0 w 8856983"/>
              <a:gd name="connsiteY4" fmla="*/ 0 h 1277602"/>
              <a:gd name="connsiteX0" fmla="*/ 0 w 8856983"/>
              <a:gd name="connsiteY0" fmla="*/ 0 h 1290482"/>
              <a:gd name="connsiteX1" fmla="*/ 8856983 w 8856983"/>
              <a:gd name="connsiteY1" fmla="*/ 1 h 1290482"/>
              <a:gd name="connsiteX2" fmla="*/ 8792589 w 8856983"/>
              <a:gd name="connsiteY2" fmla="*/ 1290482 h 1290482"/>
              <a:gd name="connsiteX3" fmla="*/ 0 w 8856983"/>
              <a:gd name="connsiteY3" fmla="*/ 1277602 h 1290482"/>
              <a:gd name="connsiteX4" fmla="*/ 0 w 8856983"/>
              <a:gd name="connsiteY4" fmla="*/ 0 h 1290482"/>
              <a:gd name="connsiteX0" fmla="*/ 0 w 8856983"/>
              <a:gd name="connsiteY0" fmla="*/ 0 h 1277603"/>
              <a:gd name="connsiteX1" fmla="*/ 8856983 w 8856983"/>
              <a:gd name="connsiteY1" fmla="*/ 1 h 1277603"/>
              <a:gd name="connsiteX2" fmla="*/ 8792589 w 8856983"/>
              <a:gd name="connsiteY2" fmla="*/ 1277603 h 1277603"/>
              <a:gd name="connsiteX3" fmla="*/ 0 w 8856983"/>
              <a:gd name="connsiteY3" fmla="*/ 1277602 h 1277603"/>
              <a:gd name="connsiteX4" fmla="*/ 0 w 8856983"/>
              <a:gd name="connsiteY4" fmla="*/ 0 h 1277603"/>
              <a:gd name="connsiteX0" fmla="*/ 0 w 8792589"/>
              <a:gd name="connsiteY0" fmla="*/ 0 h 1277603"/>
              <a:gd name="connsiteX1" fmla="*/ 8779710 w 8792589"/>
              <a:gd name="connsiteY1" fmla="*/ 1 h 1277603"/>
              <a:gd name="connsiteX2" fmla="*/ 8792589 w 8792589"/>
              <a:gd name="connsiteY2" fmla="*/ 1277603 h 1277603"/>
              <a:gd name="connsiteX3" fmla="*/ 0 w 8792589"/>
              <a:gd name="connsiteY3" fmla="*/ 1277602 h 1277603"/>
              <a:gd name="connsiteX4" fmla="*/ 0 w 8792589"/>
              <a:gd name="connsiteY4" fmla="*/ 0 h 1277603"/>
              <a:gd name="connsiteX0" fmla="*/ 0 w 8792589"/>
              <a:gd name="connsiteY0" fmla="*/ 0 h 1277603"/>
              <a:gd name="connsiteX1" fmla="*/ 8779710 w 8792589"/>
              <a:gd name="connsiteY1" fmla="*/ 1 h 1277603"/>
              <a:gd name="connsiteX2" fmla="*/ 8792589 w 8792589"/>
              <a:gd name="connsiteY2" fmla="*/ 1277603 h 1277603"/>
              <a:gd name="connsiteX3" fmla="*/ 0 w 8792589"/>
              <a:gd name="connsiteY3" fmla="*/ 1277602 h 1277603"/>
              <a:gd name="connsiteX4" fmla="*/ 0 w 8792589"/>
              <a:gd name="connsiteY4" fmla="*/ 0 h 1277603"/>
              <a:gd name="connsiteX0" fmla="*/ 0 w 8792589"/>
              <a:gd name="connsiteY0" fmla="*/ 0 h 1277603"/>
              <a:gd name="connsiteX1" fmla="*/ 8779710 w 8792589"/>
              <a:gd name="connsiteY1" fmla="*/ 77274 h 1277603"/>
              <a:gd name="connsiteX2" fmla="*/ 8792589 w 8792589"/>
              <a:gd name="connsiteY2" fmla="*/ 1277603 h 1277603"/>
              <a:gd name="connsiteX3" fmla="*/ 0 w 8792589"/>
              <a:gd name="connsiteY3" fmla="*/ 1277602 h 1277603"/>
              <a:gd name="connsiteX4" fmla="*/ 0 w 8792589"/>
              <a:gd name="connsiteY4" fmla="*/ 0 h 1277603"/>
              <a:gd name="connsiteX0" fmla="*/ 12879 w 8792589"/>
              <a:gd name="connsiteY0" fmla="*/ 12878 h 1200329"/>
              <a:gd name="connsiteX1" fmla="*/ 8779710 w 8792589"/>
              <a:gd name="connsiteY1" fmla="*/ 0 h 1200329"/>
              <a:gd name="connsiteX2" fmla="*/ 8792589 w 8792589"/>
              <a:gd name="connsiteY2" fmla="*/ 1200329 h 1200329"/>
              <a:gd name="connsiteX3" fmla="*/ 0 w 8792589"/>
              <a:gd name="connsiteY3" fmla="*/ 1200328 h 1200329"/>
              <a:gd name="connsiteX4" fmla="*/ 12879 w 8792589"/>
              <a:gd name="connsiteY4" fmla="*/ 12878 h 1200329"/>
              <a:gd name="connsiteX0" fmla="*/ 12879 w 8792589"/>
              <a:gd name="connsiteY0" fmla="*/ 0 h 1200330"/>
              <a:gd name="connsiteX1" fmla="*/ 8779710 w 8792589"/>
              <a:gd name="connsiteY1" fmla="*/ 1 h 1200330"/>
              <a:gd name="connsiteX2" fmla="*/ 8792589 w 8792589"/>
              <a:gd name="connsiteY2" fmla="*/ 1200330 h 1200330"/>
              <a:gd name="connsiteX3" fmla="*/ 0 w 8792589"/>
              <a:gd name="connsiteY3" fmla="*/ 1200329 h 1200330"/>
              <a:gd name="connsiteX4" fmla="*/ 12879 w 8792589"/>
              <a:gd name="connsiteY4" fmla="*/ 0 h 1200330"/>
              <a:gd name="connsiteX0" fmla="*/ 12879 w 8792589"/>
              <a:gd name="connsiteY0" fmla="*/ 0 h 1341997"/>
              <a:gd name="connsiteX1" fmla="*/ 8779710 w 8792589"/>
              <a:gd name="connsiteY1" fmla="*/ 1 h 1341997"/>
              <a:gd name="connsiteX2" fmla="*/ 8792589 w 8792589"/>
              <a:gd name="connsiteY2" fmla="*/ 1200330 h 1341997"/>
              <a:gd name="connsiteX3" fmla="*/ 0 w 8792589"/>
              <a:gd name="connsiteY3" fmla="*/ 1341997 h 1341997"/>
              <a:gd name="connsiteX4" fmla="*/ 12879 w 8792589"/>
              <a:gd name="connsiteY4" fmla="*/ 0 h 1341997"/>
              <a:gd name="connsiteX0" fmla="*/ 12879 w 8831225"/>
              <a:gd name="connsiteY0" fmla="*/ 0 h 1341998"/>
              <a:gd name="connsiteX1" fmla="*/ 8779710 w 8831225"/>
              <a:gd name="connsiteY1" fmla="*/ 1 h 1341998"/>
              <a:gd name="connsiteX2" fmla="*/ 8831225 w 8831225"/>
              <a:gd name="connsiteY2" fmla="*/ 1341998 h 1341998"/>
              <a:gd name="connsiteX3" fmla="*/ 0 w 8831225"/>
              <a:gd name="connsiteY3" fmla="*/ 1341997 h 1341998"/>
              <a:gd name="connsiteX4" fmla="*/ 12879 w 8831225"/>
              <a:gd name="connsiteY4" fmla="*/ 0 h 1341998"/>
              <a:gd name="connsiteX0" fmla="*/ 12879 w 8831225"/>
              <a:gd name="connsiteY0" fmla="*/ 0 h 1341998"/>
              <a:gd name="connsiteX1" fmla="*/ 8831225 w 8831225"/>
              <a:gd name="connsiteY1" fmla="*/ 115911 h 1341998"/>
              <a:gd name="connsiteX2" fmla="*/ 8831225 w 8831225"/>
              <a:gd name="connsiteY2" fmla="*/ 1341998 h 1341998"/>
              <a:gd name="connsiteX3" fmla="*/ 0 w 8831225"/>
              <a:gd name="connsiteY3" fmla="*/ 1341997 h 1341998"/>
              <a:gd name="connsiteX4" fmla="*/ 12879 w 8831225"/>
              <a:gd name="connsiteY4" fmla="*/ 0 h 1341998"/>
              <a:gd name="connsiteX0" fmla="*/ 12879 w 8831225"/>
              <a:gd name="connsiteY0" fmla="*/ 51514 h 1226087"/>
              <a:gd name="connsiteX1" fmla="*/ 8831225 w 8831225"/>
              <a:gd name="connsiteY1" fmla="*/ 0 h 1226087"/>
              <a:gd name="connsiteX2" fmla="*/ 8831225 w 8831225"/>
              <a:gd name="connsiteY2" fmla="*/ 1226087 h 1226087"/>
              <a:gd name="connsiteX3" fmla="*/ 0 w 8831225"/>
              <a:gd name="connsiteY3" fmla="*/ 1226086 h 1226087"/>
              <a:gd name="connsiteX4" fmla="*/ 12879 w 8831225"/>
              <a:gd name="connsiteY4" fmla="*/ 51514 h 1226087"/>
              <a:gd name="connsiteX0" fmla="*/ 25758 w 8831225"/>
              <a:gd name="connsiteY0" fmla="*/ 25757 h 1226087"/>
              <a:gd name="connsiteX1" fmla="*/ 8831225 w 8831225"/>
              <a:gd name="connsiteY1" fmla="*/ 0 h 1226087"/>
              <a:gd name="connsiteX2" fmla="*/ 8831225 w 8831225"/>
              <a:gd name="connsiteY2" fmla="*/ 1226087 h 1226087"/>
              <a:gd name="connsiteX3" fmla="*/ 0 w 8831225"/>
              <a:gd name="connsiteY3" fmla="*/ 1226086 h 1226087"/>
              <a:gd name="connsiteX4" fmla="*/ 25758 w 8831225"/>
              <a:gd name="connsiteY4" fmla="*/ 25757 h 1226087"/>
              <a:gd name="connsiteX0" fmla="*/ 38637 w 8831225"/>
              <a:gd name="connsiteY0" fmla="*/ 12878 h 1226087"/>
              <a:gd name="connsiteX1" fmla="*/ 8831225 w 8831225"/>
              <a:gd name="connsiteY1" fmla="*/ 0 h 1226087"/>
              <a:gd name="connsiteX2" fmla="*/ 8831225 w 8831225"/>
              <a:gd name="connsiteY2" fmla="*/ 1226087 h 1226087"/>
              <a:gd name="connsiteX3" fmla="*/ 0 w 8831225"/>
              <a:gd name="connsiteY3" fmla="*/ 1226086 h 1226087"/>
              <a:gd name="connsiteX4" fmla="*/ 38637 w 8831225"/>
              <a:gd name="connsiteY4" fmla="*/ 12878 h 1226087"/>
              <a:gd name="connsiteX0" fmla="*/ 12879 w 8831225"/>
              <a:gd name="connsiteY0" fmla="*/ 12878 h 1226087"/>
              <a:gd name="connsiteX1" fmla="*/ 8831225 w 8831225"/>
              <a:gd name="connsiteY1" fmla="*/ 0 h 1226087"/>
              <a:gd name="connsiteX2" fmla="*/ 8831225 w 8831225"/>
              <a:gd name="connsiteY2" fmla="*/ 1226087 h 1226087"/>
              <a:gd name="connsiteX3" fmla="*/ 0 w 8831225"/>
              <a:gd name="connsiteY3" fmla="*/ 1226086 h 1226087"/>
              <a:gd name="connsiteX4" fmla="*/ 12879 w 8831225"/>
              <a:gd name="connsiteY4" fmla="*/ 12878 h 1226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1225" h="1226087">
                <a:moveTo>
                  <a:pt x="12879" y="12878"/>
                </a:moveTo>
                <a:lnTo>
                  <a:pt x="8831225" y="0"/>
                </a:lnTo>
                <a:lnTo>
                  <a:pt x="8831225" y="1226087"/>
                </a:lnTo>
                <a:lnTo>
                  <a:pt x="0" y="1226086"/>
                </a:lnTo>
                <a:lnTo>
                  <a:pt x="12879" y="12878"/>
                </a:lnTo>
                <a:close/>
              </a:path>
            </a:pathLst>
          </a:custGeom>
          <a:noFill/>
          <a:ln w="28575">
            <a:solidFill>
              <a:schemeClr val="accent6"/>
            </a:solidFill>
          </a:ln>
        </p:spPr>
        <p:txBody>
          <a:bodyPr wrap="square" rtlCol="0">
            <a:spAutoFit/>
          </a:bodyPr>
          <a:lstStyle/>
          <a:p>
            <a:pPr algn="ctr"/>
            <a:r>
              <a:rPr lang="en-GB" sz="2800" dirty="0"/>
              <a:t>If the concentration of a </a:t>
            </a:r>
            <a:r>
              <a:rPr lang="en-GB" sz="2800" b="1" dirty="0">
                <a:solidFill>
                  <a:schemeClr val="accent6"/>
                </a:solidFill>
              </a:rPr>
              <a:t>reactant</a:t>
            </a:r>
            <a:r>
              <a:rPr lang="en-GB" sz="2800" dirty="0"/>
              <a:t> is </a:t>
            </a:r>
            <a:r>
              <a:rPr lang="en-GB" sz="2800" b="1" dirty="0">
                <a:solidFill>
                  <a:schemeClr val="accent6"/>
                </a:solidFill>
              </a:rPr>
              <a:t>increased</a:t>
            </a:r>
            <a:r>
              <a:rPr lang="en-GB" sz="2800" dirty="0">
                <a:solidFill>
                  <a:schemeClr val="accent6"/>
                </a:solidFill>
              </a:rPr>
              <a:t>, </a:t>
            </a:r>
            <a:r>
              <a:rPr lang="en-GB" sz="2800" b="1" dirty="0">
                <a:solidFill>
                  <a:schemeClr val="accent6"/>
                </a:solidFill>
              </a:rPr>
              <a:t>more products </a:t>
            </a:r>
            <a:r>
              <a:rPr lang="en-GB" sz="2800" dirty="0"/>
              <a:t>will be formed until equilibrium is reached </a:t>
            </a:r>
            <a:r>
              <a:rPr lang="en-GB" sz="2800"/>
              <a:t>again.</a:t>
            </a:r>
          </a:p>
          <a:p>
            <a:pPr algn="ctr"/>
            <a:endParaRPr lang="en-GB" sz="2800" dirty="0"/>
          </a:p>
          <a:p>
            <a:pPr algn="ctr"/>
            <a:r>
              <a:rPr lang="en-GB" sz="2800" dirty="0"/>
              <a:t>If the concentration of a </a:t>
            </a:r>
            <a:r>
              <a:rPr lang="en-GB" sz="2800" b="1" dirty="0">
                <a:solidFill>
                  <a:schemeClr val="accent6"/>
                </a:solidFill>
              </a:rPr>
              <a:t>product</a:t>
            </a:r>
            <a:r>
              <a:rPr lang="en-GB" sz="2800" dirty="0"/>
              <a:t> is </a:t>
            </a:r>
            <a:r>
              <a:rPr lang="en-GB" sz="2800" b="1" dirty="0">
                <a:solidFill>
                  <a:schemeClr val="accent6"/>
                </a:solidFill>
              </a:rPr>
              <a:t>decreased</a:t>
            </a:r>
            <a:r>
              <a:rPr lang="en-GB" sz="2800" dirty="0">
                <a:solidFill>
                  <a:schemeClr val="accent6"/>
                </a:solidFill>
              </a:rPr>
              <a:t>, </a:t>
            </a:r>
            <a:r>
              <a:rPr lang="en-GB" sz="2800" b="1" dirty="0">
                <a:solidFill>
                  <a:schemeClr val="accent6"/>
                </a:solidFill>
              </a:rPr>
              <a:t>more reactants </a:t>
            </a:r>
            <a:r>
              <a:rPr lang="en-GB" sz="2800" dirty="0"/>
              <a:t>will react until equilibrium is reached again.</a:t>
            </a:r>
          </a:p>
        </p:txBody>
      </p:sp>
    </p:spTree>
    <p:extLst>
      <p:ext uri="{BB962C8B-B14F-4D97-AF65-F5344CB8AC3E}">
        <p14:creationId xmlns:p14="http://schemas.microsoft.com/office/powerpoint/2010/main" val="1325148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4024"/>
            <a:ext cx="8017076" cy="657041"/>
          </a:xfrm>
        </p:spPr>
        <p:txBody>
          <a:bodyPr>
            <a:noAutofit/>
          </a:bodyPr>
          <a:lstStyle/>
          <a:p>
            <a:pPr marL="342900" lvl="1" algn="r" defTabSz="342900" rtl="0">
              <a:spcBef>
                <a:spcPct val="20000"/>
              </a:spcBef>
            </a:pPr>
            <a:r>
              <a:rPr lang="en-US" sz="2000" b="1" kern="0" dirty="0">
                <a:solidFill>
                  <a:schemeClr val="accent6"/>
                </a:solidFill>
              </a:rPr>
              <a:t>Factors affecting dynamic equilibrium (HT) </a:t>
            </a:r>
            <a:r>
              <a:rPr lang="en-US" sz="2000" b="1" dirty="0">
                <a:solidFill>
                  <a:schemeClr val="accent6"/>
                </a:solidFill>
                <a:latin typeface="Calibri"/>
                <a:ea typeface=""/>
                <a:cs typeface="News Gothic MT"/>
              </a:rPr>
              <a:t> </a:t>
            </a:r>
            <a:endParaRPr lang="en-US" sz="2000" b="1" kern="0" dirty="0">
              <a:solidFill>
                <a:schemeClr val="accent6"/>
              </a:solidFill>
            </a:endParaRPr>
          </a:p>
        </p:txBody>
      </p:sp>
      <p:sp>
        <p:nvSpPr>
          <p:cNvPr id="3" name="TextBox 2"/>
          <p:cNvSpPr txBox="1"/>
          <p:nvPr/>
        </p:nvSpPr>
        <p:spPr>
          <a:xfrm>
            <a:off x="179512" y="1103832"/>
            <a:ext cx="8856984" cy="2308324"/>
          </a:xfrm>
          <a:prstGeom prst="rect">
            <a:avLst/>
          </a:prstGeom>
          <a:noFill/>
          <a:ln w="28575">
            <a:solidFill>
              <a:schemeClr val="accent6"/>
            </a:solidFill>
          </a:ln>
        </p:spPr>
        <p:txBody>
          <a:bodyPr wrap="square" rtlCol="0">
            <a:spAutoFit/>
          </a:bodyPr>
          <a:lstStyle/>
          <a:p>
            <a:r>
              <a:rPr lang="en-GB" b="1" u="sng" dirty="0"/>
              <a:t>The Effect of Changing Temperature</a:t>
            </a:r>
          </a:p>
          <a:p>
            <a:r>
              <a:rPr lang="en-GB" dirty="0"/>
              <a:t>If the temperature of a system at equilibrium is </a:t>
            </a:r>
            <a:r>
              <a:rPr lang="en-GB" b="1" dirty="0">
                <a:solidFill>
                  <a:schemeClr val="accent6"/>
                </a:solidFill>
              </a:rPr>
              <a:t>increased</a:t>
            </a:r>
            <a:r>
              <a:rPr lang="en-GB" dirty="0"/>
              <a:t>:</a:t>
            </a:r>
          </a:p>
          <a:p>
            <a:r>
              <a:rPr lang="en-GB" dirty="0"/>
              <a:t>The relative amount of products at equilibrium </a:t>
            </a:r>
            <a:r>
              <a:rPr lang="en-GB" b="1" dirty="0">
                <a:solidFill>
                  <a:schemeClr val="accent6"/>
                </a:solidFill>
              </a:rPr>
              <a:t>increases</a:t>
            </a:r>
            <a:r>
              <a:rPr lang="en-GB" dirty="0"/>
              <a:t> for an </a:t>
            </a:r>
            <a:r>
              <a:rPr lang="en-GB" b="1" dirty="0">
                <a:solidFill>
                  <a:schemeClr val="accent6"/>
                </a:solidFill>
              </a:rPr>
              <a:t>endothermic</a:t>
            </a:r>
            <a:r>
              <a:rPr lang="en-GB" dirty="0"/>
              <a:t> reaction.</a:t>
            </a:r>
          </a:p>
          <a:p>
            <a:r>
              <a:rPr lang="en-GB" dirty="0"/>
              <a:t>The relative amount of products at equilibrium </a:t>
            </a:r>
            <a:r>
              <a:rPr lang="en-GB" b="1" dirty="0">
                <a:solidFill>
                  <a:schemeClr val="accent6"/>
                </a:solidFill>
              </a:rPr>
              <a:t>decreases</a:t>
            </a:r>
            <a:r>
              <a:rPr lang="en-GB" dirty="0"/>
              <a:t> for an </a:t>
            </a:r>
            <a:r>
              <a:rPr lang="en-GB" b="1" dirty="0">
                <a:solidFill>
                  <a:schemeClr val="accent6"/>
                </a:solidFill>
              </a:rPr>
              <a:t>exothermic</a:t>
            </a:r>
            <a:r>
              <a:rPr lang="en-GB" dirty="0"/>
              <a:t> reaction.</a:t>
            </a:r>
          </a:p>
          <a:p>
            <a:endParaRPr lang="en-GB" dirty="0"/>
          </a:p>
          <a:p>
            <a:r>
              <a:rPr lang="en-GB" dirty="0"/>
              <a:t>If the temperature of a system at equilibrium is </a:t>
            </a:r>
            <a:r>
              <a:rPr lang="en-GB" b="1" dirty="0">
                <a:solidFill>
                  <a:schemeClr val="accent6"/>
                </a:solidFill>
              </a:rPr>
              <a:t>decreased</a:t>
            </a:r>
            <a:r>
              <a:rPr lang="en-GB" dirty="0"/>
              <a:t>:</a:t>
            </a:r>
          </a:p>
          <a:p>
            <a:r>
              <a:rPr lang="en-GB" dirty="0"/>
              <a:t>The relative amount of products at equilibrium </a:t>
            </a:r>
            <a:r>
              <a:rPr lang="en-GB" b="1" dirty="0">
                <a:solidFill>
                  <a:schemeClr val="accent6"/>
                </a:solidFill>
              </a:rPr>
              <a:t>decreases</a:t>
            </a:r>
            <a:r>
              <a:rPr lang="en-GB" dirty="0"/>
              <a:t> for an </a:t>
            </a:r>
            <a:r>
              <a:rPr lang="en-GB" b="1" dirty="0">
                <a:solidFill>
                  <a:schemeClr val="accent6"/>
                </a:solidFill>
              </a:rPr>
              <a:t>endothermic</a:t>
            </a:r>
            <a:r>
              <a:rPr lang="en-GB" dirty="0"/>
              <a:t> reaction.</a:t>
            </a:r>
          </a:p>
          <a:p>
            <a:r>
              <a:rPr lang="en-GB" dirty="0"/>
              <a:t>The relative amount of products at equilibrium </a:t>
            </a:r>
            <a:r>
              <a:rPr lang="en-GB" b="1" dirty="0">
                <a:solidFill>
                  <a:schemeClr val="accent6"/>
                </a:solidFill>
              </a:rPr>
              <a:t>increases</a:t>
            </a:r>
            <a:r>
              <a:rPr lang="en-GB" dirty="0"/>
              <a:t> for an </a:t>
            </a:r>
            <a:r>
              <a:rPr lang="en-GB" b="1" dirty="0">
                <a:solidFill>
                  <a:schemeClr val="accent6"/>
                </a:solidFill>
              </a:rPr>
              <a:t>exothermic</a:t>
            </a:r>
            <a:r>
              <a:rPr lang="en-GB" dirty="0"/>
              <a:t> reaction.</a:t>
            </a:r>
          </a:p>
        </p:txBody>
      </p:sp>
      <p:sp>
        <p:nvSpPr>
          <p:cNvPr id="4" name="TextBox 3"/>
          <p:cNvSpPr txBox="1"/>
          <p:nvPr/>
        </p:nvSpPr>
        <p:spPr>
          <a:xfrm>
            <a:off x="179512" y="3852625"/>
            <a:ext cx="8856984" cy="1231106"/>
          </a:xfrm>
          <a:prstGeom prst="rect">
            <a:avLst/>
          </a:prstGeom>
          <a:noFill/>
        </p:spPr>
        <p:txBody>
          <a:bodyPr wrap="square" rtlCol="0">
            <a:spAutoFit/>
          </a:bodyPr>
          <a:lstStyle/>
          <a:p>
            <a:r>
              <a:rPr lang="en-GB" sz="2000" dirty="0"/>
              <a:t>If we apply these to the equation below:</a:t>
            </a:r>
          </a:p>
          <a:p>
            <a:endParaRPr lang="en-GB" dirty="0"/>
          </a:p>
          <a:p>
            <a:pPr algn="ctr"/>
            <a:r>
              <a:rPr lang="en-GB" dirty="0">
                <a:sym typeface="Wingdings" panose="05000000000000000000" pitchFamily="2" charset="2"/>
              </a:rPr>
              <a:t>N</a:t>
            </a:r>
            <a:r>
              <a:rPr lang="en-GB" baseline="-25000" dirty="0">
                <a:sym typeface="Wingdings" panose="05000000000000000000" pitchFamily="2" charset="2"/>
              </a:rPr>
              <a:t>2</a:t>
            </a:r>
            <a:r>
              <a:rPr lang="en-GB" dirty="0">
                <a:sym typeface="Wingdings" panose="05000000000000000000" pitchFamily="2" charset="2"/>
              </a:rPr>
              <a:t> (g)  +  3H</a:t>
            </a:r>
            <a:r>
              <a:rPr lang="en-GB" baseline="-25000" dirty="0">
                <a:sym typeface="Wingdings" panose="05000000000000000000" pitchFamily="2" charset="2"/>
              </a:rPr>
              <a:t>2</a:t>
            </a:r>
            <a:r>
              <a:rPr lang="en-GB" dirty="0">
                <a:sym typeface="Wingdings" panose="05000000000000000000" pitchFamily="2" charset="2"/>
              </a:rPr>
              <a:t> (g)                  2NH</a:t>
            </a:r>
            <a:r>
              <a:rPr lang="en-GB" baseline="-25000" dirty="0">
                <a:sym typeface="Wingdings" panose="05000000000000000000" pitchFamily="2" charset="2"/>
              </a:rPr>
              <a:t>3</a:t>
            </a:r>
            <a:r>
              <a:rPr lang="en-GB" dirty="0">
                <a:sym typeface="Wingdings" panose="05000000000000000000" pitchFamily="2" charset="2"/>
              </a:rPr>
              <a:t> (g)</a:t>
            </a:r>
          </a:p>
          <a:p>
            <a:endParaRPr lang="en-GB" dirty="0"/>
          </a:p>
        </p:txBody>
      </p:sp>
      <p:pic>
        <p:nvPicPr>
          <p:cNvPr id="5" name="Picture 4"/>
          <p:cNvPicPr/>
          <p:nvPr/>
        </p:nvPicPr>
        <p:blipFill>
          <a:blip r:embed="rId3"/>
          <a:stretch>
            <a:fillRect/>
          </a:stretch>
        </p:blipFill>
        <p:spPr>
          <a:xfrm>
            <a:off x="4499992" y="4431222"/>
            <a:ext cx="864096" cy="288033"/>
          </a:xfrm>
          <a:prstGeom prst="rect">
            <a:avLst/>
          </a:prstGeom>
        </p:spPr>
      </p:pic>
      <p:sp>
        <p:nvSpPr>
          <p:cNvPr id="6" name="TextBox 5"/>
          <p:cNvSpPr txBox="1"/>
          <p:nvPr/>
        </p:nvSpPr>
        <p:spPr>
          <a:xfrm>
            <a:off x="4394922" y="4123422"/>
            <a:ext cx="1008112" cy="282019"/>
          </a:xfrm>
          <a:custGeom>
            <a:avLst/>
            <a:gdLst>
              <a:gd name="connsiteX0" fmla="*/ 0 w 1008112"/>
              <a:gd name="connsiteY0" fmla="*/ 0 h 307777"/>
              <a:gd name="connsiteX1" fmla="*/ 1008112 w 1008112"/>
              <a:gd name="connsiteY1" fmla="*/ 0 h 307777"/>
              <a:gd name="connsiteX2" fmla="*/ 1008112 w 1008112"/>
              <a:gd name="connsiteY2" fmla="*/ 307777 h 307777"/>
              <a:gd name="connsiteX3" fmla="*/ 0 w 1008112"/>
              <a:gd name="connsiteY3" fmla="*/ 307777 h 307777"/>
              <a:gd name="connsiteX4" fmla="*/ 0 w 1008112"/>
              <a:gd name="connsiteY4" fmla="*/ 0 h 307777"/>
              <a:gd name="connsiteX0" fmla="*/ 0 w 1008112"/>
              <a:gd name="connsiteY0" fmla="*/ 64394 h 372171"/>
              <a:gd name="connsiteX1" fmla="*/ 1008112 w 1008112"/>
              <a:gd name="connsiteY1" fmla="*/ 0 h 372171"/>
              <a:gd name="connsiteX2" fmla="*/ 1008112 w 1008112"/>
              <a:gd name="connsiteY2" fmla="*/ 372171 h 372171"/>
              <a:gd name="connsiteX3" fmla="*/ 0 w 1008112"/>
              <a:gd name="connsiteY3" fmla="*/ 372171 h 372171"/>
              <a:gd name="connsiteX4" fmla="*/ 0 w 1008112"/>
              <a:gd name="connsiteY4" fmla="*/ 64394 h 372171"/>
              <a:gd name="connsiteX0" fmla="*/ 0 w 1008112"/>
              <a:gd name="connsiteY0" fmla="*/ 0 h 372171"/>
              <a:gd name="connsiteX1" fmla="*/ 1008112 w 1008112"/>
              <a:gd name="connsiteY1" fmla="*/ 0 h 372171"/>
              <a:gd name="connsiteX2" fmla="*/ 1008112 w 1008112"/>
              <a:gd name="connsiteY2" fmla="*/ 372171 h 372171"/>
              <a:gd name="connsiteX3" fmla="*/ 0 w 1008112"/>
              <a:gd name="connsiteY3" fmla="*/ 372171 h 372171"/>
              <a:gd name="connsiteX4" fmla="*/ 0 w 1008112"/>
              <a:gd name="connsiteY4" fmla="*/ 0 h 372171"/>
              <a:gd name="connsiteX0" fmla="*/ 0 w 1008112"/>
              <a:gd name="connsiteY0" fmla="*/ 0 h 372171"/>
              <a:gd name="connsiteX1" fmla="*/ 1008112 w 1008112"/>
              <a:gd name="connsiteY1" fmla="*/ 0 h 372171"/>
              <a:gd name="connsiteX2" fmla="*/ 1008112 w 1008112"/>
              <a:gd name="connsiteY2" fmla="*/ 372171 h 372171"/>
              <a:gd name="connsiteX3" fmla="*/ 0 w 1008112"/>
              <a:gd name="connsiteY3" fmla="*/ 269140 h 372171"/>
              <a:gd name="connsiteX4" fmla="*/ 0 w 1008112"/>
              <a:gd name="connsiteY4" fmla="*/ 0 h 372171"/>
              <a:gd name="connsiteX0" fmla="*/ 0 w 1008112"/>
              <a:gd name="connsiteY0" fmla="*/ 0 h 282019"/>
              <a:gd name="connsiteX1" fmla="*/ 1008112 w 1008112"/>
              <a:gd name="connsiteY1" fmla="*/ 0 h 282019"/>
              <a:gd name="connsiteX2" fmla="*/ 1008112 w 1008112"/>
              <a:gd name="connsiteY2" fmla="*/ 282019 h 282019"/>
              <a:gd name="connsiteX3" fmla="*/ 0 w 1008112"/>
              <a:gd name="connsiteY3" fmla="*/ 269140 h 282019"/>
              <a:gd name="connsiteX4" fmla="*/ 0 w 1008112"/>
              <a:gd name="connsiteY4" fmla="*/ 0 h 282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112" h="282019">
                <a:moveTo>
                  <a:pt x="0" y="0"/>
                </a:moveTo>
                <a:lnTo>
                  <a:pt x="1008112" y="0"/>
                </a:lnTo>
                <a:lnTo>
                  <a:pt x="1008112" y="282019"/>
                </a:lnTo>
                <a:lnTo>
                  <a:pt x="0" y="269140"/>
                </a:lnTo>
                <a:lnTo>
                  <a:pt x="0" y="0"/>
                </a:lnTo>
                <a:close/>
              </a:path>
            </a:pathLst>
          </a:custGeom>
          <a:noFill/>
        </p:spPr>
        <p:txBody>
          <a:bodyPr wrap="square" rtlCol="0">
            <a:spAutoFit/>
          </a:bodyPr>
          <a:lstStyle/>
          <a:p>
            <a:r>
              <a:rPr lang="en-GB" sz="1400" dirty="0"/>
              <a:t>exothermic</a:t>
            </a:r>
          </a:p>
        </p:txBody>
      </p:sp>
      <p:sp>
        <p:nvSpPr>
          <p:cNvPr id="7" name="TextBox 6"/>
          <p:cNvSpPr txBox="1"/>
          <p:nvPr/>
        </p:nvSpPr>
        <p:spPr>
          <a:xfrm>
            <a:off x="4394922" y="4676238"/>
            <a:ext cx="1152128" cy="307777"/>
          </a:xfrm>
          <a:prstGeom prst="rect">
            <a:avLst/>
          </a:prstGeom>
          <a:noFill/>
        </p:spPr>
        <p:txBody>
          <a:bodyPr wrap="square" rtlCol="0">
            <a:spAutoFit/>
          </a:bodyPr>
          <a:lstStyle/>
          <a:p>
            <a:r>
              <a:rPr lang="en-GB" sz="1400" dirty="0"/>
              <a:t>endothermic</a:t>
            </a:r>
          </a:p>
        </p:txBody>
      </p:sp>
      <p:sp>
        <p:nvSpPr>
          <p:cNvPr id="8" name="TextBox 7"/>
          <p:cNvSpPr txBox="1"/>
          <p:nvPr/>
        </p:nvSpPr>
        <p:spPr>
          <a:xfrm>
            <a:off x="182976" y="5015007"/>
            <a:ext cx="8856984" cy="1323439"/>
          </a:xfrm>
          <a:prstGeom prst="rect">
            <a:avLst/>
          </a:prstGeom>
          <a:noFill/>
        </p:spPr>
        <p:txBody>
          <a:bodyPr wrap="square" rtlCol="0">
            <a:spAutoFit/>
          </a:bodyPr>
          <a:lstStyle/>
          <a:p>
            <a:r>
              <a:rPr lang="en-GB" sz="2000" dirty="0"/>
              <a:t>Increasing the temperature will give more nitrogen N</a:t>
            </a:r>
            <a:r>
              <a:rPr lang="en-GB" sz="2000" baseline="-25000" dirty="0"/>
              <a:t>2</a:t>
            </a:r>
            <a:r>
              <a:rPr lang="en-GB" sz="2000" dirty="0"/>
              <a:t> and hydrogen H</a:t>
            </a:r>
            <a:r>
              <a:rPr lang="en-GB" sz="2000" baseline="-25000" dirty="0"/>
              <a:t>2</a:t>
            </a:r>
            <a:r>
              <a:rPr lang="en-GB" sz="2000" dirty="0"/>
              <a:t> and less ammonia NH</a:t>
            </a:r>
            <a:r>
              <a:rPr lang="en-GB" sz="2000" baseline="-25000" dirty="0"/>
              <a:t>3.</a:t>
            </a:r>
          </a:p>
          <a:p>
            <a:r>
              <a:rPr lang="en-GB" sz="2000" dirty="0"/>
              <a:t>Decreasing the temperature the opposite result occurs- we would get more ammonia NH</a:t>
            </a:r>
            <a:r>
              <a:rPr lang="en-GB" sz="2000" baseline="-25000" dirty="0"/>
              <a:t>3</a:t>
            </a:r>
            <a:r>
              <a:rPr lang="en-GB" sz="2000" dirty="0"/>
              <a:t> and less nitrogen N</a:t>
            </a:r>
            <a:r>
              <a:rPr lang="en-GB" sz="2000" baseline="-25000" dirty="0"/>
              <a:t>2</a:t>
            </a:r>
            <a:r>
              <a:rPr lang="en-GB" sz="2000" dirty="0"/>
              <a:t> and hydrogen H</a:t>
            </a:r>
            <a:r>
              <a:rPr lang="en-GB" sz="2000" baseline="-25000" dirty="0"/>
              <a:t>2.</a:t>
            </a:r>
          </a:p>
        </p:txBody>
      </p:sp>
    </p:spTree>
    <p:extLst>
      <p:ext uri="{BB962C8B-B14F-4D97-AF65-F5344CB8AC3E}">
        <p14:creationId xmlns:p14="http://schemas.microsoft.com/office/powerpoint/2010/main" val="1483224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4024"/>
            <a:ext cx="8017076" cy="657041"/>
          </a:xfrm>
        </p:spPr>
        <p:txBody>
          <a:bodyPr>
            <a:noAutofit/>
          </a:bodyPr>
          <a:lstStyle/>
          <a:p>
            <a:pPr marL="342900" lvl="1" algn="r" defTabSz="342900" rtl="0">
              <a:spcBef>
                <a:spcPct val="20000"/>
              </a:spcBef>
            </a:pPr>
            <a:r>
              <a:rPr lang="en-US" sz="2000" b="1" kern="0" dirty="0">
                <a:solidFill>
                  <a:schemeClr val="accent6"/>
                </a:solidFill>
              </a:rPr>
              <a:t>Factors affecting dynamic equilibrium (HT) </a:t>
            </a:r>
            <a:r>
              <a:rPr lang="en-US" sz="2000" b="1" dirty="0">
                <a:solidFill>
                  <a:schemeClr val="accent6"/>
                </a:solidFill>
                <a:latin typeface="Calibri"/>
                <a:ea typeface=""/>
                <a:cs typeface="News Gothic MT"/>
              </a:rPr>
              <a:t> </a:t>
            </a:r>
            <a:endParaRPr lang="en-US" sz="2000" b="1" kern="0" dirty="0">
              <a:solidFill>
                <a:schemeClr val="accent6"/>
              </a:solidFill>
            </a:endParaRPr>
          </a:p>
        </p:txBody>
      </p:sp>
      <p:sp>
        <p:nvSpPr>
          <p:cNvPr id="3" name="TextBox 2"/>
          <p:cNvSpPr txBox="1"/>
          <p:nvPr/>
        </p:nvSpPr>
        <p:spPr>
          <a:xfrm>
            <a:off x="179512" y="643017"/>
            <a:ext cx="8856984" cy="1754326"/>
          </a:xfrm>
          <a:prstGeom prst="rect">
            <a:avLst/>
          </a:prstGeom>
          <a:noFill/>
          <a:ln w="28575">
            <a:solidFill>
              <a:schemeClr val="accent6"/>
            </a:solidFill>
          </a:ln>
        </p:spPr>
        <p:txBody>
          <a:bodyPr wrap="square" rtlCol="0">
            <a:spAutoFit/>
          </a:bodyPr>
          <a:lstStyle/>
          <a:p>
            <a:r>
              <a:rPr lang="en-GB" b="1" u="sng" dirty="0"/>
              <a:t>The Effect of Changing Pressure</a:t>
            </a:r>
          </a:p>
          <a:p>
            <a:r>
              <a:rPr lang="en-GB" dirty="0"/>
              <a:t>For gaseous reactions at equilibrium:</a:t>
            </a:r>
          </a:p>
          <a:p>
            <a:r>
              <a:rPr lang="en-GB" dirty="0"/>
              <a:t>An </a:t>
            </a:r>
            <a:r>
              <a:rPr lang="en-GB" b="1" dirty="0">
                <a:solidFill>
                  <a:schemeClr val="accent6"/>
                </a:solidFill>
              </a:rPr>
              <a:t>increase</a:t>
            </a:r>
            <a:r>
              <a:rPr lang="en-GB" dirty="0"/>
              <a:t> in pressure causes the equilibrium position to shift towards the side with the </a:t>
            </a:r>
            <a:r>
              <a:rPr lang="en-GB" b="1" dirty="0">
                <a:solidFill>
                  <a:schemeClr val="accent6"/>
                </a:solidFill>
              </a:rPr>
              <a:t>smaller</a:t>
            </a:r>
            <a:r>
              <a:rPr lang="en-GB" dirty="0"/>
              <a:t> number of molecules, as shown by the symbol equation for that reaction.</a:t>
            </a:r>
          </a:p>
          <a:p>
            <a:r>
              <a:rPr lang="en-GB" dirty="0"/>
              <a:t>A </a:t>
            </a:r>
            <a:r>
              <a:rPr lang="en-GB" b="1" dirty="0">
                <a:solidFill>
                  <a:schemeClr val="accent6"/>
                </a:solidFill>
              </a:rPr>
              <a:t>decrease</a:t>
            </a:r>
            <a:r>
              <a:rPr lang="en-GB" dirty="0"/>
              <a:t> in pressure causes the equilibrium position to shift towards the side with</a:t>
            </a:r>
          </a:p>
          <a:p>
            <a:r>
              <a:rPr lang="en-GB" b="1" dirty="0">
                <a:solidFill>
                  <a:schemeClr val="accent6"/>
                </a:solidFill>
              </a:rPr>
              <a:t>larger</a:t>
            </a:r>
            <a:r>
              <a:rPr lang="en-GB" dirty="0"/>
              <a:t> number of molecules, as shown by the symbol equation for that reaction.</a:t>
            </a:r>
          </a:p>
        </p:txBody>
      </p:sp>
      <p:sp>
        <p:nvSpPr>
          <p:cNvPr id="4" name="TextBox 3"/>
          <p:cNvSpPr txBox="1"/>
          <p:nvPr/>
        </p:nvSpPr>
        <p:spPr>
          <a:xfrm>
            <a:off x="179512" y="2489152"/>
            <a:ext cx="8856984" cy="4370427"/>
          </a:xfrm>
          <a:prstGeom prst="rect">
            <a:avLst/>
          </a:prstGeom>
          <a:noFill/>
        </p:spPr>
        <p:txBody>
          <a:bodyPr wrap="square" rtlCol="0">
            <a:spAutoFit/>
          </a:bodyPr>
          <a:lstStyle/>
          <a:p>
            <a:r>
              <a:rPr lang="en-GB" sz="2000" dirty="0"/>
              <a:t>As 1 mole of gas at STP occupies 24 dm</a:t>
            </a:r>
            <a:r>
              <a:rPr lang="en-GB" sz="2000" baseline="30000" dirty="0"/>
              <a:t>3</a:t>
            </a:r>
            <a:r>
              <a:rPr lang="en-GB" sz="2000" dirty="0"/>
              <a:t>, we can apply this knowledge to the equation.</a:t>
            </a:r>
          </a:p>
          <a:p>
            <a:endParaRPr lang="en-GB" sz="2000" dirty="0"/>
          </a:p>
          <a:p>
            <a:pPr algn="ctr"/>
            <a:r>
              <a:rPr lang="en-GB" sz="2000" dirty="0">
                <a:sym typeface="Wingdings" panose="05000000000000000000" pitchFamily="2" charset="2"/>
              </a:rPr>
              <a:t>N</a:t>
            </a:r>
            <a:r>
              <a:rPr lang="en-GB" sz="2000" baseline="-25000" dirty="0">
                <a:sym typeface="Wingdings" panose="05000000000000000000" pitchFamily="2" charset="2"/>
              </a:rPr>
              <a:t>2</a:t>
            </a:r>
            <a:r>
              <a:rPr lang="en-GB" sz="2000" dirty="0">
                <a:sym typeface="Wingdings" panose="05000000000000000000" pitchFamily="2" charset="2"/>
              </a:rPr>
              <a:t> (g)  +  3H</a:t>
            </a:r>
            <a:r>
              <a:rPr lang="en-GB" sz="2000" baseline="-25000" dirty="0">
                <a:sym typeface="Wingdings" panose="05000000000000000000" pitchFamily="2" charset="2"/>
              </a:rPr>
              <a:t>2</a:t>
            </a:r>
            <a:r>
              <a:rPr lang="en-GB" sz="2000" dirty="0">
                <a:sym typeface="Wingdings" panose="05000000000000000000" pitchFamily="2" charset="2"/>
              </a:rPr>
              <a:t> (g)                  2NH</a:t>
            </a:r>
            <a:r>
              <a:rPr lang="en-GB" sz="2000" baseline="-25000" dirty="0">
                <a:sym typeface="Wingdings" panose="05000000000000000000" pitchFamily="2" charset="2"/>
              </a:rPr>
              <a:t>3</a:t>
            </a:r>
            <a:r>
              <a:rPr lang="en-GB" sz="2000" dirty="0">
                <a:sym typeface="Wingdings" panose="05000000000000000000" pitchFamily="2" charset="2"/>
              </a:rPr>
              <a:t> (g)</a:t>
            </a:r>
          </a:p>
          <a:p>
            <a:pPr algn="ctr"/>
            <a:endParaRPr lang="en-GB" sz="2000" dirty="0">
              <a:sym typeface="Wingdings" panose="05000000000000000000" pitchFamily="2" charset="2"/>
            </a:endParaRPr>
          </a:p>
          <a:p>
            <a:r>
              <a:rPr lang="en-GB" sz="2000" dirty="0">
                <a:sym typeface="Wingdings" panose="05000000000000000000" pitchFamily="2" charset="2"/>
              </a:rPr>
              <a:t>There are 4 moles of reactants: 1 mole of nitrogen N</a:t>
            </a:r>
            <a:r>
              <a:rPr lang="en-GB" sz="2000" baseline="-25000" dirty="0">
                <a:sym typeface="Wingdings" panose="05000000000000000000" pitchFamily="2" charset="2"/>
              </a:rPr>
              <a:t>2</a:t>
            </a:r>
            <a:r>
              <a:rPr lang="en-GB" sz="2000" dirty="0">
                <a:sym typeface="Wingdings" panose="05000000000000000000" pitchFamily="2" charset="2"/>
              </a:rPr>
              <a:t> and 3 moles of H</a:t>
            </a:r>
            <a:r>
              <a:rPr lang="en-GB" sz="2000" baseline="-25000" dirty="0">
                <a:sym typeface="Wingdings" panose="05000000000000000000" pitchFamily="2" charset="2"/>
              </a:rPr>
              <a:t>2</a:t>
            </a:r>
            <a:endParaRPr lang="en-GB" sz="2000" dirty="0">
              <a:sym typeface="Wingdings" panose="05000000000000000000" pitchFamily="2" charset="2"/>
            </a:endParaRPr>
          </a:p>
          <a:p>
            <a:r>
              <a:rPr lang="en-GB" sz="2000" dirty="0">
                <a:sym typeface="Wingdings" panose="05000000000000000000" pitchFamily="2" charset="2"/>
              </a:rPr>
              <a:t>There are only 2 moles of the ammonia NH</a:t>
            </a:r>
            <a:r>
              <a:rPr lang="en-GB" sz="2000" baseline="-25000" dirty="0">
                <a:sym typeface="Wingdings" panose="05000000000000000000" pitchFamily="2" charset="2"/>
              </a:rPr>
              <a:t>3</a:t>
            </a:r>
            <a:r>
              <a:rPr lang="en-GB" sz="2000" dirty="0">
                <a:sym typeface="Wingdings" panose="05000000000000000000" pitchFamily="2" charset="2"/>
              </a:rPr>
              <a:t> product.</a:t>
            </a:r>
          </a:p>
          <a:p>
            <a:r>
              <a:rPr lang="en-GB" sz="2000" dirty="0">
                <a:sym typeface="Wingdings" panose="05000000000000000000" pitchFamily="2" charset="2"/>
              </a:rPr>
              <a:t>The reactants will have 96 dm</a:t>
            </a:r>
            <a:r>
              <a:rPr lang="en-GB" sz="2000" baseline="30000" dirty="0">
                <a:sym typeface="Wingdings" panose="05000000000000000000" pitchFamily="2" charset="2"/>
              </a:rPr>
              <a:t>3</a:t>
            </a:r>
            <a:r>
              <a:rPr lang="en-GB" sz="2000" dirty="0">
                <a:sym typeface="Wingdings" panose="05000000000000000000" pitchFamily="2" charset="2"/>
              </a:rPr>
              <a:t> at STP and the products will only occupy 48 dm</a:t>
            </a:r>
            <a:r>
              <a:rPr lang="en-GB" sz="2000" baseline="30000" dirty="0">
                <a:sym typeface="Wingdings" panose="05000000000000000000" pitchFamily="2" charset="2"/>
              </a:rPr>
              <a:t>3</a:t>
            </a:r>
            <a:r>
              <a:rPr lang="en-GB" sz="2000" dirty="0">
                <a:sym typeface="Wingdings" panose="05000000000000000000" pitchFamily="2" charset="2"/>
              </a:rPr>
              <a:t> . </a:t>
            </a:r>
          </a:p>
          <a:p>
            <a:endParaRPr lang="en-GB" sz="2000" dirty="0">
              <a:sym typeface="Wingdings" panose="05000000000000000000" pitchFamily="2" charset="2"/>
            </a:endParaRPr>
          </a:p>
          <a:p>
            <a:r>
              <a:rPr lang="en-GB" sz="2000" dirty="0">
                <a:sym typeface="Wingdings" panose="05000000000000000000" pitchFamily="2" charset="2"/>
              </a:rPr>
              <a:t>So if we </a:t>
            </a:r>
            <a:r>
              <a:rPr lang="en-GB" sz="2000" b="1" dirty="0">
                <a:solidFill>
                  <a:schemeClr val="accent6"/>
                </a:solidFill>
                <a:sym typeface="Wingdings" panose="05000000000000000000" pitchFamily="2" charset="2"/>
              </a:rPr>
              <a:t>increase</a:t>
            </a:r>
            <a:r>
              <a:rPr lang="en-GB" sz="2000" dirty="0">
                <a:sym typeface="Wingdings" panose="05000000000000000000" pitchFamily="2" charset="2"/>
              </a:rPr>
              <a:t> the pressure, the equilibrium position will shift towards the right hand side simply because the two moles of ammonia take up a </a:t>
            </a:r>
            <a:r>
              <a:rPr lang="en-GB" sz="2000" b="1" dirty="0">
                <a:solidFill>
                  <a:schemeClr val="accent6"/>
                </a:solidFill>
                <a:sym typeface="Wingdings" panose="05000000000000000000" pitchFamily="2" charset="2"/>
              </a:rPr>
              <a:t>smaller</a:t>
            </a:r>
            <a:r>
              <a:rPr lang="en-GB" sz="2000" dirty="0">
                <a:sym typeface="Wingdings" panose="05000000000000000000" pitchFamily="2" charset="2"/>
              </a:rPr>
              <a:t> volume. So, making more of the product that has less volume reduces the pressure that we have just increased</a:t>
            </a:r>
            <a:r>
              <a:rPr lang="en-GB" dirty="0">
                <a:sym typeface="Wingdings" panose="05000000000000000000" pitchFamily="2" charset="2"/>
              </a:rPr>
              <a:t>.</a:t>
            </a:r>
          </a:p>
          <a:p>
            <a:endParaRPr lang="en-GB" dirty="0"/>
          </a:p>
        </p:txBody>
      </p:sp>
      <p:pic>
        <p:nvPicPr>
          <p:cNvPr id="5" name="Picture 4"/>
          <p:cNvPicPr/>
          <p:nvPr/>
        </p:nvPicPr>
        <p:blipFill>
          <a:blip r:embed="rId3"/>
          <a:stretch>
            <a:fillRect/>
          </a:stretch>
        </p:blipFill>
        <p:spPr>
          <a:xfrm>
            <a:off x="4640239" y="3429000"/>
            <a:ext cx="648072" cy="360040"/>
          </a:xfrm>
          <a:prstGeom prst="rect">
            <a:avLst/>
          </a:prstGeom>
        </p:spPr>
      </p:pic>
    </p:spTree>
    <p:extLst>
      <p:ext uri="{BB962C8B-B14F-4D97-AF65-F5344CB8AC3E}">
        <p14:creationId xmlns:p14="http://schemas.microsoft.com/office/powerpoint/2010/main" val="72518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113691" y="1041996"/>
            <a:ext cx="4716016" cy="4001095"/>
          </a:xfrm>
          <a:prstGeom prst="rect">
            <a:avLst/>
          </a:prstGeom>
          <a:noFill/>
        </p:spPr>
        <p:txBody>
          <a:bodyPr wrap="square" rtlCol="0">
            <a:spAutoFit/>
          </a:bodyPr>
          <a:lstStyle/>
          <a:p>
            <a:r>
              <a:rPr lang="en-GB" sz="7200" b="1" dirty="0">
                <a:latin typeface="+mj-lt"/>
                <a:ea typeface="Beirut" charset="-78"/>
                <a:cs typeface="Beirut" charset="-78"/>
              </a:rPr>
              <a:t>QuestionIT!</a:t>
            </a:r>
          </a:p>
          <a:p>
            <a:endParaRPr lang="en-GB" dirty="0"/>
          </a:p>
          <a:p>
            <a:endParaRPr lang="en-GB" dirty="0"/>
          </a:p>
          <a:p>
            <a:endParaRPr lang="en-GB" dirty="0"/>
          </a:p>
          <a:p>
            <a:r>
              <a:rPr lang="en-GB" sz="2800" b="1" dirty="0">
                <a:solidFill>
                  <a:schemeClr val="tx1">
                    <a:lumMod val="50000"/>
                    <a:lumOff val="50000"/>
                  </a:schemeClr>
                </a:solidFill>
              </a:rPr>
              <a:t>Reversible reactions and equilibria </a:t>
            </a:r>
            <a:r>
              <a:rPr lang="mr-IN" sz="2800" b="1" dirty="0">
                <a:solidFill>
                  <a:schemeClr val="tx1">
                    <a:lumMod val="50000"/>
                    <a:lumOff val="50000"/>
                  </a:schemeClr>
                </a:solidFill>
              </a:rPr>
              <a:t>–</a:t>
            </a:r>
            <a:r>
              <a:rPr lang="en-GB" sz="2800" b="1" dirty="0">
                <a:solidFill>
                  <a:schemeClr val="tx1">
                    <a:lumMod val="50000"/>
                    <a:lumOff val="50000"/>
                  </a:schemeClr>
                </a:solidFill>
              </a:rPr>
              <a:t> Part 2</a:t>
            </a:r>
          </a:p>
          <a:p>
            <a:endParaRPr lang="en-GB" sz="2400" b="1" dirty="0">
              <a:solidFill>
                <a:schemeClr val="tx1">
                  <a:lumMod val="50000"/>
                  <a:lumOff val="50000"/>
                </a:schemeClr>
              </a:solidFill>
            </a:endParaRPr>
          </a:p>
          <a:p>
            <a:pPr marL="457200" indent="-457200">
              <a:buFont typeface="Arial" charset="0"/>
              <a:buChar char="•"/>
            </a:pPr>
            <a:r>
              <a:rPr lang="en-GB" sz="2400" b="1" dirty="0">
                <a:solidFill>
                  <a:schemeClr val="tx1">
                    <a:lumMod val="50000"/>
                    <a:lumOff val="50000"/>
                  </a:schemeClr>
                </a:solidFill>
              </a:rPr>
              <a:t>Factors affecting dynamic equilibria (HT)</a:t>
            </a:r>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211960" y="886544"/>
            <a:ext cx="4914900" cy="5638800"/>
          </a:xfrm>
          <a:prstGeom prst="rect">
            <a:avLst/>
          </a:prstGeom>
        </p:spPr>
      </p:pic>
    </p:spTree>
    <p:extLst>
      <p:ext uri="{BB962C8B-B14F-4D97-AF65-F5344CB8AC3E}">
        <p14:creationId xmlns:p14="http://schemas.microsoft.com/office/powerpoint/2010/main" val="102200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Reactivity series</a:t>
            </a:r>
            <a:endParaRPr lang="en-GB" sz="2400" b="1" dirty="0">
              <a:solidFill>
                <a:schemeClr val="accent6"/>
              </a:solidFill>
            </a:endParaRPr>
          </a:p>
        </p:txBody>
      </p:sp>
      <p:grpSp>
        <p:nvGrpSpPr>
          <p:cNvPr id="15" name="Group 14"/>
          <p:cNvGrpSpPr/>
          <p:nvPr/>
        </p:nvGrpSpPr>
        <p:grpSpPr>
          <a:xfrm>
            <a:off x="185318" y="1807543"/>
            <a:ext cx="8779170" cy="4376604"/>
            <a:chOff x="279253" y="2602225"/>
            <a:chExt cx="7510764" cy="4376604"/>
          </a:xfrm>
        </p:grpSpPr>
        <p:sp>
          <p:nvSpPr>
            <p:cNvPr id="9" name="Rectangle 8">
              <a:extLst>
                <a:ext uri="{FF2B5EF4-FFF2-40B4-BE49-F238E27FC236}">
                  <a16:creationId xmlns:a16="http://schemas.microsoft.com/office/drawing/2014/main" id="{49F9F6C2-A072-412E-AF72-DE8E5082D10B}"/>
                </a:ext>
              </a:extLst>
            </p:cNvPr>
            <p:cNvSpPr/>
            <p:nvPr/>
          </p:nvSpPr>
          <p:spPr>
            <a:xfrm>
              <a:off x="279253" y="2673378"/>
              <a:ext cx="5293006" cy="421653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GB" sz="800" dirty="0">
                <a:solidFill>
                  <a:schemeClr val="accent6">
                    <a:lumMod val="75000"/>
                  </a:schemeClr>
                </a:solidFill>
                <a:cs typeface="Arial" pitchFamily="34" charset="0"/>
              </a:endParaRPr>
            </a:p>
            <a:p>
              <a:pPr algn="ctr"/>
              <a:r>
                <a:rPr lang="en-GB" sz="2000" dirty="0">
                  <a:solidFill>
                    <a:schemeClr val="tx1"/>
                  </a:solidFill>
                  <a:cs typeface="Arial" pitchFamily="34" charset="0"/>
                </a:rPr>
                <a:t>When metals react with other substances the metal atoms form </a:t>
              </a:r>
              <a:r>
                <a:rPr lang="en-GB" sz="2000" b="1" dirty="0">
                  <a:solidFill>
                    <a:schemeClr val="accent6">
                      <a:lumMod val="75000"/>
                    </a:schemeClr>
                  </a:solidFill>
                  <a:cs typeface="Arial" pitchFamily="34" charset="0"/>
                </a:rPr>
                <a:t>positive ions </a:t>
              </a:r>
              <a:r>
                <a:rPr lang="en-GB" sz="2000" dirty="0">
                  <a:solidFill>
                    <a:schemeClr val="tx1"/>
                  </a:solidFill>
                  <a:cs typeface="Arial" pitchFamily="34" charset="0"/>
                </a:rPr>
                <a:t>called </a:t>
              </a:r>
              <a:r>
                <a:rPr lang="en-GB" sz="2000" b="1" dirty="0">
                  <a:solidFill>
                    <a:schemeClr val="accent6">
                      <a:lumMod val="75000"/>
                    </a:schemeClr>
                  </a:solidFill>
                  <a:cs typeface="Arial" pitchFamily="34" charset="0"/>
                </a:rPr>
                <a:t>CATIONS</a:t>
              </a:r>
              <a:r>
                <a:rPr lang="en-GB" sz="2000" dirty="0">
                  <a:solidFill>
                    <a:schemeClr val="tx1"/>
                  </a:solidFill>
                  <a:cs typeface="Arial" pitchFamily="34" charset="0"/>
                </a:rPr>
                <a:t>.</a:t>
              </a:r>
            </a:p>
            <a:p>
              <a:pPr algn="ctr"/>
              <a:endParaRPr lang="en-GB" sz="2000" dirty="0">
                <a:solidFill>
                  <a:schemeClr val="tx1"/>
                </a:solidFill>
                <a:cs typeface="Arial" pitchFamily="34" charset="0"/>
              </a:endParaRPr>
            </a:p>
            <a:p>
              <a:pPr algn="ctr"/>
              <a:r>
                <a:rPr lang="en-GB" sz="2000" b="1" dirty="0">
                  <a:solidFill>
                    <a:schemeClr val="tx1"/>
                  </a:solidFill>
                  <a:cs typeface="Arial" pitchFamily="34" charset="0"/>
                </a:rPr>
                <a:t>The reactivity of a metal is linked to its </a:t>
              </a:r>
              <a:r>
                <a:rPr lang="en-GB" sz="2000" b="1" dirty="0">
                  <a:solidFill>
                    <a:schemeClr val="accent6">
                      <a:lumMod val="75000"/>
                    </a:schemeClr>
                  </a:solidFill>
                  <a:cs typeface="Arial" pitchFamily="34" charset="0"/>
                </a:rPr>
                <a:t>tendency to form cations</a:t>
              </a:r>
              <a:r>
                <a:rPr lang="en-GB" sz="2000" b="1" dirty="0">
                  <a:solidFill>
                    <a:schemeClr val="tx1"/>
                  </a:solidFill>
                  <a:cs typeface="Arial" pitchFamily="34" charset="0"/>
                </a:rPr>
                <a:t>.</a:t>
              </a:r>
            </a:p>
            <a:p>
              <a:pPr algn="ctr"/>
              <a:endParaRPr lang="en-GB" sz="2000" b="1" dirty="0">
                <a:solidFill>
                  <a:schemeClr val="accent6">
                    <a:lumMod val="75000"/>
                  </a:schemeClr>
                </a:solidFill>
                <a:cs typeface="Arial" pitchFamily="34" charset="0"/>
              </a:endParaRPr>
            </a:p>
            <a:p>
              <a:pPr algn="ctr"/>
              <a:r>
                <a:rPr lang="en-GB" sz="2000" dirty="0">
                  <a:solidFill>
                    <a:schemeClr val="tx1"/>
                  </a:solidFill>
                  <a:cs typeface="Arial" pitchFamily="34" charset="0"/>
                </a:rPr>
                <a:t>The </a:t>
              </a:r>
              <a:r>
                <a:rPr lang="en-GB" sz="2000" b="1" dirty="0">
                  <a:solidFill>
                    <a:schemeClr val="accent6">
                      <a:lumMod val="75000"/>
                    </a:schemeClr>
                  </a:solidFill>
                  <a:cs typeface="Arial" pitchFamily="34" charset="0"/>
                </a:rPr>
                <a:t>non-metals hydrogen </a:t>
              </a:r>
              <a:r>
                <a:rPr lang="en-GB" sz="2000" dirty="0">
                  <a:solidFill>
                    <a:schemeClr val="tx1"/>
                  </a:solidFill>
                  <a:cs typeface="Arial" pitchFamily="34" charset="0"/>
                </a:rPr>
                <a:t>and </a:t>
              </a:r>
              <a:r>
                <a:rPr lang="en-GB" sz="2000" b="1" dirty="0">
                  <a:solidFill>
                    <a:schemeClr val="accent6">
                      <a:lumMod val="75000"/>
                    </a:schemeClr>
                  </a:solidFill>
                  <a:cs typeface="Arial" pitchFamily="34" charset="0"/>
                </a:rPr>
                <a:t>carbon</a:t>
              </a:r>
              <a:r>
                <a:rPr lang="en-GB" sz="2000" dirty="0">
                  <a:solidFill>
                    <a:schemeClr val="tx1"/>
                  </a:solidFill>
                  <a:cs typeface="Arial" pitchFamily="34" charset="0"/>
                </a:rPr>
                <a:t> are often included in the series as they can be used to extract less reactive metals.</a:t>
              </a:r>
            </a:p>
            <a:p>
              <a:pPr algn="ctr"/>
              <a:endParaRPr lang="en-GB" sz="2000" dirty="0">
                <a:solidFill>
                  <a:schemeClr val="accent6">
                    <a:lumMod val="75000"/>
                  </a:schemeClr>
                </a:solidFill>
                <a:cs typeface="Arial" pitchFamily="34" charset="0"/>
              </a:endParaRPr>
            </a:p>
            <a:p>
              <a:pPr algn="ctr"/>
              <a:r>
                <a:rPr lang="en-GB" sz="2000" dirty="0">
                  <a:solidFill>
                    <a:schemeClr val="accent6">
                      <a:lumMod val="75000"/>
                    </a:schemeClr>
                  </a:solidFill>
                  <a:cs typeface="Arial" pitchFamily="34" charset="0"/>
                </a:rPr>
                <a:t>metal + acid </a:t>
              </a:r>
              <a:r>
                <a:rPr lang="en-GB" sz="2000" b="1" dirty="0">
                  <a:sym typeface="Wingdings" panose="05000000000000000000" pitchFamily="2" charset="2"/>
                </a:rPr>
                <a:t></a:t>
              </a:r>
              <a:r>
                <a:rPr lang="en-GB" sz="2000" dirty="0">
                  <a:solidFill>
                    <a:schemeClr val="accent6">
                      <a:lumMod val="75000"/>
                    </a:schemeClr>
                  </a:solidFill>
                  <a:cs typeface="Arial" pitchFamily="34" charset="0"/>
                  <a:sym typeface="Wingdings" panose="05000000000000000000" pitchFamily="2" charset="2"/>
                </a:rPr>
                <a:t> </a:t>
              </a:r>
              <a:r>
                <a:rPr lang="en-GB" sz="2000" dirty="0">
                  <a:solidFill>
                    <a:schemeClr val="accent6">
                      <a:lumMod val="75000"/>
                    </a:schemeClr>
                  </a:solidFill>
                  <a:cs typeface="Arial" pitchFamily="34" charset="0"/>
                </a:rPr>
                <a:t>salt + hydrogen</a:t>
              </a:r>
            </a:p>
            <a:p>
              <a:pPr algn="ctr"/>
              <a:endParaRPr lang="en-GB" sz="2000" dirty="0">
                <a:solidFill>
                  <a:schemeClr val="accent6">
                    <a:lumMod val="75000"/>
                  </a:schemeClr>
                </a:solidFill>
                <a:cs typeface="Arial" pitchFamily="34" charset="0"/>
              </a:endParaRPr>
            </a:p>
            <a:p>
              <a:pPr algn="ctr"/>
              <a:endParaRPr lang="en-GB" sz="2000" dirty="0">
                <a:solidFill>
                  <a:schemeClr val="tx1"/>
                </a:solidFill>
                <a:cs typeface="Arial" pitchFamily="34" charset="0"/>
              </a:endParaRPr>
            </a:p>
          </p:txBody>
        </p:sp>
        <p:sp>
          <p:nvSpPr>
            <p:cNvPr id="4" name="AutoShape 2" descr="Image result for plum pudding model">
              <a:extLst>
                <a:ext uri="{FF2B5EF4-FFF2-40B4-BE49-F238E27FC236}">
                  <a16:creationId xmlns:a16="http://schemas.microsoft.com/office/drawing/2014/main" id="{1F46EA24-D964-41A0-8AA7-65153FC742B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5F76F976-CD70-494B-BA13-154F46CFEEEF}"/>
                </a:ext>
              </a:extLst>
            </p:cNvPr>
            <p:cNvGrpSpPr/>
            <p:nvPr/>
          </p:nvGrpSpPr>
          <p:grpSpPr>
            <a:xfrm>
              <a:off x="5424951" y="2602225"/>
              <a:ext cx="2365066" cy="4376604"/>
              <a:chOff x="-3596143" y="1825167"/>
              <a:chExt cx="2174905" cy="4236413"/>
            </a:xfrm>
          </p:grpSpPr>
          <p:sp>
            <p:nvSpPr>
              <p:cNvPr id="6" name="Text Box 6">
                <a:extLst>
                  <a:ext uri="{FF2B5EF4-FFF2-40B4-BE49-F238E27FC236}">
                    <a16:creationId xmlns:a16="http://schemas.microsoft.com/office/drawing/2014/main" id="{C8E60AAB-EEFF-466E-85DF-D2F6C0635C71}"/>
                  </a:ext>
                </a:extLst>
              </p:cNvPr>
              <p:cNvSpPr txBox="1">
                <a:spLocks noChangeArrowheads="1"/>
              </p:cNvSpPr>
              <p:nvPr/>
            </p:nvSpPr>
            <p:spPr bwMode="auto">
              <a:xfrm>
                <a:off x="-3596143" y="2078696"/>
                <a:ext cx="1422705" cy="396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000" b="1" dirty="0">
                    <a:solidFill>
                      <a:schemeClr val="accent6">
                        <a:lumMod val="75000"/>
                      </a:schemeClr>
                    </a:solidFill>
                  </a:rPr>
                  <a:t>Potassium</a:t>
                </a:r>
              </a:p>
              <a:p>
                <a:pPr algn="ctr"/>
                <a:r>
                  <a:rPr lang="en-GB" sz="2000" b="1" dirty="0">
                    <a:solidFill>
                      <a:schemeClr val="accent6">
                        <a:lumMod val="75000"/>
                      </a:schemeClr>
                    </a:solidFill>
                  </a:rPr>
                  <a:t>Sodium</a:t>
                </a:r>
              </a:p>
              <a:p>
                <a:pPr algn="ctr"/>
                <a:r>
                  <a:rPr lang="en-GB" sz="2000" b="1" dirty="0">
                    <a:solidFill>
                      <a:schemeClr val="accent6">
                        <a:lumMod val="75000"/>
                      </a:schemeClr>
                    </a:solidFill>
                  </a:rPr>
                  <a:t>Lithium</a:t>
                </a:r>
              </a:p>
              <a:p>
                <a:pPr algn="ctr"/>
                <a:r>
                  <a:rPr lang="en-GB" sz="2000" b="1" dirty="0">
                    <a:solidFill>
                      <a:schemeClr val="accent6">
                        <a:lumMod val="75000"/>
                      </a:schemeClr>
                    </a:solidFill>
                  </a:rPr>
                  <a:t>Calcium</a:t>
                </a:r>
              </a:p>
              <a:p>
                <a:pPr algn="ctr"/>
                <a:r>
                  <a:rPr lang="en-GB" sz="2000" b="1" dirty="0">
                    <a:solidFill>
                      <a:schemeClr val="accent6">
                        <a:lumMod val="75000"/>
                      </a:schemeClr>
                    </a:solidFill>
                  </a:rPr>
                  <a:t>Magnesium</a:t>
                </a:r>
              </a:p>
              <a:p>
                <a:pPr algn="ctr"/>
                <a:r>
                  <a:rPr lang="en-GB" sz="2000" b="1" dirty="0"/>
                  <a:t>CARBON</a:t>
                </a:r>
              </a:p>
              <a:p>
                <a:pPr algn="ctr"/>
                <a:r>
                  <a:rPr lang="en-GB" sz="2000" b="1" dirty="0">
                    <a:solidFill>
                      <a:schemeClr val="accent6">
                        <a:lumMod val="75000"/>
                      </a:schemeClr>
                    </a:solidFill>
                  </a:rPr>
                  <a:t>Zinc</a:t>
                </a:r>
              </a:p>
              <a:p>
                <a:pPr algn="ctr"/>
                <a:r>
                  <a:rPr lang="en-GB" sz="2000" b="1" dirty="0">
                    <a:solidFill>
                      <a:schemeClr val="accent6">
                        <a:lumMod val="75000"/>
                      </a:schemeClr>
                    </a:solidFill>
                  </a:rPr>
                  <a:t>Iron</a:t>
                </a:r>
              </a:p>
              <a:p>
                <a:pPr algn="ctr"/>
                <a:r>
                  <a:rPr lang="en-GB" sz="2000" b="1" dirty="0">
                    <a:solidFill>
                      <a:schemeClr val="accent6">
                        <a:lumMod val="75000"/>
                      </a:schemeClr>
                    </a:solidFill>
                  </a:rPr>
                  <a:t>Lead</a:t>
                </a:r>
              </a:p>
              <a:p>
                <a:pPr algn="ctr"/>
                <a:r>
                  <a:rPr lang="en-GB" sz="2000" b="1" dirty="0"/>
                  <a:t>HYDROGEN</a:t>
                </a:r>
              </a:p>
              <a:p>
                <a:pPr algn="ctr"/>
                <a:r>
                  <a:rPr lang="en-GB" sz="2000" b="1" dirty="0">
                    <a:solidFill>
                      <a:schemeClr val="accent6">
                        <a:lumMod val="75000"/>
                      </a:schemeClr>
                    </a:solidFill>
                  </a:rPr>
                  <a:t>Copper</a:t>
                </a:r>
              </a:p>
              <a:p>
                <a:pPr algn="ctr"/>
                <a:r>
                  <a:rPr lang="en-GB" sz="2000" b="1" dirty="0">
                    <a:solidFill>
                      <a:schemeClr val="accent6">
                        <a:lumMod val="75000"/>
                      </a:schemeClr>
                    </a:solidFill>
                  </a:rPr>
                  <a:t>Silver</a:t>
                </a:r>
              </a:p>
              <a:p>
                <a:pPr algn="ctr"/>
                <a:r>
                  <a:rPr lang="en-GB" sz="2000" b="1" dirty="0">
                    <a:solidFill>
                      <a:schemeClr val="accent6">
                        <a:lumMod val="75000"/>
                      </a:schemeClr>
                    </a:solidFill>
                  </a:rPr>
                  <a:t>Gold</a:t>
                </a:r>
              </a:p>
            </p:txBody>
          </p:sp>
          <p:sp>
            <p:nvSpPr>
              <p:cNvPr id="8" name="AutoShape 16">
                <a:extLst>
                  <a:ext uri="{FF2B5EF4-FFF2-40B4-BE49-F238E27FC236}">
                    <a16:creationId xmlns:a16="http://schemas.microsoft.com/office/drawing/2014/main" id="{D288BA83-9144-40E2-86E9-5D16705178E6}"/>
                  </a:ext>
                </a:extLst>
              </p:cNvPr>
              <p:cNvSpPr>
                <a:spLocks noChangeArrowheads="1"/>
              </p:cNvSpPr>
              <p:nvPr/>
            </p:nvSpPr>
            <p:spPr bwMode="auto">
              <a:xfrm flipV="1">
                <a:off x="-2173438" y="1825167"/>
                <a:ext cx="752200" cy="4236413"/>
              </a:xfrm>
              <a:prstGeom prst="downArrow">
                <a:avLst>
                  <a:gd name="adj1" fmla="val 71565"/>
                  <a:gd name="adj2" fmla="val 160608"/>
                </a:avLst>
              </a:prstGeom>
              <a:solidFill>
                <a:schemeClr val="accent6">
                  <a:lumMod val="20000"/>
                  <a:lumOff val="80000"/>
                </a:schemeClr>
              </a:solidFill>
              <a:ln>
                <a:solidFill>
                  <a:schemeClr val="accent6">
                    <a:lumMod val="75000"/>
                  </a:schemeClr>
                </a:solidFill>
                <a:headEnd/>
                <a:tailEnd/>
              </a:ln>
              <a:extLst/>
            </p:spPr>
            <p:style>
              <a:lnRef idx="1">
                <a:schemeClr val="accent2"/>
              </a:lnRef>
              <a:fillRef idx="2">
                <a:schemeClr val="accent2"/>
              </a:fillRef>
              <a:effectRef idx="1">
                <a:schemeClr val="accent2"/>
              </a:effectRef>
              <a:fontRef idx="minor">
                <a:schemeClr val="dk1"/>
              </a:fontRef>
            </p:style>
            <p:txBody>
              <a:bodyPr vert="eaVert" wrap="none" anchor="ctr"/>
              <a:lstStyle/>
              <a:p>
                <a:pPr algn="ctr"/>
                <a:r>
                  <a:rPr lang="en-GB" sz="2400" b="1" dirty="0"/>
                  <a:t>Increasing reactivity</a:t>
                </a:r>
              </a:p>
            </p:txBody>
          </p:sp>
        </p:grpSp>
      </p:grpSp>
      <p:sp>
        <p:nvSpPr>
          <p:cNvPr id="16" name="TextBox 15">
            <a:extLst>
              <a:ext uri="{FF2B5EF4-FFF2-40B4-BE49-F238E27FC236}">
                <a16:creationId xmlns:a16="http://schemas.microsoft.com/office/drawing/2014/main" id="{069D24D6-BF3E-48D1-A1E3-FB8C618604DE}"/>
              </a:ext>
            </a:extLst>
          </p:cNvPr>
          <p:cNvSpPr txBox="1"/>
          <p:nvPr/>
        </p:nvSpPr>
        <p:spPr>
          <a:xfrm>
            <a:off x="211591" y="674768"/>
            <a:ext cx="8640960" cy="461665"/>
          </a:xfrm>
          <a:prstGeom prst="rect">
            <a:avLst/>
          </a:prstGeom>
          <a:noFill/>
        </p:spPr>
        <p:txBody>
          <a:bodyPr wrap="square" rtlCol="0">
            <a:spAutoFit/>
          </a:bodyPr>
          <a:lstStyle/>
          <a:p>
            <a:r>
              <a:rPr lang="en-GB" sz="2400" dirty="0">
                <a:cs typeface="Arial" pitchFamily="34" charset="0"/>
              </a:rPr>
              <a:t>Metals can be arranged in order of reactivity in a</a:t>
            </a:r>
            <a:r>
              <a:rPr lang="en-GB" sz="2400" b="1" dirty="0">
                <a:cs typeface="Arial" pitchFamily="34" charset="0"/>
              </a:rPr>
              <a:t> reactivity series</a:t>
            </a:r>
            <a:r>
              <a:rPr lang="en-GB" sz="2400" dirty="0">
                <a:cs typeface="Arial" pitchFamily="34" charset="0"/>
              </a:rPr>
              <a:t>.  </a:t>
            </a:r>
            <a:endParaRPr lang="en-GB" b="1" dirty="0">
              <a:cs typeface="Arial" pitchFamily="34" charset="0"/>
            </a:endParaRPr>
          </a:p>
        </p:txBody>
      </p:sp>
    </p:spTree>
    <p:extLst>
      <p:ext uri="{BB962C8B-B14F-4D97-AF65-F5344CB8AC3E}">
        <p14:creationId xmlns:p14="http://schemas.microsoft.com/office/powerpoint/2010/main" val="28645246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0"/>
            <a:ext cx="7812360" cy="657041"/>
          </a:xfrm>
        </p:spPr>
        <p:txBody>
          <a:bodyPr>
            <a:noAutofit/>
          </a:bodyPr>
          <a:lstStyle/>
          <a:p>
            <a:pPr marL="342900" lvl="1" algn="l" defTabSz="342900" rtl="0">
              <a:spcBef>
                <a:spcPct val="20000"/>
              </a:spcBef>
            </a:pPr>
            <a:r>
              <a:rPr lang="en-US" sz="1700" b="1" dirty="0">
                <a:solidFill>
                  <a:schemeClr val="accent6"/>
                </a:solidFill>
              </a:rPr>
              <a:t>The Effect of changing conditions on equilibrium (HT only)</a:t>
            </a:r>
            <a:r>
              <a:rPr lang="en-US" sz="1700" b="1" dirty="0">
                <a:solidFill>
                  <a:schemeClr val="tx1"/>
                </a:solidFill>
              </a:rPr>
              <a:t>Question</a:t>
            </a:r>
            <a:r>
              <a:rPr kumimoji="0" lang="en-US" sz="1700" b="1" i="0" u="none" strike="noStrike" kern="1200" cap="none" spc="0" normalizeH="0" baseline="0" noProof="0" dirty="0">
                <a:ln>
                  <a:noFill/>
                </a:ln>
                <a:solidFill>
                  <a:schemeClr val="tx1"/>
                </a:solidFill>
                <a:effectLst/>
                <a:uLnTx/>
                <a:uFillTx/>
                <a:latin typeface="Calibri"/>
                <a:ea typeface=""/>
                <a:cs typeface="News Gothic MT"/>
              </a:rPr>
              <a:t>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57041"/>
            <a:ext cx="8915400" cy="3785652"/>
          </a:xfrm>
          <a:prstGeom prst="rect">
            <a:avLst/>
          </a:prstGeom>
          <a:noFill/>
        </p:spPr>
        <p:txBody>
          <a:bodyPr wrap="square" rtlCol="0">
            <a:spAutoFit/>
          </a:bodyPr>
          <a:lstStyle/>
          <a:p>
            <a:pPr marL="457200" indent="-457200">
              <a:buAutoNum type="arabicPeriod"/>
            </a:pPr>
            <a:r>
              <a:rPr lang="en-GB" sz="2000" dirty="0"/>
              <a:t>What three factors can be changed in a system at equilibrium?</a:t>
            </a:r>
          </a:p>
          <a:p>
            <a:pPr marL="457200" indent="-457200">
              <a:buFontTx/>
              <a:buAutoNum type="arabicPeriod"/>
            </a:pPr>
            <a:endParaRPr lang="en-GB" sz="2000" dirty="0"/>
          </a:p>
          <a:p>
            <a:pPr marL="457200" indent="-457200">
              <a:buAutoNum type="arabicPeriod"/>
            </a:pPr>
            <a:r>
              <a:rPr lang="en-GB" sz="2000" dirty="0"/>
              <a:t>If the concentration of a reactant is increased what will happen to the products of the reaction?</a:t>
            </a:r>
          </a:p>
          <a:p>
            <a:pPr marL="457200" indent="-457200">
              <a:buAutoNum type="arabicPeriod"/>
            </a:pPr>
            <a:endParaRPr lang="en-GB" sz="2000" dirty="0"/>
          </a:p>
          <a:p>
            <a:pPr marL="457200" indent="-457200">
              <a:buAutoNum type="arabicPeriod"/>
            </a:pPr>
            <a:r>
              <a:rPr lang="en-GB" sz="2000" dirty="0"/>
              <a:t>What will happen to the amount of product in an endothermic reaction at equilibrium if the temperature is increased?</a:t>
            </a:r>
          </a:p>
          <a:p>
            <a:pPr marL="457200" indent="-457200">
              <a:buAutoNum type="arabicPeriod"/>
            </a:pPr>
            <a:endParaRPr lang="en-GB" sz="2000" dirty="0"/>
          </a:p>
          <a:p>
            <a:pPr marL="457200" indent="-457200">
              <a:buAutoNum type="arabicPeriod"/>
            </a:pPr>
            <a:r>
              <a:rPr lang="en-GB" sz="2000" dirty="0"/>
              <a:t>What will happen to the amount of product in an exothermic reaction at equilibrium if the temperature is increased?</a:t>
            </a:r>
          </a:p>
          <a:p>
            <a:pPr marL="457200" indent="-457200">
              <a:buAutoNum type="arabicPeriod"/>
            </a:pPr>
            <a:endParaRPr lang="en-GB" sz="2000" dirty="0"/>
          </a:p>
          <a:p>
            <a:pPr marL="457200" indent="-457200">
              <a:buAutoNum type="arabicPeriod"/>
            </a:pPr>
            <a:endParaRPr lang="en-GB" sz="2000" dirty="0"/>
          </a:p>
        </p:txBody>
      </p:sp>
    </p:spTree>
    <p:extLst>
      <p:ext uri="{BB962C8B-B14F-4D97-AF65-F5344CB8AC3E}">
        <p14:creationId xmlns:p14="http://schemas.microsoft.com/office/powerpoint/2010/main" val="1509966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0"/>
            <a:ext cx="7812360" cy="657041"/>
          </a:xfrm>
        </p:spPr>
        <p:txBody>
          <a:bodyPr>
            <a:noAutofit/>
          </a:bodyPr>
          <a:lstStyle/>
          <a:p>
            <a:pPr marL="342900" lvl="1" algn="l" defTabSz="342900" rtl="0">
              <a:spcBef>
                <a:spcPct val="20000"/>
              </a:spcBef>
            </a:pPr>
            <a:r>
              <a:rPr lang="en-US" sz="1700" b="1" dirty="0">
                <a:solidFill>
                  <a:schemeClr val="accent6"/>
                </a:solidFill>
              </a:rPr>
              <a:t>The Effect of changing conditions on equilibrium (HT only)</a:t>
            </a:r>
            <a:r>
              <a:rPr lang="en-US" sz="1700" b="1" dirty="0">
                <a:solidFill>
                  <a:schemeClr val="tx1"/>
                </a:solidFill>
              </a:rPr>
              <a:t>Question</a:t>
            </a:r>
            <a:r>
              <a:rPr kumimoji="0" lang="en-US" sz="1700" b="1" i="0" u="none" strike="noStrike" kern="1200" cap="none" spc="0" normalizeH="0" baseline="0" noProof="0" dirty="0">
                <a:ln>
                  <a:noFill/>
                </a:ln>
                <a:solidFill>
                  <a:schemeClr val="tx1"/>
                </a:solidFill>
                <a:effectLst/>
                <a:uLnTx/>
                <a:uFillTx/>
                <a:latin typeface="Calibri"/>
                <a:ea typeface=""/>
                <a:cs typeface="News Gothic MT"/>
              </a:rPr>
              <a:t>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57041"/>
            <a:ext cx="8915400" cy="4093428"/>
          </a:xfrm>
          <a:prstGeom prst="rect">
            <a:avLst/>
          </a:prstGeom>
          <a:noFill/>
        </p:spPr>
        <p:txBody>
          <a:bodyPr wrap="square" rtlCol="0">
            <a:spAutoFit/>
          </a:bodyPr>
          <a:lstStyle/>
          <a:p>
            <a:pPr marL="457200" indent="-457200">
              <a:buFont typeface="+mj-lt"/>
              <a:buAutoNum type="arabicPeriod" startAt="5"/>
            </a:pPr>
            <a:r>
              <a:rPr lang="en-GB" sz="2000" dirty="0"/>
              <a:t>What will happen to the amount of product in an endothermic reaction at equilibrium if the temperature is decreased?</a:t>
            </a:r>
          </a:p>
          <a:p>
            <a:pPr marL="457200" indent="-457200">
              <a:buAutoNum type="arabicPeriod" startAt="5"/>
            </a:pPr>
            <a:endParaRPr lang="en-GB" sz="2000" dirty="0"/>
          </a:p>
          <a:p>
            <a:pPr marL="457200" indent="-457200">
              <a:buAutoNum type="arabicPeriod" startAt="5"/>
            </a:pPr>
            <a:r>
              <a:rPr lang="en-GB" sz="2000" dirty="0"/>
              <a:t>What is meant by the term ‘gaseous reaction’?</a:t>
            </a:r>
          </a:p>
          <a:p>
            <a:pPr marL="457200" indent="-457200">
              <a:buAutoNum type="arabicPeriod" startAt="5"/>
            </a:pPr>
            <a:endParaRPr lang="en-GB" sz="2000" dirty="0"/>
          </a:p>
          <a:p>
            <a:pPr marL="457200" indent="-457200">
              <a:buAutoNum type="arabicPeriod" startAt="5"/>
            </a:pPr>
            <a:r>
              <a:rPr lang="en-GB" sz="2000" dirty="0"/>
              <a:t>What would happen to the position of equilibrium in a gaseous reaction if the pressure is increased?</a:t>
            </a:r>
          </a:p>
          <a:p>
            <a:pPr marL="457200" indent="-457200">
              <a:buAutoNum type="arabicPeriod" startAt="5"/>
            </a:pPr>
            <a:endParaRPr lang="en-GB" sz="2000" dirty="0"/>
          </a:p>
          <a:p>
            <a:pPr marL="457200" indent="-457200">
              <a:buFont typeface="+mj-lt"/>
              <a:buAutoNum type="arabicPeriod" startAt="5"/>
            </a:pPr>
            <a:r>
              <a:rPr lang="en-GB" sz="2000" dirty="0"/>
              <a:t>Explain what will happen in the following reaction if we increase the concentration of the hydrogen and iodine?</a:t>
            </a:r>
          </a:p>
          <a:p>
            <a:pPr algn="ctr"/>
            <a:r>
              <a:rPr lang="en-GB" sz="2000" dirty="0"/>
              <a:t>        I</a:t>
            </a:r>
            <a:r>
              <a:rPr lang="en-GB" sz="2000" baseline="-25000" dirty="0"/>
              <a:t>2</a:t>
            </a:r>
            <a:r>
              <a:rPr lang="en-GB" sz="2000" dirty="0"/>
              <a:t> (g)  +  H</a:t>
            </a:r>
            <a:r>
              <a:rPr lang="en-GB" sz="2000" baseline="-25000" dirty="0"/>
              <a:t>2</a:t>
            </a:r>
            <a:r>
              <a:rPr lang="en-GB" sz="2000" dirty="0"/>
              <a:t>  (g)         </a:t>
            </a:r>
            <a:r>
              <a:rPr lang="en-GB" sz="2000" dirty="0">
                <a:sym typeface="Wingdings" panose="05000000000000000000" pitchFamily="2" charset="2"/>
              </a:rPr>
              <a:t>  2HI (g)</a:t>
            </a:r>
          </a:p>
          <a:p>
            <a:r>
              <a:rPr lang="en-GB" sz="2000" dirty="0">
                <a:sym typeface="Wingdings" panose="05000000000000000000" pitchFamily="2" charset="2"/>
              </a:rPr>
              <a:t>        </a:t>
            </a:r>
          </a:p>
          <a:p>
            <a:r>
              <a:rPr lang="en-GB" sz="2000" dirty="0">
                <a:sym typeface="Wingdings" panose="05000000000000000000" pitchFamily="2" charset="2"/>
              </a:rPr>
              <a:t>       </a:t>
            </a:r>
            <a:r>
              <a:rPr lang="en-GB" sz="2000" b="1" dirty="0"/>
              <a:t>       </a:t>
            </a:r>
            <a:endParaRPr lang="en-GB" sz="2400" dirty="0"/>
          </a:p>
        </p:txBody>
      </p:sp>
      <p:pic>
        <p:nvPicPr>
          <p:cNvPr id="5" name="Picture 4"/>
          <p:cNvPicPr/>
          <p:nvPr/>
        </p:nvPicPr>
        <p:blipFill>
          <a:blip r:embed="rId2"/>
          <a:stretch>
            <a:fillRect/>
          </a:stretch>
        </p:blipFill>
        <p:spPr>
          <a:xfrm>
            <a:off x="5057800" y="3761187"/>
            <a:ext cx="360040" cy="432049"/>
          </a:xfrm>
          <a:prstGeom prst="rect">
            <a:avLst/>
          </a:prstGeom>
        </p:spPr>
      </p:pic>
    </p:spTree>
    <p:extLst>
      <p:ext uri="{BB962C8B-B14F-4D97-AF65-F5344CB8AC3E}">
        <p14:creationId xmlns:p14="http://schemas.microsoft.com/office/powerpoint/2010/main" val="1190187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0"/>
            <a:ext cx="8028384" cy="657041"/>
          </a:xfrm>
        </p:spPr>
        <p:txBody>
          <a:bodyPr>
            <a:noAutofit/>
          </a:bodyPr>
          <a:lstStyle/>
          <a:p>
            <a:pPr marL="342900" lvl="1" algn="r" defTabSz="342900" rtl="0">
              <a:spcBef>
                <a:spcPct val="20000"/>
              </a:spcBef>
            </a:pPr>
            <a:r>
              <a:rPr lang="en-US" sz="2400" b="1" dirty="0">
                <a:solidFill>
                  <a:schemeClr val="accent6"/>
                </a:solidFill>
              </a:rPr>
              <a:t>Fuel Cells (Chemistry only)</a:t>
            </a:r>
            <a:r>
              <a:rPr kumimoji="0" lang="en-US" sz="2400" b="1" i="0" u="none" strike="noStrike" kern="1200" cap="none" spc="0" normalizeH="0" baseline="0" noProof="0" dirty="0" err="1">
                <a:ln>
                  <a:noFill/>
                </a:ln>
                <a:solidFill>
                  <a:schemeClr val="tx1"/>
                </a:solidFill>
                <a:effectLst/>
                <a:uLnTx/>
                <a:uFillTx/>
                <a:latin typeface="Calibri"/>
                <a:ea typeface=""/>
                <a:cs typeface="News Gothic MT"/>
              </a:rPr>
              <a:t>AnswerIT</a:t>
            </a:r>
            <a:endParaRPr kumimoji="0" lang="en-US" sz="24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61632"/>
            <a:ext cx="8915400" cy="2554545"/>
          </a:xfrm>
          <a:prstGeom prst="rect">
            <a:avLst/>
          </a:prstGeom>
          <a:noFill/>
        </p:spPr>
        <p:txBody>
          <a:bodyPr wrap="square" rtlCol="0">
            <a:spAutoFit/>
          </a:bodyPr>
          <a:lstStyle/>
          <a:p>
            <a:pPr marL="457200" indent="-457200">
              <a:buFont typeface="+mj-lt"/>
              <a:buAutoNum type="arabicPeriod" startAt="9"/>
            </a:pPr>
            <a:r>
              <a:rPr lang="en-GB" sz="2000" dirty="0"/>
              <a:t>What will happen if we increase the temperature of the reaction below? Explain why you think this.</a:t>
            </a:r>
          </a:p>
          <a:p>
            <a:pPr algn="ctr"/>
            <a:r>
              <a:rPr lang="en-GB" sz="2000" dirty="0">
                <a:sym typeface="Wingdings" panose="05000000000000000000" pitchFamily="2" charset="2"/>
              </a:rPr>
              <a:t>N</a:t>
            </a:r>
            <a:r>
              <a:rPr lang="en-GB" sz="2000" baseline="-25000" dirty="0">
                <a:sym typeface="Wingdings" panose="05000000000000000000" pitchFamily="2" charset="2"/>
              </a:rPr>
              <a:t>2</a:t>
            </a:r>
            <a:r>
              <a:rPr lang="en-GB" sz="2000" dirty="0">
                <a:sym typeface="Wingdings" panose="05000000000000000000" pitchFamily="2" charset="2"/>
              </a:rPr>
              <a:t> (g)  +  3H</a:t>
            </a:r>
            <a:r>
              <a:rPr lang="en-GB" sz="2000" baseline="-25000" dirty="0">
                <a:sym typeface="Wingdings" panose="05000000000000000000" pitchFamily="2" charset="2"/>
              </a:rPr>
              <a:t>2</a:t>
            </a:r>
            <a:r>
              <a:rPr lang="en-GB" sz="2000" dirty="0">
                <a:sym typeface="Wingdings" panose="05000000000000000000" pitchFamily="2" charset="2"/>
              </a:rPr>
              <a:t> (g)               2NH</a:t>
            </a:r>
            <a:r>
              <a:rPr lang="en-GB" sz="2000" baseline="-25000" dirty="0">
                <a:sym typeface="Wingdings" panose="05000000000000000000" pitchFamily="2" charset="2"/>
              </a:rPr>
              <a:t>3</a:t>
            </a:r>
            <a:r>
              <a:rPr lang="en-GB" sz="2000" dirty="0">
                <a:sym typeface="Wingdings" panose="05000000000000000000" pitchFamily="2" charset="2"/>
              </a:rPr>
              <a:t> (g)</a:t>
            </a:r>
          </a:p>
          <a:p>
            <a:pPr algn="ctr"/>
            <a:endParaRPr lang="en-GB" sz="2000" dirty="0">
              <a:sym typeface="Wingdings" panose="05000000000000000000" pitchFamily="2" charset="2"/>
            </a:endParaRPr>
          </a:p>
          <a:p>
            <a:pPr algn="ctr"/>
            <a:endParaRPr lang="en-GB" sz="2000" dirty="0">
              <a:sym typeface="Wingdings" panose="05000000000000000000" pitchFamily="2" charset="2"/>
            </a:endParaRPr>
          </a:p>
          <a:p>
            <a:pPr algn="ctr"/>
            <a:endParaRPr lang="en-GB" sz="2000" dirty="0">
              <a:sym typeface="Wingdings" panose="05000000000000000000" pitchFamily="2" charset="2"/>
            </a:endParaRPr>
          </a:p>
          <a:p>
            <a:pPr marL="457200" indent="-457200">
              <a:buFont typeface="+mj-lt"/>
              <a:buAutoNum type="arabicPeriod" startAt="10"/>
            </a:pPr>
            <a:r>
              <a:rPr lang="en-GB" sz="2000" dirty="0"/>
              <a:t>Explain what will happen if we decrease the pressure in the reaction above.</a:t>
            </a:r>
          </a:p>
          <a:p>
            <a:r>
              <a:rPr lang="en-GB" sz="2000" dirty="0">
                <a:solidFill>
                  <a:srgbClr val="00B050"/>
                </a:solidFill>
              </a:rPr>
              <a:t>        </a:t>
            </a:r>
            <a:endParaRPr lang="en-GB" sz="2000" dirty="0"/>
          </a:p>
        </p:txBody>
      </p:sp>
      <p:pic>
        <p:nvPicPr>
          <p:cNvPr id="5" name="Picture 4"/>
          <p:cNvPicPr/>
          <p:nvPr/>
        </p:nvPicPr>
        <p:blipFill>
          <a:blip r:embed="rId2"/>
          <a:stretch>
            <a:fillRect/>
          </a:stretch>
        </p:blipFill>
        <p:spPr>
          <a:xfrm>
            <a:off x="4590019" y="1412776"/>
            <a:ext cx="648072" cy="360040"/>
          </a:xfrm>
          <a:prstGeom prst="rect">
            <a:avLst/>
          </a:prstGeom>
        </p:spPr>
      </p:pic>
    </p:spTree>
    <p:extLst>
      <p:ext uri="{BB962C8B-B14F-4D97-AF65-F5344CB8AC3E}">
        <p14:creationId xmlns:p14="http://schemas.microsoft.com/office/powerpoint/2010/main" val="1824523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704918"/>
            <a:ext cx="4824536" cy="5257800"/>
          </a:xfrm>
          <a:prstGeom prst="rect">
            <a:avLst/>
          </a:prstGeom>
        </p:spPr>
      </p:pic>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4716016" cy="3970318"/>
          </a:xfrm>
          <a:prstGeom prst="rect">
            <a:avLst/>
          </a:prstGeom>
          <a:noFill/>
        </p:spPr>
        <p:txBody>
          <a:bodyPr wrap="square" rtlCol="0">
            <a:spAutoFit/>
          </a:bodyPr>
          <a:lstStyle/>
          <a:p>
            <a:r>
              <a:rPr lang="en-GB" sz="7200" b="1" dirty="0">
                <a:latin typeface="+mj-lt"/>
                <a:ea typeface="Beirut" charset="-78"/>
                <a:cs typeface="Beirut" charset="-78"/>
              </a:rPr>
              <a:t>AnswerIT!</a:t>
            </a:r>
          </a:p>
          <a:p>
            <a:endParaRPr lang="en-GB" dirty="0"/>
          </a:p>
          <a:p>
            <a:endParaRPr lang="en-GB" dirty="0"/>
          </a:p>
          <a:p>
            <a:endParaRPr lang="en-GB" dirty="0"/>
          </a:p>
          <a:p>
            <a:r>
              <a:rPr lang="en-GB" sz="2400" b="1" dirty="0">
                <a:solidFill>
                  <a:schemeClr val="tx1">
                    <a:lumMod val="50000"/>
                    <a:lumOff val="50000"/>
                  </a:schemeClr>
                </a:solidFill>
              </a:rPr>
              <a:t>Reversible reactions and equilibria </a:t>
            </a:r>
            <a:r>
              <a:rPr lang="mr-IN" sz="2400" b="1" dirty="0">
                <a:solidFill>
                  <a:schemeClr val="tx1">
                    <a:lumMod val="50000"/>
                    <a:lumOff val="50000"/>
                  </a:schemeClr>
                </a:solidFill>
              </a:rPr>
              <a:t>–</a:t>
            </a:r>
            <a:r>
              <a:rPr lang="en-GB" sz="2400" b="1" dirty="0">
                <a:solidFill>
                  <a:schemeClr val="tx1">
                    <a:lumMod val="50000"/>
                    <a:lumOff val="50000"/>
                  </a:schemeClr>
                </a:solidFill>
              </a:rPr>
              <a:t> Part 2</a:t>
            </a:r>
          </a:p>
          <a:p>
            <a:endParaRPr lang="en-GB" sz="2000" b="1" dirty="0">
              <a:solidFill>
                <a:schemeClr val="tx1">
                  <a:lumMod val="50000"/>
                  <a:lumOff val="50000"/>
                </a:schemeClr>
              </a:solidFill>
            </a:endParaRPr>
          </a:p>
          <a:p>
            <a:pPr marL="457200" indent="-457200">
              <a:buFont typeface="Arial" charset="0"/>
              <a:buChar char="•"/>
            </a:pPr>
            <a:r>
              <a:rPr lang="en-GB" sz="2000" b="1" dirty="0">
                <a:solidFill>
                  <a:schemeClr val="tx1">
                    <a:lumMod val="50000"/>
                    <a:lumOff val="50000"/>
                  </a:schemeClr>
                </a:solidFill>
              </a:rPr>
              <a:t>Factors affecting dynamic equilibria (HT)</a:t>
            </a:r>
          </a:p>
          <a:p>
            <a:endParaRPr lang="en-GB" dirty="0"/>
          </a:p>
        </p:txBody>
      </p:sp>
    </p:spTree>
    <p:extLst>
      <p:ext uri="{BB962C8B-B14F-4D97-AF65-F5344CB8AC3E}">
        <p14:creationId xmlns:p14="http://schemas.microsoft.com/office/powerpoint/2010/main" val="8491328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0"/>
            <a:ext cx="7812360" cy="657041"/>
          </a:xfrm>
        </p:spPr>
        <p:txBody>
          <a:bodyPr>
            <a:noAutofit/>
          </a:bodyPr>
          <a:lstStyle/>
          <a:p>
            <a:pPr marL="342900" lvl="1" algn="l" defTabSz="342900" rtl="0">
              <a:spcBef>
                <a:spcPct val="20000"/>
              </a:spcBef>
            </a:pPr>
            <a:r>
              <a:rPr lang="en-US" sz="1700" b="1" dirty="0">
                <a:solidFill>
                  <a:schemeClr val="accent6"/>
                </a:solidFill>
              </a:rPr>
              <a:t>The Effect of changing conditions on equilibrium (HT only)</a:t>
            </a:r>
            <a:r>
              <a:rPr lang="en-US" sz="1700" b="1" dirty="0">
                <a:solidFill>
                  <a:schemeClr val="tx1"/>
                </a:solidFill>
              </a:rPr>
              <a:t>Question</a:t>
            </a:r>
            <a:r>
              <a:rPr kumimoji="0" lang="en-US" sz="1700" b="1" i="0" u="none" strike="noStrike" kern="1200" cap="none" spc="0" normalizeH="0" baseline="0" noProof="0" dirty="0">
                <a:ln>
                  <a:noFill/>
                </a:ln>
                <a:solidFill>
                  <a:schemeClr val="tx1"/>
                </a:solidFill>
                <a:effectLst/>
                <a:uLnTx/>
                <a:uFillTx/>
                <a:latin typeface="Calibri"/>
                <a:ea typeface=""/>
                <a:cs typeface="News Gothic MT"/>
              </a:rPr>
              <a:t>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57041"/>
            <a:ext cx="8915400" cy="3785652"/>
          </a:xfrm>
          <a:prstGeom prst="rect">
            <a:avLst/>
          </a:prstGeom>
          <a:noFill/>
        </p:spPr>
        <p:txBody>
          <a:bodyPr wrap="square" rtlCol="0">
            <a:spAutoFit/>
          </a:bodyPr>
          <a:lstStyle/>
          <a:p>
            <a:pPr marL="457200" indent="-457200">
              <a:buAutoNum type="arabicPeriod"/>
            </a:pPr>
            <a:r>
              <a:rPr lang="en-GB" sz="2000" dirty="0"/>
              <a:t>What three factors can be changed in a system at equilibrium?</a:t>
            </a:r>
          </a:p>
          <a:p>
            <a:r>
              <a:rPr lang="en-GB" sz="2000" dirty="0"/>
              <a:t>	</a:t>
            </a:r>
            <a:r>
              <a:rPr lang="en-GB" sz="2000" dirty="0">
                <a:solidFill>
                  <a:srgbClr val="00B050"/>
                </a:solidFill>
              </a:rPr>
              <a:t>Concentration, temperature and pressure.</a:t>
            </a:r>
            <a:endParaRPr lang="en-GB" sz="2000" dirty="0"/>
          </a:p>
          <a:p>
            <a:pPr marL="457200" indent="-457200">
              <a:buFont typeface="+mj-lt"/>
              <a:buAutoNum type="arabicPeriod" startAt="2"/>
            </a:pPr>
            <a:r>
              <a:rPr lang="en-GB" sz="2000" dirty="0"/>
              <a:t>If the concentration of a reactant is increased what will happen to the products of the reaction?</a:t>
            </a:r>
          </a:p>
          <a:p>
            <a:r>
              <a:rPr lang="en-GB" sz="2000" dirty="0"/>
              <a:t>	</a:t>
            </a:r>
            <a:r>
              <a:rPr lang="en-GB" sz="2000" dirty="0">
                <a:solidFill>
                  <a:srgbClr val="00B050"/>
                </a:solidFill>
              </a:rPr>
              <a:t> More products will be produced until equilibrium is reached.</a:t>
            </a:r>
            <a:endParaRPr lang="en-GB" sz="2000" dirty="0"/>
          </a:p>
          <a:p>
            <a:pPr marL="457200" indent="-457200">
              <a:buFont typeface="+mj-lt"/>
              <a:buAutoNum type="arabicPeriod" startAt="3"/>
            </a:pPr>
            <a:r>
              <a:rPr lang="en-GB" sz="2000" dirty="0"/>
              <a:t>What will happen to the amount of product in an endothermic reaction at equilibrium if the temperature is increased?</a:t>
            </a:r>
          </a:p>
          <a:p>
            <a:r>
              <a:rPr lang="en-GB" sz="2000" dirty="0"/>
              <a:t>	</a:t>
            </a:r>
            <a:r>
              <a:rPr lang="en-GB" sz="2000" dirty="0">
                <a:solidFill>
                  <a:srgbClr val="00B050"/>
                </a:solidFill>
              </a:rPr>
              <a:t> More products will be produced.</a:t>
            </a:r>
            <a:endParaRPr lang="en-GB" sz="2000" dirty="0"/>
          </a:p>
          <a:p>
            <a:pPr marL="457200" indent="-457200">
              <a:buFont typeface="+mj-lt"/>
              <a:buAutoNum type="arabicPeriod" startAt="4"/>
            </a:pPr>
            <a:r>
              <a:rPr lang="en-GB" sz="2000" dirty="0"/>
              <a:t>What will happen to the amount of product in an exothermic reaction at equilibrium if the temperature is increased?</a:t>
            </a:r>
          </a:p>
          <a:p>
            <a:r>
              <a:rPr lang="en-GB" sz="2000" dirty="0"/>
              <a:t>	</a:t>
            </a:r>
            <a:r>
              <a:rPr lang="en-GB" sz="2000" dirty="0">
                <a:solidFill>
                  <a:srgbClr val="00B050"/>
                </a:solidFill>
              </a:rPr>
              <a:t> Relative amount of products will decrease.</a:t>
            </a:r>
            <a:endParaRPr lang="en-GB" sz="2000" dirty="0"/>
          </a:p>
          <a:p>
            <a:pPr marL="457200" indent="-457200">
              <a:buAutoNum type="arabicPeriod" startAt="5"/>
            </a:pPr>
            <a:endParaRPr lang="en-GB" sz="2000" dirty="0"/>
          </a:p>
        </p:txBody>
      </p:sp>
    </p:spTree>
    <p:extLst>
      <p:ext uri="{BB962C8B-B14F-4D97-AF65-F5344CB8AC3E}">
        <p14:creationId xmlns:p14="http://schemas.microsoft.com/office/powerpoint/2010/main" val="1878697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0"/>
            <a:ext cx="7812360" cy="657041"/>
          </a:xfrm>
        </p:spPr>
        <p:txBody>
          <a:bodyPr>
            <a:noAutofit/>
          </a:bodyPr>
          <a:lstStyle/>
          <a:p>
            <a:pPr marL="342900" lvl="1" algn="l" defTabSz="342900" rtl="0">
              <a:spcBef>
                <a:spcPct val="20000"/>
              </a:spcBef>
            </a:pPr>
            <a:r>
              <a:rPr lang="en-US" sz="1700" b="1" dirty="0">
                <a:solidFill>
                  <a:schemeClr val="accent6"/>
                </a:solidFill>
              </a:rPr>
              <a:t>The Effect of changing conditions on equilibrium (HT only)</a:t>
            </a:r>
            <a:r>
              <a:rPr lang="en-US" sz="1700" b="1" dirty="0">
                <a:solidFill>
                  <a:schemeClr val="tx1"/>
                </a:solidFill>
              </a:rPr>
              <a:t>Question</a:t>
            </a:r>
            <a:r>
              <a:rPr kumimoji="0" lang="en-US" sz="1700" b="1" i="0" u="none" strike="noStrike" kern="1200" cap="none" spc="0" normalizeH="0" baseline="0" noProof="0" dirty="0">
                <a:ln>
                  <a:noFill/>
                </a:ln>
                <a:solidFill>
                  <a:schemeClr val="tx1"/>
                </a:solidFill>
                <a:effectLst/>
                <a:uLnTx/>
                <a:uFillTx/>
                <a:latin typeface="Calibri"/>
                <a:ea typeface=""/>
                <a:cs typeface="News Gothic MT"/>
              </a:rPr>
              <a:t>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657041"/>
            <a:ext cx="8915400" cy="4401205"/>
          </a:xfrm>
          <a:prstGeom prst="rect">
            <a:avLst/>
          </a:prstGeom>
          <a:noFill/>
        </p:spPr>
        <p:txBody>
          <a:bodyPr wrap="square" rtlCol="0">
            <a:spAutoFit/>
          </a:bodyPr>
          <a:lstStyle/>
          <a:p>
            <a:pPr marL="457200" indent="-457200">
              <a:buFont typeface="+mj-lt"/>
              <a:buAutoNum type="arabicPeriod" startAt="5"/>
            </a:pPr>
            <a:r>
              <a:rPr lang="en-GB" sz="2000" dirty="0"/>
              <a:t>What will happen to the amount of product in an endothermic reaction at equilibrium if the temperature is decreased?</a:t>
            </a:r>
          </a:p>
          <a:p>
            <a:r>
              <a:rPr lang="en-GB" sz="2000" dirty="0"/>
              <a:t>	</a:t>
            </a:r>
            <a:r>
              <a:rPr lang="en-GB" sz="2000" dirty="0">
                <a:solidFill>
                  <a:srgbClr val="00B050"/>
                </a:solidFill>
              </a:rPr>
              <a:t> Relative amount of products will decrease.</a:t>
            </a:r>
            <a:endParaRPr lang="en-GB" sz="2000" dirty="0"/>
          </a:p>
          <a:p>
            <a:pPr marL="457200" indent="-457200">
              <a:buFont typeface="+mj-lt"/>
              <a:buAutoNum type="arabicPeriod" startAt="6"/>
            </a:pPr>
            <a:r>
              <a:rPr lang="en-GB" sz="2000" dirty="0"/>
              <a:t>What is meant by the term ‘gaseous reaction’?</a:t>
            </a:r>
          </a:p>
          <a:p>
            <a:r>
              <a:rPr lang="en-GB" sz="2000" dirty="0"/>
              <a:t>	</a:t>
            </a:r>
            <a:r>
              <a:rPr lang="en-GB" sz="2000" dirty="0">
                <a:solidFill>
                  <a:srgbClr val="00B050"/>
                </a:solidFill>
              </a:rPr>
              <a:t> Reaction where all the reactants and products are gases.</a:t>
            </a:r>
            <a:endParaRPr lang="en-GB" sz="2000" dirty="0"/>
          </a:p>
          <a:p>
            <a:pPr marL="457200" indent="-457200">
              <a:buFont typeface="+mj-lt"/>
              <a:buAutoNum type="arabicPeriod" startAt="7"/>
            </a:pPr>
            <a:r>
              <a:rPr lang="en-GB" sz="2000" dirty="0"/>
              <a:t>What would happen to the position of equilibrium in a gaseous reaction if the pressure is increased?</a:t>
            </a:r>
          </a:p>
          <a:p>
            <a:r>
              <a:rPr lang="en-GB" sz="2000" dirty="0"/>
              <a:t>	</a:t>
            </a:r>
            <a:r>
              <a:rPr lang="en-GB" sz="2000" dirty="0">
                <a:solidFill>
                  <a:srgbClr val="00B050"/>
                </a:solidFill>
              </a:rPr>
              <a:t>Equilibrium would shift towards the side with the smaller number of 	molecules shown in the balanced chemical equation.</a:t>
            </a:r>
            <a:endParaRPr lang="en-GB" sz="2000" dirty="0"/>
          </a:p>
          <a:p>
            <a:pPr marL="457200" indent="-457200">
              <a:buFont typeface="+mj-lt"/>
              <a:buAutoNum type="arabicPeriod" startAt="8"/>
            </a:pPr>
            <a:r>
              <a:rPr lang="en-GB" sz="2000" dirty="0"/>
              <a:t>Explain what will happen in the following reaction if we increase the concentration of the hydrogen and iodine?</a:t>
            </a:r>
          </a:p>
          <a:p>
            <a:pPr algn="ctr"/>
            <a:r>
              <a:rPr lang="en-GB" sz="2000" dirty="0"/>
              <a:t>        I</a:t>
            </a:r>
            <a:r>
              <a:rPr lang="en-GB" sz="2000" baseline="-25000" dirty="0"/>
              <a:t>2</a:t>
            </a:r>
            <a:r>
              <a:rPr lang="en-GB" sz="2000" dirty="0"/>
              <a:t> (g)  +  H</a:t>
            </a:r>
            <a:r>
              <a:rPr lang="en-GB" sz="2000" baseline="-25000" dirty="0"/>
              <a:t>2</a:t>
            </a:r>
            <a:r>
              <a:rPr lang="en-GB" sz="2000" dirty="0"/>
              <a:t>  (g)         </a:t>
            </a:r>
            <a:r>
              <a:rPr lang="en-GB" sz="2000" dirty="0">
                <a:sym typeface="Wingdings" panose="05000000000000000000" pitchFamily="2" charset="2"/>
              </a:rPr>
              <a:t>  2HI (g)</a:t>
            </a:r>
          </a:p>
          <a:p>
            <a:r>
              <a:rPr lang="en-GB" sz="2000" dirty="0">
                <a:solidFill>
                  <a:srgbClr val="00B050"/>
                </a:solidFill>
                <a:sym typeface="Wingdings" panose="05000000000000000000" pitchFamily="2" charset="2"/>
              </a:rPr>
              <a:t>        	The extra iodine and hydrogen will react together to make more hydrogen </a:t>
            </a:r>
          </a:p>
          <a:p>
            <a:r>
              <a:rPr lang="en-GB" sz="2000" dirty="0">
                <a:solidFill>
                  <a:srgbClr val="00B050"/>
                </a:solidFill>
                <a:sym typeface="Wingdings" panose="05000000000000000000" pitchFamily="2" charset="2"/>
              </a:rPr>
              <a:t>        	iodide.</a:t>
            </a:r>
          </a:p>
        </p:txBody>
      </p:sp>
      <p:pic>
        <p:nvPicPr>
          <p:cNvPr id="5" name="Picture 4"/>
          <p:cNvPicPr/>
          <p:nvPr/>
        </p:nvPicPr>
        <p:blipFill>
          <a:blip r:embed="rId2"/>
          <a:stretch>
            <a:fillRect/>
          </a:stretch>
        </p:blipFill>
        <p:spPr>
          <a:xfrm>
            <a:off x="5057800" y="4005064"/>
            <a:ext cx="360040" cy="432049"/>
          </a:xfrm>
          <a:prstGeom prst="rect">
            <a:avLst/>
          </a:prstGeom>
        </p:spPr>
      </p:pic>
    </p:spTree>
    <p:extLst>
      <p:ext uri="{BB962C8B-B14F-4D97-AF65-F5344CB8AC3E}">
        <p14:creationId xmlns:p14="http://schemas.microsoft.com/office/powerpoint/2010/main" val="8134592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0"/>
            <a:ext cx="8820472" cy="657041"/>
          </a:xfrm>
        </p:spPr>
        <p:txBody>
          <a:bodyPr>
            <a:noAutofit/>
          </a:bodyPr>
          <a:lstStyle/>
          <a:p>
            <a:pPr marL="342900" lvl="1" algn="r" defTabSz="342900" rtl="0">
              <a:spcBef>
                <a:spcPct val="20000"/>
              </a:spcBef>
            </a:pPr>
            <a:r>
              <a:rPr lang="en-US" b="1" dirty="0">
                <a:solidFill>
                  <a:schemeClr val="accent6"/>
                </a:solidFill>
              </a:rPr>
              <a:t>The Effect of changing conditions on equilibrium (HT only)</a:t>
            </a:r>
            <a:r>
              <a:rPr lang="en-US" b="1" dirty="0">
                <a:solidFill>
                  <a:schemeClr val="tx1"/>
                </a:solidFill>
              </a:rPr>
              <a:t>Question</a:t>
            </a:r>
            <a:r>
              <a:rPr kumimoji="0" lang="en-US" b="1" i="0" u="none" strike="noStrike" kern="1200" cap="none" spc="0" normalizeH="0" baseline="0" noProof="0" dirty="0">
                <a:ln>
                  <a:noFill/>
                </a:ln>
                <a:solidFill>
                  <a:schemeClr val="tx1"/>
                </a:solidFill>
                <a:effectLst/>
                <a:uLnTx/>
                <a:uFillTx/>
                <a:latin typeface="Calibri"/>
                <a:ea typeface=""/>
                <a:cs typeface="News Gothic MT"/>
              </a:rPr>
              <a:t>IT</a:t>
            </a: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6" name="TextBox 5"/>
          <p:cNvSpPr txBox="1"/>
          <p:nvPr/>
        </p:nvSpPr>
        <p:spPr>
          <a:xfrm>
            <a:off x="149087" y="761632"/>
            <a:ext cx="8915400" cy="2554545"/>
          </a:xfrm>
          <a:prstGeom prst="rect">
            <a:avLst/>
          </a:prstGeom>
          <a:noFill/>
        </p:spPr>
        <p:txBody>
          <a:bodyPr wrap="square" rtlCol="0">
            <a:spAutoFit/>
          </a:bodyPr>
          <a:lstStyle/>
          <a:p>
            <a:pPr marL="457200" indent="-457200">
              <a:buFont typeface="+mj-lt"/>
              <a:buAutoNum type="arabicPeriod" startAt="9"/>
            </a:pPr>
            <a:r>
              <a:rPr lang="en-GB" sz="2000" dirty="0"/>
              <a:t>What will happen if we increase the temperature of the reaction below? Explain why you think this.</a:t>
            </a:r>
          </a:p>
          <a:p>
            <a:pPr algn="ctr"/>
            <a:r>
              <a:rPr lang="en-GB" sz="2000" dirty="0">
                <a:sym typeface="Wingdings" panose="05000000000000000000" pitchFamily="2" charset="2"/>
              </a:rPr>
              <a:t>N</a:t>
            </a:r>
            <a:r>
              <a:rPr lang="en-GB" sz="2000" baseline="-25000" dirty="0">
                <a:sym typeface="Wingdings" panose="05000000000000000000" pitchFamily="2" charset="2"/>
              </a:rPr>
              <a:t>2</a:t>
            </a:r>
            <a:r>
              <a:rPr lang="en-GB" sz="2000" dirty="0">
                <a:sym typeface="Wingdings" panose="05000000000000000000" pitchFamily="2" charset="2"/>
              </a:rPr>
              <a:t> (g)  +  3H</a:t>
            </a:r>
            <a:r>
              <a:rPr lang="en-GB" sz="2000" baseline="-25000" dirty="0">
                <a:sym typeface="Wingdings" panose="05000000000000000000" pitchFamily="2" charset="2"/>
              </a:rPr>
              <a:t>2</a:t>
            </a:r>
            <a:r>
              <a:rPr lang="en-GB" sz="2000" dirty="0">
                <a:sym typeface="Wingdings" panose="05000000000000000000" pitchFamily="2" charset="2"/>
              </a:rPr>
              <a:t> (g)               2NH</a:t>
            </a:r>
            <a:r>
              <a:rPr lang="en-GB" sz="2000" baseline="-25000" dirty="0">
                <a:sym typeface="Wingdings" panose="05000000000000000000" pitchFamily="2" charset="2"/>
              </a:rPr>
              <a:t>3</a:t>
            </a:r>
            <a:r>
              <a:rPr lang="en-GB" sz="2000" dirty="0">
                <a:sym typeface="Wingdings" panose="05000000000000000000" pitchFamily="2" charset="2"/>
              </a:rPr>
              <a:t> (g)</a:t>
            </a:r>
          </a:p>
          <a:p>
            <a:r>
              <a:rPr lang="en-GB" sz="2000" dirty="0"/>
              <a:t>        </a:t>
            </a:r>
            <a:r>
              <a:rPr lang="en-GB" sz="2000" dirty="0">
                <a:solidFill>
                  <a:srgbClr val="00B050"/>
                </a:solidFill>
              </a:rPr>
              <a:t>More hydrogen and nitrogen will be made as the backward reaction is </a:t>
            </a:r>
          </a:p>
          <a:p>
            <a:r>
              <a:rPr lang="en-GB" sz="2000" dirty="0">
                <a:solidFill>
                  <a:srgbClr val="00B050"/>
                </a:solidFill>
              </a:rPr>
              <a:t>        endothermic.</a:t>
            </a:r>
          </a:p>
          <a:p>
            <a:pPr marL="457200" indent="-457200">
              <a:buFont typeface="+mj-lt"/>
              <a:buAutoNum type="arabicPeriod" startAt="10"/>
            </a:pPr>
            <a:r>
              <a:rPr lang="en-GB" sz="2000" dirty="0"/>
              <a:t>Explain what will happen if we decrease the pressure in the reaction above.</a:t>
            </a:r>
          </a:p>
          <a:p>
            <a:r>
              <a:rPr lang="en-GB" sz="2000" dirty="0">
                <a:solidFill>
                  <a:srgbClr val="00B050"/>
                </a:solidFill>
              </a:rPr>
              <a:t>        We will get more nitrogen and hydrogen as there are four moles of gas/higher </a:t>
            </a:r>
          </a:p>
          <a:p>
            <a:r>
              <a:rPr lang="en-GB" sz="2000" dirty="0">
                <a:solidFill>
                  <a:srgbClr val="00B050"/>
                </a:solidFill>
              </a:rPr>
              <a:t>        volume for the reactants.</a:t>
            </a:r>
            <a:endParaRPr lang="en-GB" sz="2000" dirty="0"/>
          </a:p>
        </p:txBody>
      </p:sp>
      <p:pic>
        <p:nvPicPr>
          <p:cNvPr id="5" name="Picture 4"/>
          <p:cNvPicPr/>
          <p:nvPr/>
        </p:nvPicPr>
        <p:blipFill>
          <a:blip r:embed="rId2"/>
          <a:stretch>
            <a:fillRect/>
          </a:stretch>
        </p:blipFill>
        <p:spPr>
          <a:xfrm>
            <a:off x="4590019" y="1412776"/>
            <a:ext cx="648072" cy="360040"/>
          </a:xfrm>
          <a:prstGeom prst="rect">
            <a:avLst/>
          </a:prstGeom>
        </p:spPr>
      </p:pic>
    </p:spTree>
    <p:extLst>
      <p:ext uri="{BB962C8B-B14F-4D97-AF65-F5344CB8AC3E}">
        <p14:creationId xmlns:p14="http://schemas.microsoft.com/office/powerpoint/2010/main" val="92886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5655"/>
            <a:ext cx="8532440" cy="657041"/>
          </a:xfrm>
        </p:spPr>
        <p:txBody>
          <a:bodyPr>
            <a:noAutofit/>
          </a:bodyPr>
          <a:lstStyle/>
          <a:p>
            <a:pPr marL="342900" marR="0" lvl="1" algn="r" defTabSz="342900" rtl="0" eaLnBrk="1" fontAlgn="auto" latinLnBrk="0" hangingPunct="1">
              <a:lnSpc>
                <a:spcPct val="100000"/>
              </a:lnSpc>
              <a:spcBef>
                <a:spcPct val="20000"/>
              </a:spcBef>
              <a:spcAft>
                <a:spcPts val="0"/>
              </a:spcAft>
              <a:buClrTx/>
              <a:buSzTx/>
              <a:tabLst/>
              <a:defRPr/>
            </a:pPr>
            <a:r>
              <a:rPr lang="en-US" sz="2400" b="1" dirty="0">
                <a:solidFill>
                  <a:schemeClr val="accent6"/>
                </a:solidFill>
              </a:rPr>
              <a:t>Oxidation and reduction in terms of electrons (HT)</a:t>
            </a:r>
            <a:endParaRPr lang="en-GB" sz="2400" b="1" dirty="0">
              <a:solidFill>
                <a:schemeClr val="accent6"/>
              </a:solidFill>
            </a:endParaRPr>
          </a:p>
        </p:txBody>
      </p:sp>
      <p:sp>
        <p:nvSpPr>
          <p:cNvPr id="3" name="TextBox 2">
            <a:extLst>
              <a:ext uri="{FF2B5EF4-FFF2-40B4-BE49-F238E27FC236}">
                <a16:creationId xmlns:a16="http://schemas.microsoft.com/office/drawing/2014/main" id="{069D24D6-BF3E-48D1-A1E3-FB8C618604DE}"/>
              </a:ext>
            </a:extLst>
          </p:cNvPr>
          <p:cNvSpPr txBox="1"/>
          <p:nvPr/>
        </p:nvSpPr>
        <p:spPr>
          <a:xfrm>
            <a:off x="0" y="804769"/>
            <a:ext cx="5957134" cy="2323713"/>
          </a:xfrm>
          <a:prstGeom prst="rect">
            <a:avLst/>
          </a:prstGeom>
          <a:noFill/>
        </p:spPr>
        <p:txBody>
          <a:bodyPr wrap="square" rtlCol="0">
            <a:spAutoFit/>
          </a:bodyPr>
          <a:lstStyle/>
          <a:p>
            <a:pPr algn="ctr"/>
            <a:endParaRPr lang="en-GB" dirty="0"/>
          </a:p>
          <a:p>
            <a:pPr algn="ctr"/>
            <a:r>
              <a:rPr lang="en-GB" sz="2000" dirty="0"/>
              <a:t>A </a:t>
            </a:r>
            <a:r>
              <a:rPr lang="en-GB" sz="2000" b="1" dirty="0"/>
              <a:t>more reactive metal can displace a less reactive metal </a:t>
            </a:r>
          </a:p>
          <a:p>
            <a:pPr algn="ctr"/>
            <a:r>
              <a:rPr lang="en-GB" sz="2000" b="1" dirty="0"/>
              <a:t>from its compound </a:t>
            </a:r>
            <a:r>
              <a:rPr lang="en-GB" sz="2000" dirty="0"/>
              <a:t>in </a:t>
            </a:r>
            <a:r>
              <a:rPr lang="en-GB" sz="2000" b="1" dirty="0"/>
              <a:t>displacement reactions</a:t>
            </a:r>
            <a:r>
              <a:rPr lang="en-GB" sz="2000" dirty="0"/>
              <a:t>.</a:t>
            </a:r>
          </a:p>
          <a:p>
            <a:pPr algn="ctr"/>
            <a:endParaRPr lang="en-GB" dirty="0"/>
          </a:p>
          <a:p>
            <a:pPr algn="ctr"/>
            <a:r>
              <a:rPr lang="en-GB" sz="2000" b="1" dirty="0"/>
              <a:t>Iron + copper(II) </a:t>
            </a:r>
            <a:r>
              <a:rPr lang="en-GB" sz="2000" b="1" dirty="0" err="1"/>
              <a:t>sulfate</a:t>
            </a:r>
            <a:r>
              <a:rPr lang="en-GB" sz="2000" b="1" dirty="0"/>
              <a:t> </a:t>
            </a:r>
            <a:r>
              <a:rPr lang="en-GB" sz="2000" b="1" dirty="0">
                <a:sym typeface="Wingdings" panose="05000000000000000000" pitchFamily="2" charset="2"/>
              </a:rPr>
              <a:t> iron </a:t>
            </a:r>
            <a:r>
              <a:rPr lang="en-GB" sz="2000" b="1" dirty="0" err="1">
                <a:sym typeface="Wingdings" panose="05000000000000000000" pitchFamily="2" charset="2"/>
              </a:rPr>
              <a:t>sulfate</a:t>
            </a:r>
            <a:r>
              <a:rPr lang="en-GB" sz="2000" b="1" dirty="0">
                <a:sym typeface="Wingdings" panose="05000000000000000000" pitchFamily="2" charset="2"/>
              </a:rPr>
              <a:t> + copper</a:t>
            </a:r>
          </a:p>
          <a:p>
            <a:pPr algn="ctr"/>
            <a:endParaRPr lang="en-GB" sz="900" b="1" dirty="0">
              <a:sym typeface="Wingdings" panose="05000000000000000000" pitchFamily="2" charset="2"/>
            </a:endParaRPr>
          </a:p>
          <a:p>
            <a:r>
              <a:rPr lang="en-GB" sz="2000" b="1" dirty="0"/>
              <a:t>        Fe(s) +       CuSO</a:t>
            </a:r>
            <a:r>
              <a:rPr lang="en-GB" sz="2000" b="1" baseline="-25000" dirty="0"/>
              <a:t>4</a:t>
            </a:r>
            <a:r>
              <a:rPr lang="en-GB" sz="2000" b="1" dirty="0"/>
              <a:t>(</a:t>
            </a:r>
            <a:r>
              <a:rPr lang="en-GB" sz="2000" b="1" dirty="0" err="1"/>
              <a:t>aq</a:t>
            </a:r>
            <a:r>
              <a:rPr lang="en-GB" sz="2000" b="1" dirty="0"/>
              <a:t>)       </a:t>
            </a:r>
            <a:r>
              <a:rPr lang="en-GB" sz="2000" b="1" dirty="0">
                <a:sym typeface="Wingdings" panose="05000000000000000000" pitchFamily="2" charset="2"/>
              </a:rPr>
              <a:t>  FeSO</a:t>
            </a:r>
            <a:r>
              <a:rPr lang="en-GB" sz="2000" b="1" baseline="-25000" dirty="0">
                <a:sym typeface="Wingdings" panose="05000000000000000000" pitchFamily="2" charset="2"/>
              </a:rPr>
              <a:t>4</a:t>
            </a:r>
            <a:r>
              <a:rPr lang="en-GB" sz="2000" b="1" dirty="0">
                <a:sym typeface="Wingdings" panose="05000000000000000000" pitchFamily="2" charset="2"/>
              </a:rPr>
              <a:t>(</a:t>
            </a:r>
            <a:r>
              <a:rPr lang="en-GB" sz="2000" b="1" dirty="0" err="1">
                <a:sym typeface="Wingdings" panose="05000000000000000000" pitchFamily="2" charset="2"/>
              </a:rPr>
              <a:t>aq</a:t>
            </a:r>
            <a:r>
              <a:rPr lang="en-GB" sz="2000" b="1" dirty="0">
                <a:sym typeface="Wingdings" panose="05000000000000000000" pitchFamily="2" charset="2"/>
              </a:rPr>
              <a:t>)   +   Cu(s)</a:t>
            </a:r>
          </a:p>
        </p:txBody>
      </p:sp>
      <p:sp>
        <p:nvSpPr>
          <p:cNvPr id="6" name="TextBox 5">
            <a:extLst>
              <a:ext uri="{FF2B5EF4-FFF2-40B4-BE49-F238E27FC236}">
                <a16:creationId xmlns:a16="http://schemas.microsoft.com/office/drawing/2014/main" id="{8431ED47-D869-4959-A00C-C375024EBBE6}"/>
              </a:ext>
            </a:extLst>
          </p:cNvPr>
          <p:cNvSpPr txBox="1"/>
          <p:nvPr/>
        </p:nvSpPr>
        <p:spPr>
          <a:xfrm>
            <a:off x="107504" y="3835654"/>
            <a:ext cx="8891628" cy="2523768"/>
          </a:xfrm>
          <a:prstGeom prst="rect">
            <a:avLst/>
          </a:prstGeom>
          <a:solidFill>
            <a:schemeClr val="bg1"/>
          </a:solidFill>
          <a:ln>
            <a:solidFill>
              <a:schemeClr val="accent6">
                <a:lumMod val="75000"/>
              </a:schemeClr>
            </a:solidFill>
          </a:ln>
        </p:spPr>
        <p:txBody>
          <a:bodyPr wrap="square" rtlCol="0">
            <a:spAutoFit/>
          </a:bodyPr>
          <a:lstStyle/>
          <a:p>
            <a:r>
              <a:rPr lang="en-GB" b="1" dirty="0">
                <a:sym typeface="Wingdings" panose="05000000000000000000" pitchFamily="2" charset="2"/>
              </a:rPr>
              <a:t>Higher:</a:t>
            </a:r>
          </a:p>
          <a:p>
            <a:pPr algn="ctr"/>
            <a:r>
              <a:rPr lang="en-GB" dirty="0">
                <a:sym typeface="Wingdings" panose="05000000000000000000" pitchFamily="2" charset="2"/>
              </a:rPr>
              <a:t>An </a:t>
            </a:r>
            <a:r>
              <a:rPr lang="en-GB" b="1" dirty="0">
                <a:sym typeface="Wingdings" panose="05000000000000000000" pitchFamily="2" charset="2"/>
              </a:rPr>
              <a:t>ionic equation</a:t>
            </a:r>
            <a:r>
              <a:rPr lang="en-GB" dirty="0">
                <a:sym typeface="Wingdings" panose="05000000000000000000" pitchFamily="2" charset="2"/>
              </a:rPr>
              <a:t> shows only the atoms and ions that change in a reaction:</a:t>
            </a:r>
          </a:p>
          <a:p>
            <a:pPr algn="ctr"/>
            <a:r>
              <a:rPr lang="en-GB" b="1" dirty="0"/>
              <a:t>Fe(s) + Cu</a:t>
            </a:r>
            <a:r>
              <a:rPr lang="en-GB" b="1" baseline="30000" dirty="0"/>
              <a:t>2+</a:t>
            </a:r>
            <a:r>
              <a:rPr lang="en-GB" b="1" dirty="0"/>
              <a:t>(</a:t>
            </a:r>
            <a:r>
              <a:rPr lang="en-GB" b="1" dirty="0" err="1"/>
              <a:t>aq</a:t>
            </a:r>
            <a:r>
              <a:rPr lang="en-GB" b="1" dirty="0"/>
              <a:t>) </a:t>
            </a:r>
            <a:r>
              <a:rPr lang="en-GB" b="1" dirty="0">
                <a:sym typeface="Wingdings" panose="05000000000000000000" pitchFamily="2" charset="2"/>
              </a:rPr>
              <a:t> Fe</a:t>
            </a:r>
            <a:r>
              <a:rPr lang="en-GB" b="1" baseline="30000" dirty="0">
                <a:sym typeface="Wingdings" panose="05000000000000000000" pitchFamily="2" charset="2"/>
              </a:rPr>
              <a:t>2+</a:t>
            </a:r>
            <a:r>
              <a:rPr lang="en-GB" b="1" dirty="0">
                <a:sym typeface="Wingdings" panose="05000000000000000000" pitchFamily="2" charset="2"/>
              </a:rPr>
              <a:t>(</a:t>
            </a:r>
            <a:r>
              <a:rPr lang="en-GB" b="1" dirty="0" err="1">
                <a:sym typeface="Wingdings" panose="05000000000000000000" pitchFamily="2" charset="2"/>
              </a:rPr>
              <a:t>aq</a:t>
            </a:r>
            <a:r>
              <a:rPr lang="en-GB" b="1" dirty="0">
                <a:sym typeface="Wingdings" panose="05000000000000000000" pitchFamily="2" charset="2"/>
              </a:rPr>
              <a:t>) + Cu(s)</a:t>
            </a:r>
          </a:p>
          <a:p>
            <a:pPr algn="ctr"/>
            <a:endParaRPr lang="en-GB" sz="800" b="1" dirty="0">
              <a:sym typeface="Wingdings" panose="05000000000000000000" pitchFamily="2" charset="2"/>
            </a:endParaRPr>
          </a:p>
          <a:p>
            <a:r>
              <a:rPr lang="en-GB" b="1" dirty="0">
                <a:sym typeface="Wingdings" panose="05000000000000000000" pitchFamily="2" charset="2"/>
              </a:rPr>
              <a:t>Half equations </a:t>
            </a:r>
            <a:r>
              <a:rPr lang="en-GB" dirty="0">
                <a:sym typeface="Wingdings" panose="05000000000000000000" pitchFamily="2" charset="2"/>
              </a:rPr>
              <a:t>show what happens to each reactant:</a:t>
            </a:r>
          </a:p>
          <a:p>
            <a:endParaRPr lang="en-GB" b="1" dirty="0"/>
          </a:p>
          <a:p>
            <a:r>
              <a:rPr lang="en-GB" b="1" dirty="0"/>
              <a:t>Fe</a:t>
            </a:r>
            <a:r>
              <a:rPr lang="en-GB" b="1" baseline="30000" dirty="0"/>
              <a:t> </a:t>
            </a:r>
            <a:r>
              <a:rPr lang="en-GB" b="1" dirty="0">
                <a:sym typeface="Wingdings" panose="05000000000000000000" pitchFamily="2" charset="2"/>
              </a:rPr>
              <a:t> Fe</a:t>
            </a:r>
            <a:r>
              <a:rPr lang="en-GB" b="1" baseline="30000" dirty="0"/>
              <a:t> 2+</a:t>
            </a:r>
            <a:r>
              <a:rPr lang="en-GB" b="1" baseline="-25000" dirty="0">
                <a:sym typeface="Wingdings" panose="05000000000000000000" pitchFamily="2" charset="2"/>
              </a:rPr>
              <a:t> </a:t>
            </a:r>
            <a:r>
              <a:rPr lang="en-GB" b="1" dirty="0">
                <a:sym typeface="Wingdings" panose="05000000000000000000" pitchFamily="2" charset="2"/>
              </a:rPr>
              <a:t>+ 2e </a:t>
            </a:r>
            <a:r>
              <a:rPr lang="en-GB" b="1" baseline="30000" dirty="0">
                <a:sym typeface="Wingdings" panose="05000000000000000000" pitchFamily="2" charset="2"/>
              </a:rPr>
              <a:t>–	</a:t>
            </a:r>
          </a:p>
          <a:p>
            <a:endParaRPr lang="en-GB" b="1" baseline="30000" dirty="0">
              <a:sym typeface="Wingdings" panose="05000000000000000000" pitchFamily="2" charset="2"/>
            </a:endParaRPr>
          </a:p>
          <a:p>
            <a:r>
              <a:rPr lang="en-GB" b="1" dirty="0">
                <a:sym typeface="Wingdings" panose="05000000000000000000" pitchFamily="2" charset="2"/>
              </a:rPr>
              <a:t>Cu</a:t>
            </a:r>
            <a:r>
              <a:rPr lang="en-GB" b="1" baseline="30000" dirty="0"/>
              <a:t> 2+</a:t>
            </a:r>
            <a:r>
              <a:rPr lang="en-GB" b="1" baseline="-25000" dirty="0">
                <a:sym typeface="Wingdings" panose="05000000000000000000" pitchFamily="2" charset="2"/>
              </a:rPr>
              <a:t> </a:t>
            </a:r>
            <a:r>
              <a:rPr lang="en-GB" b="1" dirty="0">
                <a:sym typeface="Wingdings" panose="05000000000000000000" pitchFamily="2" charset="2"/>
              </a:rPr>
              <a:t>+ 2e </a:t>
            </a:r>
            <a:r>
              <a:rPr lang="en-GB" b="1" baseline="30000" dirty="0">
                <a:sym typeface="Wingdings" panose="05000000000000000000" pitchFamily="2" charset="2"/>
              </a:rPr>
              <a:t>–</a:t>
            </a:r>
            <a:r>
              <a:rPr lang="en-GB" b="1" baseline="30000" dirty="0"/>
              <a:t> </a:t>
            </a:r>
            <a:r>
              <a:rPr lang="en-GB" b="1" dirty="0">
                <a:sym typeface="Wingdings" panose="05000000000000000000" pitchFamily="2" charset="2"/>
              </a:rPr>
              <a:t> Cu</a:t>
            </a:r>
          </a:p>
          <a:p>
            <a:endParaRPr lang="en-GB" b="1" baseline="30000" dirty="0">
              <a:sym typeface="Wingdings" panose="05000000000000000000" pitchFamily="2" charset="2"/>
            </a:endParaRPr>
          </a:p>
        </p:txBody>
      </p:sp>
      <p:sp>
        <p:nvSpPr>
          <p:cNvPr id="8" name="TextBox 7">
            <a:extLst>
              <a:ext uri="{FF2B5EF4-FFF2-40B4-BE49-F238E27FC236}">
                <a16:creationId xmlns:a16="http://schemas.microsoft.com/office/drawing/2014/main" id="{FC6290AE-EBED-4294-99C5-FE3860BA180F}"/>
              </a:ext>
            </a:extLst>
          </p:cNvPr>
          <p:cNvSpPr txBox="1"/>
          <p:nvPr/>
        </p:nvSpPr>
        <p:spPr>
          <a:xfrm>
            <a:off x="1907704" y="5229200"/>
            <a:ext cx="6912768" cy="1046440"/>
          </a:xfrm>
          <a:prstGeom prst="rect">
            <a:avLst/>
          </a:prstGeom>
          <a:noFill/>
        </p:spPr>
        <p:txBody>
          <a:bodyPr wrap="square" rtlCol="0">
            <a:spAutoFit/>
          </a:bodyPr>
          <a:lstStyle/>
          <a:p>
            <a:r>
              <a:rPr lang="en-GB" i="1" dirty="0"/>
              <a:t>The iron atoms are </a:t>
            </a:r>
            <a:r>
              <a:rPr lang="en-GB" b="1" i="1" dirty="0">
                <a:solidFill>
                  <a:schemeClr val="accent6">
                    <a:lumMod val="75000"/>
                  </a:schemeClr>
                </a:solidFill>
              </a:rPr>
              <a:t>oxidised</a:t>
            </a:r>
            <a:r>
              <a:rPr lang="en-GB" i="1" dirty="0"/>
              <a:t> (lose 2 electrons) to form </a:t>
            </a:r>
            <a:r>
              <a:rPr lang="en-GB" b="1" i="1" dirty="0">
                <a:solidFill>
                  <a:schemeClr val="accent6">
                    <a:lumMod val="75000"/>
                  </a:schemeClr>
                </a:solidFill>
              </a:rPr>
              <a:t>ions</a:t>
            </a:r>
            <a:r>
              <a:rPr lang="en-GB" i="1" dirty="0"/>
              <a:t>.</a:t>
            </a:r>
          </a:p>
          <a:p>
            <a:endParaRPr lang="en-GB" sz="800" i="1" dirty="0"/>
          </a:p>
          <a:p>
            <a:r>
              <a:rPr lang="en-GB" i="1" dirty="0"/>
              <a:t>The 2 </a:t>
            </a:r>
            <a:r>
              <a:rPr lang="en-GB" b="1" i="1" dirty="0">
                <a:solidFill>
                  <a:schemeClr val="accent6">
                    <a:lumMod val="75000"/>
                  </a:schemeClr>
                </a:solidFill>
              </a:rPr>
              <a:t>electrons</a:t>
            </a:r>
            <a:r>
              <a:rPr lang="en-GB" i="1" dirty="0"/>
              <a:t> from the iron are </a:t>
            </a:r>
            <a:r>
              <a:rPr lang="en-GB" b="1" i="1" dirty="0">
                <a:solidFill>
                  <a:schemeClr val="accent6">
                    <a:lumMod val="75000"/>
                  </a:schemeClr>
                </a:solidFill>
              </a:rPr>
              <a:t>gained</a:t>
            </a:r>
            <a:r>
              <a:rPr lang="en-GB" i="1" dirty="0"/>
              <a:t> (</a:t>
            </a:r>
            <a:r>
              <a:rPr lang="en-GB" b="1" i="1" dirty="0">
                <a:solidFill>
                  <a:schemeClr val="accent6">
                    <a:lumMod val="75000"/>
                  </a:schemeClr>
                </a:solidFill>
              </a:rPr>
              <a:t>reduction</a:t>
            </a:r>
            <a:r>
              <a:rPr lang="en-GB" i="1" dirty="0"/>
              <a:t>) by copper ions as they become </a:t>
            </a:r>
            <a:r>
              <a:rPr lang="en-GB" b="1" i="1" dirty="0">
                <a:solidFill>
                  <a:schemeClr val="accent6">
                    <a:lumMod val="75000"/>
                  </a:schemeClr>
                </a:solidFill>
              </a:rPr>
              <a:t>atoms</a:t>
            </a:r>
            <a:r>
              <a:rPr lang="en-GB" i="1" dirty="0"/>
              <a:t>.</a:t>
            </a:r>
          </a:p>
        </p:txBody>
      </p:sp>
      <p:sp>
        <p:nvSpPr>
          <p:cNvPr id="9" name="TextBox 8">
            <a:extLst>
              <a:ext uri="{FF2B5EF4-FFF2-40B4-BE49-F238E27FC236}">
                <a16:creationId xmlns:a16="http://schemas.microsoft.com/office/drawing/2014/main" id="{B09A7BC1-4702-4AB1-BDB2-1407D6A5B8A0}"/>
              </a:ext>
            </a:extLst>
          </p:cNvPr>
          <p:cNvSpPr txBox="1"/>
          <p:nvPr/>
        </p:nvSpPr>
        <p:spPr>
          <a:xfrm>
            <a:off x="5957134" y="569206"/>
            <a:ext cx="3041998" cy="3139321"/>
          </a:xfrm>
          <a:prstGeom prst="rect">
            <a:avLst/>
          </a:prstGeom>
          <a:solidFill>
            <a:schemeClr val="accent6">
              <a:lumMod val="20000"/>
              <a:lumOff val="80000"/>
            </a:schemeClr>
          </a:solidFill>
          <a:ln>
            <a:solidFill>
              <a:schemeClr val="accent6">
                <a:lumMod val="75000"/>
              </a:schemeClr>
            </a:solidFill>
          </a:ln>
        </p:spPr>
        <p:txBody>
          <a:bodyPr wrap="square" rtlCol="0">
            <a:spAutoFit/>
          </a:bodyPr>
          <a:lstStyle/>
          <a:p>
            <a:r>
              <a:rPr lang="en-GB" b="1" dirty="0">
                <a:sym typeface="Wingdings" panose="05000000000000000000" pitchFamily="2" charset="2"/>
              </a:rPr>
              <a:t>Higher:</a:t>
            </a:r>
          </a:p>
          <a:p>
            <a:pPr algn="ctr"/>
            <a:r>
              <a:rPr lang="en-GB" sz="6600" b="1" dirty="0">
                <a:solidFill>
                  <a:schemeClr val="accent6">
                    <a:lumMod val="75000"/>
                  </a:schemeClr>
                </a:solidFill>
                <a:effectLst>
                  <a:outerShdw blurRad="38100" dist="38100" dir="2700000" algn="tl">
                    <a:srgbClr val="000000">
                      <a:alpha val="43137"/>
                    </a:srgbClr>
                  </a:outerShdw>
                </a:effectLst>
              </a:rPr>
              <a:t>OILRIG</a:t>
            </a:r>
          </a:p>
          <a:p>
            <a:pPr algn="ctr"/>
            <a:r>
              <a:rPr lang="en-GB" b="1" dirty="0"/>
              <a:t>O</a:t>
            </a:r>
            <a:r>
              <a:rPr lang="en-GB" dirty="0"/>
              <a:t>xidation </a:t>
            </a:r>
            <a:r>
              <a:rPr lang="en-GB" b="1" dirty="0"/>
              <a:t>I</a:t>
            </a:r>
            <a:r>
              <a:rPr lang="en-GB" dirty="0"/>
              <a:t>s </a:t>
            </a:r>
            <a:r>
              <a:rPr lang="en-GB" b="1" dirty="0"/>
              <a:t>L</a:t>
            </a:r>
            <a:r>
              <a:rPr lang="en-GB" dirty="0"/>
              <a:t>oss of electrons</a:t>
            </a:r>
          </a:p>
          <a:p>
            <a:pPr algn="ctr"/>
            <a:r>
              <a:rPr lang="en-GB" b="1" dirty="0"/>
              <a:t>R</a:t>
            </a:r>
            <a:r>
              <a:rPr lang="en-GB" dirty="0"/>
              <a:t>eduction </a:t>
            </a:r>
            <a:r>
              <a:rPr lang="en-GB" b="1" dirty="0"/>
              <a:t>I</a:t>
            </a:r>
            <a:r>
              <a:rPr lang="en-GB" dirty="0"/>
              <a:t>s </a:t>
            </a:r>
            <a:r>
              <a:rPr lang="en-GB" b="1" dirty="0"/>
              <a:t>G</a:t>
            </a:r>
            <a:r>
              <a:rPr lang="en-GB" dirty="0"/>
              <a:t>ain of electrons</a:t>
            </a:r>
          </a:p>
          <a:p>
            <a:pPr algn="ctr"/>
            <a:endParaRPr lang="en-GB" dirty="0"/>
          </a:p>
          <a:p>
            <a:pPr algn="ctr"/>
            <a:r>
              <a:rPr lang="en-GB" dirty="0"/>
              <a:t>When reactions involve </a:t>
            </a:r>
            <a:r>
              <a:rPr lang="en-GB" b="1" dirty="0"/>
              <a:t>oxidation and reduction</a:t>
            </a:r>
            <a:r>
              <a:rPr lang="en-GB" dirty="0"/>
              <a:t>, they are known as </a:t>
            </a:r>
            <a:r>
              <a:rPr lang="en-GB" b="1" dirty="0">
                <a:solidFill>
                  <a:schemeClr val="accent6">
                    <a:lumMod val="75000"/>
                  </a:schemeClr>
                </a:solidFill>
              </a:rPr>
              <a:t>redox reactions</a:t>
            </a:r>
          </a:p>
        </p:txBody>
      </p:sp>
    </p:spTree>
    <p:extLst>
      <p:ext uri="{BB962C8B-B14F-4D97-AF65-F5344CB8AC3E}">
        <p14:creationId xmlns:p14="http://schemas.microsoft.com/office/powerpoint/2010/main" val="1948974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GB" sz="2000" dirty="0">
              <a:solidFill>
                <a:schemeClr val="tx1"/>
              </a:solidFill>
            </a:endParaRPr>
          </a:p>
        </p:txBody>
      </p:sp>
      <p:sp>
        <p:nvSpPr>
          <p:cNvPr id="7" name="TextBox 6"/>
          <p:cNvSpPr txBox="1"/>
          <p:nvPr/>
        </p:nvSpPr>
        <p:spPr>
          <a:xfrm>
            <a:off x="0" y="980728"/>
            <a:ext cx="5004048" cy="4401205"/>
          </a:xfrm>
          <a:prstGeom prst="rect">
            <a:avLst/>
          </a:prstGeom>
          <a:noFill/>
        </p:spPr>
        <p:txBody>
          <a:bodyPr wrap="square" rtlCol="0">
            <a:spAutoFit/>
          </a:bodyPr>
          <a:lstStyle/>
          <a:p>
            <a:r>
              <a:rPr lang="en-GB" sz="7200" b="1" dirty="0" err="1">
                <a:latin typeface="+mj-lt"/>
                <a:ea typeface="Beirut" charset="-78"/>
                <a:cs typeface="Beirut" charset="-78"/>
              </a:rPr>
              <a:t>QuestionIT</a:t>
            </a:r>
            <a:r>
              <a:rPr lang="en-GB" sz="7200" b="1" dirty="0">
                <a:latin typeface="+mj-lt"/>
                <a:ea typeface="Beirut" charset="-78"/>
                <a:cs typeface="Beirut" charset="-78"/>
              </a:rPr>
              <a:t>!</a:t>
            </a:r>
          </a:p>
          <a:p>
            <a:endParaRPr lang="en-GB" dirty="0"/>
          </a:p>
          <a:p>
            <a:endParaRPr lang="en-GB" dirty="0"/>
          </a:p>
          <a:p>
            <a:endParaRPr lang="en-GB" dirty="0"/>
          </a:p>
          <a:p>
            <a:r>
              <a:rPr lang="en-GB" sz="3600" b="1" dirty="0">
                <a:solidFill>
                  <a:schemeClr val="tx1">
                    <a:lumMod val="50000"/>
                    <a:lumOff val="50000"/>
                  </a:schemeClr>
                </a:solidFill>
              </a:rPr>
              <a:t>Reactivity of metals</a:t>
            </a:r>
          </a:p>
          <a:p>
            <a:endParaRPr lang="en-GB" sz="2800" dirty="0">
              <a:solidFill>
                <a:schemeClr val="tx1">
                  <a:lumMod val="50000"/>
                  <a:lumOff val="50000"/>
                </a:schemeClr>
              </a:solidFill>
            </a:endParaRPr>
          </a:p>
          <a:p>
            <a:pPr marL="685800" lvl="1" indent="-342900">
              <a:buFont typeface="Arial" charset="0"/>
              <a:buChar char="•"/>
            </a:pPr>
            <a:r>
              <a:rPr lang="en-US" sz="2400" b="1" dirty="0">
                <a:solidFill>
                  <a:schemeClr val="bg1">
                    <a:lumMod val="50000"/>
                  </a:schemeClr>
                </a:solidFill>
              </a:rPr>
              <a:t>Reactivity series</a:t>
            </a:r>
          </a:p>
          <a:p>
            <a:pPr marL="685800" lvl="1" indent="-342900">
              <a:buFont typeface="Arial" charset="0"/>
              <a:buChar char="•"/>
            </a:pPr>
            <a:r>
              <a:rPr lang="en-US" sz="2400" b="1" dirty="0">
                <a:solidFill>
                  <a:schemeClr val="bg1">
                    <a:lumMod val="50000"/>
                  </a:schemeClr>
                </a:solidFill>
              </a:rPr>
              <a:t>Displacement reactions as redox reactions (HT)</a:t>
            </a:r>
          </a:p>
          <a:p>
            <a:endParaRPr lang="en-GB" dirty="0"/>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0192" y="697757"/>
            <a:ext cx="4913808" cy="5805264"/>
          </a:xfrm>
          <a:prstGeom prst="rect">
            <a:avLst/>
          </a:prstGeom>
        </p:spPr>
      </p:pic>
    </p:spTree>
    <p:extLst>
      <p:ext uri="{BB962C8B-B14F-4D97-AF65-F5344CB8AC3E}">
        <p14:creationId xmlns:p14="http://schemas.microsoft.com/office/powerpoint/2010/main" val="2078222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415498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Place these metals in order of their reactivity:</a:t>
            </a:r>
          </a:p>
          <a:p>
            <a:pPr lvl="1" algn="ctr">
              <a:defRPr/>
            </a:pPr>
            <a:r>
              <a:rPr lang="en-GB" sz="2400" dirty="0">
                <a:solidFill>
                  <a:prstClr val="black"/>
                </a:solidFill>
                <a:latin typeface="Calibri"/>
              </a:rPr>
              <a:t>Potassium, silver, copper, magnesium</a:t>
            </a:r>
          </a:p>
          <a:p>
            <a:pPr lvl="1" algn="ctr">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Name the two non-metals in the reactivity series.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Metals form positive ions. What is the scientific name for these positive ions?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400" dirty="0">
                <a:solidFill>
                  <a:prstClr val="black"/>
                </a:solidFill>
                <a:latin typeface="Calibri"/>
              </a:rPr>
              <a:t>Why is gold found in the Earth as an element rather than a compound?</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lang="en-GB" sz="2400" dirty="0">
              <a:solidFill>
                <a:prstClr val="black"/>
              </a:solidFill>
              <a:latin typeface="Calibri"/>
            </a:endParaRPr>
          </a:p>
        </p:txBody>
      </p:sp>
    </p:spTree>
    <p:extLst>
      <p:ext uri="{BB962C8B-B14F-4D97-AF65-F5344CB8AC3E}">
        <p14:creationId xmlns:p14="http://schemas.microsoft.com/office/powerpoint/2010/main" val="54230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8316416" cy="657041"/>
          </a:xfrm>
        </p:spPr>
        <p:txBody>
          <a:bodyPr>
            <a:noAutofit/>
          </a:bodyPr>
          <a:lstStyle/>
          <a:p>
            <a:pPr marL="342900" lvl="1" algn="r" defTabSz="342900" rtl="0">
              <a:spcBef>
                <a:spcPct val="20000"/>
              </a:spcBef>
            </a:pPr>
            <a:r>
              <a:rPr lang="en-US" sz="2000" b="1" dirty="0">
                <a:solidFill>
                  <a:schemeClr val="accent6"/>
                </a:solidFill>
              </a:rPr>
              <a:t>Extracting metals – </a:t>
            </a:r>
            <a:r>
              <a:rPr kumimoji="0" lang="en-US" sz="2000" b="1" i="0" u="none" strike="noStrike" kern="1200" cap="none" spc="0" normalizeH="0" baseline="0" noProof="0" dirty="0" err="1">
                <a:ln>
                  <a:noFill/>
                </a:ln>
                <a:solidFill>
                  <a:schemeClr val="tx1"/>
                </a:solidFill>
                <a:effectLst/>
                <a:uLnTx/>
                <a:uFillTx/>
                <a:latin typeface="Calibri"/>
                <a:ea typeface=""/>
                <a:cs typeface="News Gothic MT"/>
              </a:rPr>
              <a:t>QuestionIT</a:t>
            </a:r>
            <a:endParaRPr kumimoji="0" lang="en-US" sz="2000" b="1" i="0" u="none" strike="noStrike" kern="1200" cap="none" spc="0" normalizeH="0" baseline="0" noProof="0" dirty="0">
              <a:ln>
                <a:noFill/>
              </a:ln>
              <a:solidFill>
                <a:schemeClr val="tx1"/>
              </a:solidFill>
              <a:effectLst/>
              <a:uLnTx/>
              <a:uFillTx/>
              <a:latin typeface="Calibri"/>
              <a:ea typeface=""/>
              <a:cs typeface="News Gothic MT"/>
            </a:endParaRPr>
          </a:p>
        </p:txBody>
      </p:sp>
      <p:sp>
        <p:nvSpPr>
          <p:cNvPr id="4" name="Rectangle 3"/>
          <p:cNvSpPr/>
          <p:nvPr/>
        </p:nvSpPr>
        <p:spPr>
          <a:xfrm>
            <a:off x="149087" y="802524"/>
            <a:ext cx="8915400" cy="55957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40567" y="802524"/>
            <a:ext cx="9103433" cy="1938992"/>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What is a redox reaction?</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Describe oxidation in terms of electrons.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endParaRPr lang="en-GB" sz="2400" dirty="0">
              <a:solidFill>
                <a:prstClr val="black"/>
              </a:solidFill>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400" dirty="0">
                <a:solidFill>
                  <a:prstClr val="black"/>
                </a:solidFill>
                <a:latin typeface="Calibri"/>
              </a:rPr>
              <a:t>HT </a:t>
            </a:r>
            <a:r>
              <a:rPr lang="mr-IN" sz="2400" dirty="0">
                <a:solidFill>
                  <a:prstClr val="black"/>
                </a:solidFill>
                <a:latin typeface="Calibri"/>
              </a:rPr>
              <a:t>–</a:t>
            </a:r>
            <a:r>
              <a:rPr lang="en-GB" sz="2400" dirty="0">
                <a:solidFill>
                  <a:prstClr val="black"/>
                </a:solidFill>
                <a:latin typeface="Calibri"/>
              </a:rPr>
              <a:t> Describe reduction in terms of electrons.</a:t>
            </a:r>
          </a:p>
        </p:txBody>
      </p:sp>
    </p:spTree>
    <p:extLst>
      <p:ext uri="{BB962C8B-B14F-4D97-AF65-F5344CB8AC3E}">
        <p14:creationId xmlns:p14="http://schemas.microsoft.com/office/powerpoint/2010/main" val="505098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4489A17B-A778-43E8-8CAD-39AF0ABD1C3C}" vid="{5B90DF28-B678-4AF8-820C-D210C98786D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1CB82242DB234F99AC68EA2D00A2C0" ma:contentTypeVersion="13" ma:contentTypeDescription="Create a new document." ma:contentTypeScope="" ma:versionID="9ce34b6a7971d622464f927ce8bd2ada">
  <xsd:schema xmlns:xsd="http://www.w3.org/2001/XMLSchema" xmlns:xs="http://www.w3.org/2001/XMLSchema" xmlns:p="http://schemas.microsoft.com/office/2006/metadata/properties" xmlns:ns2="9f6bb6b4-1e89-4830-86e6-f515253dc81c" xmlns:ns3="5edab1e1-a49c-4ad1-82da-d5d2c0009e7c" targetNamespace="http://schemas.microsoft.com/office/2006/metadata/properties" ma:root="true" ma:fieldsID="5ef9ed965d96a55c1b9d6fdf3499228f" ns2:_="" ns3:_="">
    <xsd:import namespace="9f6bb6b4-1e89-4830-86e6-f515253dc81c"/>
    <xsd:import namespace="5edab1e1-a49c-4ad1-82da-d5d2c0009e7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bb6b4-1e89-4830-86e6-f515253dc8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dab1e1-a49c-4ad1-82da-d5d2c0009e7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407618-3FE7-4DF8-99E5-73DAEA3FB3BC}"/>
</file>

<file path=customXml/itemProps2.xml><?xml version="1.0" encoding="utf-8"?>
<ds:datastoreItem xmlns:ds="http://schemas.openxmlformats.org/officeDocument/2006/customXml" ds:itemID="{C8338A99-C3DE-43EE-B6C9-6BB90568EDD3}"/>
</file>

<file path=customXml/itemProps3.xml><?xml version="1.0" encoding="utf-8"?>
<ds:datastoreItem xmlns:ds="http://schemas.openxmlformats.org/officeDocument/2006/customXml" ds:itemID="{48E076FA-92B6-47F4-996F-20C50411E4F4}"/>
</file>

<file path=docProps/app.xml><?xml version="1.0" encoding="utf-8"?>
<Properties xmlns="http://schemas.openxmlformats.org/officeDocument/2006/extended-properties" xmlns:vt="http://schemas.openxmlformats.org/officeDocument/2006/docPropsVTypes">
  <Template/>
  <TotalTime>32823</TotalTime>
  <Words>6089</Words>
  <Application>Microsoft Office PowerPoint</Application>
  <PresentationFormat>On-screen Show (4:3)</PresentationFormat>
  <Paragraphs>652</Paragraphs>
  <Slides>56</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Beirut</vt:lpstr>
      <vt:lpstr>Calibri</vt:lpstr>
      <vt:lpstr>Calibri Light</vt:lpstr>
      <vt:lpstr>Lato Medium</vt:lpstr>
      <vt:lpstr>Mangal</vt:lpstr>
      <vt:lpstr>News Gothic MT</vt:lpstr>
      <vt:lpstr>Times New Roman</vt:lpstr>
      <vt:lpstr>Wingdings</vt:lpstr>
      <vt:lpstr>1_Office Theme</vt:lpstr>
      <vt:lpstr>Custom Design</vt:lpstr>
      <vt:lpstr>PowerPoint Presentation</vt:lpstr>
      <vt:lpstr>Overview   Extracting metals and equilibria</vt:lpstr>
      <vt:lpstr>PowerPoint Presentation</vt:lpstr>
      <vt:lpstr>Reactivity series</vt:lpstr>
      <vt:lpstr>Reactivity series</vt:lpstr>
      <vt:lpstr>Oxidation and reduction in terms of electrons (HT)</vt:lpstr>
      <vt:lpstr>PowerPoint Presentation</vt:lpstr>
      <vt:lpstr>Extracting metals – QuestionIT</vt:lpstr>
      <vt:lpstr>Extracting metals – QuestionIT</vt:lpstr>
      <vt:lpstr>PowerPoint Presentation</vt:lpstr>
      <vt:lpstr>Extracting metals – QuestionIT</vt:lpstr>
      <vt:lpstr>Extracting metals – QuestionIT</vt:lpstr>
      <vt:lpstr>PowerPoint Presentation</vt:lpstr>
      <vt:lpstr>Metal Oxides, oxidation and reduction</vt:lpstr>
      <vt:lpstr>Extracting metals </vt:lpstr>
      <vt:lpstr>Extracting metals</vt:lpstr>
      <vt:lpstr>Alternative biological methods of metal extraction (HT only)</vt:lpstr>
      <vt:lpstr>PowerPoint Presentation</vt:lpstr>
      <vt:lpstr>Extracting metals – QuestionIT</vt:lpstr>
      <vt:lpstr>Extracting metals – QuestionIT</vt:lpstr>
      <vt:lpstr>Extracting metals – QuestionIT</vt:lpstr>
      <vt:lpstr>Alternative methods of extracting metals (HT only)- AnswerIT</vt:lpstr>
      <vt:lpstr>PowerPoint Presentation</vt:lpstr>
      <vt:lpstr>Extracting metals – QuestionIT</vt:lpstr>
      <vt:lpstr>Extracting metals – QuestionIT</vt:lpstr>
      <vt:lpstr>Extracting metals – QuestionIT</vt:lpstr>
      <vt:lpstr>Electrolysis – QuestionIT</vt:lpstr>
      <vt:lpstr>PowerPoint Presentation</vt:lpstr>
      <vt:lpstr>Life cycle assessments</vt:lpstr>
      <vt:lpstr>Life cycle assessments</vt:lpstr>
      <vt:lpstr>Recycling metals</vt:lpstr>
      <vt:lpstr>PowerPoint Presentation</vt:lpstr>
      <vt:lpstr>Extracting metals – Part 2 - QuestionIT</vt:lpstr>
      <vt:lpstr>PowerPoint Presentation</vt:lpstr>
      <vt:lpstr>Extracting metals – Part 2 - QuestionIT</vt:lpstr>
      <vt:lpstr>PowerPoint Presentation</vt:lpstr>
      <vt:lpstr>Reversible reactions and dynamic equilibrium</vt:lpstr>
      <vt:lpstr>The Haber process </vt:lpstr>
      <vt:lpstr>PowerPoint Presentation</vt:lpstr>
      <vt:lpstr>Reversible reactions QuestionIT</vt:lpstr>
      <vt:lpstr>Reversible reactions QuestionIT</vt:lpstr>
      <vt:lpstr>PowerPoint Presentation</vt:lpstr>
      <vt:lpstr>Reversible reactions QuestionIT</vt:lpstr>
      <vt:lpstr>Reversible reactions QuestionIT</vt:lpstr>
      <vt:lpstr>PowerPoint Presentation</vt:lpstr>
      <vt:lpstr>Factors affecting dynamic equilibrium (HT)  </vt:lpstr>
      <vt:lpstr>Factors affecting dynamic equilibrium (HT)  </vt:lpstr>
      <vt:lpstr>Factors affecting dynamic equilibrium (HT)  </vt:lpstr>
      <vt:lpstr>PowerPoint Presentation</vt:lpstr>
      <vt:lpstr>The Effect of changing conditions on equilibrium (HT only)QuestionIT</vt:lpstr>
      <vt:lpstr>The Effect of changing conditions on equilibrium (HT only)QuestionIT</vt:lpstr>
      <vt:lpstr>Fuel Cells (Chemistry only)AnswerIT</vt:lpstr>
      <vt:lpstr>PowerPoint Presentation</vt:lpstr>
      <vt:lpstr>The Effect of changing conditions on equilibrium (HT only)QuestionIT</vt:lpstr>
      <vt:lpstr>The Effect of changing conditions on equilibrium (HT only)QuestionIT</vt:lpstr>
      <vt:lpstr>The Effect of changing conditions on equilibrium (HT only)QuestionIT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zarina shaffi</dc:creator>
  <cp:lastModifiedBy>Vicki Pugh</cp:lastModifiedBy>
  <cp:revision>438</cp:revision>
  <dcterms:created xsi:type="dcterms:W3CDTF">2016-03-05T09:38:04Z</dcterms:created>
  <dcterms:modified xsi:type="dcterms:W3CDTF">2018-02-09T18:30:33Z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0x010100EC1CB82242DB234F99AC68EA2D00A2C0</vt:lpwstr>
  </property>
</Properties>
</file>