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93.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115.xml" ContentType="application/vnd.openxmlformats-officedocument.presentationml.slide+xml"/>
  <Override PartName="/ppt/slides/slide114.xml" ContentType="application/vnd.openxmlformats-officedocument.presentationml.slide+xml"/>
  <Override PartName="/ppt/slides/slide113.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8.xml" ContentType="application/vnd.openxmlformats-officedocument.presentationml.slide+xml"/>
  <Override PartName="/ppt/slides/slide127.xml" ContentType="application/vnd.openxmlformats-officedocument.presentationml.slide+xml"/>
  <Override PartName="/ppt/slides/slide126.xml" ContentType="application/vnd.openxmlformats-officedocument.presentationml.slide+xml"/>
  <Override PartName="/ppt/slides/slide125.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56.xml" ContentType="application/vnd.openxmlformats-officedocument.presentationml.slide+xml"/>
  <Override PartName="/ppt/slides/slide155.xml" ContentType="application/vnd.openxmlformats-officedocument.presentationml.slide+xml"/>
  <Override PartName="/ppt/slides/slide154.xml" ContentType="application/vnd.openxmlformats-officedocument.presentationml.slide+xml"/>
  <Override PartName="/ppt/slides/slide153.xml" ContentType="application/vnd.openxmlformats-officedocument.presentationml.slide+xml"/>
  <Override PartName="/ppt/slides/slide152.xml" ContentType="application/vnd.openxmlformats-officedocument.presentationml.slide+xml"/>
  <Override PartName="/ppt/slides/slide151.xml" ContentType="application/vnd.openxmlformats-officedocument.presentationml.slide+xml"/>
  <Override PartName="/ppt/slides/slide150.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91.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159.xml" ContentType="application/vnd.openxmlformats-officedocument.presentationml.slide+xml"/>
  <Override PartName="/ppt/slides/slide90.xml" ContentType="application/vnd.openxmlformats-officedocument.presentationml.slide+xml"/>
  <Override PartName="/ppt/slides/slide149.xml" ContentType="application/vnd.openxmlformats-officedocument.presentationml.slide+xml"/>
  <Override PartName="/ppt/slides/slide148.xml" ContentType="application/vnd.openxmlformats-officedocument.presentationml.slide+xml"/>
  <Override PartName="/ppt/slides/slide147.xml" ContentType="application/vnd.openxmlformats-officedocument.presentationml.slide+xml"/>
  <Override PartName="/ppt/slides/slide137.xml" ContentType="application/vnd.openxmlformats-officedocument.presentationml.slide+xml"/>
  <Override PartName="/ppt/slides/slide136.xml" ContentType="application/vnd.openxmlformats-officedocument.presentationml.slide+xml"/>
  <Override PartName="/ppt/slides/slide135.xml" ContentType="application/vnd.openxmlformats-officedocument.presentationml.slide+xml"/>
  <Override PartName="/ppt/slides/slide134.xml" ContentType="application/vnd.openxmlformats-officedocument.presentationml.slide+xml"/>
  <Override PartName="/ppt/slides/slide133.xml" ContentType="application/vnd.openxmlformats-officedocument.presentationml.slide+xml"/>
  <Override PartName="/ppt/slides/slide132.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6.xml" ContentType="application/vnd.openxmlformats-officedocument.presentationml.slide+xml"/>
  <Override PartName="/ppt/slides/slide145.xml" ContentType="application/vnd.openxmlformats-officedocument.presentationml.slide+xml"/>
  <Override PartName="/ppt/slides/slide144.xml" ContentType="application/vnd.openxmlformats-officedocument.presentationml.slide+xml"/>
  <Override PartName="/ppt/slides/slide143.xml" ContentType="application/vnd.openxmlformats-officedocument.presentationml.slide+xml"/>
  <Override PartName="/ppt/slides/slide142.xml" ContentType="application/vnd.openxmlformats-officedocument.presentationml.slide+xml"/>
  <Override PartName="/ppt/slides/slide141.xml" ContentType="application/vnd.openxmlformats-officedocument.presentationml.slide+xml"/>
  <Override PartName="/ppt/slides/slide9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2.xml" ContentType="application/vnd.openxmlformats-officedocument.presentationml.notesSlide+xml"/>
  <Override PartName="/ppt/notesSlides/notesSlide125.xml" ContentType="application/vnd.openxmlformats-officedocument.presentationml.notesSlide+xml"/>
  <Override PartName="/ppt/notesSlides/notesSlide93.xml" ContentType="application/vnd.openxmlformats-officedocument.presentationml.notesSlide+xml"/>
  <Override PartName="/ppt/notesSlides/notesSlide63.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92.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15.xml" ContentType="application/vnd.openxmlformats-officedocument.presentationml.notesSlide+xml"/>
  <Override PartName="/ppt/notesSlides/notesSlide114.xml" ContentType="application/vnd.openxmlformats-officedocument.presentationml.notesSlide+xml"/>
  <Override PartName="/ppt/notesSlides/notesSlide113.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80.xml" ContentType="application/vnd.openxmlformats-officedocument.presentationml.notesSlide+xml"/>
  <Override PartName="/ppt/notesSlides/notesSlide94.xml" ContentType="application/vnd.openxmlformats-officedocument.presentationml.notesSlide+xml"/>
  <Override PartName="/ppt/notesSlides/notesSlide66.xml" ContentType="application/vnd.openxmlformats-officedocument.presentationml.notesSlide+xml"/>
  <Override PartName="/ppt/notesSlides/notesSlide72.xml" ContentType="application/vnd.openxmlformats-officedocument.presentationml.notesSlide+xml"/>
  <Override PartName="/ppt/notesSlides/notesSlide70.xml" ContentType="application/vnd.openxmlformats-officedocument.presentationml.notesSlide+xml"/>
  <Override PartName="/ppt/notesSlides/notesSlide78.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65.xml" ContentType="application/vnd.openxmlformats-officedocument.presentationml.notesSlide+xml"/>
  <Override PartName="/ppt/notesSlides/notesSlide71.xml" ContentType="application/vnd.openxmlformats-officedocument.presentationml.notesSlide+xml"/>
  <Override PartName="/ppt/notesSlides/notesSlide64.xml" ContentType="application/vnd.openxmlformats-officedocument.presentationml.notesSlide+xml"/>
  <Override PartName="/ppt/notesSlides/notesSlide73.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67.xml" ContentType="application/vnd.openxmlformats-officedocument.presentationml.notesSlide+xml"/>
  <Override PartName="/ppt/notesSlides/notesSlide79.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diagrams/layout1.xml" ContentType="application/vnd.openxmlformats-officedocument.drawingml.diagramLayout+xml"/>
  <Override PartName="/ppt/commentAuthors.xml" ContentType="application/vnd.openxmlformats-officedocument.presentationml.commentAuthors+xml"/>
  <Override PartName="/ppt/diagrams/colors1.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handoutMasters/handoutMaster1.xml" ContentType="application/vnd.openxmlformats-officedocument.presentationml.handoutMaster+xml"/>
  <Override PartName="/ppt/diagrams/drawing1.xml" ContentType="application/vnd.ms-office.drawingml.diagramDrawing+xml"/>
  <Override PartName="/ppt/diagrams/quickStyle1.xml" ContentType="application/vnd.openxmlformats-officedocument.drawingml.diagram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62"/>
  </p:notesMasterIdLst>
  <p:handoutMasterIdLst>
    <p:handoutMasterId r:id="rId163"/>
  </p:handoutMasterIdLst>
  <p:sldIdLst>
    <p:sldId id="256" r:id="rId3"/>
    <p:sldId id="281" r:id="rId4"/>
    <p:sldId id="470" r:id="rId5"/>
    <p:sldId id="314" r:id="rId6"/>
    <p:sldId id="368" r:id="rId7"/>
    <p:sldId id="401" r:id="rId8"/>
    <p:sldId id="445" r:id="rId9"/>
    <p:sldId id="471" r:id="rId10"/>
    <p:sldId id="472" r:id="rId11"/>
    <p:sldId id="403" r:id="rId12"/>
    <p:sldId id="404" r:id="rId13"/>
    <p:sldId id="473" r:id="rId14"/>
    <p:sldId id="405" r:id="rId15"/>
    <p:sldId id="422" r:id="rId16"/>
    <p:sldId id="431" r:id="rId17"/>
    <p:sldId id="476" r:id="rId18"/>
    <p:sldId id="477" r:id="rId19"/>
    <p:sldId id="379" r:id="rId20"/>
    <p:sldId id="382" r:id="rId21"/>
    <p:sldId id="479" r:id="rId22"/>
    <p:sldId id="406" r:id="rId23"/>
    <p:sldId id="451" r:id="rId24"/>
    <p:sldId id="408" r:id="rId25"/>
    <p:sldId id="480" r:id="rId26"/>
    <p:sldId id="481" r:id="rId27"/>
    <p:sldId id="383" r:id="rId28"/>
    <p:sldId id="390" r:id="rId29"/>
    <p:sldId id="453" r:id="rId30"/>
    <p:sldId id="454" r:id="rId31"/>
    <p:sldId id="447" r:id="rId32"/>
    <p:sldId id="440" r:id="rId33"/>
    <p:sldId id="457" r:id="rId34"/>
    <p:sldId id="455" r:id="rId35"/>
    <p:sldId id="441" r:id="rId36"/>
    <p:sldId id="458" r:id="rId37"/>
    <p:sldId id="459" r:id="rId38"/>
    <p:sldId id="433" r:id="rId39"/>
    <p:sldId id="484" r:id="rId40"/>
    <p:sldId id="559" r:id="rId41"/>
    <p:sldId id="486" r:id="rId42"/>
    <p:sldId id="658" r:id="rId43"/>
    <p:sldId id="488" r:id="rId44"/>
    <p:sldId id="558" r:id="rId45"/>
    <p:sldId id="564" r:id="rId46"/>
    <p:sldId id="489" r:id="rId47"/>
    <p:sldId id="490" r:id="rId48"/>
    <p:sldId id="492" r:id="rId49"/>
    <p:sldId id="493" r:id="rId50"/>
    <p:sldId id="560" r:id="rId51"/>
    <p:sldId id="494" r:id="rId52"/>
    <p:sldId id="495" r:id="rId53"/>
    <p:sldId id="496" r:id="rId54"/>
    <p:sldId id="561" r:id="rId55"/>
    <p:sldId id="497" r:id="rId56"/>
    <p:sldId id="499" r:id="rId57"/>
    <p:sldId id="563" r:id="rId58"/>
    <p:sldId id="562" r:id="rId59"/>
    <p:sldId id="501" r:id="rId60"/>
    <p:sldId id="503" r:id="rId61"/>
    <p:sldId id="504" r:id="rId62"/>
    <p:sldId id="507" r:id="rId63"/>
    <p:sldId id="565" r:id="rId64"/>
    <p:sldId id="566" r:id="rId65"/>
    <p:sldId id="511" r:id="rId66"/>
    <p:sldId id="567" r:id="rId67"/>
    <p:sldId id="524" r:id="rId68"/>
    <p:sldId id="525" r:id="rId69"/>
    <p:sldId id="529" r:id="rId70"/>
    <p:sldId id="530" r:id="rId71"/>
    <p:sldId id="531" r:id="rId72"/>
    <p:sldId id="534" r:id="rId73"/>
    <p:sldId id="535" r:id="rId74"/>
    <p:sldId id="536" r:id="rId75"/>
    <p:sldId id="539" r:id="rId76"/>
    <p:sldId id="569" r:id="rId77"/>
    <p:sldId id="568" r:id="rId78"/>
    <p:sldId id="541" r:id="rId79"/>
    <p:sldId id="543" r:id="rId80"/>
    <p:sldId id="542" r:id="rId81"/>
    <p:sldId id="587" r:id="rId82"/>
    <p:sldId id="544" r:id="rId83"/>
    <p:sldId id="545" r:id="rId84"/>
    <p:sldId id="546" r:id="rId85"/>
    <p:sldId id="547" r:id="rId86"/>
    <p:sldId id="548" r:id="rId87"/>
    <p:sldId id="549" r:id="rId88"/>
    <p:sldId id="570" r:id="rId89"/>
    <p:sldId id="582" r:id="rId90"/>
    <p:sldId id="574" r:id="rId91"/>
    <p:sldId id="581" r:id="rId92"/>
    <p:sldId id="571" r:id="rId93"/>
    <p:sldId id="576" r:id="rId94"/>
    <p:sldId id="588" r:id="rId95"/>
    <p:sldId id="572" r:id="rId96"/>
    <p:sldId id="579" r:id="rId97"/>
    <p:sldId id="585" r:id="rId98"/>
    <p:sldId id="586" r:id="rId99"/>
    <p:sldId id="589" r:id="rId100"/>
    <p:sldId id="590" r:id="rId101"/>
    <p:sldId id="591" r:id="rId102"/>
    <p:sldId id="592" r:id="rId103"/>
    <p:sldId id="593" r:id="rId104"/>
    <p:sldId id="594" r:id="rId105"/>
    <p:sldId id="595" r:id="rId106"/>
    <p:sldId id="650" r:id="rId107"/>
    <p:sldId id="659" r:id="rId108"/>
    <p:sldId id="661" r:id="rId109"/>
    <p:sldId id="662" r:id="rId110"/>
    <p:sldId id="663" r:id="rId111"/>
    <p:sldId id="665" r:id="rId112"/>
    <p:sldId id="666" r:id="rId113"/>
    <p:sldId id="651" r:id="rId114"/>
    <p:sldId id="667" r:id="rId115"/>
    <p:sldId id="669" r:id="rId116"/>
    <p:sldId id="652" r:id="rId117"/>
    <p:sldId id="668" r:id="rId118"/>
    <p:sldId id="670" r:id="rId119"/>
    <p:sldId id="672" r:id="rId120"/>
    <p:sldId id="673" r:id="rId121"/>
    <p:sldId id="596" r:id="rId122"/>
    <p:sldId id="597" r:id="rId123"/>
    <p:sldId id="653" r:id="rId124"/>
    <p:sldId id="598" r:id="rId125"/>
    <p:sldId id="599" r:id="rId126"/>
    <p:sldId id="601" r:id="rId127"/>
    <p:sldId id="602" r:id="rId128"/>
    <p:sldId id="603" r:id="rId129"/>
    <p:sldId id="604" r:id="rId130"/>
    <p:sldId id="605" r:id="rId131"/>
    <p:sldId id="606" r:id="rId132"/>
    <p:sldId id="626" r:id="rId133"/>
    <p:sldId id="654" r:id="rId134"/>
    <p:sldId id="655" r:id="rId135"/>
    <p:sldId id="627" r:id="rId136"/>
    <p:sldId id="628" r:id="rId137"/>
    <p:sldId id="629" r:id="rId138"/>
    <p:sldId id="630" r:id="rId139"/>
    <p:sldId id="631" r:id="rId140"/>
    <p:sldId id="632" r:id="rId141"/>
    <p:sldId id="633" r:id="rId142"/>
    <p:sldId id="634" r:id="rId143"/>
    <p:sldId id="608" r:id="rId144"/>
    <p:sldId id="609" r:id="rId145"/>
    <p:sldId id="656" r:id="rId146"/>
    <p:sldId id="657" r:id="rId147"/>
    <p:sldId id="612" r:id="rId148"/>
    <p:sldId id="613" r:id="rId149"/>
    <p:sldId id="614" r:id="rId150"/>
    <p:sldId id="615" r:id="rId151"/>
    <p:sldId id="616" r:id="rId152"/>
    <p:sldId id="617" r:id="rId153"/>
    <p:sldId id="618" r:id="rId154"/>
    <p:sldId id="619" r:id="rId155"/>
    <p:sldId id="620" r:id="rId156"/>
    <p:sldId id="621" r:id="rId157"/>
    <p:sldId id="622" r:id="rId158"/>
    <p:sldId id="623" r:id="rId159"/>
    <p:sldId id="624" r:id="rId160"/>
    <p:sldId id="625" r:id="rId161"/>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Simpkins" initials="MS" lastIdx="55" clrIdx="0">
    <p:extLst/>
  </p:cmAuthor>
  <p:cmAuthor id="2" name="Amanda Fleck" initials="AF" lastIdx="1" clrIdx="1">
    <p:extLst/>
  </p:cmAuthor>
  <p:cmAuthor id="3" name="Amanda Fleck" initials="AF [2]" lastIdx="1" clrIdx="2">
    <p:extLst/>
  </p:cmAuthor>
  <p:cmAuthor id="4" name="Amanda Fleck" initials="AF [3]" lastIdx="1" clrIdx="3">
    <p:extLst/>
  </p:cmAuthor>
  <p:cmAuthor id="5" name="Amanda Fleck" initials="AF [4]" lastIdx="1" clrIdx="4">
    <p:extLst/>
  </p:cmAuthor>
  <p:cmAuthor id="6" name="Amanda Fleck" initials="AF [5]" lastIdx="1" clrIdx="5">
    <p:extLst/>
  </p:cmAuthor>
  <p:cmAuthor id="7" name="Amanda Fleck" initials="AF [6]" lastIdx="1" clrIdx="6">
    <p:extLst/>
  </p:cmAuthor>
  <p:cmAuthor id="8" name="Amanda Fleck" initials="AF [7]" lastIdx="1" clrIdx="7">
    <p:extLst/>
  </p:cmAuthor>
  <p:cmAuthor id="9" name="Amanda Fleck" initials="AF [8]" lastIdx="1" clrIdx="8">
    <p:extLst/>
  </p:cmAuthor>
  <p:cmAuthor id="10" name="Amanda Fleck" initials="AF [9]" lastIdx="1" clrIdx="9">
    <p:extLst/>
  </p:cmAuthor>
  <p:cmAuthor id="11" name="Amanda Fleck" initials="AF [10]" lastIdx="1" clrIdx="10">
    <p:extLst/>
  </p:cmAuthor>
  <p:cmAuthor id="12" name="Amanda Fleck" initials="AF [11]" lastIdx="1" clrIdx="11">
    <p:extLst/>
  </p:cmAuthor>
  <p:cmAuthor id="13" name="Tracy Barrett" initials="TB" lastIdx="68" clrIdx="12">
    <p:extLst/>
  </p:cmAuthor>
  <p:cmAuthor id="14" name="Karen Collins" initials="KC" lastIdx="1" clrIdx="13">
    <p:extLst>
      <p:ext uri="{19B8F6BF-5375-455C-9EA6-DF929625EA0E}">
        <p15:presenceInfo xmlns:p15="http://schemas.microsoft.com/office/powerpoint/2012/main" userId="6370e7ac12b07b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9" autoAdjust="0"/>
    <p:restoredTop sz="83642" autoAdjust="0"/>
  </p:normalViewPr>
  <p:slideViewPr>
    <p:cSldViewPr>
      <p:cViewPr varScale="1">
        <p:scale>
          <a:sx n="64" d="100"/>
          <a:sy n="64" d="100"/>
        </p:scale>
        <p:origin x="90" y="7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10232"/>
    </p:cViewPr>
  </p:sorterViewPr>
  <p:notesViewPr>
    <p:cSldViewPr>
      <p:cViewPr varScale="1">
        <p:scale>
          <a:sx n="85" d="100"/>
          <a:sy n="85" d="100"/>
        </p:scale>
        <p:origin x="1952" y="16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customXml" Target="../customXml/item2.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customXml" Target="../customXml/item3.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handoutMaster" Target="handoutMasters/handout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commentAuthors" Target="commentAuthors.xml"/><Relationship Id="rId16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presProps" Target="pres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51712-D3D6-4097-A988-0A5CF1C4252A}" type="doc">
      <dgm:prSet loTypeId="urn:microsoft.com/office/officeart/2005/8/layout/chevron2" loCatId="process" qsTypeId="urn:microsoft.com/office/officeart/2005/8/quickstyle/simple1" qsCatId="simple" csTypeId="urn:microsoft.com/office/officeart/2005/8/colors/accent6_1" csCatId="accent6" phldr="1"/>
      <dgm:spPr/>
      <dgm:t>
        <a:bodyPr/>
        <a:lstStyle/>
        <a:p>
          <a:endParaRPr lang="en-GB"/>
        </a:p>
      </dgm:t>
    </dgm:pt>
    <dgm:pt modelId="{419FFCC8-3EEE-471A-9F3E-13629411B4AD}">
      <dgm:prSet phldrT="[Text]"/>
      <dgm:spPr/>
      <dgm:t>
        <a:bodyPr/>
        <a:lstStyle/>
        <a:p>
          <a:r>
            <a:rPr lang="en-GB" dirty="0" smtClean="0"/>
            <a:t>1800s</a:t>
          </a:r>
          <a:endParaRPr lang="en-GB" dirty="0"/>
        </a:p>
      </dgm:t>
    </dgm:pt>
    <dgm:pt modelId="{C795942D-C805-46FF-A173-718FDFC09A04}" type="parTrans" cxnId="{9E82925B-E93E-4DA4-A48E-96F1849C41ED}">
      <dgm:prSet/>
      <dgm:spPr/>
      <dgm:t>
        <a:bodyPr/>
        <a:lstStyle/>
        <a:p>
          <a:endParaRPr lang="en-GB"/>
        </a:p>
      </dgm:t>
    </dgm:pt>
    <dgm:pt modelId="{28C61728-54A2-4004-A973-DC1EF31B1176}" type="sibTrans" cxnId="{9E82925B-E93E-4DA4-A48E-96F1849C41ED}">
      <dgm:prSet/>
      <dgm:spPr/>
      <dgm:t>
        <a:bodyPr/>
        <a:lstStyle/>
        <a:p>
          <a:endParaRPr lang="en-GB"/>
        </a:p>
      </dgm:t>
    </dgm:pt>
    <dgm:pt modelId="{9C097B88-5133-4F14-BC02-67DEAE6E5833}">
      <dgm:prSet phldrT="[Text]" custT="1"/>
      <dgm:spPr/>
      <dgm:t>
        <a:bodyPr/>
        <a:lstStyle/>
        <a:p>
          <a:r>
            <a:rPr lang="en-GB" sz="2000" dirty="0" smtClean="0"/>
            <a:t>John Dalton – </a:t>
          </a:r>
          <a:r>
            <a:rPr lang="en-GB" sz="2000" b="1" dirty="0" smtClean="0">
              <a:solidFill>
                <a:schemeClr val="accent6">
                  <a:lumMod val="75000"/>
                </a:schemeClr>
              </a:solidFill>
            </a:rPr>
            <a:t>tiny spheres that could not be divided</a:t>
          </a:r>
          <a:r>
            <a:rPr lang="en-GB" sz="2000" dirty="0" smtClean="0"/>
            <a:t>.</a:t>
          </a:r>
          <a:endParaRPr lang="en-GB" sz="2000" dirty="0"/>
        </a:p>
      </dgm:t>
    </dgm:pt>
    <dgm:pt modelId="{54E56190-013B-4FEC-8E0A-0BFE0323703E}" type="parTrans" cxnId="{5F80CAF8-2874-4ABE-A24A-A7821FBE3AED}">
      <dgm:prSet/>
      <dgm:spPr/>
      <dgm:t>
        <a:bodyPr/>
        <a:lstStyle/>
        <a:p>
          <a:endParaRPr lang="en-GB"/>
        </a:p>
      </dgm:t>
    </dgm:pt>
    <dgm:pt modelId="{5A5B2960-97DC-4E5F-961D-41D344B7B84C}" type="sibTrans" cxnId="{5F80CAF8-2874-4ABE-A24A-A7821FBE3AED}">
      <dgm:prSet/>
      <dgm:spPr/>
      <dgm:t>
        <a:bodyPr/>
        <a:lstStyle/>
        <a:p>
          <a:endParaRPr lang="en-GB"/>
        </a:p>
      </dgm:t>
    </dgm:pt>
    <dgm:pt modelId="{F97BE9D5-C8E4-4EB4-B719-AF0607F1CFAF}">
      <dgm:prSet phldrT="[Text]"/>
      <dgm:spPr/>
      <dgm:t>
        <a:bodyPr/>
        <a:lstStyle/>
        <a:p>
          <a:r>
            <a:rPr lang="en-GB" dirty="0" smtClean="0"/>
            <a:t>1890s</a:t>
          </a:r>
          <a:endParaRPr lang="en-GB" dirty="0"/>
        </a:p>
      </dgm:t>
    </dgm:pt>
    <dgm:pt modelId="{D9640E4A-CDC4-4BD9-8515-49774107CE1C}" type="parTrans" cxnId="{13984778-12BD-47F4-B3A5-24A5CC185F98}">
      <dgm:prSet/>
      <dgm:spPr/>
      <dgm:t>
        <a:bodyPr/>
        <a:lstStyle/>
        <a:p>
          <a:endParaRPr lang="en-GB"/>
        </a:p>
      </dgm:t>
    </dgm:pt>
    <dgm:pt modelId="{D1CBAF1A-E5A4-4617-B2CF-3BCC287E3D77}" type="sibTrans" cxnId="{13984778-12BD-47F4-B3A5-24A5CC185F98}">
      <dgm:prSet/>
      <dgm:spPr/>
      <dgm:t>
        <a:bodyPr/>
        <a:lstStyle/>
        <a:p>
          <a:endParaRPr lang="en-GB"/>
        </a:p>
      </dgm:t>
    </dgm:pt>
    <dgm:pt modelId="{BB7851F5-93BB-4CAA-913E-5DD1D7AB0F33}">
      <dgm:prSet phldrT="[Text]" custT="1"/>
      <dgm:spPr/>
      <dgm:t>
        <a:bodyPr/>
        <a:lstStyle/>
        <a:p>
          <a:r>
            <a:rPr lang="en-GB" sz="2000" dirty="0" smtClean="0"/>
            <a:t>JJ Thomson – </a:t>
          </a:r>
          <a:r>
            <a:rPr lang="en-GB" sz="2000" b="1" dirty="0" smtClean="0">
              <a:solidFill>
                <a:schemeClr val="accent6">
                  <a:lumMod val="75000"/>
                </a:schemeClr>
              </a:solidFill>
            </a:rPr>
            <a:t>electron</a:t>
          </a:r>
          <a:r>
            <a:rPr lang="en-GB" sz="2000" dirty="0" smtClean="0"/>
            <a:t> discovered. </a:t>
          </a:r>
          <a:r>
            <a:rPr lang="en-GB" sz="2000" b="1" dirty="0" smtClean="0">
              <a:solidFill>
                <a:schemeClr val="accent6">
                  <a:lumMod val="75000"/>
                </a:schemeClr>
              </a:solidFill>
            </a:rPr>
            <a:t>Plum pudding model </a:t>
          </a:r>
          <a:r>
            <a:rPr lang="en-GB" sz="2000" dirty="0" smtClean="0"/>
            <a:t>- spheres of positive charge with negative charges spread evenly though.</a:t>
          </a:r>
          <a:endParaRPr lang="en-GB" sz="2000" dirty="0"/>
        </a:p>
      </dgm:t>
    </dgm:pt>
    <dgm:pt modelId="{4848CDD7-D81B-4FA0-AACD-9652D20EDD20}" type="parTrans" cxnId="{3C16694D-A8BC-417A-BF22-2606975DB974}">
      <dgm:prSet/>
      <dgm:spPr/>
      <dgm:t>
        <a:bodyPr/>
        <a:lstStyle/>
        <a:p>
          <a:endParaRPr lang="en-GB"/>
        </a:p>
      </dgm:t>
    </dgm:pt>
    <dgm:pt modelId="{0BEAD2DF-3B87-4FFF-B720-B2ABFD2881DB}" type="sibTrans" cxnId="{3C16694D-A8BC-417A-BF22-2606975DB974}">
      <dgm:prSet/>
      <dgm:spPr/>
      <dgm:t>
        <a:bodyPr/>
        <a:lstStyle/>
        <a:p>
          <a:endParaRPr lang="en-GB"/>
        </a:p>
      </dgm:t>
    </dgm:pt>
    <dgm:pt modelId="{D2462341-E80D-4236-A5C2-812A29F0E19E}">
      <dgm:prSet phldrT="[Text]"/>
      <dgm:spPr/>
      <dgm:t>
        <a:bodyPr/>
        <a:lstStyle/>
        <a:p>
          <a:r>
            <a:rPr lang="en-GB" dirty="0" smtClean="0"/>
            <a:t>1908 -1913</a:t>
          </a:r>
          <a:endParaRPr lang="en-GB" dirty="0"/>
        </a:p>
      </dgm:t>
    </dgm:pt>
    <dgm:pt modelId="{08BE086D-39F8-469F-A394-22125068BFB9}" type="parTrans" cxnId="{24983DEE-B32E-411B-9942-3F583E7B4398}">
      <dgm:prSet/>
      <dgm:spPr/>
      <dgm:t>
        <a:bodyPr/>
        <a:lstStyle/>
        <a:p>
          <a:endParaRPr lang="en-GB"/>
        </a:p>
      </dgm:t>
    </dgm:pt>
    <dgm:pt modelId="{7F9A710B-C616-46EC-88C3-02D7CE7E9B42}" type="sibTrans" cxnId="{24983DEE-B32E-411B-9942-3F583E7B4398}">
      <dgm:prSet/>
      <dgm:spPr/>
      <dgm:t>
        <a:bodyPr/>
        <a:lstStyle/>
        <a:p>
          <a:endParaRPr lang="en-GB"/>
        </a:p>
      </dgm:t>
    </dgm:pt>
    <dgm:pt modelId="{F2A8048A-B3FC-4AE8-AFEF-8D993769B559}">
      <dgm:prSet phldrT="[Text]" custT="1"/>
      <dgm:spPr/>
      <dgm:t>
        <a:bodyPr/>
        <a:lstStyle/>
        <a:p>
          <a:r>
            <a:rPr lang="en-GB" sz="2000" dirty="0" smtClean="0"/>
            <a:t>E. Rutherford, Geiger and  Marsden - </a:t>
          </a:r>
          <a:r>
            <a:rPr lang="en-GB" sz="2000" b="1" dirty="0" smtClean="0">
              <a:solidFill>
                <a:schemeClr val="accent6">
                  <a:lumMod val="75000"/>
                </a:schemeClr>
              </a:solidFill>
            </a:rPr>
            <a:t>alpha particle scattering experiment</a:t>
          </a:r>
          <a:r>
            <a:rPr lang="en-GB" sz="2000" dirty="0" smtClean="0"/>
            <a:t>. Nuclear model - mass of atom concentrated in a </a:t>
          </a:r>
          <a:r>
            <a:rPr lang="en-GB" sz="2000" b="1" dirty="0" smtClean="0">
              <a:solidFill>
                <a:schemeClr val="accent6">
                  <a:lumMod val="75000"/>
                </a:schemeClr>
              </a:solidFill>
            </a:rPr>
            <a:t>charged nucleus, </a:t>
          </a:r>
          <a:r>
            <a:rPr lang="en-GB" sz="2000" b="0" dirty="0" smtClean="0">
              <a:solidFill>
                <a:schemeClr val="tx1"/>
              </a:solidFill>
            </a:rPr>
            <a:t>with </a:t>
          </a:r>
          <a:r>
            <a:rPr lang="en-GB" sz="2000" b="1" dirty="0" smtClean="0">
              <a:solidFill>
                <a:schemeClr val="accent6">
                  <a:lumMod val="75000"/>
                </a:schemeClr>
              </a:solidFill>
            </a:rPr>
            <a:t>orbiting electrons</a:t>
          </a:r>
          <a:r>
            <a:rPr lang="en-GB" sz="2000" dirty="0" smtClean="0"/>
            <a:t>.</a:t>
          </a:r>
          <a:endParaRPr lang="en-GB" sz="2000" dirty="0"/>
        </a:p>
      </dgm:t>
    </dgm:pt>
    <dgm:pt modelId="{71BD6EA5-BC49-44BE-A6EF-4D7BA85041EE}" type="parTrans" cxnId="{307F323D-B3EB-41CB-BB65-06BFFDA6831C}">
      <dgm:prSet/>
      <dgm:spPr/>
      <dgm:t>
        <a:bodyPr/>
        <a:lstStyle/>
        <a:p>
          <a:endParaRPr lang="en-GB"/>
        </a:p>
      </dgm:t>
    </dgm:pt>
    <dgm:pt modelId="{CA043D2E-7A2B-4860-BD26-5F2DB4012BD6}" type="sibTrans" cxnId="{307F323D-B3EB-41CB-BB65-06BFFDA6831C}">
      <dgm:prSet/>
      <dgm:spPr/>
      <dgm:t>
        <a:bodyPr/>
        <a:lstStyle/>
        <a:p>
          <a:endParaRPr lang="en-GB"/>
        </a:p>
      </dgm:t>
    </dgm:pt>
    <dgm:pt modelId="{89633070-E57E-4083-AC23-95F17BF497BA}" type="pres">
      <dgm:prSet presAssocID="{09351712-D3D6-4097-A988-0A5CF1C4252A}" presName="linearFlow" presStyleCnt="0">
        <dgm:presLayoutVars>
          <dgm:dir/>
          <dgm:animLvl val="lvl"/>
          <dgm:resizeHandles val="exact"/>
        </dgm:presLayoutVars>
      </dgm:prSet>
      <dgm:spPr/>
      <dgm:t>
        <a:bodyPr/>
        <a:lstStyle/>
        <a:p>
          <a:endParaRPr lang="en-GB"/>
        </a:p>
      </dgm:t>
    </dgm:pt>
    <dgm:pt modelId="{E71F235F-7514-4A84-9691-F6B211ABE6D3}" type="pres">
      <dgm:prSet presAssocID="{419FFCC8-3EEE-471A-9F3E-13629411B4AD}" presName="composite" presStyleCnt="0"/>
      <dgm:spPr/>
    </dgm:pt>
    <dgm:pt modelId="{C86B85B9-39B2-4467-A815-999B185866C7}" type="pres">
      <dgm:prSet presAssocID="{419FFCC8-3EEE-471A-9F3E-13629411B4AD}" presName="parentText" presStyleLbl="alignNode1" presStyleIdx="0" presStyleCnt="3">
        <dgm:presLayoutVars>
          <dgm:chMax val="1"/>
          <dgm:bulletEnabled val="1"/>
        </dgm:presLayoutVars>
      </dgm:prSet>
      <dgm:spPr/>
      <dgm:t>
        <a:bodyPr/>
        <a:lstStyle/>
        <a:p>
          <a:endParaRPr lang="en-GB"/>
        </a:p>
      </dgm:t>
    </dgm:pt>
    <dgm:pt modelId="{2567EEC3-6E07-4CDD-BBFD-CBC1B590ABDC}" type="pres">
      <dgm:prSet presAssocID="{419FFCC8-3EEE-471A-9F3E-13629411B4AD}" presName="descendantText" presStyleLbl="alignAcc1" presStyleIdx="0" presStyleCnt="3">
        <dgm:presLayoutVars>
          <dgm:bulletEnabled val="1"/>
        </dgm:presLayoutVars>
      </dgm:prSet>
      <dgm:spPr/>
      <dgm:t>
        <a:bodyPr/>
        <a:lstStyle/>
        <a:p>
          <a:endParaRPr lang="en-GB"/>
        </a:p>
      </dgm:t>
    </dgm:pt>
    <dgm:pt modelId="{F5276A83-2B73-41F6-8AB4-5C1D3B6B9B79}" type="pres">
      <dgm:prSet presAssocID="{28C61728-54A2-4004-A973-DC1EF31B1176}" presName="sp" presStyleCnt="0"/>
      <dgm:spPr/>
    </dgm:pt>
    <dgm:pt modelId="{49874479-1FEF-4D05-8258-CC6A6A9BEB45}" type="pres">
      <dgm:prSet presAssocID="{F97BE9D5-C8E4-4EB4-B719-AF0607F1CFAF}" presName="composite" presStyleCnt="0"/>
      <dgm:spPr/>
    </dgm:pt>
    <dgm:pt modelId="{F9F71143-315A-4448-975D-B4A933ECA0E0}" type="pres">
      <dgm:prSet presAssocID="{F97BE9D5-C8E4-4EB4-B719-AF0607F1CFAF}" presName="parentText" presStyleLbl="alignNode1" presStyleIdx="1" presStyleCnt="3">
        <dgm:presLayoutVars>
          <dgm:chMax val="1"/>
          <dgm:bulletEnabled val="1"/>
        </dgm:presLayoutVars>
      </dgm:prSet>
      <dgm:spPr/>
      <dgm:t>
        <a:bodyPr/>
        <a:lstStyle/>
        <a:p>
          <a:endParaRPr lang="en-GB"/>
        </a:p>
      </dgm:t>
    </dgm:pt>
    <dgm:pt modelId="{F134FDCA-C82A-4E91-A769-F4E9E3DEA128}" type="pres">
      <dgm:prSet presAssocID="{F97BE9D5-C8E4-4EB4-B719-AF0607F1CFAF}" presName="descendantText" presStyleLbl="alignAcc1" presStyleIdx="1" presStyleCnt="3" custLinFactNeighborX="0">
        <dgm:presLayoutVars>
          <dgm:bulletEnabled val="1"/>
        </dgm:presLayoutVars>
      </dgm:prSet>
      <dgm:spPr/>
      <dgm:t>
        <a:bodyPr/>
        <a:lstStyle/>
        <a:p>
          <a:endParaRPr lang="en-GB"/>
        </a:p>
      </dgm:t>
    </dgm:pt>
    <dgm:pt modelId="{E7FB4FF7-7FB6-4919-9D08-032948D252C9}" type="pres">
      <dgm:prSet presAssocID="{D1CBAF1A-E5A4-4617-B2CF-3BCC287E3D77}" presName="sp" presStyleCnt="0"/>
      <dgm:spPr/>
    </dgm:pt>
    <dgm:pt modelId="{D7F62F87-36C9-4B12-B120-0BBDCFD3BE43}" type="pres">
      <dgm:prSet presAssocID="{D2462341-E80D-4236-A5C2-812A29F0E19E}" presName="composite" presStyleCnt="0"/>
      <dgm:spPr/>
    </dgm:pt>
    <dgm:pt modelId="{62B25CC5-9A7F-4EB7-974E-496AC3DBDEFB}" type="pres">
      <dgm:prSet presAssocID="{D2462341-E80D-4236-A5C2-812A29F0E19E}" presName="parentText" presStyleLbl="alignNode1" presStyleIdx="2" presStyleCnt="3" custLinFactNeighborX="0" custLinFactNeighborY="-11684">
        <dgm:presLayoutVars>
          <dgm:chMax val="1"/>
          <dgm:bulletEnabled val="1"/>
        </dgm:presLayoutVars>
      </dgm:prSet>
      <dgm:spPr/>
      <dgm:t>
        <a:bodyPr/>
        <a:lstStyle/>
        <a:p>
          <a:endParaRPr lang="en-GB"/>
        </a:p>
      </dgm:t>
    </dgm:pt>
    <dgm:pt modelId="{E765B879-0C10-480B-BDD3-1A6E378BC473}" type="pres">
      <dgm:prSet presAssocID="{D2462341-E80D-4236-A5C2-812A29F0E19E}" presName="descendantText" presStyleLbl="alignAcc1" presStyleIdx="2" presStyleCnt="3" custScaleY="142527">
        <dgm:presLayoutVars>
          <dgm:bulletEnabled val="1"/>
        </dgm:presLayoutVars>
      </dgm:prSet>
      <dgm:spPr/>
      <dgm:t>
        <a:bodyPr/>
        <a:lstStyle/>
        <a:p>
          <a:endParaRPr lang="en-GB"/>
        </a:p>
      </dgm:t>
    </dgm:pt>
  </dgm:ptLst>
  <dgm:cxnLst>
    <dgm:cxn modelId="{9E82925B-E93E-4DA4-A48E-96F1849C41ED}" srcId="{09351712-D3D6-4097-A988-0A5CF1C4252A}" destId="{419FFCC8-3EEE-471A-9F3E-13629411B4AD}" srcOrd="0" destOrd="0" parTransId="{C795942D-C805-46FF-A173-718FDFC09A04}" sibTransId="{28C61728-54A2-4004-A973-DC1EF31B1176}"/>
    <dgm:cxn modelId="{13984778-12BD-47F4-B3A5-24A5CC185F98}" srcId="{09351712-D3D6-4097-A988-0A5CF1C4252A}" destId="{F97BE9D5-C8E4-4EB4-B719-AF0607F1CFAF}" srcOrd="1" destOrd="0" parTransId="{D9640E4A-CDC4-4BD9-8515-49774107CE1C}" sibTransId="{D1CBAF1A-E5A4-4617-B2CF-3BCC287E3D77}"/>
    <dgm:cxn modelId="{24983DEE-B32E-411B-9942-3F583E7B4398}" srcId="{09351712-D3D6-4097-A988-0A5CF1C4252A}" destId="{D2462341-E80D-4236-A5C2-812A29F0E19E}" srcOrd="2" destOrd="0" parTransId="{08BE086D-39F8-469F-A394-22125068BFB9}" sibTransId="{7F9A710B-C616-46EC-88C3-02D7CE7E9B42}"/>
    <dgm:cxn modelId="{B673CDB2-955E-431C-8384-FC8C42D44FCA}" type="presOf" srcId="{F2A8048A-B3FC-4AE8-AFEF-8D993769B559}" destId="{E765B879-0C10-480B-BDD3-1A6E378BC473}" srcOrd="0" destOrd="0" presId="urn:microsoft.com/office/officeart/2005/8/layout/chevron2"/>
    <dgm:cxn modelId="{78A400F2-1079-46FD-953E-8E92C953355E}" type="presOf" srcId="{9C097B88-5133-4F14-BC02-67DEAE6E5833}" destId="{2567EEC3-6E07-4CDD-BBFD-CBC1B590ABDC}" srcOrd="0" destOrd="0" presId="urn:microsoft.com/office/officeart/2005/8/layout/chevron2"/>
    <dgm:cxn modelId="{5F80CAF8-2874-4ABE-A24A-A7821FBE3AED}" srcId="{419FFCC8-3EEE-471A-9F3E-13629411B4AD}" destId="{9C097B88-5133-4F14-BC02-67DEAE6E5833}" srcOrd="0" destOrd="0" parTransId="{54E56190-013B-4FEC-8E0A-0BFE0323703E}" sibTransId="{5A5B2960-97DC-4E5F-961D-41D344B7B84C}"/>
    <dgm:cxn modelId="{AF757521-8FED-4B76-84A6-FAA96517E143}" type="presOf" srcId="{419FFCC8-3EEE-471A-9F3E-13629411B4AD}" destId="{C86B85B9-39B2-4467-A815-999B185866C7}" srcOrd="0" destOrd="0" presId="urn:microsoft.com/office/officeart/2005/8/layout/chevron2"/>
    <dgm:cxn modelId="{9EB64769-0E78-48EC-83AB-DE0A8AFA5B01}" type="presOf" srcId="{D2462341-E80D-4236-A5C2-812A29F0E19E}" destId="{62B25CC5-9A7F-4EB7-974E-496AC3DBDEFB}" srcOrd="0" destOrd="0" presId="urn:microsoft.com/office/officeart/2005/8/layout/chevron2"/>
    <dgm:cxn modelId="{D65930C3-D683-4ADB-A088-822C039BC910}" type="presOf" srcId="{09351712-D3D6-4097-A988-0A5CF1C4252A}" destId="{89633070-E57E-4083-AC23-95F17BF497BA}" srcOrd="0" destOrd="0" presId="urn:microsoft.com/office/officeart/2005/8/layout/chevron2"/>
    <dgm:cxn modelId="{3C16694D-A8BC-417A-BF22-2606975DB974}" srcId="{F97BE9D5-C8E4-4EB4-B719-AF0607F1CFAF}" destId="{BB7851F5-93BB-4CAA-913E-5DD1D7AB0F33}" srcOrd="0" destOrd="0" parTransId="{4848CDD7-D81B-4FA0-AACD-9652D20EDD20}" sibTransId="{0BEAD2DF-3B87-4FFF-B720-B2ABFD2881DB}"/>
    <dgm:cxn modelId="{2C0D84AB-7AF5-4FCC-81E6-B530173CF1F1}" type="presOf" srcId="{F97BE9D5-C8E4-4EB4-B719-AF0607F1CFAF}" destId="{F9F71143-315A-4448-975D-B4A933ECA0E0}" srcOrd="0" destOrd="0" presId="urn:microsoft.com/office/officeart/2005/8/layout/chevron2"/>
    <dgm:cxn modelId="{C43C1373-143A-40A0-99AD-3A7A7E7A0956}" type="presOf" srcId="{BB7851F5-93BB-4CAA-913E-5DD1D7AB0F33}" destId="{F134FDCA-C82A-4E91-A769-F4E9E3DEA128}" srcOrd="0" destOrd="0" presId="urn:microsoft.com/office/officeart/2005/8/layout/chevron2"/>
    <dgm:cxn modelId="{307F323D-B3EB-41CB-BB65-06BFFDA6831C}" srcId="{D2462341-E80D-4236-A5C2-812A29F0E19E}" destId="{F2A8048A-B3FC-4AE8-AFEF-8D993769B559}" srcOrd="0" destOrd="0" parTransId="{71BD6EA5-BC49-44BE-A6EF-4D7BA85041EE}" sibTransId="{CA043D2E-7A2B-4860-BD26-5F2DB4012BD6}"/>
    <dgm:cxn modelId="{0212A02D-9DF8-46B0-B759-449DE28E3DBD}" type="presParOf" srcId="{89633070-E57E-4083-AC23-95F17BF497BA}" destId="{E71F235F-7514-4A84-9691-F6B211ABE6D3}" srcOrd="0" destOrd="0" presId="urn:microsoft.com/office/officeart/2005/8/layout/chevron2"/>
    <dgm:cxn modelId="{E7C94AAC-B283-4114-8B61-EC829B7F31A7}" type="presParOf" srcId="{E71F235F-7514-4A84-9691-F6B211ABE6D3}" destId="{C86B85B9-39B2-4467-A815-999B185866C7}" srcOrd="0" destOrd="0" presId="urn:microsoft.com/office/officeart/2005/8/layout/chevron2"/>
    <dgm:cxn modelId="{EB2B70AD-B5AC-4C25-A3DE-5A9325241795}" type="presParOf" srcId="{E71F235F-7514-4A84-9691-F6B211ABE6D3}" destId="{2567EEC3-6E07-4CDD-BBFD-CBC1B590ABDC}" srcOrd="1" destOrd="0" presId="urn:microsoft.com/office/officeart/2005/8/layout/chevron2"/>
    <dgm:cxn modelId="{43400EA4-01A0-4A13-AEC4-B6213D44EC6D}" type="presParOf" srcId="{89633070-E57E-4083-AC23-95F17BF497BA}" destId="{F5276A83-2B73-41F6-8AB4-5C1D3B6B9B79}" srcOrd="1" destOrd="0" presId="urn:microsoft.com/office/officeart/2005/8/layout/chevron2"/>
    <dgm:cxn modelId="{512DA702-7E3E-43DA-9DBA-751A4D37F7BE}" type="presParOf" srcId="{89633070-E57E-4083-AC23-95F17BF497BA}" destId="{49874479-1FEF-4D05-8258-CC6A6A9BEB45}" srcOrd="2" destOrd="0" presId="urn:microsoft.com/office/officeart/2005/8/layout/chevron2"/>
    <dgm:cxn modelId="{61B6392B-609B-49B1-A51D-BDF7102B39E8}" type="presParOf" srcId="{49874479-1FEF-4D05-8258-CC6A6A9BEB45}" destId="{F9F71143-315A-4448-975D-B4A933ECA0E0}" srcOrd="0" destOrd="0" presId="urn:microsoft.com/office/officeart/2005/8/layout/chevron2"/>
    <dgm:cxn modelId="{5AB09B93-8D7B-4CE2-AF2A-91D208C56245}" type="presParOf" srcId="{49874479-1FEF-4D05-8258-CC6A6A9BEB45}" destId="{F134FDCA-C82A-4E91-A769-F4E9E3DEA128}" srcOrd="1" destOrd="0" presId="urn:microsoft.com/office/officeart/2005/8/layout/chevron2"/>
    <dgm:cxn modelId="{E52509AD-04F9-47C4-BDE2-2ECC72B59770}" type="presParOf" srcId="{89633070-E57E-4083-AC23-95F17BF497BA}" destId="{E7FB4FF7-7FB6-4919-9D08-032948D252C9}" srcOrd="3" destOrd="0" presId="urn:microsoft.com/office/officeart/2005/8/layout/chevron2"/>
    <dgm:cxn modelId="{7DC6BAD3-5D7A-4BE6-952B-2724E8FEC43D}" type="presParOf" srcId="{89633070-E57E-4083-AC23-95F17BF497BA}" destId="{D7F62F87-36C9-4B12-B120-0BBDCFD3BE43}" srcOrd="4" destOrd="0" presId="urn:microsoft.com/office/officeart/2005/8/layout/chevron2"/>
    <dgm:cxn modelId="{F5063B55-9099-4352-AE3C-FB36214818CC}" type="presParOf" srcId="{D7F62F87-36C9-4B12-B120-0BBDCFD3BE43}" destId="{62B25CC5-9A7F-4EB7-974E-496AC3DBDEFB}" srcOrd="0" destOrd="0" presId="urn:microsoft.com/office/officeart/2005/8/layout/chevron2"/>
    <dgm:cxn modelId="{C19515E1-0E54-478B-89C0-E6E6BCE0261E}" type="presParOf" srcId="{D7F62F87-36C9-4B12-B120-0BBDCFD3BE43}" destId="{E765B879-0C10-480B-BDD3-1A6E378BC47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351712-D3D6-4097-A988-0A5CF1C4252A}" type="doc">
      <dgm:prSet loTypeId="urn:microsoft.com/office/officeart/2005/8/layout/chevron2" loCatId="process" qsTypeId="urn:microsoft.com/office/officeart/2005/8/quickstyle/simple1" qsCatId="simple" csTypeId="urn:microsoft.com/office/officeart/2005/8/colors/accent6_1" csCatId="accent6" phldr="1"/>
      <dgm:spPr/>
      <dgm:t>
        <a:bodyPr/>
        <a:lstStyle/>
        <a:p>
          <a:endParaRPr lang="en-GB"/>
        </a:p>
      </dgm:t>
    </dgm:pt>
    <dgm:pt modelId="{419FFCC8-3EEE-471A-9F3E-13629411B4AD}">
      <dgm:prSet phldrT="[Text]"/>
      <dgm:spPr/>
      <dgm:t>
        <a:bodyPr/>
        <a:lstStyle/>
        <a:p>
          <a:r>
            <a:rPr lang="en-GB" dirty="0" smtClean="0"/>
            <a:t>1914</a:t>
          </a:r>
          <a:endParaRPr lang="en-GB" dirty="0"/>
        </a:p>
      </dgm:t>
    </dgm:pt>
    <dgm:pt modelId="{C795942D-C805-46FF-A173-718FDFC09A04}" type="parTrans" cxnId="{9E82925B-E93E-4DA4-A48E-96F1849C41ED}">
      <dgm:prSet/>
      <dgm:spPr/>
      <dgm:t>
        <a:bodyPr/>
        <a:lstStyle/>
        <a:p>
          <a:endParaRPr lang="en-GB"/>
        </a:p>
      </dgm:t>
    </dgm:pt>
    <dgm:pt modelId="{28C61728-54A2-4004-A973-DC1EF31B1176}" type="sibTrans" cxnId="{9E82925B-E93E-4DA4-A48E-96F1849C41ED}">
      <dgm:prSet/>
      <dgm:spPr/>
      <dgm:t>
        <a:bodyPr/>
        <a:lstStyle/>
        <a:p>
          <a:endParaRPr lang="en-GB"/>
        </a:p>
      </dgm:t>
    </dgm:pt>
    <dgm:pt modelId="{9C097B88-5133-4F14-BC02-67DEAE6E5833}">
      <dgm:prSet phldrT="[Text]" custT="1"/>
      <dgm:spPr/>
      <dgm:t>
        <a:bodyPr/>
        <a:lstStyle/>
        <a:p>
          <a:r>
            <a:rPr lang="en-GB" sz="2100" b="1" dirty="0" smtClean="0">
              <a:solidFill>
                <a:schemeClr val="accent6">
                  <a:lumMod val="75000"/>
                </a:schemeClr>
              </a:solidFill>
            </a:rPr>
            <a:t>Niels Bohr </a:t>
          </a:r>
          <a:r>
            <a:rPr lang="en-GB" sz="2100" dirty="0" smtClean="0"/>
            <a:t>– </a:t>
          </a:r>
          <a:r>
            <a:rPr lang="en-GB" sz="2100" b="1" dirty="0" smtClean="0">
              <a:solidFill>
                <a:schemeClr val="accent6">
                  <a:lumMod val="75000"/>
                </a:schemeClr>
              </a:solidFill>
            </a:rPr>
            <a:t>electrons orbit nucleus at specific distances in fixed energy levels </a:t>
          </a:r>
          <a:r>
            <a:rPr lang="en-GB" sz="2100" dirty="0" smtClean="0"/>
            <a:t>(shells). Energy given </a:t>
          </a:r>
          <a:r>
            <a:rPr lang="en-GB" sz="2000" dirty="0" smtClean="0"/>
            <a:t>out</a:t>
          </a:r>
          <a:r>
            <a:rPr lang="en-GB" sz="2100" dirty="0" smtClean="0"/>
            <a:t> when electrons change level.</a:t>
          </a:r>
          <a:endParaRPr lang="en-GB" sz="2100" dirty="0"/>
        </a:p>
      </dgm:t>
    </dgm:pt>
    <dgm:pt modelId="{54E56190-013B-4FEC-8E0A-0BFE0323703E}" type="parTrans" cxnId="{5F80CAF8-2874-4ABE-A24A-A7821FBE3AED}">
      <dgm:prSet/>
      <dgm:spPr/>
      <dgm:t>
        <a:bodyPr/>
        <a:lstStyle/>
        <a:p>
          <a:endParaRPr lang="en-GB"/>
        </a:p>
      </dgm:t>
    </dgm:pt>
    <dgm:pt modelId="{5A5B2960-97DC-4E5F-961D-41D344B7B84C}" type="sibTrans" cxnId="{5F80CAF8-2874-4ABE-A24A-A7821FBE3AED}">
      <dgm:prSet/>
      <dgm:spPr/>
      <dgm:t>
        <a:bodyPr/>
        <a:lstStyle/>
        <a:p>
          <a:endParaRPr lang="en-GB"/>
        </a:p>
      </dgm:t>
    </dgm:pt>
    <dgm:pt modelId="{F97BE9D5-C8E4-4EB4-B719-AF0607F1CFAF}">
      <dgm:prSet phldrT="[Text]"/>
      <dgm:spPr/>
      <dgm:t>
        <a:bodyPr/>
        <a:lstStyle/>
        <a:p>
          <a:r>
            <a:rPr lang="en-GB" dirty="0" smtClean="0"/>
            <a:t>Later…</a:t>
          </a:r>
          <a:endParaRPr lang="en-GB" dirty="0"/>
        </a:p>
      </dgm:t>
    </dgm:pt>
    <dgm:pt modelId="{D9640E4A-CDC4-4BD9-8515-49774107CE1C}" type="parTrans" cxnId="{13984778-12BD-47F4-B3A5-24A5CC185F98}">
      <dgm:prSet/>
      <dgm:spPr/>
      <dgm:t>
        <a:bodyPr/>
        <a:lstStyle/>
        <a:p>
          <a:endParaRPr lang="en-GB"/>
        </a:p>
      </dgm:t>
    </dgm:pt>
    <dgm:pt modelId="{D1CBAF1A-E5A4-4617-B2CF-3BCC287E3D77}" type="sibTrans" cxnId="{13984778-12BD-47F4-B3A5-24A5CC185F98}">
      <dgm:prSet/>
      <dgm:spPr/>
      <dgm:t>
        <a:bodyPr/>
        <a:lstStyle/>
        <a:p>
          <a:endParaRPr lang="en-GB"/>
        </a:p>
      </dgm:t>
    </dgm:pt>
    <dgm:pt modelId="{BB7851F5-93BB-4CAA-913E-5DD1D7AB0F33}">
      <dgm:prSet phldrT="[Text]" custT="1"/>
      <dgm:spPr/>
      <dgm:t>
        <a:bodyPr/>
        <a:lstStyle/>
        <a:p>
          <a:r>
            <a:rPr lang="en-GB" sz="2000" dirty="0" smtClean="0"/>
            <a:t>Positive charge of nucleus could be subdivided into particles of positive charge – </a:t>
          </a:r>
          <a:r>
            <a:rPr lang="en-GB" sz="2000" b="1" dirty="0" smtClean="0">
              <a:solidFill>
                <a:schemeClr val="accent6">
                  <a:lumMod val="75000"/>
                </a:schemeClr>
              </a:solidFill>
            </a:rPr>
            <a:t>protons</a:t>
          </a:r>
          <a:r>
            <a:rPr lang="en-GB" sz="2000" dirty="0" smtClean="0"/>
            <a:t>. </a:t>
          </a:r>
          <a:endParaRPr lang="en-GB" sz="2000" dirty="0"/>
        </a:p>
      </dgm:t>
    </dgm:pt>
    <dgm:pt modelId="{4848CDD7-D81B-4FA0-AACD-9652D20EDD20}" type="parTrans" cxnId="{3C16694D-A8BC-417A-BF22-2606975DB974}">
      <dgm:prSet/>
      <dgm:spPr/>
      <dgm:t>
        <a:bodyPr/>
        <a:lstStyle/>
        <a:p>
          <a:endParaRPr lang="en-GB"/>
        </a:p>
      </dgm:t>
    </dgm:pt>
    <dgm:pt modelId="{0BEAD2DF-3B87-4FFF-B720-B2ABFD2881DB}" type="sibTrans" cxnId="{3C16694D-A8BC-417A-BF22-2606975DB974}">
      <dgm:prSet/>
      <dgm:spPr/>
      <dgm:t>
        <a:bodyPr/>
        <a:lstStyle/>
        <a:p>
          <a:endParaRPr lang="en-GB"/>
        </a:p>
      </dgm:t>
    </dgm:pt>
    <dgm:pt modelId="{D2462341-E80D-4236-A5C2-812A29F0E19E}">
      <dgm:prSet phldrT="[Text]"/>
      <dgm:spPr/>
      <dgm:t>
        <a:bodyPr/>
        <a:lstStyle/>
        <a:p>
          <a:r>
            <a:rPr lang="en-GB" dirty="0" smtClean="0"/>
            <a:t>1932</a:t>
          </a:r>
          <a:endParaRPr lang="en-GB" dirty="0"/>
        </a:p>
      </dgm:t>
    </dgm:pt>
    <dgm:pt modelId="{08BE086D-39F8-469F-A394-22125068BFB9}" type="parTrans" cxnId="{24983DEE-B32E-411B-9942-3F583E7B4398}">
      <dgm:prSet/>
      <dgm:spPr/>
      <dgm:t>
        <a:bodyPr/>
        <a:lstStyle/>
        <a:p>
          <a:endParaRPr lang="en-GB"/>
        </a:p>
      </dgm:t>
    </dgm:pt>
    <dgm:pt modelId="{7F9A710B-C616-46EC-88C3-02D7CE7E9B42}" type="sibTrans" cxnId="{24983DEE-B32E-411B-9942-3F583E7B4398}">
      <dgm:prSet/>
      <dgm:spPr/>
      <dgm:t>
        <a:bodyPr/>
        <a:lstStyle/>
        <a:p>
          <a:endParaRPr lang="en-GB"/>
        </a:p>
      </dgm:t>
    </dgm:pt>
    <dgm:pt modelId="{F2A8048A-B3FC-4AE8-AFEF-8D993769B559}">
      <dgm:prSet phldrT="[Text]" custT="1"/>
      <dgm:spPr/>
      <dgm:t>
        <a:bodyPr/>
        <a:lstStyle/>
        <a:p>
          <a:r>
            <a:rPr lang="en-GB" sz="2000" b="1" dirty="0" smtClean="0">
              <a:solidFill>
                <a:schemeClr val="accent6">
                  <a:lumMod val="75000"/>
                </a:schemeClr>
              </a:solidFill>
            </a:rPr>
            <a:t>James Chadwick </a:t>
          </a:r>
          <a:r>
            <a:rPr lang="en-GB" sz="2000" dirty="0" smtClean="0"/>
            <a:t>– provided evidence for the existence of </a:t>
          </a:r>
          <a:r>
            <a:rPr lang="en-GB" sz="2000" b="1" dirty="0" smtClean="0">
              <a:solidFill>
                <a:schemeClr val="accent6">
                  <a:lumMod val="75000"/>
                </a:schemeClr>
              </a:solidFill>
            </a:rPr>
            <a:t>neutrons</a:t>
          </a:r>
          <a:r>
            <a:rPr lang="en-GB" sz="2000" dirty="0" smtClean="0"/>
            <a:t> within the nucleus.</a:t>
          </a:r>
          <a:endParaRPr lang="en-GB" sz="2000" dirty="0"/>
        </a:p>
      </dgm:t>
    </dgm:pt>
    <dgm:pt modelId="{71BD6EA5-BC49-44BE-A6EF-4D7BA85041EE}" type="parTrans" cxnId="{307F323D-B3EB-41CB-BB65-06BFFDA6831C}">
      <dgm:prSet/>
      <dgm:spPr/>
      <dgm:t>
        <a:bodyPr/>
        <a:lstStyle/>
        <a:p>
          <a:endParaRPr lang="en-GB"/>
        </a:p>
      </dgm:t>
    </dgm:pt>
    <dgm:pt modelId="{CA043D2E-7A2B-4860-BD26-5F2DB4012BD6}" type="sibTrans" cxnId="{307F323D-B3EB-41CB-BB65-06BFFDA6831C}">
      <dgm:prSet/>
      <dgm:spPr/>
      <dgm:t>
        <a:bodyPr/>
        <a:lstStyle/>
        <a:p>
          <a:endParaRPr lang="en-GB"/>
        </a:p>
      </dgm:t>
    </dgm:pt>
    <dgm:pt modelId="{89633070-E57E-4083-AC23-95F17BF497BA}" type="pres">
      <dgm:prSet presAssocID="{09351712-D3D6-4097-A988-0A5CF1C4252A}" presName="linearFlow" presStyleCnt="0">
        <dgm:presLayoutVars>
          <dgm:dir/>
          <dgm:animLvl val="lvl"/>
          <dgm:resizeHandles val="exact"/>
        </dgm:presLayoutVars>
      </dgm:prSet>
      <dgm:spPr/>
      <dgm:t>
        <a:bodyPr/>
        <a:lstStyle/>
        <a:p>
          <a:endParaRPr lang="en-GB"/>
        </a:p>
      </dgm:t>
    </dgm:pt>
    <dgm:pt modelId="{E71F235F-7514-4A84-9691-F6B211ABE6D3}" type="pres">
      <dgm:prSet presAssocID="{419FFCC8-3EEE-471A-9F3E-13629411B4AD}" presName="composite" presStyleCnt="0"/>
      <dgm:spPr/>
    </dgm:pt>
    <dgm:pt modelId="{C86B85B9-39B2-4467-A815-999B185866C7}" type="pres">
      <dgm:prSet presAssocID="{419FFCC8-3EEE-471A-9F3E-13629411B4AD}" presName="parentText" presStyleLbl="alignNode1" presStyleIdx="0" presStyleCnt="3">
        <dgm:presLayoutVars>
          <dgm:chMax val="1"/>
          <dgm:bulletEnabled val="1"/>
        </dgm:presLayoutVars>
      </dgm:prSet>
      <dgm:spPr/>
      <dgm:t>
        <a:bodyPr/>
        <a:lstStyle/>
        <a:p>
          <a:endParaRPr lang="en-GB"/>
        </a:p>
      </dgm:t>
    </dgm:pt>
    <dgm:pt modelId="{2567EEC3-6E07-4CDD-BBFD-CBC1B590ABDC}" type="pres">
      <dgm:prSet presAssocID="{419FFCC8-3EEE-471A-9F3E-13629411B4AD}" presName="descendantText" presStyleLbl="alignAcc1" presStyleIdx="0" presStyleCnt="3">
        <dgm:presLayoutVars>
          <dgm:bulletEnabled val="1"/>
        </dgm:presLayoutVars>
      </dgm:prSet>
      <dgm:spPr/>
      <dgm:t>
        <a:bodyPr/>
        <a:lstStyle/>
        <a:p>
          <a:endParaRPr lang="en-GB"/>
        </a:p>
      </dgm:t>
    </dgm:pt>
    <dgm:pt modelId="{F5276A83-2B73-41F6-8AB4-5C1D3B6B9B79}" type="pres">
      <dgm:prSet presAssocID="{28C61728-54A2-4004-A973-DC1EF31B1176}" presName="sp" presStyleCnt="0"/>
      <dgm:spPr/>
    </dgm:pt>
    <dgm:pt modelId="{49874479-1FEF-4D05-8258-CC6A6A9BEB45}" type="pres">
      <dgm:prSet presAssocID="{F97BE9D5-C8E4-4EB4-B719-AF0607F1CFAF}" presName="composite" presStyleCnt="0"/>
      <dgm:spPr/>
    </dgm:pt>
    <dgm:pt modelId="{F9F71143-315A-4448-975D-B4A933ECA0E0}" type="pres">
      <dgm:prSet presAssocID="{F97BE9D5-C8E4-4EB4-B719-AF0607F1CFAF}" presName="parentText" presStyleLbl="alignNode1" presStyleIdx="1" presStyleCnt="3">
        <dgm:presLayoutVars>
          <dgm:chMax val="1"/>
          <dgm:bulletEnabled val="1"/>
        </dgm:presLayoutVars>
      </dgm:prSet>
      <dgm:spPr/>
      <dgm:t>
        <a:bodyPr/>
        <a:lstStyle/>
        <a:p>
          <a:endParaRPr lang="en-GB"/>
        </a:p>
      </dgm:t>
    </dgm:pt>
    <dgm:pt modelId="{F134FDCA-C82A-4E91-A769-F4E9E3DEA128}" type="pres">
      <dgm:prSet presAssocID="{F97BE9D5-C8E4-4EB4-B719-AF0607F1CFAF}" presName="descendantText" presStyleLbl="alignAcc1" presStyleIdx="1" presStyleCnt="3">
        <dgm:presLayoutVars>
          <dgm:bulletEnabled val="1"/>
        </dgm:presLayoutVars>
      </dgm:prSet>
      <dgm:spPr/>
      <dgm:t>
        <a:bodyPr/>
        <a:lstStyle/>
        <a:p>
          <a:endParaRPr lang="en-GB"/>
        </a:p>
      </dgm:t>
    </dgm:pt>
    <dgm:pt modelId="{E7FB4FF7-7FB6-4919-9D08-032948D252C9}" type="pres">
      <dgm:prSet presAssocID="{D1CBAF1A-E5A4-4617-B2CF-3BCC287E3D77}" presName="sp" presStyleCnt="0"/>
      <dgm:spPr/>
    </dgm:pt>
    <dgm:pt modelId="{D7F62F87-36C9-4B12-B120-0BBDCFD3BE43}" type="pres">
      <dgm:prSet presAssocID="{D2462341-E80D-4236-A5C2-812A29F0E19E}" presName="composite" presStyleCnt="0"/>
      <dgm:spPr/>
    </dgm:pt>
    <dgm:pt modelId="{62B25CC5-9A7F-4EB7-974E-496AC3DBDEFB}" type="pres">
      <dgm:prSet presAssocID="{D2462341-E80D-4236-A5C2-812A29F0E19E}" presName="parentText" presStyleLbl="alignNode1" presStyleIdx="2" presStyleCnt="3">
        <dgm:presLayoutVars>
          <dgm:chMax val="1"/>
          <dgm:bulletEnabled val="1"/>
        </dgm:presLayoutVars>
      </dgm:prSet>
      <dgm:spPr/>
      <dgm:t>
        <a:bodyPr/>
        <a:lstStyle/>
        <a:p>
          <a:endParaRPr lang="en-GB"/>
        </a:p>
      </dgm:t>
    </dgm:pt>
    <dgm:pt modelId="{E765B879-0C10-480B-BDD3-1A6E378BC473}" type="pres">
      <dgm:prSet presAssocID="{D2462341-E80D-4236-A5C2-812A29F0E19E}" presName="descendantText" presStyleLbl="alignAcc1" presStyleIdx="2" presStyleCnt="3">
        <dgm:presLayoutVars>
          <dgm:bulletEnabled val="1"/>
        </dgm:presLayoutVars>
      </dgm:prSet>
      <dgm:spPr/>
      <dgm:t>
        <a:bodyPr/>
        <a:lstStyle/>
        <a:p>
          <a:endParaRPr lang="en-GB"/>
        </a:p>
      </dgm:t>
    </dgm:pt>
  </dgm:ptLst>
  <dgm:cxnLst>
    <dgm:cxn modelId="{9E82925B-E93E-4DA4-A48E-96F1849C41ED}" srcId="{09351712-D3D6-4097-A988-0A5CF1C4252A}" destId="{419FFCC8-3EEE-471A-9F3E-13629411B4AD}" srcOrd="0" destOrd="0" parTransId="{C795942D-C805-46FF-A173-718FDFC09A04}" sibTransId="{28C61728-54A2-4004-A973-DC1EF31B1176}"/>
    <dgm:cxn modelId="{CC2CA7C9-AAEB-43DE-995B-3E6DF4C84CD6}" type="presOf" srcId="{F97BE9D5-C8E4-4EB4-B719-AF0607F1CFAF}" destId="{F9F71143-315A-4448-975D-B4A933ECA0E0}" srcOrd="0" destOrd="0" presId="urn:microsoft.com/office/officeart/2005/8/layout/chevron2"/>
    <dgm:cxn modelId="{99BFD5C8-F484-48CF-8363-040B4AF25656}" type="presOf" srcId="{F2A8048A-B3FC-4AE8-AFEF-8D993769B559}" destId="{E765B879-0C10-480B-BDD3-1A6E378BC473}" srcOrd="0" destOrd="0" presId="urn:microsoft.com/office/officeart/2005/8/layout/chevron2"/>
    <dgm:cxn modelId="{13984778-12BD-47F4-B3A5-24A5CC185F98}" srcId="{09351712-D3D6-4097-A988-0A5CF1C4252A}" destId="{F97BE9D5-C8E4-4EB4-B719-AF0607F1CFAF}" srcOrd="1" destOrd="0" parTransId="{D9640E4A-CDC4-4BD9-8515-49774107CE1C}" sibTransId="{D1CBAF1A-E5A4-4617-B2CF-3BCC287E3D77}"/>
    <dgm:cxn modelId="{00E525ED-0400-458E-A553-40365688A86D}" type="presOf" srcId="{BB7851F5-93BB-4CAA-913E-5DD1D7AB0F33}" destId="{F134FDCA-C82A-4E91-A769-F4E9E3DEA128}" srcOrd="0" destOrd="0" presId="urn:microsoft.com/office/officeart/2005/8/layout/chevron2"/>
    <dgm:cxn modelId="{24983DEE-B32E-411B-9942-3F583E7B4398}" srcId="{09351712-D3D6-4097-A988-0A5CF1C4252A}" destId="{D2462341-E80D-4236-A5C2-812A29F0E19E}" srcOrd="2" destOrd="0" parTransId="{08BE086D-39F8-469F-A394-22125068BFB9}" sibTransId="{7F9A710B-C616-46EC-88C3-02D7CE7E9B42}"/>
    <dgm:cxn modelId="{34991875-3428-489A-8E6D-974FDAFA56E8}" type="presOf" srcId="{09351712-D3D6-4097-A988-0A5CF1C4252A}" destId="{89633070-E57E-4083-AC23-95F17BF497BA}" srcOrd="0" destOrd="0" presId="urn:microsoft.com/office/officeart/2005/8/layout/chevron2"/>
    <dgm:cxn modelId="{B0A83AE9-2625-46D7-B37A-EE57AC984F59}" type="presOf" srcId="{D2462341-E80D-4236-A5C2-812A29F0E19E}" destId="{62B25CC5-9A7F-4EB7-974E-496AC3DBDEFB}" srcOrd="0" destOrd="0" presId="urn:microsoft.com/office/officeart/2005/8/layout/chevron2"/>
    <dgm:cxn modelId="{5F80CAF8-2874-4ABE-A24A-A7821FBE3AED}" srcId="{419FFCC8-3EEE-471A-9F3E-13629411B4AD}" destId="{9C097B88-5133-4F14-BC02-67DEAE6E5833}" srcOrd="0" destOrd="0" parTransId="{54E56190-013B-4FEC-8E0A-0BFE0323703E}" sibTransId="{5A5B2960-97DC-4E5F-961D-41D344B7B84C}"/>
    <dgm:cxn modelId="{0578BAE0-415A-46DE-BD0D-6153F356EC77}" type="presOf" srcId="{419FFCC8-3EEE-471A-9F3E-13629411B4AD}" destId="{C86B85B9-39B2-4467-A815-999B185866C7}" srcOrd="0" destOrd="0" presId="urn:microsoft.com/office/officeart/2005/8/layout/chevron2"/>
    <dgm:cxn modelId="{3C16694D-A8BC-417A-BF22-2606975DB974}" srcId="{F97BE9D5-C8E4-4EB4-B719-AF0607F1CFAF}" destId="{BB7851F5-93BB-4CAA-913E-5DD1D7AB0F33}" srcOrd="0" destOrd="0" parTransId="{4848CDD7-D81B-4FA0-AACD-9652D20EDD20}" sibTransId="{0BEAD2DF-3B87-4FFF-B720-B2ABFD2881DB}"/>
    <dgm:cxn modelId="{E7DA3481-8493-4527-B4AC-0CD308ED5A03}" type="presOf" srcId="{9C097B88-5133-4F14-BC02-67DEAE6E5833}" destId="{2567EEC3-6E07-4CDD-BBFD-CBC1B590ABDC}" srcOrd="0" destOrd="0" presId="urn:microsoft.com/office/officeart/2005/8/layout/chevron2"/>
    <dgm:cxn modelId="{307F323D-B3EB-41CB-BB65-06BFFDA6831C}" srcId="{D2462341-E80D-4236-A5C2-812A29F0E19E}" destId="{F2A8048A-B3FC-4AE8-AFEF-8D993769B559}" srcOrd="0" destOrd="0" parTransId="{71BD6EA5-BC49-44BE-A6EF-4D7BA85041EE}" sibTransId="{CA043D2E-7A2B-4860-BD26-5F2DB4012BD6}"/>
    <dgm:cxn modelId="{43615AA5-E1B3-4143-89CC-47DB830EAA15}" type="presParOf" srcId="{89633070-E57E-4083-AC23-95F17BF497BA}" destId="{E71F235F-7514-4A84-9691-F6B211ABE6D3}" srcOrd="0" destOrd="0" presId="urn:microsoft.com/office/officeart/2005/8/layout/chevron2"/>
    <dgm:cxn modelId="{91EE839A-CADB-407B-BDFF-60F88ED60268}" type="presParOf" srcId="{E71F235F-7514-4A84-9691-F6B211ABE6D3}" destId="{C86B85B9-39B2-4467-A815-999B185866C7}" srcOrd="0" destOrd="0" presId="urn:microsoft.com/office/officeart/2005/8/layout/chevron2"/>
    <dgm:cxn modelId="{FE9CB157-D1FF-4DA4-BEB5-7180FCFD62DC}" type="presParOf" srcId="{E71F235F-7514-4A84-9691-F6B211ABE6D3}" destId="{2567EEC3-6E07-4CDD-BBFD-CBC1B590ABDC}" srcOrd="1" destOrd="0" presId="urn:microsoft.com/office/officeart/2005/8/layout/chevron2"/>
    <dgm:cxn modelId="{D92D56F5-374B-4841-91DB-C62015978E57}" type="presParOf" srcId="{89633070-E57E-4083-AC23-95F17BF497BA}" destId="{F5276A83-2B73-41F6-8AB4-5C1D3B6B9B79}" srcOrd="1" destOrd="0" presId="urn:microsoft.com/office/officeart/2005/8/layout/chevron2"/>
    <dgm:cxn modelId="{9D332E11-60BB-46A0-96F0-556FAEA29B2F}" type="presParOf" srcId="{89633070-E57E-4083-AC23-95F17BF497BA}" destId="{49874479-1FEF-4D05-8258-CC6A6A9BEB45}" srcOrd="2" destOrd="0" presId="urn:microsoft.com/office/officeart/2005/8/layout/chevron2"/>
    <dgm:cxn modelId="{1C77384B-FEA6-45A6-87B8-F3397982B0CB}" type="presParOf" srcId="{49874479-1FEF-4D05-8258-CC6A6A9BEB45}" destId="{F9F71143-315A-4448-975D-B4A933ECA0E0}" srcOrd="0" destOrd="0" presId="urn:microsoft.com/office/officeart/2005/8/layout/chevron2"/>
    <dgm:cxn modelId="{F7BDADEC-43E5-4EBA-9DE7-1B0D0142E4E1}" type="presParOf" srcId="{49874479-1FEF-4D05-8258-CC6A6A9BEB45}" destId="{F134FDCA-C82A-4E91-A769-F4E9E3DEA128}" srcOrd="1" destOrd="0" presId="urn:microsoft.com/office/officeart/2005/8/layout/chevron2"/>
    <dgm:cxn modelId="{5FFCD05E-F58A-472B-AF22-BFA6130DE7CB}" type="presParOf" srcId="{89633070-E57E-4083-AC23-95F17BF497BA}" destId="{E7FB4FF7-7FB6-4919-9D08-032948D252C9}" srcOrd="3" destOrd="0" presId="urn:microsoft.com/office/officeart/2005/8/layout/chevron2"/>
    <dgm:cxn modelId="{4B9B2542-2FF8-4DB5-9688-5BDEE695BEAD}" type="presParOf" srcId="{89633070-E57E-4083-AC23-95F17BF497BA}" destId="{D7F62F87-36C9-4B12-B120-0BBDCFD3BE43}" srcOrd="4" destOrd="0" presId="urn:microsoft.com/office/officeart/2005/8/layout/chevron2"/>
    <dgm:cxn modelId="{69F61ABE-FD02-4143-A26F-5122A32BA085}" type="presParOf" srcId="{D7F62F87-36C9-4B12-B120-0BBDCFD3BE43}" destId="{62B25CC5-9A7F-4EB7-974E-496AC3DBDEFB}" srcOrd="0" destOrd="0" presId="urn:microsoft.com/office/officeart/2005/8/layout/chevron2"/>
    <dgm:cxn modelId="{645CEB2E-A21C-4B58-9C9E-A6060641B6D5}" type="presParOf" srcId="{D7F62F87-36C9-4B12-B120-0BBDCFD3BE43}" destId="{E765B879-0C10-480B-BDD3-1A6E378BC473}"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B85B9-39B2-4467-A815-999B185866C7}">
      <dsp:nvSpPr>
        <dsp:cNvPr id="0" name=""/>
        <dsp:cNvSpPr/>
      </dsp:nvSpPr>
      <dsp:spPr>
        <a:xfrm rot="5400000">
          <a:off x="-172401" y="175471"/>
          <a:ext cx="1149344" cy="804541"/>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1800s</a:t>
          </a:r>
          <a:endParaRPr lang="en-GB" sz="1300" kern="1200" dirty="0"/>
        </a:p>
      </dsp:txBody>
      <dsp:txXfrm rot="-5400000">
        <a:off x="1" y="405341"/>
        <a:ext cx="804541" cy="344803"/>
      </dsp:txXfrm>
    </dsp:sp>
    <dsp:sp modelId="{2567EEC3-6E07-4CDD-BBFD-CBC1B590ABDC}">
      <dsp:nvSpPr>
        <dsp:cNvPr id="0" name=""/>
        <dsp:cNvSpPr/>
      </dsp:nvSpPr>
      <dsp:spPr>
        <a:xfrm rot="5400000">
          <a:off x="4421221" y="-3613610"/>
          <a:ext cx="747073" cy="7980434"/>
        </a:xfrm>
        <a:prstGeom prst="round2Same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John Dalton – </a:t>
          </a:r>
          <a:r>
            <a:rPr lang="en-GB" sz="2000" b="1" kern="1200" dirty="0" smtClean="0">
              <a:solidFill>
                <a:schemeClr val="accent6">
                  <a:lumMod val="75000"/>
                </a:schemeClr>
              </a:solidFill>
            </a:rPr>
            <a:t>tiny spheres that could not be divided</a:t>
          </a:r>
          <a:r>
            <a:rPr lang="en-GB" sz="2000" kern="1200" dirty="0" smtClean="0"/>
            <a:t>.</a:t>
          </a:r>
          <a:endParaRPr lang="en-GB" sz="2000" kern="1200" dirty="0"/>
        </a:p>
      </dsp:txBody>
      <dsp:txXfrm rot="-5400000">
        <a:off x="804541" y="39539"/>
        <a:ext cx="7943965" cy="674135"/>
      </dsp:txXfrm>
    </dsp:sp>
    <dsp:sp modelId="{F9F71143-315A-4448-975D-B4A933ECA0E0}">
      <dsp:nvSpPr>
        <dsp:cNvPr id="0" name=""/>
        <dsp:cNvSpPr/>
      </dsp:nvSpPr>
      <dsp:spPr>
        <a:xfrm rot="5400000">
          <a:off x="-172401" y="1134323"/>
          <a:ext cx="1149344" cy="804541"/>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1890s</a:t>
          </a:r>
          <a:endParaRPr lang="en-GB" sz="1300" kern="1200" dirty="0"/>
        </a:p>
      </dsp:txBody>
      <dsp:txXfrm rot="-5400000">
        <a:off x="1" y="1364193"/>
        <a:ext cx="804541" cy="344803"/>
      </dsp:txXfrm>
    </dsp:sp>
    <dsp:sp modelId="{F134FDCA-C82A-4E91-A769-F4E9E3DEA128}">
      <dsp:nvSpPr>
        <dsp:cNvPr id="0" name=""/>
        <dsp:cNvSpPr/>
      </dsp:nvSpPr>
      <dsp:spPr>
        <a:xfrm rot="5400000">
          <a:off x="4421221" y="-2654758"/>
          <a:ext cx="747073" cy="7980434"/>
        </a:xfrm>
        <a:prstGeom prst="round2Same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JJ Thomson – </a:t>
          </a:r>
          <a:r>
            <a:rPr lang="en-GB" sz="2000" b="1" kern="1200" dirty="0" smtClean="0">
              <a:solidFill>
                <a:schemeClr val="accent6">
                  <a:lumMod val="75000"/>
                </a:schemeClr>
              </a:solidFill>
            </a:rPr>
            <a:t>electron</a:t>
          </a:r>
          <a:r>
            <a:rPr lang="en-GB" sz="2000" kern="1200" dirty="0" smtClean="0"/>
            <a:t> discovered. </a:t>
          </a:r>
          <a:r>
            <a:rPr lang="en-GB" sz="2000" b="1" kern="1200" dirty="0" smtClean="0">
              <a:solidFill>
                <a:schemeClr val="accent6">
                  <a:lumMod val="75000"/>
                </a:schemeClr>
              </a:solidFill>
            </a:rPr>
            <a:t>Plum pudding model </a:t>
          </a:r>
          <a:r>
            <a:rPr lang="en-GB" sz="2000" kern="1200" dirty="0" smtClean="0"/>
            <a:t>- spheres of positive charge with negative charges spread evenly though.</a:t>
          </a:r>
          <a:endParaRPr lang="en-GB" sz="2000" kern="1200" dirty="0"/>
        </a:p>
      </dsp:txBody>
      <dsp:txXfrm rot="-5400000">
        <a:off x="804541" y="998391"/>
        <a:ext cx="7943965" cy="674135"/>
      </dsp:txXfrm>
    </dsp:sp>
    <dsp:sp modelId="{62B25CC5-9A7F-4EB7-974E-496AC3DBDEFB}">
      <dsp:nvSpPr>
        <dsp:cNvPr id="0" name=""/>
        <dsp:cNvSpPr/>
      </dsp:nvSpPr>
      <dsp:spPr>
        <a:xfrm rot="5400000">
          <a:off x="-172401" y="2117739"/>
          <a:ext cx="1149344" cy="804541"/>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1908 -1913</a:t>
          </a:r>
          <a:endParaRPr lang="en-GB" sz="1300" kern="1200" dirty="0"/>
        </a:p>
      </dsp:txBody>
      <dsp:txXfrm rot="-5400000">
        <a:off x="1" y="2347609"/>
        <a:ext cx="804541" cy="344803"/>
      </dsp:txXfrm>
    </dsp:sp>
    <dsp:sp modelId="{E765B879-0C10-480B-BDD3-1A6E378BC473}">
      <dsp:nvSpPr>
        <dsp:cNvPr id="0" name=""/>
        <dsp:cNvSpPr/>
      </dsp:nvSpPr>
      <dsp:spPr>
        <a:xfrm rot="5400000">
          <a:off x="4262367" y="-1537052"/>
          <a:ext cx="1064782" cy="7980434"/>
        </a:xfrm>
        <a:prstGeom prst="round2Same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E. Rutherford, Geiger and  Marsden - </a:t>
          </a:r>
          <a:r>
            <a:rPr lang="en-GB" sz="2000" b="1" kern="1200" dirty="0" smtClean="0">
              <a:solidFill>
                <a:schemeClr val="accent6">
                  <a:lumMod val="75000"/>
                </a:schemeClr>
              </a:solidFill>
            </a:rPr>
            <a:t>alpha particle scattering experiment</a:t>
          </a:r>
          <a:r>
            <a:rPr lang="en-GB" sz="2000" kern="1200" dirty="0" smtClean="0"/>
            <a:t>. Nuclear model - mass of atom concentrated in a </a:t>
          </a:r>
          <a:r>
            <a:rPr lang="en-GB" sz="2000" b="1" kern="1200" dirty="0" smtClean="0">
              <a:solidFill>
                <a:schemeClr val="accent6">
                  <a:lumMod val="75000"/>
                </a:schemeClr>
              </a:solidFill>
            </a:rPr>
            <a:t>charged nucleus, </a:t>
          </a:r>
          <a:r>
            <a:rPr lang="en-GB" sz="2000" b="0" kern="1200" dirty="0" smtClean="0">
              <a:solidFill>
                <a:schemeClr val="tx1"/>
              </a:solidFill>
            </a:rPr>
            <a:t>with </a:t>
          </a:r>
          <a:r>
            <a:rPr lang="en-GB" sz="2000" b="1" kern="1200" dirty="0" smtClean="0">
              <a:solidFill>
                <a:schemeClr val="accent6">
                  <a:lumMod val="75000"/>
                </a:schemeClr>
              </a:solidFill>
            </a:rPr>
            <a:t>orbiting electrons</a:t>
          </a:r>
          <a:r>
            <a:rPr lang="en-GB" sz="2000" kern="1200" dirty="0" smtClean="0"/>
            <a:t>.</a:t>
          </a:r>
          <a:endParaRPr lang="en-GB" sz="2000" kern="1200" dirty="0"/>
        </a:p>
      </dsp:txBody>
      <dsp:txXfrm rot="-5400000">
        <a:off x="804541" y="1972752"/>
        <a:ext cx="7928456" cy="960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B85B9-39B2-4467-A815-999B185866C7}">
      <dsp:nvSpPr>
        <dsp:cNvPr id="0" name=""/>
        <dsp:cNvSpPr/>
      </dsp:nvSpPr>
      <dsp:spPr>
        <a:xfrm rot="5400000">
          <a:off x="-169009" y="170362"/>
          <a:ext cx="1126731" cy="788712"/>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kern="1200" dirty="0" smtClean="0"/>
            <a:t>1914</a:t>
          </a:r>
          <a:endParaRPr lang="en-GB" sz="2100" kern="1200" dirty="0"/>
        </a:p>
      </dsp:txBody>
      <dsp:txXfrm rot="-5400000">
        <a:off x="1" y="395708"/>
        <a:ext cx="788712" cy="338019"/>
      </dsp:txXfrm>
    </dsp:sp>
    <dsp:sp modelId="{2567EEC3-6E07-4CDD-BBFD-CBC1B590ABDC}">
      <dsp:nvSpPr>
        <dsp:cNvPr id="0" name=""/>
        <dsp:cNvSpPr/>
      </dsp:nvSpPr>
      <dsp:spPr>
        <a:xfrm rot="5400000">
          <a:off x="4420656" y="-3630590"/>
          <a:ext cx="732375" cy="7996263"/>
        </a:xfrm>
        <a:prstGeom prst="round2Same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b="1" kern="1200" dirty="0" smtClean="0">
              <a:solidFill>
                <a:schemeClr val="accent6">
                  <a:lumMod val="75000"/>
                </a:schemeClr>
              </a:solidFill>
            </a:rPr>
            <a:t>Niels Bohr </a:t>
          </a:r>
          <a:r>
            <a:rPr lang="en-GB" sz="2100" kern="1200" dirty="0" smtClean="0"/>
            <a:t>– </a:t>
          </a:r>
          <a:r>
            <a:rPr lang="en-GB" sz="2100" b="1" kern="1200" dirty="0" smtClean="0">
              <a:solidFill>
                <a:schemeClr val="accent6">
                  <a:lumMod val="75000"/>
                </a:schemeClr>
              </a:solidFill>
            </a:rPr>
            <a:t>electrons orbit nucleus at specific distances in fixed energy levels </a:t>
          </a:r>
          <a:r>
            <a:rPr lang="en-GB" sz="2100" kern="1200" dirty="0" smtClean="0"/>
            <a:t>(shells). Energy given </a:t>
          </a:r>
          <a:r>
            <a:rPr lang="en-GB" sz="2000" kern="1200" dirty="0" smtClean="0"/>
            <a:t>out</a:t>
          </a:r>
          <a:r>
            <a:rPr lang="en-GB" sz="2100" kern="1200" dirty="0" smtClean="0"/>
            <a:t> when electrons change level.</a:t>
          </a:r>
          <a:endParaRPr lang="en-GB" sz="2100" kern="1200" dirty="0"/>
        </a:p>
      </dsp:txBody>
      <dsp:txXfrm rot="-5400000">
        <a:off x="788712" y="37106"/>
        <a:ext cx="7960511" cy="660871"/>
      </dsp:txXfrm>
    </dsp:sp>
    <dsp:sp modelId="{F9F71143-315A-4448-975D-B4A933ECA0E0}">
      <dsp:nvSpPr>
        <dsp:cNvPr id="0" name=""/>
        <dsp:cNvSpPr/>
      </dsp:nvSpPr>
      <dsp:spPr>
        <a:xfrm rot="5400000">
          <a:off x="-169009" y="1094383"/>
          <a:ext cx="1126731" cy="788712"/>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kern="1200" dirty="0" smtClean="0"/>
            <a:t>Later…</a:t>
          </a:r>
          <a:endParaRPr lang="en-GB" sz="2100" kern="1200" dirty="0"/>
        </a:p>
      </dsp:txBody>
      <dsp:txXfrm rot="-5400000">
        <a:off x="1" y="1319729"/>
        <a:ext cx="788712" cy="338019"/>
      </dsp:txXfrm>
    </dsp:sp>
    <dsp:sp modelId="{F134FDCA-C82A-4E91-A769-F4E9E3DEA128}">
      <dsp:nvSpPr>
        <dsp:cNvPr id="0" name=""/>
        <dsp:cNvSpPr/>
      </dsp:nvSpPr>
      <dsp:spPr>
        <a:xfrm rot="5400000">
          <a:off x="4420656" y="-2706569"/>
          <a:ext cx="732375" cy="7996263"/>
        </a:xfrm>
        <a:prstGeom prst="round2Same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Positive charge of nucleus could be subdivided into particles of positive charge – </a:t>
          </a:r>
          <a:r>
            <a:rPr lang="en-GB" sz="2000" b="1" kern="1200" dirty="0" smtClean="0">
              <a:solidFill>
                <a:schemeClr val="accent6">
                  <a:lumMod val="75000"/>
                </a:schemeClr>
              </a:solidFill>
            </a:rPr>
            <a:t>protons</a:t>
          </a:r>
          <a:r>
            <a:rPr lang="en-GB" sz="2000" kern="1200" dirty="0" smtClean="0"/>
            <a:t>. </a:t>
          </a:r>
          <a:endParaRPr lang="en-GB" sz="2000" kern="1200" dirty="0"/>
        </a:p>
      </dsp:txBody>
      <dsp:txXfrm rot="-5400000">
        <a:off x="788712" y="961127"/>
        <a:ext cx="7960511" cy="660871"/>
      </dsp:txXfrm>
    </dsp:sp>
    <dsp:sp modelId="{62B25CC5-9A7F-4EB7-974E-496AC3DBDEFB}">
      <dsp:nvSpPr>
        <dsp:cNvPr id="0" name=""/>
        <dsp:cNvSpPr/>
      </dsp:nvSpPr>
      <dsp:spPr>
        <a:xfrm rot="5400000">
          <a:off x="-169009" y="2018404"/>
          <a:ext cx="1126731" cy="788712"/>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kern="1200" dirty="0" smtClean="0"/>
            <a:t>1932</a:t>
          </a:r>
          <a:endParaRPr lang="en-GB" sz="2100" kern="1200" dirty="0"/>
        </a:p>
      </dsp:txBody>
      <dsp:txXfrm rot="-5400000">
        <a:off x="1" y="2243750"/>
        <a:ext cx="788712" cy="338019"/>
      </dsp:txXfrm>
    </dsp:sp>
    <dsp:sp modelId="{E765B879-0C10-480B-BDD3-1A6E378BC473}">
      <dsp:nvSpPr>
        <dsp:cNvPr id="0" name=""/>
        <dsp:cNvSpPr/>
      </dsp:nvSpPr>
      <dsp:spPr>
        <a:xfrm rot="5400000">
          <a:off x="4420656" y="-1782548"/>
          <a:ext cx="732375" cy="7996263"/>
        </a:xfrm>
        <a:prstGeom prst="round2Same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smtClean="0">
              <a:solidFill>
                <a:schemeClr val="accent6">
                  <a:lumMod val="75000"/>
                </a:schemeClr>
              </a:solidFill>
            </a:rPr>
            <a:t>James Chadwick </a:t>
          </a:r>
          <a:r>
            <a:rPr lang="en-GB" sz="2000" kern="1200" dirty="0" smtClean="0"/>
            <a:t>– provided evidence for the existence of </a:t>
          </a:r>
          <a:r>
            <a:rPr lang="en-GB" sz="2000" b="1" kern="1200" dirty="0" smtClean="0">
              <a:solidFill>
                <a:schemeClr val="accent6">
                  <a:lumMod val="75000"/>
                </a:schemeClr>
              </a:solidFill>
            </a:rPr>
            <a:t>neutrons</a:t>
          </a:r>
          <a:r>
            <a:rPr lang="en-GB" sz="2000" kern="1200" dirty="0" smtClean="0"/>
            <a:t> within the nucleus.</a:t>
          </a:r>
          <a:endParaRPr lang="en-GB" sz="2000" kern="1200" dirty="0"/>
        </a:p>
      </dsp:txBody>
      <dsp:txXfrm rot="-5400000">
        <a:off x="788712" y="1885148"/>
        <a:ext cx="7960511" cy="6608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46E8E0B9-083D-4D10-8FA2-0F0E31905FAF}" type="datetimeFigureOut">
              <a:rPr lang="en-GB" smtClean="0"/>
              <a:t>15/05/2018</a:t>
            </a:fld>
            <a:endParaRPr lang="en-GB"/>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9DAEFBB2-C0D5-49E2-BA5D-24A60ACF1684}" type="slidenum">
              <a:rPr lang="en-GB" smtClean="0"/>
              <a:t>‹#›</a:t>
            </a:fld>
            <a:endParaRPr lang="en-GB"/>
          </a:p>
        </p:txBody>
      </p:sp>
    </p:spTree>
    <p:extLst>
      <p:ext uri="{BB962C8B-B14F-4D97-AF65-F5344CB8AC3E}">
        <p14:creationId xmlns:p14="http://schemas.microsoft.com/office/powerpoint/2010/main" val="3568260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E42D2026-0859-4913-9377-3DA08F595AD2}" type="datetimeFigureOut">
              <a:rPr lang="en-US" smtClean="0"/>
              <a:t>5/15/2018</a:t>
            </a:fld>
            <a:endParaRPr lang="en-US"/>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2C9D32D9-63A9-423F-8B77-368638260D4D}" type="slidenum">
              <a:rPr lang="en-US" smtClean="0"/>
              <a:t>‹#›</a:t>
            </a:fld>
            <a:endParaRPr lang="en-US"/>
          </a:p>
        </p:txBody>
      </p:sp>
    </p:spTree>
    <p:extLst>
      <p:ext uri="{BB962C8B-B14F-4D97-AF65-F5344CB8AC3E}">
        <p14:creationId xmlns:p14="http://schemas.microsoft.com/office/powerpoint/2010/main" val="45470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https://c2.staticflickr.com/4/3178/4076380768_03994aed44_b.jpg</a:t>
            </a:r>
          </a:p>
        </p:txBody>
      </p:sp>
      <p:sp>
        <p:nvSpPr>
          <p:cNvPr id="4" name="Slide Number Placeholder 3"/>
          <p:cNvSpPr>
            <a:spLocks noGrp="1"/>
          </p:cNvSpPr>
          <p:nvPr>
            <p:ph type="sldNum" sz="quarter" idx="10"/>
          </p:nvPr>
        </p:nvSpPr>
        <p:spPr/>
        <p:txBody>
          <a:bodyPr/>
          <a:lstStyle/>
          <a:p>
            <a:fld id="{2C9D32D9-63A9-423F-8B77-368638260D4D}" type="slidenum">
              <a:rPr lang="en-US" smtClean="0"/>
              <a:t>2</a:t>
            </a:fld>
            <a:endParaRPr lang="en-US"/>
          </a:p>
        </p:txBody>
      </p:sp>
    </p:spTree>
    <p:extLst>
      <p:ext uri="{BB962C8B-B14F-4D97-AF65-F5344CB8AC3E}">
        <p14:creationId xmlns:p14="http://schemas.microsoft.com/office/powerpoint/2010/main" val="2536047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13</a:t>
            </a:fld>
            <a:endParaRPr lang="en-US" dirty="0"/>
          </a:p>
        </p:txBody>
      </p:sp>
    </p:spTree>
    <p:extLst>
      <p:ext uri="{BB962C8B-B14F-4D97-AF65-F5344CB8AC3E}">
        <p14:creationId xmlns:p14="http://schemas.microsoft.com/office/powerpoint/2010/main" val="413923503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134</a:t>
            </a:fld>
            <a:endParaRPr lang="en-US"/>
          </a:p>
        </p:txBody>
      </p:sp>
    </p:spTree>
    <p:extLst>
      <p:ext uri="{BB962C8B-B14F-4D97-AF65-F5344CB8AC3E}">
        <p14:creationId xmlns:p14="http://schemas.microsoft.com/office/powerpoint/2010/main" val="17460941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135</a:t>
            </a:fld>
            <a:endParaRPr lang="en-US"/>
          </a:p>
        </p:txBody>
      </p:sp>
    </p:spTree>
    <p:extLst>
      <p:ext uri="{BB962C8B-B14F-4D97-AF65-F5344CB8AC3E}">
        <p14:creationId xmlns:p14="http://schemas.microsoft.com/office/powerpoint/2010/main" val="85631660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136</a:t>
            </a:fld>
            <a:endParaRPr lang="en-US"/>
          </a:p>
        </p:txBody>
      </p:sp>
    </p:spTree>
    <p:extLst>
      <p:ext uri="{BB962C8B-B14F-4D97-AF65-F5344CB8AC3E}">
        <p14:creationId xmlns:p14="http://schemas.microsoft.com/office/powerpoint/2010/main" val="355693370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137</a:t>
            </a:fld>
            <a:endParaRPr lang="en-US"/>
          </a:p>
        </p:txBody>
      </p:sp>
    </p:spTree>
    <p:extLst>
      <p:ext uri="{BB962C8B-B14F-4D97-AF65-F5344CB8AC3E}">
        <p14:creationId xmlns:p14="http://schemas.microsoft.com/office/powerpoint/2010/main" val="130585570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138</a:t>
            </a:fld>
            <a:endParaRPr lang="en-US"/>
          </a:p>
        </p:txBody>
      </p:sp>
    </p:spTree>
    <p:extLst>
      <p:ext uri="{BB962C8B-B14F-4D97-AF65-F5344CB8AC3E}">
        <p14:creationId xmlns:p14="http://schemas.microsoft.com/office/powerpoint/2010/main" val="291533115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139</a:t>
            </a:fld>
            <a:endParaRPr lang="en-US" dirty="0"/>
          </a:p>
        </p:txBody>
      </p:sp>
    </p:spTree>
    <p:extLst>
      <p:ext uri="{BB962C8B-B14F-4D97-AF65-F5344CB8AC3E}">
        <p14:creationId xmlns:p14="http://schemas.microsoft.com/office/powerpoint/2010/main" val="24800533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140</a:t>
            </a:fld>
            <a:endParaRPr lang="en-US"/>
          </a:p>
        </p:txBody>
      </p:sp>
    </p:spTree>
    <p:extLst>
      <p:ext uri="{BB962C8B-B14F-4D97-AF65-F5344CB8AC3E}">
        <p14:creationId xmlns:p14="http://schemas.microsoft.com/office/powerpoint/2010/main" val="26517625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141</a:t>
            </a:fld>
            <a:endParaRPr lang="en-US"/>
          </a:p>
        </p:txBody>
      </p:sp>
    </p:spTree>
    <p:extLst>
      <p:ext uri="{BB962C8B-B14F-4D97-AF65-F5344CB8AC3E}">
        <p14:creationId xmlns:p14="http://schemas.microsoft.com/office/powerpoint/2010/main" val="46741495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142</a:t>
            </a:fld>
            <a:endParaRPr lang="en-US"/>
          </a:p>
        </p:txBody>
      </p:sp>
    </p:spTree>
    <p:extLst>
      <p:ext uri="{BB962C8B-B14F-4D97-AF65-F5344CB8AC3E}">
        <p14:creationId xmlns:p14="http://schemas.microsoft.com/office/powerpoint/2010/main" val="46737286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143</a:t>
            </a:fld>
            <a:endParaRPr lang="en-US"/>
          </a:p>
        </p:txBody>
      </p:sp>
    </p:spTree>
    <p:extLst>
      <p:ext uri="{BB962C8B-B14F-4D97-AF65-F5344CB8AC3E}">
        <p14:creationId xmlns:p14="http://schemas.microsoft.com/office/powerpoint/2010/main" val="149110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18</a:t>
            </a:fld>
            <a:endParaRPr lang="en-US"/>
          </a:p>
        </p:txBody>
      </p:sp>
    </p:spTree>
    <p:extLst>
      <p:ext uri="{BB962C8B-B14F-4D97-AF65-F5344CB8AC3E}">
        <p14:creationId xmlns:p14="http://schemas.microsoft.com/office/powerpoint/2010/main" val="37200617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144</a:t>
            </a:fld>
            <a:endParaRPr lang="en-US"/>
          </a:p>
        </p:txBody>
      </p:sp>
    </p:spTree>
    <p:extLst>
      <p:ext uri="{BB962C8B-B14F-4D97-AF65-F5344CB8AC3E}">
        <p14:creationId xmlns:p14="http://schemas.microsoft.com/office/powerpoint/2010/main" val="186394554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145</a:t>
            </a:fld>
            <a:endParaRPr lang="en-US"/>
          </a:p>
        </p:txBody>
      </p:sp>
    </p:spTree>
    <p:extLst>
      <p:ext uri="{BB962C8B-B14F-4D97-AF65-F5344CB8AC3E}">
        <p14:creationId xmlns:p14="http://schemas.microsoft.com/office/powerpoint/2010/main" val="290147007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146</a:t>
            </a:fld>
            <a:endParaRPr lang="en-US"/>
          </a:p>
        </p:txBody>
      </p:sp>
    </p:spTree>
    <p:extLst>
      <p:ext uri="{BB962C8B-B14F-4D97-AF65-F5344CB8AC3E}">
        <p14:creationId xmlns:p14="http://schemas.microsoft.com/office/powerpoint/2010/main" val="305181805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147</a:t>
            </a:fld>
            <a:endParaRPr lang="en-US"/>
          </a:p>
        </p:txBody>
      </p:sp>
    </p:spTree>
    <p:extLst>
      <p:ext uri="{BB962C8B-B14F-4D97-AF65-F5344CB8AC3E}">
        <p14:creationId xmlns:p14="http://schemas.microsoft.com/office/powerpoint/2010/main" val="188873732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148</a:t>
            </a:fld>
            <a:endParaRPr lang="en-US"/>
          </a:p>
        </p:txBody>
      </p:sp>
    </p:spTree>
    <p:extLst>
      <p:ext uri="{BB962C8B-B14F-4D97-AF65-F5344CB8AC3E}">
        <p14:creationId xmlns:p14="http://schemas.microsoft.com/office/powerpoint/2010/main" val="41281593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149</a:t>
            </a:fld>
            <a:endParaRPr lang="en-US"/>
          </a:p>
        </p:txBody>
      </p:sp>
    </p:spTree>
    <p:extLst>
      <p:ext uri="{BB962C8B-B14F-4D97-AF65-F5344CB8AC3E}">
        <p14:creationId xmlns:p14="http://schemas.microsoft.com/office/powerpoint/2010/main" val="343992693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150</a:t>
            </a:fld>
            <a:endParaRPr lang="en-US"/>
          </a:p>
        </p:txBody>
      </p:sp>
    </p:spTree>
    <p:extLst>
      <p:ext uri="{BB962C8B-B14F-4D97-AF65-F5344CB8AC3E}">
        <p14:creationId xmlns:p14="http://schemas.microsoft.com/office/powerpoint/2010/main" val="284285331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151</a:t>
            </a:fld>
            <a:endParaRPr lang="en-US"/>
          </a:p>
        </p:txBody>
      </p:sp>
    </p:spTree>
    <p:extLst>
      <p:ext uri="{BB962C8B-B14F-4D97-AF65-F5344CB8AC3E}">
        <p14:creationId xmlns:p14="http://schemas.microsoft.com/office/powerpoint/2010/main" val="124806694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152</a:t>
            </a:fld>
            <a:endParaRPr lang="en-US"/>
          </a:p>
        </p:txBody>
      </p:sp>
    </p:spTree>
    <p:extLst>
      <p:ext uri="{BB962C8B-B14F-4D97-AF65-F5344CB8AC3E}">
        <p14:creationId xmlns:p14="http://schemas.microsoft.com/office/powerpoint/2010/main" val="348924812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153</a:t>
            </a:fld>
            <a:endParaRPr lang="en-US"/>
          </a:p>
        </p:txBody>
      </p:sp>
    </p:spTree>
    <p:extLst>
      <p:ext uri="{BB962C8B-B14F-4D97-AF65-F5344CB8AC3E}">
        <p14:creationId xmlns:p14="http://schemas.microsoft.com/office/powerpoint/2010/main" val="4034865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19</a:t>
            </a:fld>
            <a:endParaRPr lang="en-US"/>
          </a:p>
        </p:txBody>
      </p:sp>
    </p:spTree>
    <p:extLst>
      <p:ext uri="{BB962C8B-B14F-4D97-AF65-F5344CB8AC3E}">
        <p14:creationId xmlns:p14="http://schemas.microsoft.com/office/powerpoint/2010/main" val="219208845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154</a:t>
            </a:fld>
            <a:endParaRPr lang="en-US" dirty="0"/>
          </a:p>
        </p:txBody>
      </p:sp>
    </p:spTree>
    <p:extLst>
      <p:ext uri="{BB962C8B-B14F-4D97-AF65-F5344CB8AC3E}">
        <p14:creationId xmlns:p14="http://schemas.microsoft.com/office/powerpoint/2010/main" val="248207610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155</a:t>
            </a:fld>
            <a:endParaRPr lang="en-US"/>
          </a:p>
        </p:txBody>
      </p:sp>
    </p:spTree>
    <p:extLst>
      <p:ext uri="{BB962C8B-B14F-4D97-AF65-F5344CB8AC3E}">
        <p14:creationId xmlns:p14="http://schemas.microsoft.com/office/powerpoint/2010/main" val="100940875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156</a:t>
            </a:fld>
            <a:endParaRPr lang="en-US"/>
          </a:p>
        </p:txBody>
      </p:sp>
    </p:spTree>
    <p:extLst>
      <p:ext uri="{BB962C8B-B14F-4D97-AF65-F5344CB8AC3E}">
        <p14:creationId xmlns:p14="http://schemas.microsoft.com/office/powerpoint/2010/main" val="70384817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157</a:t>
            </a:fld>
            <a:endParaRPr lang="en-US"/>
          </a:p>
        </p:txBody>
      </p:sp>
    </p:spTree>
    <p:extLst>
      <p:ext uri="{BB962C8B-B14F-4D97-AF65-F5344CB8AC3E}">
        <p14:creationId xmlns:p14="http://schemas.microsoft.com/office/powerpoint/2010/main" val="292238017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158</a:t>
            </a:fld>
            <a:endParaRPr lang="en-US"/>
          </a:p>
        </p:txBody>
      </p:sp>
    </p:spTree>
    <p:extLst>
      <p:ext uri="{BB962C8B-B14F-4D97-AF65-F5344CB8AC3E}">
        <p14:creationId xmlns:p14="http://schemas.microsoft.com/office/powerpoint/2010/main" val="133914837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159</a:t>
            </a:fld>
            <a:endParaRPr lang="en-US"/>
          </a:p>
        </p:txBody>
      </p:sp>
    </p:spTree>
    <p:extLst>
      <p:ext uri="{BB962C8B-B14F-4D97-AF65-F5344CB8AC3E}">
        <p14:creationId xmlns:p14="http://schemas.microsoft.com/office/powerpoint/2010/main" val="356287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20</a:t>
            </a:fld>
            <a:endParaRPr lang="en-US"/>
          </a:p>
        </p:txBody>
      </p:sp>
    </p:spTree>
    <p:extLst>
      <p:ext uri="{BB962C8B-B14F-4D97-AF65-F5344CB8AC3E}">
        <p14:creationId xmlns:p14="http://schemas.microsoft.com/office/powerpoint/2010/main" val="731581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21</a:t>
            </a:fld>
            <a:endParaRPr lang="en-US"/>
          </a:p>
        </p:txBody>
      </p:sp>
    </p:spTree>
    <p:extLst>
      <p:ext uri="{BB962C8B-B14F-4D97-AF65-F5344CB8AC3E}">
        <p14:creationId xmlns:p14="http://schemas.microsoft.com/office/powerpoint/2010/main" val="4170459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23</a:t>
            </a:fld>
            <a:endParaRPr lang="en-US" dirty="0"/>
          </a:p>
        </p:txBody>
      </p:sp>
    </p:spTree>
    <p:extLst>
      <p:ext uri="{BB962C8B-B14F-4D97-AF65-F5344CB8AC3E}">
        <p14:creationId xmlns:p14="http://schemas.microsoft.com/office/powerpoint/2010/main" val="1572386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26</a:t>
            </a:fld>
            <a:endParaRPr lang="en-US"/>
          </a:p>
        </p:txBody>
      </p:sp>
    </p:spTree>
    <p:extLst>
      <p:ext uri="{BB962C8B-B14F-4D97-AF65-F5344CB8AC3E}">
        <p14:creationId xmlns:p14="http://schemas.microsoft.com/office/powerpoint/2010/main" val="3028968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27</a:t>
            </a:fld>
            <a:endParaRPr lang="en-US"/>
          </a:p>
        </p:txBody>
      </p:sp>
    </p:spTree>
    <p:extLst>
      <p:ext uri="{BB962C8B-B14F-4D97-AF65-F5344CB8AC3E}">
        <p14:creationId xmlns:p14="http://schemas.microsoft.com/office/powerpoint/2010/main" val="3668222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28</a:t>
            </a:fld>
            <a:endParaRPr lang="en-US"/>
          </a:p>
        </p:txBody>
      </p:sp>
    </p:spTree>
    <p:extLst>
      <p:ext uri="{BB962C8B-B14F-4D97-AF65-F5344CB8AC3E}">
        <p14:creationId xmlns:p14="http://schemas.microsoft.com/office/powerpoint/2010/main" val="2303030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29</a:t>
            </a:fld>
            <a:endParaRPr lang="en-US"/>
          </a:p>
        </p:txBody>
      </p:sp>
    </p:spTree>
    <p:extLst>
      <p:ext uri="{BB962C8B-B14F-4D97-AF65-F5344CB8AC3E}">
        <p14:creationId xmlns:p14="http://schemas.microsoft.com/office/powerpoint/2010/main" val="176108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https://c2.staticflickr.com/4/3178/4076380768_03994aed44_b.jpg</a:t>
            </a:r>
          </a:p>
        </p:txBody>
      </p:sp>
      <p:sp>
        <p:nvSpPr>
          <p:cNvPr id="4" name="Slide Number Placeholder 3"/>
          <p:cNvSpPr>
            <a:spLocks noGrp="1"/>
          </p:cNvSpPr>
          <p:nvPr>
            <p:ph type="sldNum" sz="quarter" idx="10"/>
          </p:nvPr>
        </p:nvSpPr>
        <p:spPr/>
        <p:txBody>
          <a:bodyPr/>
          <a:lstStyle/>
          <a:p>
            <a:fld id="{2C9D32D9-63A9-423F-8B77-368638260D4D}" type="slidenum">
              <a:rPr lang="en-US" smtClean="0"/>
              <a:t>3</a:t>
            </a:fld>
            <a:endParaRPr lang="en-US"/>
          </a:p>
        </p:txBody>
      </p:sp>
    </p:spTree>
    <p:extLst>
      <p:ext uri="{BB962C8B-B14F-4D97-AF65-F5344CB8AC3E}">
        <p14:creationId xmlns:p14="http://schemas.microsoft.com/office/powerpoint/2010/main" val="1933471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30</a:t>
            </a:fld>
            <a:endParaRPr lang="en-US"/>
          </a:p>
        </p:txBody>
      </p:sp>
    </p:spTree>
    <p:extLst>
      <p:ext uri="{BB962C8B-B14F-4D97-AF65-F5344CB8AC3E}">
        <p14:creationId xmlns:p14="http://schemas.microsoft.com/office/powerpoint/2010/main" val="3531425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31</a:t>
            </a:fld>
            <a:endParaRPr lang="en-US"/>
          </a:p>
        </p:txBody>
      </p:sp>
    </p:spTree>
    <p:extLst>
      <p:ext uri="{BB962C8B-B14F-4D97-AF65-F5344CB8AC3E}">
        <p14:creationId xmlns:p14="http://schemas.microsoft.com/office/powerpoint/2010/main" val="302111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34</a:t>
            </a:fld>
            <a:endParaRPr lang="en-US" dirty="0"/>
          </a:p>
        </p:txBody>
      </p:sp>
    </p:spTree>
    <p:extLst>
      <p:ext uri="{BB962C8B-B14F-4D97-AF65-F5344CB8AC3E}">
        <p14:creationId xmlns:p14="http://schemas.microsoft.com/office/powerpoint/2010/main" val="1482433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37</a:t>
            </a:fld>
            <a:endParaRPr lang="en-US"/>
          </a:p>
        </p:txBody>
      </p:sp>
    </p:spTree>
    <p:extLst>
      <p:ext uri="{BB962C8B-B14F-4D97-AF65-F5344CB8AC3E}">
        <p14:creationId xmlns:p14="http://schemas.microsoft.com/office/powerpoint/2010/main" val="1310129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302875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39</a:t>
            </a:fld>
            <a:endParaRPr lang="en-US"/>
          </a:p>
        </p:txBody>
      </p:sp>
    </p:spTree>
    <p:extLst>
      <p:ext uri="{BB962C8B-B14F-4D97-AF65-F5344CB8AC3E}">
        <p14:creationId xmlns:p14="http://schemas.microsoft.com/office/powerpoint/2010/main" val="2025072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https://examhints.files.wordpress.com/2014/10/ions-list.png</a:t>
            </a:r>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968028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431927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159013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43</a:t>
            </a:fld>
            <a:endParaRPr lang="en-US"/>
          </a:p>
        </p:txBody>
      </p:sp>
    </p:spTree>
    <p:extLst>
      <p:ext uri="{BB962C8B-B14F-4D97-AF65-F5344CB8AC3E}">
        <p14:creationId xmlns:p14="http://schemas.microsoft.com/office/powerpoint/2010/main" val="30944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4</a:t>
            </a:fld>
            <a:endParaRPr lang="en-US"/>
          </a:p>
        </p:txBody>
      </p:sp>
    </p:spTree>
    <p:extLst>
      <p:ext uri="{BB962C8B-B14F-4D97-AF65-F5344CB8AC3E}">
        <p14:creationId xmlns:p14="http://schemas.microsoft.com/office/powerpoint/2010/main" val="598747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44</a:t>
            </a:fld>
            <a:endParaRPr lang="en-US"/>
          </a:p>
        </p:txBody>
      </p:sp>
    </p:spTree>
    <p:extLst>
      <p:ext uri="{BB962C8B-B14F-4D97-AF65-F5344CB8AC3E}">
        <p14:creationId xmlns:p14="http://schemas.microsoft.com/office/powerpoint/2010/main" val="953136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127070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549261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821191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288931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136816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879620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308125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32635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044770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5</a:t>
            </a:fld>
            <a:endParaRPr lang="en-US"/>
          </a:p>
        </p:txBody>
      </p:sp>
    </p:spTree>
    <p:extLst>
      <p:ext uri="{BB962C8B-B14F-4D97-AF65-F5344CB8AC3E}">
        <p14:creationId xmlns:p14="http://schemas.microsoft.com/office/powerpoint/2010/main" val="211582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58356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865165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57</a:t>
            </a:fld>
            <a:endParaRPr lang="en-US"/>
          </a:p>
        </p:txBody>
      </p:sp>
    </p:spTree>
    <p:extLst>
      <p:ext uri="{BB962C8B-B14F-4D97-AF65-F5344CB8AC3E}">
        <p14:creationId xmlns:p14="http://schemas.microsoft.com/office/powerpoint/2010/main" val="32060916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91359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3674129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3422902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8434273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334335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1609855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2463711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6</a:t>
            </a:fld>
            <a:endParaRPr lang="en-US"/>
          </a:p>
        </p:txBody>
      </p:sp>
    </p:spTree>
    <p:extLst>
      <p:ext uri="{BB962C8B-B14F-4D97-AF65-F5344CB8AC3E}">
        <p14:creationId xmlns:p14="http://schemas.microsoft.com/office/powerpoint/2010/main" val="23318707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25519209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280717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31861020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5105106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3265708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5563073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22359641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37230525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31988345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1207591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7</a:t>
            </a:fld>
            <a:endParaRPr lang="en-US"/>
          </a:p>
        </p:txBody>
      </p:sp>
    </p:spTree>
    <p:extLst>
      <p:ext uri="{BB962C8B-B14F-4D97-AF65-F5344CB8AC3E}">
        <p14:creationId xmlns:p14="http://schemas.microsoft.com/office/powerpoint/2010/main" val="11523397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35781238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23115282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88</a:t>
            </a:fld>
            <a:endParaRPr lang="en-US"/>
          </a:p>
        </p:txBody>
      </p:sp>
    </p:spTree>
    <p:extLst>
      <p:ext uri="{BB962C8B-B14F-4D97-AF65-F5344CB8AC3E}">
        <p14:creationId xmlns:p14="http://schemas.microsoft.com/office/powerpoint/2010/main" val="6467229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64643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90</a:t>
            </a:fld>
            <a:endParaRPr lang="en-US"/>
          </a:p>
        </p:txBody>
      </p:sp>
    </p:spTree>
    <p:extLst>
      <p:ext uri="{BB962C8B-B14F-4D97-AF65-F5344CB8AC3E}">
        <p14:creationId xmlns:p14="http://schemas.microsoft.com/office/powerpoint/2010/main" val="8814393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21754907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94</a:t>
            </a:fld>
            <a:endParaRPr lang="en-US" dirty="0">
              <a:solidFill>
                <a:prstClr val="black"/>
              </a:solidFill>
            </a:endParaRPr>
          </a:p>
        </p:txBody>
      </p:sp>
    </p:spTree>
    <p:extLst>
      <p:ext uri="{BB962C8B-B14F-4D97-AF65-F5344CB8AC3E}">
        <p14:creationId xmlns:p14="http://schemas.microsoft.com/office/powerpoint/2010/main" val="34738951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97</a:t>
            </a:fld>
            <a:endParaRPr lang="en-US"/>
          </a:p>
        </p:txBody>
      </p:sp>
    </p:spTree>
    <p:extLst>
      <p:ext uri="{BB962C8B-B14F-4D97-AF65-F5344CB8AC3E}">
        <p14:creationId xmlns:p14="http://schemas.microsoft.com/office/powerpoint/2010/main" val="5447880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98</a:t>
            </a:fld>
            <a:endParaRPr lang="en-US"/>
          </a:p>
        </p:txBody>
      </p:sp>
    </p:spTree>
    <p:extLst>
      <p:ext uri="{BB962C8B-B14F-4D97-AF65-F5344CB8AC3E}">
        <p14:creationId xmlns:p14="http://schemas.microsoft.com/office/powerpoint/2010/main" val="31585277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99</a:t>
            </a:fld>
            <a:endParaRPr lang="en-US"/>
          </a:p>
        </p:txBody>
      </p:sp>
    </p:spTree>
    <p:extLst>
      <p:ext uri="{BB962C8B-B14F-4D97-AF65-F5344CB8AC3E}">
        <p14:creationId xmlns:p14="http://schemas.microsoft.com/office/powerpoint/2010/main" val="213110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8</a:t>
            </a:fld>
            <a:endParaRPr lang="en-US"/>
          </a:p>
        </p:txBody>
      </p:sp>
    </p:spTree>
    <p:extLst>
      <p:ext uri="{BB962C8B-B14F-4D97-AF65-F5344CB8AC3E}">
        <p14:creationId xmlns:p14="http://schemas.microsoft.com/office/powerpoint/2010/main" val="29453550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100</a:t>
            </a:fld>
            <a:endParaRPr lang="en-US"/>
          </a:p>
        </p:txBody>
      </p:sp>
    </p:spTree>
    <p:extLst>
      <p:ext uri="{BB962C8B-B14F-4D97-AF65-F5344CB8AC3E}">
        <p14:creationId xmlns:p14="http://schemas.microsoft.com/office/powerpoint/2010/main" val="18805206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101</a:t>
            </a:fld>
            <a:endParaRPr lang="en-US"/>
          </a:p>
        </p:txBody>
      </p:sp>
    </p:spTree>
    <p:extLst>
      <p:ext uri="{BB962C8B-B14F-4D97-AF65-F5344CB8AC3E}">
        <p14:creationId xmlns:p14="http://schemas.microsoft.com/office/powerpoint/2010/main" val="30540274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102</a:t>
            </a:fld>
            <a:endParaRPr lang="en-US" dirty="0"/>
          </a:p>
        </p:txBody>
      </p:sp>
    </p:spTree>
    <p:extLst>
      <p:ext uri="{BB962C8B-B14F-4D97-AF65-F5344CB8AC3E}">
        <p14:creationId xmlns:p14="http://schemas.microsoft.com/office/powerpoint/2010/main" val="41629638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103</a:t>
            </a:fld>
            <a:endParaRPr lang="en-US"/>
          </a:p>
        </p:txBody>
      </p:sp>
    </p:spTree>
    <p:extLst>
      <p:ext uri="{BB962C8B-B14F-4D97-AF65-F5344CB8AC3E}">
        <p14:creationId xmlns:p14="http://schemas.microsoft.com/office/powerpoint/2010/main" val="39207681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104</a:t>
            </a:fld>
            <a:endParaRPr lang="en-US"/>
          </a:p>
        </p:txBody>
      </p:sp>
    </p:spTree>
    <p:extLst>
      <p:ext uri="{BB962C8B-B14F-4D97-AF65-F5344CB8AC3E}">
        <p14:creationId xmlns:p14="http://schemas.microsoft.com/office/powerpoint/2010/main" val="1377347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105</a:t>
            </a:fld>
            <a:endParaRPr lang="en-US"/>
          </a:p>
        </p:txBody>
      </p:sp>
    </p:spTree>
    <p:extLst>
      <p:ext uri="{BB962C8B-B14F-4D97-AF65-F5344CB8AC3E}">
        <p14:creationId xmlns:p14="http://schemas.microsoft.com/office/powerpoint/2010/main" val="2706773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106</a:t>
            </a:fld>
            <a:endParaRPr lang="en-US"/>
          </a:p>
        </p:txBody>
      </p:sp>
    </p:spTree>
    <p:extLst>
      <p:ext uri="{BB962C8B-B14F-4D97-AF65-F5344CB8AC3E}">
        <p14:creationId xmlns:p14="http://schemas.microsoft.com/office/powerpoint/2010/main" val="16662496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107</a:t>
            </a:fld>
            <a:endParaRPr lang="en-US"/>
          </a:p>
        </p:txBody>
      </p:sp>
    </p:spTree>
    <p:extLst>
      <p:ext uri="{BB962C8B-B14F-4D97-AF65-F5344CB8AC3E}">
        <p14:creationId xmlns:p14="http://schemas.microsoft.com/office/powerpoint/2010/main" val="23839144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108</a:t>
            </a:fld>
            <a:endParaRPr lang="en-US"/>
          </a:p>
        </p:txBody>
      </p:sp>
    </p:spTree>
    <p:extLst>
      <p:ext uri="{BB962C8B-B14F-4D97-AF65-F5344CB8AC3E}">
        <p14:creationId xmlns:p14="http://schemas.microsoft.com/office/powerpoint/2010/main" val="40982037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109</a:t>
            </a:fld>
            <a:endParaRPr lang="en-US"/>
          </a:p>
        </p:txBody>
      </p:sp>
    </p:spTree>
    <p:extLst>
      <p:ext uri="{BB962C8B-B14F-4D97-AF65-F5344CB8AC3E}">
        <p14:creationId xmlns:p14="http://schemas.microsoft.com/office/powerpoint/2010/main" val="2607328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9</a:t>
            </a:fld>
            <a:endParaRPr lang="en-US"/>
          </a:p>
        </p:txBody>
      </p:sp>
    </p:spTree>
    <p:extLst>
      <p:ext uri="{BB962C8B-B14F-4D97-AF65-F5344CB8AC3E}">
        <p14:creationId xmlns:p14="http://schemas.microsoft.com/office/powerpoint/2010/main" val="11737461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110</a:t>
            </a:fld>
            <a:endParaRPr lang="en-US"/>
          </a:p>
        </p:txBody>
      </p:sp>
    </p:spTree>
    <p:extLst>
      <p:ext uri="{BB962C8B-B14F-4D97-AF65-F5344CB8AC3E}">
        <p14:creationId xmlns:p14="http://schemas.microsoft.com/office/powerpoint/2010/main" val="3281089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111</a:t>
            </a:fld>
            <a:endParaRPr lang="en-US"/>
          </a:p>
        </p:txBody>
      </p:sp>
    </p:spTree>
    <p:extLst>
      <p:ext uri="{BB962C8B-B14F-4D97-AF65-F5344CB8AC3E}">
        <p14:creationId xmlns:p14="http://schemas.microsoft.com/office/powerpoint/2010/main" val="38331680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112</a:t>
            </a:fld>
            <a:endParaRPr lang="en-US"/>
          </a:p>
        </p:txBody>
      </p:sp>
    </p:spTree>
    <p:extLst>
      <p:ext uri="{BB962C8B-B14F-4D97-AF65-F5344CB8AC3E}">
        <p14:creationId xmlns:p14="http://schemas.microsoft.com/office/powerpoint/2010/main" val="7402604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113</a:t>
            </a:fld>
            <a:endParaRPr lang="en-US"/>
          </a:p>
        </p:txBody>
      </p:sp>
    </p:spTree>
    <p:extLst>
      <p:ext uri="{BB962C8B-B14F-4D97-AF65-F5344CB8AC3E}">
        <p14:creationId xmlns:p14="http://schemas.microsoft.com/office/powerpoint/2010/main" val="41346743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114</a:t>
            </a:fld>
            <a:endParaRPr lang="en-US"/>
          </a:p>
        </p:txBody>
      </p:sp>
    </p:spTree>
    <p:extLst>
      <p:ext uri="{BB962C8B-B14F-4D97-AF65-F5344CB8AC3E}">
        <p14:creationId xmlns:p14="http://schemas.microsoft.com/office/powerpoint/2010/main" val="42743937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115</a:t>
            </a:fld>
            <a:endParaRPr lang="en-US" dirty="0"/>
          </a:p>
        </p:txBody>
      </p:sp>
    </p:spTree>
    <p:extLst>
      <p:ext uri="{BB962C8B-B14F-4D97-AF65-F5344CB8AC3E}">
        <p14:creationId xmlns:p14="http://schemas.microsoft.com/office/powerpoint/2010/main" val="40387591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116</a:t>
            </a:fld>
            <a:endParaRPr lang="en-US"/>
          </a:p>
        </p:txBody>
      </p:sp>
    </p:spTree>
    <p:extLst>
      <p:ext uri="{BB962C8B-B14F-4D97-AF65-F5344CB8AC3E}">
        <p14:creationId xmlns:p14="http://schemas.microsoft.com/office/powerpoint/2010/main" val="28835594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117</a:t>
            </a:fld>
            <a:endParaRPr lang="en-US"/>
          </a:p>
        </p:txBody>
      </p:sp>
    </p:spTree>
    <p:extLst>
      <p:ext uri="{BB962C8B-B14F-4D97-AF65-F5344CB8AC3E}">
        <p14:creationId xmlns:p14="http://schemas.microsoft.com/office/powerpoint/2010/main" val="16724354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118</a:t>
            </a:fld>
            <a:endParaRPr lang="en-US"/>
          </a:p>
        </p:txBody>
      </p:sp>
    </p:spTree>
    <p:extLst>
      <p:ext uri="{BB962C8B-B14F-4D97-AF65-F5344CB8AC3E}">
        <p14:creationId xmlns:p14="http://schemas.microsoft.com/office/powerpoint/2010/main" val="10292369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119</a:t>
            </a:fld>
            <a:endParaRPr lang="en-US"/>
          </a:p>
        </p:txBody>
      </p:sp>
    </p:spTree>
    <p:extLst>
      <p:ext uri="{BB962C8B-B14F-4D97-AF65-F5344CB8AC3E}">
        <p14:creationId xmlns:p14="http://schemas.microsoft.com/office/powerpoint/2010/main" val="2798854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10</a:t>
            </a:fld>
            <a:endParaRPr lang="en-US"/>
          </a:p>
        </p:txBody>
      </p:sp>
    </p:spTree>
    <p:extLst>
      <p:ext uri="{BB962C8B-B14F-4D97-AF65-F5344CB8AC3E}">
        <p14:creationId xmlns:p14="http://schemas.microsoft.com/office/powerpoint/2010/main" val="14125245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120</a:t>
            </a:fld>
            <a:endParaRPr lang="en-US"/>
          </a:p>
        </p:txBody>
      </p:sp>
    </p:spTree>
    <p:extLst>
      <p:ext uri="{BB962C8B-B14F-4D97-AF65-F5344CB8AC3E}">
        <p14:creationId xmlns:p14="http://schemas.microsoft.com/office/powerpoint/2010/main" val="10357633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121</a:t>
            </a:fld>
            <a:endParaRPr lang="en-US"/>
          </a:p>
        </p:txBody>
      </p:sp>
    </p:spTree>
    <p:extLst>
      <p:ext uri="{BB962C8B-B14F-4D97-AF65-F5344CB8AC3E}">
        <p14:creationId xmlns:p14="http://schemas.microsoft.com/office/powerpoint/2010/main" val="22279774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122</a:t>
            </a:fld>
            <a:endParaRPr lang="en-US"/>
          </a:p>
        </p:txBody>
      </p:sp>
    </p:spTree>
    <p:extLst>
      <p:ext uri="{BB962C8B-B14F-4D97-AF65-F5344CB8AC3E}">
        <p14:creationId xmlns:p14="http://schemas.microsoft.com/office/powerpoint/2010/main" val="58645628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123</a:t>
            </a:fld>
            <a:endParaRPr lang="en-US"/>
          </a:p>
        </p:txBody>
      </p:sp>
    </p:spTree>
    <p:extLst>
      <p:ext uri="{BB962C8B-B14F-4D97-AF65-F5344CB8AC3E}">
        <p14:creationId xmlns:p14="http://schemas.microsoft.com/office/powerpoint/2010/main" val="271520420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124</a:t>
            </a:fld>
            <a:endParaRPr lang="en-US"/>
          </a:p>
        </p:txBody>
      </p:sp>
    </p:spTree>
    <p:extLst>
      <p:ext uri="{BB962C8B-B14F-4D97-AF65-F5344CB8AC3E}">
        <p14:creationId xmlns:p14="http://schemas.microsoft.com/office/powerpoint/2010/main" val="7737801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125</a:t>
            </a:fld>
            <a:endParaRPr lang="en-US"/>
          </a:p>
        </p:txBody>
      </p:sp>
    </p:spTree>
    <p:extLst>
      <p:ext uri="{BB962C8B-B14F-4D97-AF65-F5344CB8AC3E}">
        <p14:creationId xmlns:p14="http://schemas.microsoft.com/office/powerpoint/2010/main" val="15268373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128</a:t>
            </a:fld>
            <a:endParaRPr lang="en-US" dirty="0"/>
          </a:p>
        </p:txBody>
      </p:sp>
    </p:spTree>
    <p:extLst>
      <p:ext uri="{BB962C8B-B14F-4D97-AF65-F5344CB8AC3E}">
        <p14:creationId xmlns:p14="http://schemas.microsoft.com/office/powerpoint/2010/main" val="34908038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131</a:t>
            </a:fld>
            <a:endParaRPr lang="en-US"/>
          </a:p>
        </p:txBody>
      </p:sp>
    </p:spTree>
    <p:extLst>
      <p:ext uri="{BB962C8B-B14F-4D97-AF65-F5344CB8AC3E}">
        <p14:creationId xmlns:p14="http://schemas.microsoft.com/office/powerpoint/2010/main" val="287848209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132</a:t>
            </a:fld>
            <a:endParaRPr lang="en-US"/>
          </a:p>
        </p:txBody>
      </p:sp>
    </p:spTree>
    <p:extLst>
      <p:ext uri="{BB962C8B-B14F-4D97-AF65-F5344CB8AC3E}">
        <p14:creationId xmlns:p14="http://schemas.microsoft.com/office/powerpoint/2010/main" val="73122390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133</a:t>
            </a:fld>
            <a:endParaRPr lang="en-US"/>
          </a:p>
        </p:txBody>
      </p:sp>
    </p:spTree>
    <p:extLst>
      <p:ext uri="{BB962C8B-B14F-4D97-AF65-F5344CB8AC3E}">
        <p14:creationId xmlns:p14="http://schemas.microsoft.com/office/powerpoint/2010/main" val="87389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406" y="764704"/>
            <a:ext cx="8964488"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83406" y="2420888"/>
            <a:ext cx="8964488" cy="1752600"/>
          </a:xfrm>
        </p:spPr>
        <p:txBody>
          <a:bodyPr/>
          <a:lstStyle>
            <a:lvl1pPr marL="0" indent="0" algn="ctr">
              <a:buNone/>
              <a:defRPr>
                <a:solidFill>
                  <a:schemeClr val="tx1">
                    <a:tint val="75000"/>
                  </a:schemeClr>
                </a:solidFill>
                <a:latin typeface="News Gothic MT"/>
                <a:cs typeface="News Gothic 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8179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15/05/2018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214464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61768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348606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486682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69407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1257300"/>
            <a:ext cx="8458200" cy="7493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55600" y="2133600"/>
            <a:ext cx="8458200" cy="416560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527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9400" y="2130427"/>
            <a:ext cx="85725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279400" y="3886200"/>
            <a:ext cx="8572500" cy="1752600"/>
          </a:xfrm>
          <a:prstGeom prst="rect">
            <a:avLst/>
          </a:prstGeom>
        </p:spPr>
        <p:txBody>
          <a:bodyPr/>
          <a:lstStyle>
            <a:lvl1pPr marL="0" indent="0" algn="ctr">
              <a:buNone/>
              <a:defRPr>
                <a:solidFill>
                  <a:schemeClr val="tx1">
                    <a:tint val="75000"/>
                  </a:schemeClr>
                </a:solidFill>
                <a:latin typeface="News Gothic MT"/>
                <a:cs typeface="News Gothic M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5916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9398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45997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15/05/2018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94769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15/05/2018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75086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15/05/2018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22436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15/05/2018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706585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pic>
        <p:nvPicPr>
          <p:cNvPr id="11" name="Picture 10" descr="pixl ppt back generic 2015.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7938" y="774701"/>
            <a:ext cx="9116061" cy="2082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429" y="2996952"/>
            <a:ext cx="9126570" cy="3456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a:t>
            </a:r>
            <a:r>
              <a:rPr lang="en-US" dirty="0" err="1"/>
              <a:t>hkhkjh</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1791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2" r:id="rId3"/>
  </p:sldLayoutIdLst>
  <p:txStyles>
    <p:titleStyle>
      <a:lvl1pPr algn="l" defTabSz="342900" rtl="0" eaLnBrk="1" latinLnBrk="0" hangingPunct="1">
        <a:spcBef>
          <a:spcPct val="0"/>
        </a:spcBef>
        <a:buNone/>
        <a:defRPr sz="3300" kern="1200">
          <a:solidFill>
            <a:schemeClr val="tx1"/>
          </a:solidFill>
          <a:latin typeface="+mj-lt"/>
          <a:ea typeface="+mj-ea"/>
          <a:cs typeface="Lato Medium"/>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News Gothic MT"/>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News Gothic MT"/>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News Gothic MT"/>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5F713-2110-964B-A68E-481EBA276186}" type="datetimeFigureOut">
              <a:rPr lang="en-GB" smtClean="0"/>
              <a:t>15/05/2018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CBB9E-F5D3-6E40-A939-4B2058AA44B4}" type="slidenum">
              <a:rPr lang="en-GB" smtClean="0"/>
              <a:t>‹#›</a:t>
            </a:fld>
            <a:endParaRPr lang="en-GB"/>
          </a:p>
        </p:txBody>
      </p:sp>
    </p:spTree>
    <p:extLst>
      <p:ext uri="{BB962C8B-B14F-4D97-AF65-F5344CB8AC3E}">
        <p14:creationId xmlns:p14="http://schemas.microsoft.com/office/powerpoint/2010/main" val="3059005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ixl.org.uk/" TargetMode="External"/><Relationship Id="rId2" Type="http://schemas.openxmlformats.org/officeDocument/2006/relationships/image" Target="../media/image2.jpeg"/><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google.co.uk/url?sa=i&amp;rct=j&amp;q=giant%20ioic%20lattice&amp;source=images&amp;cd=&amp;cad=rja&amp;uact=8&amp;docid=po8_mXPlYO2LHM&amp;tbnid=GOR97c5rt0YdJM:&amp;ved=0CAUQjRw&amp;url=http://www.bbc.co.uk/schools/gcsebitesize/science/triple_ocr_gateway/chemistry_out_there/electrolysis/revision/4/&amp;ei=PeCzU7qhMrKa0QWs6oCYCg&amp;psig=AFQjCNHa3jqGX2VAEY0oXJVvRJBIHixeZQ&amp;ust=1404383674623940"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gif"/><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0.gif"/><Relationship Id="rId5" Type="http://schemas.openxmlformats.org/officeDocument/2006/relationships/image" Target="../media/image39.png"/><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44.gif"/><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image" Target="../media/image30.png"/><Relationship Id="rId7" Type="http://schemas.openxmlformats.org/officeDocument/2006/relationships/hyperlink" Target="http://www.google.co.uk/url?sa=i&amp;rct=j&amp;q=metals+conducting+electricy&amp;source=images&amp;cd=&amp;cad=rja&amp;uact=8&amp;docid=RUkvxDAIrxn0nM&amp;tbnid=VKyvh3y1-Ld-KM:&amp;ved=0CAUQjRw&amp;url=http://www.bbc.co.uk/schools/gcsebitesize/science/add_ocr_gateway/periodic_table/metalsrev2.shtml&amp;ei=nOezU8r6J7OZ0QX3_oHwDQ&amp;psig=AFQjCNG99EvPsnKr2apjXHAGCrE1J228_w&amp;ust=1404385549322745" TargetMode="External"/><Relationship Id="rId2" Type="http://schemas.openxmlformats.org/officeDocument/2006/relationships/hyperlink" Target="http://www.google.co.uk/url?sa=i&amp;rct=j&amp;q=giant%20ioic%20lattice&amp;source=images&amp;cd=&amp;cad=rja&amp;uact=8&amp;docid=po8_mXPlYO2LHM&amp;tbnid=GOR97c5rt0YdJM:&amp;ved=0CAUQjRw&amp;url=http://www.bbc.co.uk/schools/gcsebitesize/science/triple_ocr_gateway/chemistry_out_there/electrolysis/revision/4/&amp;ei=PeCzU7qhMrKa0QWs6oCYCg&amp;psig=AFQjCNHa3jqGX2VAEY0oXJVvRJBIHixeZQ&amp;ust=1404383674623940" TargetMode="Externa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hyperlink" Target="http://www.google.co.uk/url?sa=i&amp;rct=j&amp;q=graphite+sturcture&amp;source=images&amp;cd=&amp;cad=rja&amp;uact=8&amp;docid=SEoYbm6i_5bAEM&amp;tbnid=_oy7eMnzXc_QyM:&amp;ved=0CAUQjRw&amp;url=http://lpmmc.grenoble.cnrs.fr/spip.php?article407&amp;ei=SeazU8ybELSc0wXj1IEo&amp;psig=AFQjCNEisg7BoU4Ug9jzxrSdvnhxUSP9EA&amp;ust=1404385215395506" TargetMode="External"/><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google.co.uk/url?sa=i&amp;rct=j&amp;q=giant%20ioic%20lattice&amp;source=images&amp;cd=&amp;cad=rja&amp;uact=8&amp;docid=po8_mXPlYO2LHM&amp;tbnid=GOR97c5rt0YdJM:&amp;ved=0CAUQjRw&amp;url=http://www.bbc.co.uk/schools/gcsebitesize/science/triple_ocr_gateway/chemistry_out_there/electrolysis/revision/4/&amp;ei=PeCzU7qhMrKa0QWs6oCYCg&amp;psig=AFQjCNHa3jqGX2VAEY0oXJVvRJBIHixeZQ&amp;ust=1404383674623940"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www.google.co.uk/url?sa=i&amp;rct=j&amp;q=graphite+sturcture&amp;source=images&amp;cd=&amp;cad=rja&amp;uact=8&amp;docid=SEoYbm6i_5bAEM&amp;tbnid=_oy7eMnzXc_QyM:&amp;ved=0CAUQjRw&amp;url=http://lpmmc.grenoble.cnrs.fr/spip.php?article407&amp;ei=SeazU8ybELSc0wXj1IEo&amp;psig=AFQjCNEisg7BoU4Ug9jzxrSdvnhxUSP9EA&amp;ust=1404385215395506" TargetMode="Externa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7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www.google.co.uk/url?sa=i&amp;rct=j&amp;q=graphite+sturcture&amp;source=images&amp;cd=&amp;cad=rja&amp;uact=8&amp;docid=SEoYbm6i_5bAEM&amp;tbnid=_oy7eMnzXc_QyM:&amp;ved=0CAUQjRw&amp;url=http://lpmmc.grenoble.cnrs.fr/spip.php?article407&amp;ei=SeazU8ybELSc0wXj1IEo&amp;psig=AFQjCNEisg7BoU4Ug9jzxrSdvnhxUSP9EA&amp;ust=1404385215395506"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jpg"/><Relationship Id="rId4" Type="http://schemas.openxmlformats.org/officeDocument/2006/relationships/image" Target="../media/image55.png"/></Relationships>
</file>

<file path=ppt/slides/_rels/slide8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89.xml.rels><?xml version="1.0" encoding="UTF-8" standalone="yes"?>
<Relationships xmlns="http://schemas.openxmlformats.org/package/2006/relationships"><Relationship Id="rId3" Type="http://schemas.openxmlformats.org/officeDocument/2006/relationships/hyperlink" Target="http://www.google.co.uk/url?sa=i&amp;rct=j&amp;q=metals+conducting+electricy&amp;source=images&amp;cd=&amp;cad=rja&amp;uact=8&amp;docid=RUkvxDAIrxn0nM&amp;tbnid=VKyvh3y1-Ld-KM:&amp;ved=0CAUQjRw&amp;url=http://www.bbc.co.uk/schools/gcsebitesize/science/add_ocr_gateway/periodic_table/metalsrev2.shtml&amp;ei=nOezU8r6J7OZ0QX3_oHwDQ&amp;psig=AFQjCNG99EvPsnKr2apjXHAGCrE1J228_w&amp;ust=1404385549322745"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47.gi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www.google.co.uk/url?sa=i&amp;rct=j&amp;q=annonia&amp;source=images&amp;cd=&amp;cad=rja&amp;uact=8&amp;docid=moiDl4E4ouE7xM&amp;tbnid=IfDIgXl-pr43sM:&amp;ved=0CAUQjRw&amp;url=http://commons.wikimedia.org/wiki/File:Ammonia-2D-dot-cross.png&amp;ei=2-SzU5OHCNOP0wW8goCoCA&amp;psig=AFQjCNHV5zpqGGvx7FiCn7B0GbLUaEg-jQ&amp;ust=1404384856969841" TargetMode="External"/><Relationship Id="rId7" Type="http://schemas.openxmlformats.org/officeDocument/2006/relationships/image" Target="../media/image63.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9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520" y="0"/>
            <a:ext cx="9252520" cy="7571303"/>
          </a:xfrm>
          <a:prstGeom prst="rect">
            <a:avLst/>
          </a:prstGeom>
          <a:noFill/>
        </p:spPr>
        <p:txBody>
          <a:bodyPr wrap="square" rtlCol="0">
            <a:spAutoFit/>
          </a:bodyPr>
          <a:lstStyle/>
          <a:p>
            <a:r>
              <a:rPr lang="en-GB" sz="900" dirty="0">
                <a:solidFill>
                  <a:schemeClr val="bg1">
                    <a:lumMod val="85000"/>
                  </a:schemeClr>
                </a:solidFill>
              </a:rPr>
              <a:t>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a:t>
            </a:r>
          </a:p>
        </p:txBody>
      </p:sp>
      <p:pic>
        <p:nvPicPr>
          <p:cNvPr id="1026" name="Picture 2" descr="pixl-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24"/>
            <a:ext cx="1639040" cy="792088"/>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Lst>
        </p:spPr>
      </p:pic>
      <p:sp>
        <p:nvSpPr>
          <p:cNvPr id="5" name="Text Box 3"/>
          <p:cNvSpPr txBox="1">
            <a:spLocks noChangeArrowheads="1"/>
          </p:cNvSpPr>
          <p:nvPr/>
        </p:nvSpPr>
        <p:spPr bwMode="auto">
          <a:xfrm>
            <a:off x="215516" y="5217942"/>
            <a:ext cx="8820979" cy="887304"/>
          </a:xfrm>
          <a:prstGeom prst="rect">
            <a:avLst/>
          </a:prstGeom>
          <a:solidFill>
            <a:srgbClr val="FFFFFF"/>
          </a:solidFill>
          <a:ln w="38100" cmpd="dbl">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This resource is strictly for the use of member schools for as long as they remain members of The </a:t>
            </a:r>
            <a:r>
              <a:rPr kumimoji="0" lang="en-GB" altLang="en-US" sz="1000" b="0" i="0" u="none" strike="noStrike" cap="none" normalizeH="0" baseline="0" dirty="0" err="1">
                <a:ln>
                  <a:noFill/>
                </a:ln>
                <a:solidFill>
                  <a:schemeClr val="tx1"/>
                </a:solidFill>
                <a:effectLst/>
                <a:latin typeface="Arial" pitchFamily="34" charset="0"/>
                <a:cs typeface="Arial" pitchFamily="34" charset="0"/>
              </a:rPr>
              <a:t>PiXL</a:t>
            </a:r>
            <a:r>
              <a:rPr kumimoji="0" lang="en-GB" altLang="en-US" sz="1000" b="0" i="0" u="none" strike="noStrike" cap="none" normalizeH="0" baseline="0">
                <a:ln>
                  <a:noFill/>
                </a:ln>
                <a:solidFill>
                  <a:schemeClr val="tx1"/>
                </a:solidFill>
                <a:effectLst/>
                <a:latin typeface="Arial" pitchFamily="34" charset="0"/>
                <a:cs typeface="Arial" pitchFamily="34" charset="0"/>
              </a:rPr>
              <a:t> Club. It may not be copied, sold nor transferred to a third party or used by the school after membership ceases. Until such time it may be freely used within the member school.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Arial" pitchFamily="34" charset="0"/>
                <a:cs typeface="Arial" pitchFamily="34" charset="0"/>
              </a:rPr>
              <a:t>All opinions and contributions are those of the authors. The contents of this resource are not connected with nor endorsed by any other company, organisation or institution.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TextBox 5"/>
          <p:cNvSpPr txBox="1"/>
          <p:nvPr/>
        </p:nvSpPr>
        <p:spPr>
          <a:xfrm>
            <a:off x="827584" y="6237312"/>
            <a:ext cx="7272808" cy="400110"/>
          </a:xfrm>
          <a:prstGeom prst="rect">
            <a:avLst/>
          </a:prstGeom>
          <a:noFill/>
        </p:spPr>
        <p:txBody>
          <a:bodyPr wrap="square" rtlCol="0">
            <a:spAutoFit/>
          </a:bodyPr>
          <a:lstStyle/>
          <a:p>
            <a:r>
              <a:rPr lang="en-US" sz="1000" u="sng" dirty="0">
                <a:hlinkClick r:id="rId3"/>
              </a:rPr>
              <a:t>www.pixl.org.uk</a:t>
            </a:r>
            <a:r>
              <a:rPr lang="en-US" sz="1000" dirty="0"/>
              <a:t>					The PiXL Club Ltd, Company number 07321607</a:t>
            </a:r>
            <a:endParaRPr lang="en-GB" sz="1000" dirty="0"/>
          </a:p>
          <a:p>
            <a:endParaRPr lang="en-GB" sz="1000" dirty="0"/>
          </a:p>
        </p:txBody>
      </p:sp>
      <p:sp>
        <p:nvSpPr>
          <p:cNvPr id="7" name="TextBox 6"/>
          <p:cNvSpPr txBox="1"/>
          <p:nvPr/>
        </p:nvSpPr>
        <p:spPr>
          <a:xfrm>
            <a:off x="2555775" y="4747322"/>
            <a:ext cx="3816424" cy="338554"/>
          </a:xfrm>
          <a:prstGeom prst="rect">
            <a:avLst/>
          </a:prstGeom>
          <a:noFill/>
        </p:spPr>
        <p:txBody>
          <a:bodyPr wrap="square" rtlCol="0">
            <a:spAutoFit/>
          </a:bodyPr>
          <a:lstStyle/>
          <a:p>
            <a:pPr algn="ctr"/>
            <a:r>
              <a:rPr lang="en-GB" sz="1600" dirty="0"/>
              <a:t>© Copyright The PiXL Club Ltd, 2017</a:t>
            </a:r>
          </a:p>
        </p:txBody>
      </p:sp>
      <p:sp>
        <p:nvSpPr>
          <p:cNvPr id="8" name="TextBox 7"/>
          <p:cNvSpPr txBox="1"/>
          <p:nvPr/>
        </p:nvSpPr>
        <p:spPr>
          <a:xfrm>
            <a:off x="233952" y="881336"/>
            <a:ext cx="8496943" cy="4742837"/>
          </a:xfrm>
          <a:prstGeom prst="rect">
            <a:avLst/>
          </a:prstGeom>
          <a:noFill/>
        </p:spPr>
        <p:txBody>
          <a:bodyPr wrap="square" rtlCol="0">
            <a:spAutoFit/>
          </a:bodyPr>
          <a:lstStyle/>
          <a:p>
            <a:pPr algn="ctr">
              <a:lnSpc>
                <a:spcPct val="115000"/>
              </a:lnSpc>
              <a:spcAft>
                <a:spcPts val="0"/>
              </a:spcAft>
            </a:pPr>
            <a:r>
              <a:rPr lang="en-GB" sz="7200" b="1" dirty="0"/>
              <a:t>PiXL </a:t>
            </a:r>
            <a:r>
              <a:rPr lang="en-GB" sz="7200" b="1" dirty="0" err="1"/>
              <a:t>KnowIT</a:t>
            </a:r>
            <a:r>
              <a:rPr lang="en-GB" sz="7200" b="1" dirty="0"/>
              <a:t>!</a:t>
            </a:r>
          </a:p>
          <a:p>
            <a:pPr algn="ctr">
              <a:lnSpc>
                <a:spcPct val="115000"/>
              </a:lnSpc>
              <a:spcAft>
                <a:spcPts val="0"/>
              </a:spcAft>
            </a:pPr>
            <a:r>
              <a:rPr lang="en-GB" sz="3600" b="1" dirty="0">
                <a:latin typeface="Arial" panose="020B0604020202020204" pitchFamily="34" charset="0"/>
                <a:ea typeface="Calibri" panose="020F0502020204030204" pitchFamily="34" charset="0"/>
                <a:cs typeface="Times New Roman" panose="02020603050405020304" pitchFamily="18" charset="0"/>
              </a:rPr>
              <a:t>GCSE Chemistry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GB" dirty="0"/>
              <a:t> </a:t>
            </a:r>
          </a:p>
          <a:p>
            <a:pPr algn="ctr"/>
            <a:endParaRPr lang="en-GB" dirty="0"/>
          </a:p>
          <a:p>
            <a:pPr algn="ctr"/>
            <a:r>
              <a:rPr lang="en-GB" sz="4400" b="1" dirty="0" smtClean="0">
                <a:solidFill>
                  <a:schemeClr val="accent2"/>
                </a:solidFill>
              </a:rPr>
              <a:t>Edexcel </a:t>
            </a:r>
            <a:r>
              <a:rPr lang="en-GB" sz="4400" b="1" dirty="0">
                <a:solidFill>
                  <a:schemeClr val="accent2"/>
                </a:solidFill>
              </a:rPr>
              <a:t>Topic – </a:t>
            </a:r>
            <a:r>
              <a:rPr lang="en-GB" sz="4400" b="1" dirty="0" smtClean="0">
                <a:solidFill>
                  <a:schemeClr val="accent2"/>
                </a:solidFill>
              </a:rPr>
              <a:t>Key Concepts in Chemistry</a:t>
            </a:r>
            <a:endParaRPr lang="en-GB" sz="4400" b="1" dirty="0">
              <a:solidFill>
                <a:schemeClr val="accent2"/>
              </a:solidFill>
            </a:endParaRPr>
          </a:p>
          <a:p>
            <a:pPr algn="ctr"/>
            <a:r>
              <a:rPr lang="en-GB" dirty="0"/>
              <a:t>  </a:t>
            </a:r>
          </a:p>
          <a:p>
            <a:pPr algn="ctr"/>
            <a:r>
              <a:rPr lang="en-GB" dirty="0"/>
              <a:t> </a:t>
            </a:r>
          </a:p>
          <a:p>
            <a:pPr algn="ctr"/>
            <a:endParaRPr lang="en-GB" dirty="0"/>
          </a:p>
        </p:txBody>
      </p:sp>
      <p:pic>
        <p:nvPicPr>
          <p:cNvPr id="9" name="374f7cfc-9279-43ad-9851-155d90395642" descr="image00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5552" y="58096"/>
            <a:ext cx="1484057" cy="1104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374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5004048" cy="4585871"/>
          </a:xfrm>
          <a:prstGeom prst="rect">
            <a:avLst/>
          </a:prstGeom>
          <a:noFill/>
        </p:spPr>
        <p:txBody>
          <a:bodyPr wrap="square" rtlCol="0">
            <a:spAutoFit/>
          </a:bodyPr>
          <a:lstStyle/>
          <a:p>
            <a:r>
              <a:rPr lang="en-GB" sz="7200" b="1" dirty="0" err="1">
                <a:latin typeface="+mj-lt"/>
                <a:ea typeface="Beirut" charset="-78"/>
                <a:cs typeface="Beirut" charset="-78"/>
              </a:rPr>
              <a:t>QuestionIT</a:t>
            </a:r>
            <a:r>
              <a:rPr lang="en-GB" sz="7200" b="1" dirty="0">
                <a:latin typeface="+mj-lt"/>
                <a:ea typeface="Beirut" charset="-78"/>
                <a:cs typeface="Beirut" charset="-78"/>
              </a:rPr>
              <a:t>!</a:t>
            </a:r>
          </a:p>
          <a:p>
            <a:endParaRPr lang="en-GB" dirty="0"/>
          </a:p>
          <a:p>
            <a:endParaRPr lang="en-GB" dirty="0"/>
          </a:p>
          <a:p>
            <a:endParaRPr lang="en-GB" dirty="0"/>
          </a:p>
          <a:p>
            <a:r>
              <a:rPr lang="en-GB" sz="3600" b="1" dirty="0">
                <a:solidFill>
                  <a:schemeClr val="tx1">
                    <a:lumMod val="50000"/>
                    <a:lumOff val="50000"/>
                  </a:schemeClr>
                </a:solidFill>
              </a:rPr>
              <a:t>Atomic </a:t>
            </a:r>
            <a:r>
              <a:rPr lang="en-GB" sz="3600" b="1" dirty="0" smtClean="0">
                <a:solidFill>
                  <a:schemeClr val="tx1">
                    <a:lumMod val="50000"/>
                    <a:lumOff val="50000"/>
                  </a:schemeClr>
                </a:solidFill>
              </a:rPr>
              <a:t>structure</a:t>
            </a:r>
            <a:endParaRPr lang="en-GB" sz="3600" b="1" dirty="0">
              <a:solidFill>
                <a:schemeClr val="tx1">
                  <a:lumMod val="50000"/>
                  <a:lumOff val="50000"/>
                </a:schemeClr>
              </a:solidFill>
            </a:endParaRPr>
          </a:p>
          <a:p>
            <a:r>
              <a:rPr lang="en-GB" sz="3600" b="1" dirty="0">
                <a:solidFill>
                  <a:schemeClr val="tx1">
                    <a:lumMod val="50000"/>
                    <a:lumOff val="50000"/>
                  </a:schemeClr>
                </a:solidFill>
              </a:rPr>
              <a:t>PART 1</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Model of the atom</a:t>
            </a:r>
          </a:p>
          <a:p>
            <a:pPr marL="685800" lvl="1" indent="-342900">
              <a:buFont typeface="Arial" charset="0"/>
              <a:buChar char="•"/>
            </a:pPr>
            <a:r>
              <a:rPr lang="en-US" sz="2400" b="1" dirty="0">
                <a:solidFill>
                  <a:schemeClr val="bg1">
                    <a:lumMod val="50000"/>
                  </a:schemeClr>
                </a:solidFill>
              </a:rPr>
              <a:t>Structure of the atom</a:t>
            </a:r>
          </a:p>
          <a:p>
            <a:endParaRPr lang="en-GB" dirty="0"/>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Tree>
    <p:extLst>
      <p:ext uri="{BB962C8B-B14F-4D97-AF65-F5344CB8AC3E}">
        <p14:creationId xmlns:p14="http://schemas.microsoft.com/office/powerpoint/2010/main" val="17283297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5004048" cy="4770537"/>
          </a:xfrm>
          <a:prstGeom prst="rect">
            <a:avLst/>
          </a:prstGeom>
          <a:noFill/>
        </p:spPr>
        <p:txBody>
          <a:bodyPr wrap="square" rtlCol="0">
            <a:spAutoFit/>
          </a:bodyPr>
          <a:lstStyle/>
          <a:p>
            <a:r>
              <a:rPr lang="en-GB" sz="7200" b="1" dirty="0" err="1">
                <a:latin typeface="+mj-lt"/>
                <a:ea typeface="Beirut" charset="-78"/>
                <a:cs typeface="Beirut" charset="-78"/>
              </a:rPr>
              <a:t>QuestionIT</a:t>
            </a:r>
            <a:r>
              <a:rPr lang="en-GB" sz="7200" b="1" dirty="0">
                <a:latin typeface="+mj-lt"/>
                <a:ea typeface="Beirut" charset="-78"/>
                <a:cs typeface="Beirut" charset="-78"/>
              </a:rPr>
              <a:t>!</a:t>
            </a:r>
          </a:p>
          <a:p>
            <a:endParaRPr lang="en-GB" dirty="0"/>
          </a:p>
          <a:p>
            <a:endParaRPr lang="en-GB" dirty="0"/>
          </a:p>
          <a:p>
            <a:endParaRPr lang="en-GB" dirty="0"/>
          </a:p>
          <a:p>
            <a:r>
              <a:rPr lang="en-GB" sz="3600" b="1" dirty="0">
                <a:solidFill>
                  <a:schemeClr val="tx1">
                    <a:lumMod val="50000"/>
                    <a:lumOff val="50000"/>
                  </a:schemeClr>
                </a:solidFill>
              </a:rPr>
              <a:t>Calculations involving masses</a:t>
            </a:r>
          </a:p>
          <a:p>
            <a:r>
              <a:rPr lang="en-GB" sz="3600" b="1" dirty="0">
                <a:solidFill>
                  <a:schemeClr val="tx1">
                    <a:lumMod val="50000"/>
                    <a:lumOff val="50000"/>
                  </a:schemeClr>
                </a:solidFill>
              </a:rPr>
              <a:t>PART 1</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Relative formula mass</a:t>
            </a:r>
            <a:endParaRPr lang="en-GB" dirty="0"/>
          </a:p>
          <a:p>
            <a:endParaRPr lang="en-GB" dirty="0"/>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Tree>
    <p:extLst>
      <p:ext uri="{BB962C8B-B14F-4D97-AF65-F5344CB8AC3E}">
        <p14:creationId xmlns:p14="http://schemas.microsoft.com/office/powerpoint/2010/main" val="23239300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Chemical measurements–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537070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GB" sz="2400" dirty="0" smtClean="0">
                <a:solidFill>
                  <a:prstClr val="black"/>
                </a:solidFill>
                <a:latin typeface="Calibri"/>
              </a:rPr>
              <a:t>What is the relative formula mass of a compound?</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lvl="0"/>
            <a:r>
              <a:rPr kumimoji="0" lang="en-GB" sz="2400" b="1" i="0" u="none" strike="noStrike" kern="1200" cap="none" spc="0" normalizeH="0" baseline="0" noProof="0" dirty="0">
                <a:ln>
                  <a:noFill/>
                </a:ln>
                <a:solidFill>
                  <a:srgbClr val="00B050"/>
                </a:solidFill>
                <a:effectLst/>
                <a:uLnTx/>
                <a:uFillTx/>
                <a:latin typeface="Calibri"/>
                <a:ea typeface="+mn-ea"/>
                <a:cs typeface="+mn-cs"/>
              </a:rPr>
              <a:t>      </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startAt="2"/>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What is the relative formula mass of:</a:t>
            </a:r>
          </a:p>
          <a:p>
            <a:pPr lvl="0"/>
            <a:r>
              <a:rPr lang="en-GB" sz="2400" dirty="0">
                <a:solidFill>
                  <a:prstClr val="black"/>
                </a:solidFill>
                <a:latin typeface="Calibri"/>
              </a:rPr>
              <a:t>       a) MgCl</a:t>
            </a:r>
            <a:r>
              <a:rPr lang="en-GB" sz="2400" baseline="-25000" dirty="0">
                <a:solidFill>
                  <a:prstClr val="black"/>
                </a:solidFill>
                <a:latin typeface="Calibri"/>
              </a:rPr>
              <a:t>2 </a:t>
            </a:r>
          </a:p>
          <a:p>
            <a:pPr lvl="0"/>
            <a:r>
              <a:rPr lang="en-GB" sz="2400" dirty="0">
                <a:solidFill>
                  <a:prstClr val="black"/>
                </a:solidFill>
                <a:latin typeface="Calibri"/>
              </a:rPr>
              <a:t>       b) C</a:t>
            </a:r>
            <a:r>
              <a:rPr lang="en-GB" sz="2400" baseline="-25000" dirty="0">
                <a:solidFill>
                  <a:prstClr val="black"/>
                </a:solidFill>
                <a:latin typeface="Calibri"/>
              </a:rPr>
              <a:t>6</a:t>
            </a:r>
            <a:r>
              <a:rPr lang="en-GB" sz="2400" dirty="0">
                <a:solidFill>
                  <a:prstClr val="black"/>
                </a:solidFill>
                <a:latin typeface="Calibri"/>
              </a:rPr>
              <a:t>H</a:t>
            </a:r>
            <a:r>
              <a:rPr lang="en-GB" sz="2400" baseline="-25000" dirty="0">
                <a:solidFill>
                  <a:prstClr val="black"/>
                </a:solidFill>
                <a:latin typeface="Calibri"/>
              </a:rPr>
              <a:t>12</a:t>
            </a:r>
            <a:r>
              <a:rPr lang="en-GB" sz="2400" dirty="0">
                <a:solidFill>
                  <a:prstClr val="black"/>
                </a:solidFill>
                <a:latin typeface="Calibri"/>
              </a:rPr>
              <a:t>O</a:t>
            </a:r>
            <a:r>
              <a:rPr lang="en-GB" sz="2400" baseline="-25000" dirty="0">
                <a:solidFill>
                  <a:prstClr val="black"/>
                </a:solidFill>
                <a:latin typeface="Calibri"/>
              </a:rPr>
              <a:t>6 </a:t>
            </a:r>
            <a:endParaRPr kumimoji="0" lang="en-GB" sz="2400" b="0" i="0" u="none" strike="noStrike" kern="1200" cap="none" spc="0" normalizeH="0" baseline="-2500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defRPr/>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What can be said about the sum of the relative </a:t>
            </a:r>
            <a:r>
              <a:rPr lang="en-GB" sz="2400" dirty="0" smtClean="0">
                <a:solidFill>
                  <a:prstClr val="black"/>
                </a:solidFill>
                <a:latin typeface="Calibri"/>
              </a:rPr>
              <a:t>formula masses of the reactants and products of a reaction?</a:t>
            </a: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defRPr/>
            </a:pPr>
            <a:endParaRPr lang="en-GB" sz="2400" dirty="0" smtClean="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defRPr/>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Why </a:t>
            </a:r>
            <a:r>
              <a:rPr kumimoji="0" lang="en-GB" sz="2400" b="0" i="0" u="none" strike="noStrike" kern="1200" cap="none" spc="0" normalizeH="0" baseline="0" noProof="0" dirty="0">
                <a:ln>
                  <a:noFill/>
                </a:ln>
                <a:solidFill>
                  <a:prstClr val="black"/>
                </a:solidFill>
                <a:effectLst/>
                <a:uLnTx/>
                <a:uFillTx/>
                <a:latin typeface="Calibri"/>
                <a:ea typeface="+mn-ea"/>
                <a:cs typeface="+mn-cs"/>
              </a:rPr>
              <a:t>can you have relative atomic masses which are not whole numbers </a:t>
            </a: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e.g. </a:t>
            </a:r>
            <a:r>
              <a:rPr kumimoji="0" lang="en-GB" sz="2400" b="0" i="0" u="none" strike="noStrike" kern="1200" cap="none" spc="0" normalizeH="0" baseline="0" noProof="0" dirty="0">
                <a:ln>
                  <a:noFill/>
                </a:ln>
                <a:solidFill>
                  <a:prstClr val="black"/>
                </a:solidFill>
                <a:effectLst/>
                <a:uLnTx/>
                <a:uFillTx/>
                <a:latin typeface="Calibri"/>
                <a:ea typeface="+mn-ea"/>
                <a:cs typeface="+mn-cs"/>
              </a:rPr>
              <a:t>chlorine is 35.5?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936876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716016" cy="4770537"/>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endParaRPr lang="en-GB" dirty="0"/>
          </a:p>
          <a:p>
            <a:r>
              <a:rPr lang="en-GB" sz="3600" b="1" dirty="0">
                <a:solidFill>
                  <a:schemeClr val="tx1">
                    <a:lumMod val="50000"/>
                    <a:lumOff val="50000"/>
                  </a:schemeClr>
                </a:solidFill>
              </a:rPr>
              <a:t>Calculations involving masses</a:t>
            </a:r>
          </a:p>
          <a:p>
            <a:r>
              <a:rPr lang="en-GB" sz="3600" b="1" dirty="0">
                <a:solidFill>
                  <a:schemeClr val="tx1">
                    <a:lumMod val="50000"/>
                    <a:lumOff val="50000"/>
                  </a:schemeClr>
                </a:solidFill>
              </a:rPr>
              <a:t>PART 1</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Relative formula mass</a:t>
            </a:r>
            <a:endParaRPr lang="en-GB"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Tree>
    <p:extLst>
      <p:ext uri="{BB962C8B-B14F-4D97-AF65-F5344CB8AC3E}">
        <p14:creationId xmlns:p14="http://schemas.microsoft.com/office/powerpoint/2010/main" val="400418236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Chemical measurements–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GB" sz="2400" dirty="0" smtClean="0">
                <a:solidFill>
                  <a:prstClr val="black"/>
                </a:solidFill>
                <a:latin typeface="Calibri"/>
              </a:rPr>
              <a:t>What is the relative formula mass of a compound?</a:t>
            </a:r>
            <a:endParaRPr lang="en-GB" sz="2400" dirty="0">
              <a:solidFill>
                <a:prstClr val="black"/>
              </a:solidFill>
              <a:latin typeface="Calibri"/>
            </a:endParaRPr>
          </a:p>
          <a:p>
            <a:pPr lvl="1">
              <a:defRPr/>
            </a:pPr>
            <a:r>
              <a:rPr lang="en-GB" sz="2400" b="1" noProof="0" dirty="0" smtClean="0">
                <a:solidFill>
                  <a:srgbClr val="00B050"/>
                </a:solidFill>
              </a:rPr>
              <a:t>Sum of the relative atomic masses of the atoms in the numbers shown in the formula.</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startAt="2"/>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What is the relative formula mass of:</a:t>
            </a:r>
          </a:p>
          <a:p>
            <a:r>
              <a:rPr lang="en-GB" sz="2400" dirty="0">
                <a:solidFill>
                  <a:prstClr val="black"/>
                </a:solidFill>
                <a:latin typeface="Calibri"/>
              </a:rPr>
              <a:t>       a) MgCl</a:t>
            </a:r>
            <a:r>
              <a:rPr lang="en-GB" sz="2400" baseline="-25000" dirty="0">
                <a:solidFill>
                  <a:prstClr val="black"/>
                </a:solidFill>
                <a:latin typeface="Calibri"/>
              </a:rPr>
              <a:t>2 </a:t>
            </a:r>
            <a:r>
              <a:rPr lang="en-GB" sz="2400" b="1" dirty="0" smtClean="0">
                <a:solidFill>
                  <a:srgbClr val="00B050"/>
                </a:solidFill>
              </a:rPr>
              <a:t>95</a:t>
            </a:r>
            <a:endParaRPr lang="en-GB" sz="2400" baseline="-25000" dirty="0">
              <a:solidFill>
                <a:prstClr val="black"/>
              </a:solidFill>
              <a:latin typeface="Calibri"/>
            </a:endParaRPr>
          </a:p>
          <a:p>
            <a:r>
              <a:rPr lang="en-GB" sz="2400" dirty="0">
                <a:solidFill>
                  <a:prstClr val="black"/>
                </a:solidFill>
                <a:latin typeface="Calibri"/>
              </a:rPr>
              <a:t>       b) C</a:t>
            </a:r>
            <a:r>
              <a:rPr lang="en-GB" sz="2400" baseline="-25000" dirty="0">
                <a:solidFill>
                  <a:prstClr val="black"/>
                </a:solidFill>
                <a:latin typeface="Calibri"/>
              </a:rPr>
              <a:t>6</a:t>
            </a:r>
            <a:r>
              <a:rPr lang="en-GB" sz="2400" dirty="0">
                <a:solidFill>
                  <a:prstClr val="black"/>
                </a:solidFill>
                <a:latin typeface="Calibri"/>
              </a:rPr>
              <a:t>H</a:t>
            </a:r>
            <a:r>
              <a:rPr lang="en-GB" sz="2400" baseline="-25000" dirty="0">
                <a:solidFill>
                  <a:prstClr val="black"/>
                </a:solidFill>
                <a:latin typeface="Calibri"/>
              </a:rPr>
              <a:t>12</a:t>
            </a:r>
            <a:r>
              <a:rPr lang="en-GB" sz="2400" dirty="0">
                <a:solidFill>
                  <a:prstClr val="black"/>
                </a:solidFill>
                <a:latin typeface="Calibri"/>
              </a:rPr>
              <a:t>O</a:t>
            </a:r>
            <a:r>
              <a:rPr lang="en-GB" sz="2400" baseline="-25000" dirty="0">
                <a:solidFill>
                  <a:prstClr val="black"/>
                </a:solidFill>
                <a:latin typeface="Calibri"/>
              </a:rPr>
              <a:t>6 </a:t>
            </a:r>
            <a:r>
              <a:rPr lang="en-GB" sz="2400" b="1" dirty="0" smtClean="0">
                <a:solidFill>
                  <a:srgbClr val="00B050"/>
                </a:solidFill>
              </a:rPr>
              <a:t>180</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defRPr/>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What can be said about the sum of the relative </a:t>
            </a:r>
            <a:r>
              <a:rPr lang="en-GB" sz="2400" dirty="0" smtClean="0">
                <a:solidFill>
                  <a:prstClr val="black"/>
                </a:solidFill>
                <a:latin typeface="Calibri"/>
              </a:rPr>
              <a:t>formula masses of the reactants and products of a reaction?</a:t>
            </a:r>
          </a:p>
          <a:p>
            <a:pPr lvl="1">
              <a:defRPr/>
            </a:pPr>
            <a:r>
              <a:rPr lang="en-GB" sz="2400" b="1" dirty="0" smtClean="0">
                <a:solidFill>
                  <a:srgbClr val="00B050"/>
                </a:solidFill>
              </a:rPr>
              <a:t>In a balanced chemical equation – the sum of the relative formula masses of the reactants in the quantities shown = sum of the relative formula masses of the products in the quantities shown.</a:t>
            </a:r>
          </a:p>
        </p:txBody>
      </p:sp>
    </p:spTree>
    <p:extLst>
      <p:ext uri="{BB962C8B-B14F-4D97-AF65-F5344CB8AC3E}">
        <p14:creationId xmlns:p14="http://schemas.microsoft.com/office/powerpoint/2010/main" val="72489427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Chemical measurements–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1200329"/>
          </a:xfrm>
          <a:prstGeom prst="rect">
            <a:avLst/>
          </a:prstGeom>
          <a:noFill/>
        </p:spPr>
        <p:txBody>
          <a:bodyPr wrap="square" rtlCol="0">
            <a:spAutoFit/>
          </a:bodyPr>
          <a:lstStyle/>
          <a:p>
            <a:pPr marL="457200" lvl="0" indent="-457200">
              <a:buFont typeface="+mj-lt"/>
              <a:buAutoNum type="arabicPeriod" startAt="4"/>
              <a:defRPr/>
            </a:pPr>
            <a:r>
              <a:rPr lang="en-GB" sz="2400" dirty="0">
                <a:solidFill>
                  <a:prstClr val="black"/>
                </a:solidFill>
              </a:rPr>
              <a:t>Why can you have relative atomic masses which are not whole numbers e.g. chlorine is 35.5?</a:t>
            </a:r>
          </a:p>
          <a:p>
            <a:pPr lvl="1">
              <a:defRPr/>
            </a:pPr>
            <a:r>
              <a:rPr lang="en-GB" sz="2400" b="1" dirty="0" smtClean="0">
                <a:solidFill>
                  <a:srgbClr val="00B050"/>
                </a:solidFill>
              </a:rPr>
              <a:t>Isotopes.</a:t>
            </a:r>
          </a:p>
        </p:txBody>
      </p:sp>
    </p:spTree>
    <p:extLst>
      <p:ext uri="{BB962C8B-B14F-4D97-AF65-F5344CB8AC3E}">
        <p14:creationId xmlns:p14="http://schemas.microsoft.com/office/powerpoint/2010/main" val="21820667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572000" cy="5416868"/>
          </a:xfrm>
          <a:prstGeom prst="rect">
            <a:avLst/>
          </a:prstGeom>
          <a:noFill/>
        </p:spPr>
        <p:txBody>
          <a:bodyPr wrap="square" rtlCol="0">
            <a:spAutoFit/>
          </a:bodyPr>
          <a:lstStyle/>
          <a:p>
            <a:r>
              <a:rPr lang="en-GB" sz="7200" b="1" dirty="0" err="1">
                <a:latin typeface="+mj-lt"/>
                <a:ea typeface="Beirut" charset="-78"/>
                <a:cs typeface="Beirut" charset="-78"/>
              </a:rPr>
              <a:t>LearnIT</a:t>
            </a:r>
            <a:r>
              <a:rPr lang="en-GB" sz="7200" b="1" dirty="0">
                <a:latin typeface="+mj-lt"/>
                <a:ea typeface="Beirut" charset="-78"/>
                <a:cs typeface="Beirut" charset="-78"/>
              </a:rPr>
              <a:t>!</a:t>
            </a:r>
          </a:p>
          <a:p>
            <a:r>
              <a:rPr lang="en-GB" sz="7200" b="1" dirty="0" err="1">
                <a:latin typeface="+mj-lt"/>
                <a:ea typeface="Beirut" charset="-78"/>
                <a:cs typeface="Beirut" charset="-78"/>
              </a:rPr>
              <a:t>KnowIT</a:t>
            </a:r>
            <a:r>
              <a:rPr lang="en-GB" sz="7200" b="1" dirty="0">
                <a:latin typeface="+mj-lt"/>
                <a:ea typeface="Beirut" charset="-78"/>
                <a:cs typeface="Beirut" charset="-78"/>
              </a:rPr>
              <a:t>!</a:t>
            </a:r>
          </a:p>
          <a:p>
            <a:endParaRPr lang="en-GB" dirty="0"/>
          </a:p>
          <a:p>
            <a:r>
              <a:rPr lang="en-GB" sz="3600" b="1" dirty="0" smtClean="0">
                <a:solidFill>
                  <a:schemeClr val="tx1">
                    <a:lumMod val="50000"/>
                    <a:lumOff val="50000"/>
                  </a:schemeClr>
                </a:solidFill>
              </a:rPr>
              <a:t>Calculations involving masses</a:t>
            </a:r>
            <a:endParaRPr lang="en-GB" sz="3600" b="1" dirty="0">
              <a:solidFill>
                <a:schemeClr val="tx1">
                  <a:lumMod val="50000"/>
                  <a:lumOff val="50000"/>
                </a:schemeClr>
              </a:solidFill>
            </a:endParaRPr>
          </a:p>
          <a:p>
            <a:r>
              <a:rPr lang="en-GB" sz="3600" b="1" dirty="0">
                <a:solidFill>
                  <a:schemeClr val="tx1">
                    <a:lumMod val="50000"/>
                    <a:lumOff val="50000"/>
                  </a:schemeClr>
                </a:solidFill>
              </a:rPr>
              <a:t>PART 2</a:t>
            </a:r>
          </a:p>
          <a:p>
            <a:endParaRPr lang="en-GB" sz="2800" dirty="0">
              <a:solidFill>
                <a:schemeClr val="tx1">
                  <a:lumMod val="50000"/>
                  <a:lumOff val="50000"/>
                </a:schemeClr>
              </a:solidFill>
            </a:endParaRPr>
          </a:p>
          <a:p>
            <a:pPr marL="685800" lvl="1" indent="-342900">
              <a:buFont typeface="Arial" charset="0"/>
              <a:buChar char="•"/>
            </a:pPr>
            <a:r>
              <a:rPr lang="en-US" sz="2400" b="1" dirty="0" smtClean="0">
                <a:solidFill>
                  <a:schemeClr val="bg1">
                    <a:lumMod val="50000"/>
                  </a:schemeClr>
                </a:solidFill>
              </a:rPr>
              <a:t>Empirical and molecular formulae</a:t>
            </a:r>
            <a:endParaRPr lang="en-GB" dirty="0"/>
          </a:p>
        </p:txBody>
      </p:sp>
    </p:spTree>
    <p:extLst>
      <p:ext uri="{BB962C8B-B14F-4D97-AF65-F5344CB8AC3E}">
        <p14:creationId xmlns:p14="http://schemas.microsoft.com/office/powerpoint/2010/main" val="238363159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Calculate the formulae of simple compounds</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 xmlns:a16="http://schemas.microsoft.com/office/drawing/2014/main" id="{069D24D6-BF3E-48D1-A1E3-FB8C618604DE}"/>
              </a:ext>
            </a:extLst>
          </p:cNvPr>
          <p:cNvSpPr txBox="1"/>
          <p:nvPr/>
        </p:nvSpPr>
        <p:spPr>
          <a:xfrm>
            <a:off x="251520" y="758428"/>
            <a:ext cx="8640960" cy="70788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000" dirty="0" smtClean="0"/>
              <a:t>It is possible to find the formula of a simple compound using </a:t>
            </a:r>
            <a:r>
              <a:rPr lang="en-GB" sz="2000" b="1" dirty="0" smtClean="0">
                <a:solidFill>
                  <a:schemeClr val="accent6">
                    <a:lumMod val="75000"/>
                  </a:schemeClr>
                </a:solidFill>
              </a:rPr>
              <a:t>reacting masses </a:t>
            </a:r>
            <a:r>
              <a:rPr lang="en-GB" sz="2000" dirty="0" smtClean="0"/>
              <a:t>or </a:t>
            </a:r>
            <a:r>
              <a:rPr lang="en-GB" sz="2000" b="1" dirty="0" smtClean="0">
                <a:solidFill>
                  <a:schemeClr val="accent6">
                    <a:lumMod val="75000"/>
                  </a:schemeClr>
                </a:solidFill>
              </a:rPr>
              <a:t>percentage composition</a:t>
            </a:r>
            <a:r>
              <a:rPr lang="en-GB" sz="2000" dirty="0" smtClean="0"/>
              <a:t>.</a:t>
            </a:r>
          </a:p>
        </p:txBody>
      </p:sp>
      <p:graphicFrame>
        <p:nvGraphicFramePr>
          <p:cNvPr id="7" name="Table 6"/>
          <p:cNvGraphicFramePr>
            <a:graphicFrameLocks noGrp="1"/>
          </p:cNvGraphicFramePr>
          <p:nvPr>
            <p:extLst>
              <p:ext uri="{D42A27DB-BD31-4B8C-83A1-F6EECF244321}">
                <p14:modId xmlns:p14="http://schemas.microsoft.com/office/powerpoint/2010/main" val="274025928"/>
              </p:ext>
            </p:extLst>
          </p:nvPr>
        </p:nvGraphicFramePr>
        <p:xfrm>
          <a:off x="251520" y="3068960"/>
          <a:ext cx="8640960" cy="1402080"/>
        </p:xfrm>
        <a:graphic>
          <a:graphicData uri="http://schemas.openxmlformats.org/drawingml/2006/table">
            <a:tbl>
              <a:tblPr firstRow="1" bandRow="1">
                <a:tableStyleId>{912C8C85-51F0-491E-9774-3900AFEF0FD7}</a:tableStyleId>
              </a:tblPr>
              <a:tblGrid>
                <a:gridCol w="4320480"/>
                <a:gridCol w="4320480"/>
              </a:tblGrid>
              <a:tr h="370840">
                <a:tc>
                  <a:txBody>
                    <a:bodyPr/>
                    <a:lstStyle/>
                    <a:p>
                      <a:pPr algn="ctr"/>
                      <a:r>
                        <a:rPr lang="en-GB" sz="2000" dirty="0" smtClean="0"/>
                        <a:t>Reacting masses</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smtClean="0"/>
                        <a:t>Percentage composition</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342900" indent="-342900" algn="l">
                        <a:buFont typeface="Arial" panose="020B0604020202020204" pitchFamily="34" charset="0"/>
                        <a:buChar char="•"/>
                      </a:pPr>
                      <a:r>
                        <a:rPr lang="en-GB" sz="2000" dirty="0" smtClean="0"/>
                        <a:t>Mass ÷ relative atomic mass </a:t>
                      </a:r>
                    </a:p>
                    <a:p>
                      <a:pPr marL="342900" indent="-342900" algn="l">
                        <a:buFont typeface="Arial" panose="020B0604020202020204" pitchFamily="34" charset="0"/>
                        <a:buChar char="•"/>
                      </a:pPr>
                      <a:r>
                        <a:rPr lang="en-GB" sz="2000" dirty="0" smtClean="0"/>
                        <a:t>Find the </a:t>
                      </a:r>
                      <a:r>
                        <a:rPr lang="en-GB" sz="2000" b="1" dirty="0" smtClean="0">
                          <a:solidFill>
                            <a:schemeClr val="accent6">
                              <a:lumMod val="75000"/>
                            </a:schemeClr>
                          </a:solidFill>
                        </a:rPr>
                        <a:t>ratio</a:t>
                      </a:r>
                    </a:p>
                    <a:p>
                      <a:pPr marL="342900" indent="-342900" algn="l">
                        <a:buFont typeface="Arial" panose="020B0604020202020204" pitchFamily="34" charset="0"/>
                        <a:buChar char="•"/>
                      </a:pPr>
                      <a:r>
                        <a:rPr lang="en-GB" sz="2000" dirty="0" smtClean="0"/>
                        <a:t>Use ratio to find</a:t>
                      </a:r>
                      <a:r>
                        <a:rPr lang="en-GB" sz="2000" baseline="0" dirty="0" smtClean="0"/>
                        <a:t> </a:t>
                      </a:r>
                      <a:r>
                        <a:rPr lang="en-GB" sz="2000" b="1" baseline="0" dirty="0" smtClean="0">
                          <a:solidFill>
                            <a:schemeClr val="accent6">
                              <a:lumMod val="75000"/>
                            </a:schemeClr>
                          </a:solidFill>
                        </a:rPr>
                        <a:t>empirical formula</a:t>
                      </a:r>
                      <a:endParaRPr lang="en-GB" sz="2000"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gn="l">
                        <a:buFont typeface="Arial" panose="020B0604020202020204" pitchFamily="34" charset="0"/>
                        <a:buChar char="•"/>
                      </a:pPr>
                      <a:r>
                        <a:rPr lang="en-GB" sz="2000" dirty="0" smtClean="0"/>
                        <a:t>Percentage ÷ relative atomic mass </a:t>
                      </a:r>
                    </a:p>
                    <a:p>
                      <a:pPr marL="342900" indent="-342900" algn="l">
                        <a:buFont typeface="Arial" panose="020B0604020202020204" pitchFamily="34" charset="0"/>
                        <a:buChar char="•"/>
                      </a:pPr>
                      <a:r>
                        <a:rPr lang="en-GB" sz="2000" dirty="0" smtClean="0"/>
                        <a:t>Find the </a:t>
                      </a:r>
                      <a:r>
                        <a:rPr lang="en-GB" sz="2000" b="1" dirty="0" smtClean="0">
                          <a:solidFill>
                            <a:schemeClr val="accent6">
                              <a:lumMod val="75000"/>
                            </a:schemeClr>
                          </a:solidFill>
                        </a:rPr>
                        <a:t>ratio</a:t>
                      </a:r>
                    </a:p>
                    <a:p>
                      <a:pPr marL="342900" indent="-342900" algn="l">
                        <a:buFont typeface="Arial" panose="020B0604020202020204" pitchFamily="34" charset="0"/>
                        <a:buChar char="•"/>
                      </a:pPr>
                      <a:r>
                        <a:rPr lang="en-GB" sz="2000" dirty="0" smtClean="0"/>
                        <a:t>Use ratio to find</a:t>
                      </a:r>
                      <a:r>
                        <a:rPr lang="en-GB" sz="2000" baseline="0" dirty="0" smtClean="0"/>
                        <a:t> </a:t>
                      </a:r>
                      <a:r>
                        <a:rPr lang="en-GB" sz="2000" b="1" baseline="0" dirty="0" smtClean="0">
                          <a:solidFill>
                            <a:schemeClr val="accent6">
                              <a:lumMod val="75000"/>
                            </a:schemeClr>
                          </a:solidFill>
                        </a:rPr>
                        <a:t>empirical formula</a:t>
                      </a:r>
                      <a:endParaRPr lang="en-GB" sz="2000" b="1" dirty="0" smtClean="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Cloud Callout 10"/>
          <p:cNvSpPr/>
          <p:nvPr/>
        </p:nvSpPr>
        <p:spPr>
          <a:xfrm>
            <a:off x="3905672" y="1532046"/>
            <a:ext cx="3330624" cy="1392898"/>
          </a:xfrm>
          <a:prstGeom prst="cloudCallout">
            <a:avLst>
              <a:gd name="adj1" fmla="val -47658"/>
              <a:gd name="adj2" fmla="val -5910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smtClean="0"/>
              <a:t>Proportion of each element in the compound</a:t>
            </a:r>
            <a:endParaRPr lang="en-GB" sz="2000" dirty="0"/>
          </a:p>
        </p:txBody>
      </p:sp>
      <p:sp>
        <p:nvSpPr>
          <p:cNvPr id="12" name="Cloud Callout 11"/>
          <p:cNvSpPr/>
          <p:nvPr/>
        </p:nvSpPr>
        <p:spPr>
          <a:xfrm>
            <a:off x="4877780" y="4615056"/>
            <a:ext cx="3330624" cy="1647002"/>
          </a:xfrm>
          <a:prstGeom prst="cloudCallout">
            <a:avLst>
              <a:gd name="adj1" fmla="val 24455"/>
              <a:gd name="adj2" fmla="val -6308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smtClean="0"/>
              <a:t>Simplest ratio of atoms of each substance in formula</a:t>
            </a:r>
            <a:endParaRPr lang="en-GB" sz="2000" dirty="0"/>
          </a:p>
        </p:txBody>
      </p:sp>
      <p:sp>
        <p:nvSpPr>
          <p:cNvPr id="13" name="Cloud Callout 12"/>
          <p:cNvSpPr/>
          <p:nvPr/>
        </p:nvSpPr>
        <p:spPr>
          <a:xfrm>
            <a:off x="251520" y="4680788"/>
            <a:ext cx="3330624" cy="1772548"/>
          </a:xfrm>
          <a:prstGeom prst="cloudCallout">
            <a:avLst>
              <a:gd name="adj1" fmla="val -15555"/>
              <a:gd name="adj2" fmla="val -62112"/>
            </a:avLst>
          </a:prstGeom>
          <a:gradFill>
            <a:gsLst>
              <a:gs pos="0">
                <a:schemeClr val="accent6">
                  <a:tint val="50000"/>
                  <a:satMod val="300000"/>
                  <a:alpha val="0"/>
                </a:schemeClr>
              </a:gs>
              <a:gs pos="3500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smtClean="0"/>
              <a:t>To find the ratio divide all the numbers by the smallest</a:t>
            </a:r>
            <a:endParaRPr lang="en-GB" sz="2000" dirty="0"/>
          </a:p>
        </p:txBody>
      </p:sp>
      <p:sp>
        <p:nvSpPr>
          <p:cNvPr id="14" name="Cloud Callout 13"/>
          <p:cNvSpPr/>
          <p:nvPr/>
        </p:nvSpPr>
        <p:spPr>
          <a:xfrm>
            <a:off x="251520" y="1466314"/>
            <a:ext cx="3330624" cy="1602646"/>
          </a:xfrm>
          <a:prstGeom prst="cloudCallout">
            <a:avLst>
              <a:gd name="adj1" fmla="val 24456"/>
              <a:gd name="adj2" fmla="val 5030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smtClean="0"/>
              <a:t>The calculations are easier if written in columns for each element</a:t>
            </a:r>
            <a:endParaRPr lang="en-GB" sz="2000" dirty="0"/>
          </a:p>
        </p:txBody>
      </p:sp>
    </p:spTree>
    <p:extLst>
      <p:ext uri="{BB962C8B-B14F-4D97-AF65-F5344CB8AC3E}">
        <p14:creationId xmlns:p14="http://schemas.microsoft.com/office/powerpoint/2010/main" val="424288377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Calculate the formulae of simple compounds</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933353923"/>
              </p:ext>
            </p:extLst>
          </p:nvPr>
        </p:nvGraphicFramePr>
        <p:xfrm>
          <a:off x="251520" y="764704"/>
          <a:ext cx="8640960" cy="5760720"/>
        </p:xfrm>
        <a:graphic>
          <a:graphicData uri="http://schemas.openxmlformats.org/drawingml/2006/table">
            <a:tbl>
              <a:tblPr firstRow="1" bandRow="1">
                <a:tableStyleId>{912C8C85-51F0-491E-9774-3900AFEF0FD7}</a:tableStyleId>
              </a:tblPr>
              <a:tblGrid>
                <a:gridCol w="4320480"/>
                <a:gridCol w="4320480"/>
              </a:tblGrid>
              <a:tr h="370840">
                <a:tc>
                  <a:txBody>
                    <a:bodyPr/>
                    <a:lstStyle/>
                    <a:p>
                      <a:pPr algn="ctr"/>
                      <a:r>
                        <a:rPr lang="en-GB" sz="2000" dirty="0" smtClean="0"/>
                        <a:t>Reacting masses</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smtClean="0"/>
                        <a:t>Percentage composition</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342900" indent="-342900" algn="l">
                        <a:buFont typeface="Arial" panose="020B0604020202020204" pitchFamily="34" charset="0"/>
                        <a:buChar char="•"/>
                      </a:pPr>
                      <a:r>
                        <a:rPr lang="en-GB" sz="2000" dirty="0" smtClean="0"/>
                        <a:t>Mass ÷ relative atomic mass </a:t>
                      </a:r>
                    </a:p>
                    <a:p>
                      <a:pPr marL="342900" indent="-342900" algn="l">
                        <a:buFont typeface="Arial" panose="020B0604020202020204" pitchFamily="34" charset="0"/>
                        <a:buChar char="•"/>
                      </a:pPr>
                      <a:r>
                        <a:rPr lang="en-GB" sz="2000" dirty="0" smtClean="0"/>
                        <a:t>Find the ratio</a:t>
                      </a:r>
                    </a:p>
                    <a:p>
                      <a:pPr marL="342900" indent="-342900" algn="l">
                        <a:buFont typeface="Arial" panose="020B0604020202020204" pitchFamily="34" charset="0"/>
                        <a:buChar char="•"/>
                      </a:pPr>
                      <a:r>
                        <a:rPr lang="en-GB" sz="2000" dirty="0" smtClean="0"/>
                        <a:t>Use ratio to find</a:t>
                      </a:r>
                      <a:r>
                        <a:rPr lang="en-GB" sz="2000" baseline="0" dirty="0" smtClean="0"/>
                        <a:t> empirical formula</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gn="l">
                        <a:buFont typeface="Arial" panose="020B0604020202020204" pitchFamily="34" charset="0"/>
                        <a:buChar char="•"/>
                      </a:pPr>
                      <a:r>
                        <a:rPr lang="en-GB" sz="2000" dirty="0" smtClean="0"/>
                        <a:t>Percentage ÷ relative atomic mass </a:t>
                      </a:r>
                    </a:p>
                    <a:p>
                      <a:pPr marL="342900" indent="-342900" algn="l">
                        <a:buFont typeface="Arial" panose="020B0604020202020204" pitchFamily="34" charset="0"/>
                        <a:buChar char="•"/>
                      </a:pPr>
                      <a:r>
                        <a:rPr lang="en-GB" sz="2000" dirty="0" smtClean="0"/>
                        <a:t>Find the ratio</a:t>
                      </a:r>
                    </a:p>
                    <a:p>
                      <a:pPr marL="342900" indent="-342900" algn="l">
                        <a:buFont typeface="Arial" panose="020B0604020202020204" pitchFamily="34" charset="0"/>
                        <a:buChar char="•"/>
                      </a:pPr>
                      <a:r>
                        <a:rPr lang="en-GB" sz="2000" dirty="0" smtClean="0"/>
                        <a:t>Use ratio to find</a:t>
                      </a:r>
                      <a:r>
                        <a:rPr lang="en-GB" sz="2000" baseline="0" dirty="0" smtClean="0"/>
                        <a:t> empirical formula</a:t>
                      </a:r>
                      <a:endParaRPr lang="en-GB"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indent="0" algn="ctr">
                        <a:buFont typeface="Arial" panose="020B0604020202020204" pitchFamily="34" charset="0"/>
                        <a:buNone/>
                      </a:pPr>
                      <a:r>
                        <a:rPr lang="en-GB" sz="2000" i="1" dirty="0" smtClean="0"/>
                        <a:t>Calculate</a:t>
                      </a:r>
                      <a:r>
                        <a:rPr lang="en-GB" sz="2000" i="1" baseline="0" dirty="0" smtClean="0"/>
                        <a:t> the empirical formula for a compound which contains 11.2g iron and 4.8g oxygen. </a:t>
                      </a:r>
                    </a:p>
                    <a:p>
                      <a:pPr marL="0" indent="0" algn="ctr">
                        <a:buFont typeface="Arial" panose="020B0604020202020204" pitchFamily="34" charset="0"/>
                        <a:buNone/>
                      </a:pPr>
                      <a:r>
                        <a:rPr lang="en-GB" sz="2000" i="1" baseline="0" dirty="0" smtClean="0"/>
                        <a:t>Relative atomic masses: Fe 56; O 16</a:t>
                      </a:r>
                      <a:endParaRPr lang="en-GB" sz="2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3429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i="1" dirty="0" smtClean="0"/>
                        <a:t>Scientists found a compound containing 75%</a:t>
                      </a:r>
                      <a:r>
                        <a:rPr lang="en-GB" sz="2000" i="1" baseline="0" dirty="0" smtClean="0"/>
                        <a:t> carbon and 25% hydrogen. Calculate the empirical formula for the compound. </a:t>
                      </a:r>
                    </a:p>
                    <a:p>
                      <a:pPr marL="0" marR="0" lvl="0" indent="0" algn="ctr" defTabSz="3429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i="1" baseline="0" dirty="0" smtClean="0"/>
                        <a:t>Relative atomic masses: C 12; H 1</a:t>
                      </a:r>
                      <a:endParaRPr lang="en-GB" sz="2000" i="1" dirty="0" smtClean="0"/>
                    </a:p>
                    <a:p>
                      <a:pPr marL="0" indent="0" algn="l">
                        <a:buFont typeface="Arial" panose="020B0604020202020204" pitchFamily="34" charset="0"/>
                        <a:buNone/>
                      </a:pPr>
                      <a:endParaRPr lang="en-GB" sz="2000" b="1" i="0" dirty="0" smtClean="0">
                        <a:solidFill>
                          <a:schemeClr val="accent6">
                            <a:lumMod val="75000"/>
                          </a:schemeClr>
                        </a:solidFill>
                      </a:endParaRPr>
                    </a:p>
                    <a:p>
                      <a:pPr marL="0" indent="0" algn="ctr">
                        <a:buFont typeface="Arial" panose="020B0604020202020204" pitchFamily="34" charset="0"/>
                        <a:buNone/>
                      </a:pPr>
                      <a:endParaRPr lang="en-GB" sz="2000" b="1" i="0" dirty="0" smtClean="0">
                        <a:solidFill>
                          <a:schemeClr val="accent6">
                            <a:lumMod val="75000"/>
                          </a:schemeClr>
                        </a:solidFill>
                      </a:endParaRPr>
                    </a:p>
                    <a:p>
                      <a:pPr marL="0" indent="0" algn="ctr">
                        <a:buFont typeface="Arial" panose="020B0604020202020204" pitchFamily="34" charset="0"/>
                        <a:buNone/>
                      </a:pPr>
                      <a:endParaRPr lang="en-GB" sz="2000" b="1" i="0" dirty="0" smtClean="0">
                        <a:solidFill>
                          <a:schemeClr val="accent6">
                            <a:lumMod val="75000"/>
                          </a:schemeClr>
                        </a:solidFill>
                      </a:endParaRPr>
                    </a:p>
                    <a:p>
                      <a:pPr marL="0" indent="0" algn="ctr">
                        <a:buFont typeface="Arial" panose="020B0604020202020204" pitchFamily="34" charset="0"/>
                        <a:buNone/>
                      </a:pPr>
                      <a:endParaRPr lang="en-GB" sz="2000" b="1" i="0" dirty="0" smtClean="0">
                        <a:solidFill>
                          <a:schemeClr val="accent6">
                            <a:lumMod val="75000"/>
                          </a:schemeClr>
                        </a:solidFill>
                      </a:endParaRPr>
                    </a:p>
                    <a:p>
                      <a:pPr marL="0" indent="0" algn="ctr">
                        <a:buFont typeface="Arial" panose="020B0604020202020204" pitchFamily="34" charset="0"/>
                        <a:buNone/>
                      </a:pPr>
                      <a:endParaRPr lang="en-GB" sz="2000" b="1" i="0" dirty="0" smtClean="0">
                        <a:solidFill>
                          <a:schemeClr val="accent6">
                            <a:lumMod val="75000"/>
                          </a:schemeClr>
                        </a:solidFill>
                      </a:endParaRPr>
                    </a:p>
                    <a:p>
                      <a:pPr marL="0" indent="0" algn="ctr">
                        <a:buFont typeface="Arial" panose="020B0604020202020204" pitchFamily="34" charset="0"/>
                        <a:buNone/>
                      </a:pPr>
                      <a:endParaRPr lang="en-GB" sz="2000" b="1" i="0" dirty="0" smtClean="0">
                        <a:solidFill>
                          <a:schemeClr val="accent6">
                            <a:lumMod val="75000"/>
                          </a:schemeClr>
                        </a:solidFill>
                      </a:endParaRPr>
                    </a:p>
                    <a:p>
                      <a:pPr marL="0" indent="0" algn="ctr">
                        <a:buFont typeface="Arial" panose="020B0604020202020204" pitchFamily="34" charset="0"/>
                        <a:buNone/>
                      </a:pPr>
                      <a:endParaRPr lang="en-GB" sz="2000" b="1" i="0" dirty="0" smtClean="0">
                        <a:solidFill>
                          <a:schemeClr val="accent6">
                            <a:lumMod val="75000"/>
                          </a:schemeClr>
                        </a:solidFill>
                      </a:endParaRPr>
                    </a:p>
                    <a:p>
                      <a:pPr marL="0" indent="0" algn="ctr">
                        <a:buFont typeface="Arial" panose="020B0604020202020204" pitchFamily="34" charset="0"/>
                        <a:buNone/>
                      </a:pPr>
                      <a:endParaRPr lang="en-GB" sz="2000" b="1" i="0" dirty="0" smtClean="0">
                        <a:solidFill>
                          <a:schemeClr val="accent6">
                            <a:lumMod val="75000"/>
                          </a:schemeClr>
                        </a:solidFill>
                      </a:endParaRPr>
                    </a:p>
                    <a:p>
                      <a:pPr marL="0" indent="0" algn="ctr">
                        <a:buFont typeface="Arial" panose="020B0604020202020204" pitchFamily="34" charset="0"/>
                        <a:buNone/>
                      </a:pPr>
                      <a:endParaRPr lang="en-GB" sz="2000" b="1" i="0"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37376977"/>
              </p:ext>
            </p:extLst>
          </p:nvPr>
        </p:nvGraphicFramePr>
        <p:xfrm>
          <a:off x="5076056" y="3807916"/>
          <a:ext cx="3528390" cy="2377440"/>
        </p:xfrm>
        <a:graphic>
          <a:graphicData uri="http://schemas.openxmlformats.org/drawingml/2006/table">
            <a:tbl>
              <a:tblPr firstRow="1" bandRow="1">
                <a:tableStyleId>{5940675A-B579-460E-94D1-54222C63F5DA}</a:tableStyleId>
              </a:tblPr>
              <a:tblGrid>
                <a:gridCol w="1176130"/>
                <a:gridCol w="1176130"/>
                <a:gridCol w="1176130"/>
              </a:tblGrid>
              <a:tr h="370840">
                <a:tc>
                  <a:txBody>
                    <a:bodyPr/>
                    <a:lstStyle/>
                    <a:p>
                      <a:pPr algn="ct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C</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H</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1" dirty="0" smtClean="0">
                          <a:solidFill>
                            <a:schemeClr val="accent6">
                              <a:lumMod val="75000"/>
                            </a:schemeClr>
                          </a:solidFill>
                        </a:rPr>
                        <a:t>%</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75</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25</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1" dirty="0" smtClean="0">
                          <a:solidFill>
                            <a:schemeClr val="accent6">
                              <a:lumMod val="75000"/>
                            </a:schemeClr>
                          </a:solidFill>
                        </a:rPr>
                        <a:t>RAM</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12</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1</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1" dirty="0" smtClean="0">
                          <a:solidFill>
                            <a:schemeClr val="accent6">
                              <a:lumMod val="75000"/>
                            </a:schemeClr>
                          </a:solidFill>
                        </a:rPr>
                        <a:t>% ÷ RAM</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6.25</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25</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1" dirty="0" smtClean="0">
                          <a:solidFill>
                            <a:schemeClr val="accent6">
                              <a:lumMod val="75000"/>
                            </a:schemeClr>
                          </a:solidFill>
                        </a:rPr>
                        <a:t>Ratio</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1</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4</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1" dirty="0" smtClean="0">
                          <a:solidFill>
                            <a:schemeClr val="accent6">
                              <a:lumMod val="75000"/>
                            </a:schemeClr>
                          </a:solidFill>
                        </a:rPr>
                        <a:t>Formula</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000" b="1" dirty="0" smtClean="0">
                          <a:solidFill>
                            <a:schemeClr val="accent6">
                              <a:lumMod val="75000"/>
                            </a:schemeClr>
                          </a:solidFill>
                        </a:rPr>
                        <a:t>CH</a:t>
                      </a:r>
                      <a:r>
                        <a:rPr lang="en-GB" sz="2000" b="1" baseline="-25000" dirty="0" smtClean="0">
                          <a:solidFill>
                            <a:schemeClr val="accent6">
                              <a:lumMod val="75000"/>
                            </a:schemeClr>
                          </a:solidFill>
                        </a:rPr>
                        <a:t>4</a:t>
                      </a:r>
                      <a:endParaRPr lang="en-GB" sz="2000" b="1" baseline="-25000"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2000" b="1" dirty="0">
                        <a:solidFill>
                          <a:schemeClr val="accent6">
                            <a:lumMod val="75000"/>
                          </a:schemeClr>
                        </a:solidFill>
                      </a:endParaRPr>
                    </a:p>
                  </a:txBody>
                  <a:tcPr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41929418"/>
              </p:ext>
            </p:extLst>
          </p:nvPr>
        </p:nvGraphicFramePr>
        <p:xfrm>
          <a:off x="391346" y="3429000"/>
          <a:ext cx="3888429" cy="2377440"/>
        </p:xfrm>
        <a:graphic>
          <a:graphicData uri="http://schemas.openxmlformats.org/drawingml/2006/table">
            <a:tbl>
              <a:tblPr firstRow="1" bandRow="1">
                <a:tableStyleId>{5940675A-B579-460E-94D1-54222C63F5DA}</a:tableStyleId>
              </a:tblPr>
              <a:tblGrid>
                <a:gridCol w="1512167"/>
                <a:gridCol w="1080119"/>
                <a:gridCol w="1296143"/>
              </a:tblGrid>
              <a:tr h="370840">
                <a:tc>
                  <a:txBody>
                    <a:bodyPr/>
                    <a:lstStyle/>
                    <a:p>
                      <a:pPr algn="ct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Fe</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O</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1" dirty="0" smtClean="0">
                          <a:solidFill>
                            <a:schemeClr val="accent6">
                              <a:lumMod val="75000"/>
                            </a:schemeClr>
                          </a:solidFill>
                        </a:rPr>
                        <a:t>Mass</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11.2</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4.8</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1" dirty="0" smtClean="0">
                          <a:solidFill>
                            <a:schemeClr val="accent6">
                              <a:lumMod val="75000"/>
                            </a:schemeClr>
                          </a:solidFill>
                        </a:rPr>
                        <a:t>RAM</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56</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16</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1" dirty="0" smtClean="0">
                          <a:solidFill>
                            <a:schemeClr val="accent6">
                              <a:lumMod val="75000"/>
                            </a:schemeClr>
                          </a:solidFill>
                        </a:rPr>
                        <a:t>Mass ÷ RAM</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0.2</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0.3</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1" dirty="0" smtClean="0">
                          <a:solidFill>
                            <a:schemeClr val="accent6">
                              <a:lumMod val="75000"/>
                            </a:schemeClr>
                          </a:solidFill>
                        </a:rPr>
                        <a:t>Ratio</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1</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smtClean="0">
                          <a:solidFill>
                            <a:schemeClr val="accent6">
                              <a:lumMod val="75000"/>
                            </a:schemeClr>
                          </a:solidFill>
                        </a:rPr>
                        <a:t>1.5</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1" dirty="0" smtClean="0">
                          <a:solidFill>
                            <a:schemeClr val="accent6">
                              <a:lumMod val="75000"/>
                            </a:schemeClr>
                          </a:solidFill>
                        </a:rPr>
                        <a:t>Formula</a:t>
                      </a:r>
                      <a:endParaRPr lang="en-GB" sz="2000" b="1"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000" b="1" baseline="0" dirty="0" smtClean="0">
                          <a:solidFill>
                            <a:schemeClr val="accent6">
                              <a:lumMod val="75000"/>
                            </a:schemeClr>
                          </a:solidFill>
                        </a:rPr>
                        <a:t>Fe</a:t>
                      </a:r>
                      <a:r>
                        <a:rPr lang="en-GB" sz="2000" b="1" baseline="-25000" dirty="0" smtClean="0">
                          <a:solidFill>
                            <a:schemeClr val="accent6">
                              <a:lumMod val="75000"/>
                            </a:schemeClr>
                          </a:solidFill>
                        </a:rPr>
                        <a:t>2</a:t>
                      </a:r>
                      <a:r>
                        <a:rPr lang="en-GB" sz="2000" b="1" baseline="0" dirty="0" smtClean="0">
                          <a:solidFill>
                            <a:schemeClr val="accent6">
                              <a:lumMod val="75000"/>
                            </a:schemeClr>
                          </a:solidFill>
                        </a:rPr>
                        <a:t>O</a:t>
                      </a:r>
                      <a:r>
                        <a:rPr lang="en-GB" sz="2000" b="1" baseline="-25000" dirty="0" smtClean="0">
                          <a:solidFill>
                            <a:schemeClr val="accent6">
                              <a:lumMod val="75000"/>
                            </a:schemeClr>
                          </a:solidFill>
                        </a:rPr>
                        <a:t>3</a:t>
                      </a:r>
                      <a:endParaRPr lang="en-GB" sz="2000" b="1" baseline="-25000"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2000" b="1" dirty="0">
                        <a:solidFill>
                          <a:schemeClr val="accent6">
                            <a:lumMod val="75000"/>
                          </a:schemeClr>
                        </a:solidFill>
                      </a:endParaRPr>
                    </a:p>
                  </a:txBody>
                  <a:tcPr anchor="ctr"/>
                </a:tc>
              </a:tr>
            </a:tbl>
          </a:graphicData>
        </a:graphic>
      </p:graphicFrame>
      <p:sp>
        <p:nvSpPr>
          <p:cNvPr id="6" name="Line Callout 1 5"/>
          <p:cNvSpPr/>
          <p:nvPr/>
        </p:nvSpPr>
        <p:spPr>
          <a:xfrm>
            <a:off x="391346" y="5965877"/>
            <a:ext cx="4028254" cy="400110"/>
          </a:xfrm>
          <a:prstGeom prst="borderCallout1">
            <a:avLst>
              <a:gd name="adj1" fmla="val -17815"/>
              <a:gd name="adj2" fmla="val 88082"/>
              <a:gd name="adj3" fmla="val -149556"/>
              <a:gd name="adj4" fmla="val 8130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smtClean="0"/>
              <a:t>Ratios </a:t>
            </a:r>
            <a:r>
              <a:rPr lang="en-GB" sz="2000" dirty="0"/>
              <a:t>x 2 to get whole numbers</a:t>
            </a:r>
          </a:p>
        </p:txBody>
      </p:sp>
    </p:spTree>
    <p:extLst>
      <p:ext uri="{BB962C8B-B14F-4D97-AF65-F5344CB8AC3E}">
        <p14:creationId xmlns:p14="http://schemas.microsoft.com/office/powerpoint/2010/main" val="92346437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Empirical and molecular formulae</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 xmlns:a16="http://schemas.microsoft.com/office/drawing/2014/main" id="{069D24D6-BF3E-48D1-A1E3-FB8C618604DE}"/>
              </a:ext>
            </a:extLst>
          </p:cNvPr>
          <p:cNvSpPr txBox="1"/>
          <p:nvPr/>
        </p:nvSpPr>
        <p:spPr>
          <a:xfrm>
            <a:off x="251520" y="758428"/>
            <a:ext cx="8640960" cy="1015663"/>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000" dirty="0" smtClean="0"/>
              <a:t>It is possible to deduce the </a:t>
            </a:r>
            <a:r>
              <a:rPr lang="en-GB" sz="2000" b="1" dirty="0" smtClean="0">
                <a:solidFill>
                  <a:schemeClr val="accent6">
                    <a:lumMod val="75000"/>
                  </a:schemeClr>
                </a:solidFill>
              </a:rPr>
              <a:t>empirical formula </a:t>
            </a:r>
            <a:r>
              <a:rPr lang="en-GB" sz="2000" dirty="0" smtClean="0"/>
              <a:t>of a compound from the </a:t>
            </a:r>
            <a:r>
              <a:rPr lang="en-GB" sz="2000" b="1" dirty="0" smtClean="0">
                <a:solidFill>
                  <a:schemeClr val="accent6">
                    <a:lumMod val="75000"/>
                  </a:schemeClr>
                </a:solidFill>
              </a:rPr>
              <a:t>formula</a:t>
            </a:r>
            <a:r>
              <a:rPr lang="en-GB" sz="2000" dirty="0" smtClean="0"/>
              <a:t> of its molecule, and the </a:t>
            </a:r>
            <a:r>
              <a:rPr lang="en-GB" sz="2000" b="1" dirty="0" smtClean="0">
                <a:solidFill>
                  <a:schemeClr val="accent6">
                    <a:lumMod val="75000"/>
                  </a:schemeClr>
                </a:solidFill>
              </a:rPr>
              <a:t>molecular formula </a:t>
            </a:r>
            <a:r>
              <a:rPr lang="en-GB" sz="2000" dirty="0" smtClean="0"/>
              <a:t>of a compound from its </a:t>
            </a:r>
            <a:r>
              <a:rPr lang="en-GB" sz="2000" b="1" dirty="0" smtClean="0">
                <a:solidFill>
                  <a:schemeClr val="accent6">
                    <a:lumMod val="75000"/>
                  </a:schemeClr>
                </a:solidFill>
              </a:rPr>
              <a:t>empirical formula</a:t>
            </a:r>
            <a:r>
              <a:rPr lang="en-GB" sz="2000" dirty="0" smtClean="0"/>
              <a:t> and </a:t>
            </a:r>
            <a:r>
              <a:rPr lang="en-GB" sz="2000" b="1" dirty="0" smtClean="0">
                <a:solidFill>
                  <a:schemeClr val="accent6">
                    <a:lumMod val="75000"/>
                  </a:schemeClr>
                </a:solidFill>
              </a:rPr>
              <a:t>relative molecular mass</a:t>
            </a:r>
            <a:r>
              <a:rPr lang="en-GB" sz="2000" dirty="0" smtClean="0"/>
              <a:t>.</a:t>
            </a:r>
          </a:p>
        </p:txBody>
      </p:sp>
      <p:graphicFrame>
        <p:nvGraphicFramePr>
          <p:cNvPr id="17" name="Table 16"/>
          <p:cNvGraphicFramePr>
            <a:graphicFrameLocks noGrp="1"/>
          </p:cNvGraphicFramePr>
          <p:nvPr>
            <p:extLst>
              <p:ext uri="{D42A27DB-BD31-4B8C-83A1-F6EECF244321}">
                <p14:modId xmlns:p14="http://schemas.microsoft.com/office/powerpoint/2010/main" val="667948316"/>
              </p:ext>
            </p:extLst>
          </p:nvPr>
        </p:nvGraphicFramePr>
        <p:xfrm>
          <a:off x="251520" y="2026920"/>
          <a:ext cx="8640960" cy="3230880"/>
        </p:xfrm>
        <a:graphic>
          <a:graphicData uri="http://schemas.openxmlformats.org/drawingml/2006/table">
            <a:tbl>
              <a:tblPr firstRow="1" bandRow="1">
                <a:tableStyleId>{912C8C85-51F0-491E-9774-3900AFEF0FD7}</a:tableStyleId>
              </a:tblPr>
              <a:tblGrid>
                <a:gridCol w="4320480"/>
                <a:gridCol w="4320480"/>
              </a:tblGrid>
              <a:tr h="370840">
                <a:tc>
                  <a:txBody>
                    <a:bodyPr/>
                    <a:lstStyle/>
                    <a:p>
                      <a:pPr algn="ctr"/>
                      <a:r>
                        <a:rPr lang="en-GB" sz="2000" dirty="0" smtClean="0"/>
                        <a:t>Finding the empirical formula</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smtClean="0"/>
                        <a:t>Finding the molecular formula</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342900" indent="-342900" algn="l">
                        <a:buFont typeface="Arial" panose="020B0604020202020204" pitchFamily="34" charset="0"/>
                        <a:buChar char="•"/>
                      </a:pPr>
                      <a:r>
                        <a:rPr lang="en-GB" sz="2000" b="0" dirty="0" smtClean="0">
                          <a:solidFill>
                            <a:schemeClr val="tx1"/>
                          </a:solidFill>
                        </a:rPr>
                        <a:t>Find</a:t>
                      </a:r>
                      <a:r>
                        <a:rPr lang="en-GB" sz="2000" b="0" baseline="0" dirty="0" smtClean="0">
                          <a:solidFill>
                            <a:schemeClr val="tx1"/>
                          </a:solidFill>
                        </a:rPr>
                        <a:t> the simplest whole number ratio from the formula</a:t>
                      </a:r>
                    </a:p>
                    <a:p>
                      <a:pPr marL="342900" indent="-342900" algn="l">
                        <a:buFont typeface="Arial" panose="020B0604020202020204" pitchFamily="34" charset="0"/>
                        <a:buChar char="•"/>
                      </a:pPr>
                      <a:r>
                        <a:rPr lang="en-GB" sz="2000" b="0" baseline="0" dirty="0" smtClean="0">
                          <a:solidFill>
                            <a:schemeClr val="tx1"/>
                          </a:solidFill>
                        </a:rPr>
                        <a:t>For Fe</a:t>
                      </a:r>
                      <a:r>
                        <a:rPr lang="en-GB" sz="2000" b="0" baseline="-25000" dirty="0" smtClean="0">
                          <a:solidFill>
                            <a:schemeClr val="tx1"/>
                          </a:solidFill>
                        </a:rPr>
                        <a:t>2</a:t>
                      </a:r>
                      <a:r>
                        <a:rPr lang="en-GB" sz="2000" b="0" baseline="0" dirty="0" smtClean="0">
                          <a:solidFill>
                            <a:schemeClr val="tx1"/>
                          </a:solidFill>
                        </a:rPr>
                        <a:t>O</a:t>
                      </a:r>
                      <a:r>
                        <a:rPr lang="en-GB" sz="2000" b="0" baseline="-25000" dirty="0" smtClean="0">
                          <a:solidFill>
                            <a:schemeClr val="tx1"/>
                          </a:solidFill>
                        </a:rPr>
                        <a:t>4</a:t>
                      </a:r>
                      <a:r>
                        <a:rPr lang="en-GB" sz="2000" b="0" baseline="0" dirty="0" smtClean="0">
                          <a:solidFill>
                            <a:schemeClr val="tx1"/>
                          </a:solidFill>
                        </a:rPr>
                        <a:t> the empirical formula would be FeO</a:t>
                      </a:r>
                      <a:r>
                        <a:rPr lang="en-GB" sz="2000" b="0" baseline="-25000" dirty="0" smtClean="0">
                          <a:solidFill>
                            <a:schemeClr val="tx1"/>
                          </a:solidFill>
                        </a:rPr>
                        <a:t>2</a:t>
                      </a:r>
                    </a:p>
                    <a:p>
                      <a:pPr marL="342900" indent="-342900" algn="l">
                        <a:buFont typeface="Arial" panose="020B0604020202020204" pitchFamily="34" charset="0"/>
                        <a:buChar char="•"/>
                      </a:pPr>
                      <a:r>
                        <a:rPr lang="en-GB" sz="2000" b="0" baseline="0" dirty="0" smtClean="0">
                          <a:solidFill>
                            <a:schemeClr val="tx1"/>
                          </a:solidFill>
                        </a:rPr>
                        <a:t>For C</a:t>
                      </a:r>
                      <a:r>
                        <a:rPr lang="en-GB" sz="2000" b="0" baseline="-25000" dirty="0" smtClean="0">
                          <a:solidFill>
                            <a:schemeClr val="tx1"/>
                          </a:solidFill>
                        </a:rPr>
                        <a:t>6</a:t>
                      </a:r>
                      <a:r>
                        <a:rPr lang="en-GB" sz="2000" b="0" baseline="0" dirty="0" smtClean="0">
                          <a:solidFill>
                            <a:schemeClr val="tx1"/>
                          </a:solidFill>
                        </a:rPr>
                        <a:t>H</a:t>
                      </a:r>
                      <a:r>
                        <a:rPr lang="en-GB" sz="2000" b="0" baseline="-25000" dirty="0" smtClean="0">
                          <a:solidFill>
                            <a:schemeClr val="tx1"/>
                          </a:solidFill>
                        </a:rPr>
                        <a:t>12</a:t>
                      </a:r>
                      <a:r>
                        <a:rPr lang="en-GB" sz="2000" b="0" baseline="0" dirty="0" smtClean="0">
                          <a:solidFill>
                            <a:schemeClr val="tx1"/>
                          </a:solidFill>
                        </a:rPr>
                        <a:t>O</a:t>
                      </a:r>
                      <a:r>
                        <a:rPr lang="en-GB" sz="2000" b="0" baseline="-25000" dirty="0" smtClean="0">
                          <a:solidFill>
                            <a:schemeClr val="tx1"/>
                          </a:solidFill>
                        </a:rPr>
                        <a:t>6</a:t>
                      </a:r>
                      <a:r>
                        <a:rPr lang="en-GB" sz="2000" b="0" baseline="0" dirty="0" smtClean="0">
                          <a:solidFill>
                            <a:schemeClr val="tx1"/>
                          </a:solidFill>
                        </a:rPr>
                        <a:t> the empirical formula would be CH</a:t>
                      </a:r>
                      <a:r>
                        <a:rPr lang="en-GB" sz="2000" b="0" baseline="-25000" dirty="0" smtClean="0">
                          <a:solidFill>
                            <a:schemeClr val="tx1"/>
                          </a:solidFill>
                        </a:rPr>
                        <a:t>2</a:t>
                      </a:r>
                      <a:r>
                        <a:rPr lang="en-GB" sz="2000" b="0" baseline="0" dirty="0" smtClean="0">
                          <a:solidFill>
                            <a:schemeClr val="tx1"/>
                          </a:solidFill>
                        </a:rPr>
                        <a:t>O</a:t>
                      </a:r>
                      <a:endParaRPr lang="en-GB" sz="2000" b="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gn="l">
                        <a:buFont typeface="Arial" panose="020B0604020202020204" pitchFamily="34" charset="0"/>
                        <a:buChar char="•"/>
                      </a:pPr>
                      <a:r>
                        <a:rPr lang="en-GB" sz="2000" b="0" dirty="0" smtClean="0">
                          <a:solidFill>
                            <a:schemeClr val="tx1"/>
                          </a:solidFill>
                        </a:rPr>
                        <a:t>Find the relative formula mass for the empirical formula</a:t>
                      </a:r>
                    </a:p>
                    <a:p>
                      <a:pPr marL="342900" indent="-342900" algn="l">
                        <a:buFont typeface="Arial" panose="020B0604020202020204" pitchFamily="34" charset="0"/>
                        <a:buChar char="•"/>
                      </a:pPr>
                      <a:r>
                        <a:rPr lang="en-GB" sz="2000" b="0" dirty="0" smtClean="0">
                          <a:solidFill>
                            <a:schemeClr val="tx1"/>
                          </a:solidFill>
                        </a:rPr>
                        <a:t>Find</a:t>
                      </a:r>
                      <a:r>
                        <a:rPr lang="en-GB" sz="2000" b="0" baseline="0" dirty="0" smtClean="0">
                          <a:solidFill>
                            <a:schemeClr val="tx1"/>
                          </a:solidFill>
                        </a:rPr>
                        <a:t> the relative formula mass of the compound (this may be given to you)</a:t>
                      </a:r>
                    </a:p>
                    <a:p>
                      <a:pPr marL="342900" indent="-342900" algn="l">
                        <a:buFont typeface="Arial" panose="020B0604020202020204" pitchFamily="34" charset="0"/>
                        <a:buChar char="•"/>
                      </a:pPr>
                      <a:r>
                        <a:rPr lang="en-GB" sz="2000" b="0" baseline="0" dirty="0" smtClean="0">
                          <a:solidFill>
                            <a:schemeClr val="tx1"/>
                          </a:solidFill>
                        </a:rPr>
                        <a:t>RFM of compound ÷ RFM of empirical formula = x</a:t>
                      </a:r>
                    </a:p>
                    <a:p>
                      <a:pPr marL="342900" indent="-342900" algn="l">
                        <a:buFont typeface="Arial" panose="020B0604020202020204" pitchFamily="34" charset="0"/>
                        <a:buChar char="•"/>
                      </a:pPr>
                      <a:r>
                        <a:rPr lang="en-GB" sz="2000" b="0" baseline="0" dirty="0" smtClean="0">
                          <a:solidFill>
                            <a:schemeClr val="tx1"/>
                          </a:solidFill>
                        </a:rPr>
                        <a:t>Multiply the numbers in the empirical formula by x</a:t>
                      </a:r>
                      <a:endParaRPr lang="en-GB" sz="2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9428069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Empirical and molecular formulae</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7" name="Table 16"/>
          <p:cNvGraphicFramePr>
            <a:graphicFrameLocks noGrp="1"/>
          </p:cNvGraphicFramePr>
          <p:nvPr>
            <p:extLst>
              <p:ext uri="{D42A27DB-BD31-4B8C-83A1-F6EECF244321}">
                <p14:modId xmlns:p14="http://schemas.microsoft.com/office/powerpoint/2010/main" val="3983956208"/>
              </p:ext>
            </p:extLst>
          </p:nvPr>
        </p:nvGraphicFramePr>
        <p:xfrm>
          <a:off x="236320" y="806430"/>
          <a:ext cx="8656520" cy="1706880"/>
        </p:xfrm>
        <a:graphic>
          <a:graphicData uri="http://schemas.openxmlformats.org/drawingml/2006/table">
            <a:tbl>
              <a:tblPr firstRow="1" bandRow="1">
                <a:tableStyleId>{912C8C85-51F0-491E-9774-3900AFEF0FD7}</a:tableStyleId>
              </a:tblPr>
              <a:tblGrid>
                <a:gridCol w="8656520"/>
              </a:tblGrid>
              <a:tr h="370840">
                <a:tc>
                  <a:txBody>
                    <a:bodyPr/>
                    <a:lstStyle/>
                    <a:p>
                      <a:pPr algn="ctr"/>
                      <a:r>
                        <a:rPr lang="en-GB" sz="2000" dirty="0" smtClean="0"/>
                        <a:t>Finding the molecular formula</a:t>
                      </a:r>
                      <a:endParaRPr lang="en-GB"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342900" indent="-342900" algn="l">
                        <a:buFont typeface="Arial" panose="020B0604020202020204" pitchFamily="34" charset="0"/>
                        <a:buChar char="•"/>
                      </a:pPr>
                      <a:r>
                        <a:rPr lang="en-GB" sz="2000" b="0" dirty="0" smtClean="0">
                          <a:solidFill>
                            <a:schemeClr val="tx1"/>
                          </a:solidFill>
                        </a:rPr>
                        <a:t>Find the relative formula mass for the empirical formula</a:t>
                      </a:r>
                    </a:p>
                    <a:p>
                      <a:pPr marL="342900" indent="-342900" algn="l">
                        <a:buFont typeface="Arial" panose="020B0604020202020204" pitchFamily="34" charset="0"/>
                        <a:buChar char="•"/>
                      </a:pPr>
                      <a:r>
                        <a:rPr lang="en-GB" sz="2000" b="0" dirty="0" smtClean="0">
                          <a:solidFill>
                            <a:schemeClr val="tx1"/>
                          </a:solidFill>
                        </a:rPr>
                        <a:t>Find</a:t>
                      </a:r>
                      <a:r>
                        <a:rPr lang="en-GB" sz="2000" b="0" baseline="0" dirty="0" smtClean="0">
                          <a:solidFill>
                            <a:schemeClr val="tx1"/>
                          </a:solidFill>
                        </a:rPr>
                        <a:t> the relative formula mass of the compound (this may be given to you)</a:t>
                      </a:r>
                    </a:p>
                    <a:p>
                      <a:pPr marL="342900" indent="-342900" algn="l">
                        <a:buFont typeface="Arial" panose="020B0604020202020204" pitchFamily="34" charset="0"/>
                        <a:buChar char="•"/>
                      </a:pPr>
                      <a:r>
                        <a:rPr lang="en-GB" sz="2000" b="0" baseline="0" dirty="0" smtClean="0">
                          <a:solidFill>
                            <a:schemeClr val="tx1"/>
                          </a:solidFill>
                        </a:rPr>
                        <a:t>RFM of compound ÷ RFM of empirical formula = x</a:t>
                      </a:r>
                    </a:p>
                    <a:p>
                      <a:pPr marL="342900" indent="-342900" algn="l">
                        <a:buFont typeface="Arial" panose="020B0604020202020204" pitchFamily="34" charset="0"/>
                        <a:buChar char="•"/>
                      </a:pPr>
                      <a:r>
                        <a:rPr lang="en-GB" sz="2000" b="0" baseline="0" dirty="0" smtClean="0">
                          <a:solidFill>
                            <a:schemeClr val="tx1"/>
                          </a:solidFill>
                        </a:rPr>
                        <a:t>Multiply the numbers in the empirical formula by x</a:t>
                      </a:r>
                      <a:endParaRPr lang="en-GB" sz="2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p:nvPr/>
        </p:nvSpPr>
        <p:spPr>
          <a:xfrm>
            <a:off x="236320" y="2627044"/>
            <a:ext cx="8651648" cy="34778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000" i="1" dirty="0" smtClean="0"/>
              <a:t>The empirical formula for a hydrocarbon is CH</a:t>
            </a:r>
            <a:r>
              <a:rPr lang="en-GB" sz="2000" i="1" baseline="-25000" dirty="0" smtClean="0"/>
              <a:t>2</a:t>
            </a:r>
            <a:r>
              <a:rPr lang="en-GB" sz="2000" i="1" dirty="0"/>
              <a:t> </a:t>
            </a:r>
            <a:r>
              <a:rPr lang="en-GB" sz="2000" i="1" dirty="0" smtClean="0"/>
              <a:t>its relative formula mass is 70. Deduce the molecular formula of this compound. </a:t>
            </a:r>
          </a:p>
          <a:p>
            <a:pPr algn="ctr"/>
            <a:r>
              <a:rPr lang="en-GB" sz="2000" i="1" dirty="0" smtClean="0"/>
              <a:t>Relative atomic masses: C 12, H 1</a:t>
            </a:r>
            <a:r>
              <a:rPr lang="en-GB" sz="2000" dirty="0" smtClean="0"/>
              <a:t> </a:t>
            </a:r>
          </a:p>
          <a:p>
            <a:pPr algn="ctr"/>
            <a:endParaRPr lang="en-GB" sz="2000" dirty="0"/>
          </a:p>
          <a:p>
            <a:pPr marL="342900" indent="-342900">
              <a:buFont typeface="Arial" panose="020B0604020202020204" pitchFamily="34" charset="0"/>
              <a:buChar char="•"/>
            </a:pPr>
            <a:r>
              <a:rPr lang="en-GB" sz="2000" dirty="0" smtClean="0"/>
              <a:t>RFM for empirical formula: </a:t>
            </a:r>
            <a:r>
              <a:rPr lang="en-GB" sz="2000" b="1" dirty="0" smtClean="0">
                <a:solidFill>
                  <a:schemeClr val="accent6">
                    <a:lumMod val="75000"/>
                  </a:schemeClr>
                </a:solidFill>
              </a:rPr>
              <a:t>12 + (2 x 1) = 14</a:t>
            </a:r>
          </a:p>
          <a:p>
            <a:pPr marL="342900" indent="-342900">
              <a:buFont typeface="Arial" panose="020B0604020202020204" pitchFamily="34" charset="0"/>
              <a:buChar char="•"/>
            </a:pPr>
            <a:r>
              <a:rPr lang="en-GB" sz="2000" dirty="0" smtClean="0"/>
              <a:t>RFM for compound, given in question: </a:t>
            </a:r>
            <a:r>
              <a:rPr lang="en-GB" sz="2000" b="1" dirty="0" smtClean="0">
                <a:solidFill>
                  <a:schemeClr val="accent6">
                    <a:lumMod val="75000"/>
                  </a:schemeClr>
                </a:solidFill>
              </a:rPr>
              <a:t>70</a:t>
            </a:r>
          </a:p>
          <a:p>
            <a:pPr marL="342900" indent="-342900">
              <a:buFont typeface="Arial" panose="020B0604020202020204" pitchFamily="34" charset="0"/>
              <a:buChar char="•"/>
            </a:pPr>
            <a:r>
              <a:rPr lang="en-GB" sz="2000" dirty="0">
                <a:solidFill>
                  <a:schemeClr val="tx1"/>
                </a:solidFill>
              </a:rPr>
              <a:t>RFM of compound ÷ RFM of empirical formula = </a:t>
            </a:r>
            <a:r>
              <a:rPr lang="en-GB" sz="2000" b="1" dirty="0" smtClean="0">
                <a:solidFill>
                  <a:schemeClr val="accent6">
                    <a:lumMod val="75000"/>
                  </a:schemeClr>
                </a:solidFill>
              </a:rPr>
              <a:t>70 ÷ 14 = 5</a:t>
            </a:r>
          </a:p>
          <a:p>
            <a:pPr marL="342900" indent="-342900">
              <a:buFont typeface="Arial" panose="020B0604020202020204" pitchFamily="34" charset="0"/>
              <a:buChar char="•"/>
            </a:pPr>
            <a:r>
              <a:rPr lang="en-GB" sz="2000" dirty="0">
                <a:solidFill>
                  <a:schemeClr val="tx1"/>
                </a:solidFill>
              </a:rPr>
              <a:t>Multiply the numbers in the empirical formula </a:t>
            </a:r>
            <a:r>
              <a:rPr lang="en-GB" sz="2000" dirty="0" smtClean="0">
                <a:solidFill>
                  <a:schemeClr val="tx1"/>
                </a:solidFill>
              </a:rPr>
              <a:t>by </a:t>
            </a:r>
            <a:r>
              <a:rPr lang="en-GB" sz="2000" b="1" dirty="0" smtClean="0">
                <a:solidFill>
                  <a:schemeClr val="accent6">
                    <a:lumMod val="75000"/>
                  </a:schemeClr>
                </a:solidFill>
              </a:rPr>
              <a:t>5</a:t>
            </a:r>
            <a:r>
              <a:rPr lang="en-GB" sz="2000" dirty="0" smtClean="0">
                <a:solidFill>
                  <a:schemeClr val="tx1"/>
                </a:solidFill>
              </a:rPr>
              <a:t> = </a:t>
            </a:r>
            <a:r>
              <a:rPr lang="en-GB" sz="2000" b="1" dirty="0" smtClean="0">
                <a:solidFill>
                  <a:schemeClr val="accent6">
                    <a:lumMod val="75000"/>
                  </a:schemeClr>
                </a:solidFill>
              </a:rPr>
              <a:t>C</a:t>
            </a:r>
            <a:r>
              <a:rPr lang="en-GB" sz="2000" b="1" baseline="-25000" dirty="0" smtClean="0">
                <a:solidFill>
                  <a:schemeClr val="accent6">
                    <a:lumMod val="75000"/>
                  </a:schemeClr>
                </a:solidFill>
              </a:rPr>
              <a:t>5</a:t>
            </a:r>
            <a:r>
              <a:rPr lang="en-GB" sz="2000" b="1" dirty="0" smtClean="0">
                <a:solidFill>
                  <a:schemeClr val="accent6">
                    <a:lumMod val="75000"/>
                  </a:schemeClr>
                </a:solidFill>
              </a:rPr>
              <a:t>H</a:t>
            </a:r>
            <a:r>
              <a:rPr lang="en-GB" sz="2000" b="1" baseline="-25000" dirty="0" smtClean="0">
                <a:solidFill>
                  <a:schemeClr val="accent6">
                    <a:lumMod val="75000"/>
                  </a:schemeClr>
                </a:solidFill>
              </a:rPr>
              <a:t>10</a:t>
            </a:r>
          </a:p>
          <a:p>
            <a:pPr marL="342900" indent="-342900">
              <a:buFont typeface="Arial" panose="020B0604020202020204" pitchFamily="34" charset="0"/>
              <a:buChar char="•"/>
            </a:pPr>
            <a:endParaRPr lang="en-GB" sz="2000" b="1" dirty="0">
              <a:solidFill>
                <a:schemeClr val="accent6">
                  <a:lumMod val="75000"/>
                </a:schemeClr>
              </a:solidFill>
            </a:endParaRPr>
          </a:p>
          <a:p>
            <a:pPr algn="ctr"/>
            <a:r>
              <a:rPr lang="en-GB" sz="2000" b="1" dirty="0" smtClean="0">
                <a:solidFill>
                  <a:schemeClr val="accent6">
                    <a:lumMod val="75000"/>
                  </a:schemeClr>
                </a:solidFill>
              </a:rPr>
              <a:t>Molecular formula = </a:t>
            </a:r>
            <a:r>
              <a:rPr lang="en-GB" sz="2000" b="1" dirty="0">
                <a:solidFill>
                  <a:schemeClr val="accent6">
                    <a:lumMod val="75000"/>
                  </a:schemeClr>
                </a:solidFill>
              </a:rPr>
              <a:t>C</a:t>
            </a:r>
            <a:r>
              <a:rPr lang="en-GB" sz="2000" b="1" baseline="-25000" dirty="0">
                <a:solidFill>
                  <a:schemeClr val="accent6">
                    <a:lumMod val="75000"/>
                  </a:schemeClr>
                </a:solidFill>
              </a:rPr>
              <a:t>5</a:t>
            </a:r>
            <a:r>
              <a:rPr lang="en-GB" sz="2000" b="1" dirty="0">
                <a:solidFill>
                  <a:schemeClr val="accent6">
                    <a:lumMod val="75000"/>
                  </a:schemeClr>
                </a:solidFill>
              </a:rPr>
              <a:t>H</a:t>
            </a:r>
            <a:r>
              <a:rPr lang="en-GB" sz="2000" b="1" baseline="-25000" dirty="0">
                <a:solidFill>
                  <a:schemeClr val="accent6">
                    <a:lumMod val="75000"/>
                  </a:schemeClr>
                </a:solidFill>
              </a:rPr>
              <a:t>10</a:t>
            </a:r>
          </a:p>
          <a:p>
            <a:pPr algn="ctr"/>
            <a:endParaRPr lang="en-GB" sz="2000" b="1" dirty="0">
              <a:solidFill>
                <a:schemeClr val="accent6">
                  <a:lumMod val="75000"/>
                </a:schemeClr>
              </a:solidFill>
            </a:endParaRPr>
          </a:p>
        </p:txBody>
      </p:sp>
    </p:spTree>
    <p:extLst>
      <p:ext uri="{BB962C8B-B14F-4D97-AF65-F5344CB8AC3E}">
        <p14:creationId xmlns:p14="http://schemas.microsoft.com/office/powerpoint/2010/main" val="1202709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Atomic model PART 1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5924699"/>
          </a:xfrm>
          <a:prstGeom prst="rect">
            <a:avLst/>
          </a:prstGeom>
          <a:noFill/>
        </p:spPr>
        <p:txBody>
          <a:bodyPr wrap="square" rtlCol="0">
            <a:spAutoFit/>
          </a:bodyPr>
          <a:lstStyle/>
          <a:p>
            <a:pPr marL="457200" indent="-457200">
              <a:buAutoNum type="arabicPeriod"/>
            </a:pPr>
            <a:r>
              <a:rPr lang="en-GB" sz="2400" dirty="0" smtClean="0"/>
              <a:t>What was the earliest model of the atom?</a:t>
            </a:r>
          </a:p>
          <a:p>
            <a:pPr marL="457200" indent="-457200">
              <a:buAutoNum type="arabicPeriod"/>
            </a:pPr>
            <a:endParaRPr lang="en-GB" sz="2400" dirty="0" smtClean="0"/>
          </a:p>
          <a:p>
            <a:pPr marL="457200" indent="-457200">
              <a:buAutoNum type="arabicPeriod"/>
            </a:pPr>
            <a:r>
              <a:rPr lang="en-GB" sz="2400" dirty="0" smtClean="0"/>
              <a:t>Which </a:t>
            </a:r>
            <a:r>
              <a:rPr lang="en-GB" sz="2400" dirty="0"/>
              <a:t>subatomic particle did JJ. Thomson discover</a:t>
            </a:r>
            <a:r>
              <a:rPr lang="en-GB" sz="2400" dirty="0" smtClean="0"/>
              <a:t>?</a:t>
            </a:r>
          </a:p>
          <a:p>
            <a:pPr marL="457200" indent="-457200">
              <a:buAutoNum type="arabicPeriod"/>
            </a:pPr>
            <a:endParaRPr lang="en-GB" sz="2400" dirty="0"/>
          </a:p>
          <a:p>
            <a:pPr marL="457200" indent="-457200">
              <a:buAutoNum type="arabicPeriod"/>
            </a:pPr>
            <a:r>
              <a:rPr lang="en-GB" sz="2400" dirty="0"/>
              <a:t>Which early atomic model does the following diagram </a:t>
            </a:r>
            <a:r>
              <a:rPr lang="en-GB" sz="2400" dirty="0" smtClean="0"/>
              <a:t>show?</a:t>
            </a:r>
          </a:p>
          <a:p>
            <a:pPr marL="457200" indent="-457200">
              <a:buAutoNum type="arabicPeriod"/>
            </a:pPr>
            <a:endParaRPr lang="en-GB" sz="2400" dirty="0" smtClean="0"/>
          </a:p>
          <a:p>
            <a:pPr marL="457200" indent="-457200">
              <a:buAutoNum type="arabicPeriod"/>
            </a:pPr>
            <a:r>
              <a:rPr lang="en-GB" sz="2400" dirty="0" smtClean="0"/>
              <a:t>Name Rutherford’s experiment.</a:t>
            </a:r>
          </a:p>
          <a:p>
            <a:pPr marL="457200" indent="-457200">
              <a:buAutoNum type="arabicPeriod"/>
            </a:pPr>
            <a:endParaRPr lang="en-GB" sz="2400" dirty="0" smtClean="0"/>
          </a:p>
          <a:p>
            <a:pPr marL="457200" indent="-457200">
              <a:buFont typeface="+mj-lt"/>
              <a:buAutoNum type="arabicPeriod" startAt="5"/>
            </a:pPr>
            <a:r>
              <a:rPr lang="en-GB" sz="2400" dirty="0" smtClean="0"/>
              <a:t>State </a:t>
            </a:r>
            <a:r>
              <a:rPr lang="en-GB" sz="2400" dirty="0"/>
              <a:t>two ways in which </a:t>
            </a:r>
            <a:r>
              <a:rPr lang="en-GB" sz="2400" dirty="0" smtClean="0"/>
              <a:t>Rutherford’s experiment </a:t>
            </a:r>
            <a:r>
              <a:rPr lang="en-GB" sz="2400" dirty="0"/>
              <a:t>changed Thomson’s model of the </a:t>
            </a:r>
            <a:r>
              <a:rPr lang="en-GB" sz="2400" dirty="0" smtClean="0"/>
              <a:t>atom.</a:t>
            </a:r>
          </a:p>
          <a:p>
            <a:pPr marL="457200" indent="-457200">
              <a:buFont typeface="+mj-lt"/>
              <a:buAutoNum type="arabicPeriod" startAt="5"/>
            </a:pPr>
            <a:endParaRPr lang="en-GB" sz="2400" dirty="0" smtClean="0"/>
          </a:p>
          <a:p>
            <a:pPr marL="457200" indent="-457200">
              <a:buFont typeface="+mj-lt"/>
              <a:buAutoNum type="arabicPeriod" startAt="5"/>
            </a:pPr>
            <a:r>
              <a:rPr lang="en-GB" sz="2400" dirty="0" smtClean="0"/>
              <a:t>How did Bohr adapt the nuclear model?</a:t>
            </a:r>
          </a:p>
          <a:p>
            <a:pPr marL="457200" indent="-457200">
              <a:buFont typeface="+mj-lt"/>
              <a:buAutoNum type="arabicPeriod" startAt="5"/>
            </a:pPr>
            <a:endParaRPr lang="en-GB" sz="2400" dirty="0" smtClean="0"/>
          </a:p>
          <a:p>
            <a:pPr marL="457200" indent="-457200">
              <a:buFont typeface="+mj-lt"/>
              <a:buAutoNum type="arabicPeriod" startAt="5"/>
            </a:pPr>
            <a:r>
              <a:rPr lang="en-GB" sz="2400" dirty="0" smtClean="0"/>
              <a:t>Explain </a:t>
            </a:r>
            <a:r>
              <a:rPr lang="en-GB" sz="2400" dirty="0"/>
              <a:t>why Bohr revised Rutherford’s model of the </a:t>
            </a:r>
            <a:r>
              <a:rPr lang="en-GB" sz="2400" dirty="0" smtClean="0"/>
              <a:t>atom.</a:t>
            </a:r>
            <a:endParaRPr lang="en-GB" sz="2400" dirty="0"/>
          </a:p>
          <a:p>
            <a:pPr>
              <a:lnSpc>
                <a:spcPct val="150000"/>
              </a:lnSpc>
            </a:pPr>
            <a:endParaRPr lang="en-GB" dirty="0"/>
          </a:p>
          <a:p>
            <a:pPr marL="342900" indent="-342900">
              <a:buFont typeface="+mj-lt"/>
              <a:buAutoNum type="arabicPeriod"/>
            </a:pPr>
            <a:endParaRPr lang="en-GB" sz="1600" dirty="0"/>
          </a:p>
        </p:txBody>
      </p:sp>
      <p:pic>
        <p:nvPicPr>
          <p:cNvPr id="5" name="Picture 4">
            <a:extLst>
              <a:ext uri="{FF2B5EF4-FFF2-40B4-BE49-F238E27FC236}">
                <a16:creationId xmlns:a16="http://schemas.microsoft.com/office/drawing/2014/main" xmlns="" id="{0BC50CEE-A7AA-49BD-853A-FCEC5FE81CF9}"/>
              </a:ext>
            </a:extLst>
          </p:cNvPr>
          <p:cNvPicPr>
            <a:picLocks noChangeAspect="1"/>
          </p:cNvPicPr>
          <p:nvPr/>
        </p:nvPicPr>
        <p:blipFill>
          <a:blip r:embed="rId2"/>
          <a:stretch>
            <a:fillRect/>
          </a:stretch>
        </p:blipFill>
        <p:spPr>
          <a:xfrm>
            <a:off x="6444208" y="2636912"/>
            <a:ext cx="1681236" cy="895293"/>
          </a:xfrm>
          <a:prstGeom prst="rect">
            <a:avLst/>
          </a:prstGeom>
        </p:spPr>
      </p:pic>
    </p:spTree>
    <p:extLst>
      <p:ext uri="{BB962C8B-B14F-4D97-AF65-F5344CB8AC3E}">
        <p14:creationId xmlns:p14="http://schemas.microsoft.com/office/powerpoint/2010/main" val="185399554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Determine empirical formula experimentally</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 xmlns:a16="http://schemas.microsoft.com/office/drawing/2014/main" id="{7E412DB5-7357-4986-ACEF-9435CC657BDA}"/>
              </a:ext>
            </a:extLst>
          </p:cNvPr>
          <p:cNvSpPr txBox="1"/>
          <p:nvPr/>
        </p:nvSpPr>
        <p:spPr>
          <a:xfrm>
            <a:off x="118864" y="1000924"/>
            <a:ext cx="5261448" cy="3170099"/>
          </a:xfrm>
          <a:prstGeom prst="rect">
            <a:avLst/>
          </a:prstGeom>
          <a:noFill/>
        </p:spPr>
        <p:txBody>
          <a:bodyPr wrap="square" rtlCol="0">
            <a:spAutoFit/>
          </a:bodyPr>
          <a:lstStyle/>
          <a:p>
            <a:r>
              <a:rPr lang="en-GB" sz="2000" dirty="0"/>
              <a:t>When magnesium is heated in a crucible it reacts with oxygen and forms magnesium oxide:</a:t>
            </a:r>
          </a:p>
          <a:p>
            <a:endParaRPr lang="en-GB" dirty="0"/>
          </a:p>
          <a:p>
            <a:pPr algn="ctr"/>
            <a:r>
              <a:rPr lang="en-GB" sz="2400" b="1" dirty="0">
                <a:solidFill>
                  <a:schemeClr val="accent6">
                    <a:lumMod val="75000"/>
                  </a:schemeClr>
                </a:solidFill>
              </a:rPr>
              <a:t>2</a:t>
            </a:r>
            <a:r>
              <a:rPr lang="en-GB" sz="2400" b="1" dirty="0"/>
              <a:t>Mg + O</a:t>
            </a:r>
            <a:r>
              <a:rPr lang="en-GB" sz="2400" b="1" baseline="-25000" dirty="0"/>
              <a:t>2</a:t>
            </a:r>
            <a:r>
              <a:rPr lang="en-GB" sz="2400" b="1" dirty="0"/>
              <a:t> </a:t>
            </a:r>
            <a:r>
              <a:rPr lang="en-GB" sz="2400" b="1" dirty="0">
                <a:sym typeface="Wingdings" panose="05000000000000000000" pitchFamily="2" charset="2"/>
              </a:rPr>
              <a:t> </a:t>
            </a:r>
            <a:r>
              <a:rPr lang="en-GB" sz="2400" b="1" dirty="0">
                <a:solidFill>
                  <a:schemeClr val="accent6">
                    <a:lumMod val="75000"/>
                  </a:schemeClr>
                </a:solidFill>
                <a:sym typeface="Wingdings" panose="05000000000000000000" pitchFamily="2" charset="2"/>
              </a:rPr>
              <a:t>2</a:t>
            </a:r>
            <a:r>
              <a:rPr lang="en-GB" sz="2400" b="1" dirty="0">
                <a:sym typeface="Wingdings" panose="05000000000000000000" pitchFamily="2" charset="2"/>
              </a:rPr>
              <a:t>MgO</a:t>
            </a:r>
          </a:p>
          <a:p>
            <a:pPr algn="ctr"/>
            <a:endParaRPr lang="en-GB" b="1" dirty="0">
              <a:sym typeface="Wingdings" panose="05000000000000000000" pitchFamily="2" charset="2"/>
            </a:endParaRPr>
          </a:p>
          <a:p>
            <a:pPr algn="ctr"/>
            <a:r>
              <a:rPr lang="en-GB" sz="2000" dirty="0">
                <a:sym typeface="Wingdings" panose="05000000000000000000" pitchFamily="2" charset="2"/>
              </a:rPr>
              <a:t>This equation shows that</a:t>
            </a:r>
            <a:r>
              <a:rPr lang="en-GB" sz="2000" b="1" dirty="0">
                <a:sym typeface="Wingdings" panose="05000000000000000000" pitchFamily="2" charset="2"/>
              </a:rPr>
              <a:t> two </a:t>
            </a:r>
            <a:r>
              <a:rPr lang="en-GB" sz="2000" dirty="0">
                <a:sym typeface="Wingdings" panose="05000000000000000000" pitchFamily="2" charset="2"/>
              </a:rPr>
              <a:t>magnesium atoms react with </a:t>
            </a:r>
            <a:r>
              <a:rPr lang="en-GB" sz="2000" b="1" dirty="0">
                <a:sym typeface="Wingdings" panose="05000000000000000000" pitchFamily="2" charset="2"/>
              </a:rPr>
              <a:t>one</a:t>
            </a:r>
            <a:r>
              <a:rPr lang="en-GB" sz="2000" dirty="0">
                <a:sym typeface="Wingdings" panose="05000000000000000000" pitchFamily="2" charset="2"/>
              </a:rPr>
              <a:t> oxygen molecule to form </a:t>
            </a:r>
            <a:r>
              <a:rPr lang="en-GB" sz="2000" b="1" dirty="0">
                <a:sym typeface="Wingdings" panose="05000000000000000000" pitchFamily="2" charset="2"/>
              </a:rPr>
              <a:t>two </a:t>
            </a:r>
            <a:r>
              <a:rPr lang="en-GB" sz="2000" dirty="0">
                <a:sym typeface="Wingdings" panose="05000000000000000000" pitchFamily="2" charset="2"/>
              </a:rPr>
              <a:t>magnesium oxide compounds.</a:t>
            </a:r>
          </a:p>
          <a:p>
            <a:pPr algn="ctr"/>
            <a:endParaRPr lang="en-GB" sz="2000" b="1" dirty="0">
              <a:sym typeface="Wingdings" panose="05000000000000000000" pitchFamily="2" charset="2"/>
            </a:endParaRPr>
          </a:p>
          <a:p>
            <a:r>
              <a:rPr lang="en-GB" sz="2000" dirty="0">
                <a:sym typeface="Wingdings" panose="05000000000000000000" pitchFamily="2" charset="2"/>
              </a:rPr>
              <a:t>Here are the results from the reaction:</a:t>
            </a:r>
            <a:endParaRPr lang="en-GB" sz="2000" dirty="0"/>
          </a:p>
        </p:txBody>
      </p:sp>
      <p:pic>
        <p:nvPicPr>
          <p:cNvPr id="1026" name="Picture 2" descr="http://www.tutormyself.com/wp-content/uploads/img_56ad15facc33b.png">
            <a:extLst>
              <a:ext uri="{FF2B5EF4-FFF2-40B4-BE49-F238E27FC236}">
                <a16:creationId xmlns="" xmlns:a16="http://schemas.microsoft.com/office/drawing/2014/main" id="{DC58489F-00ED-4BF9-9976-872DD950B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327" y="1219101"/>
            <a:ext cx="3618620" cy="21501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 xmlns:a16="http://schemas.microsoft.com/office/drawing/2014/main" id="{78400E73-4A00-4E4E-9D25-2A8890967C63}"/>
              </a:ext>
            </a:extLst>
          </p:cNvPr>
          <p:cNvGraphicFramePr>
            <a:graphicFrameLocks noGrp="1"/>
          </p:cNvGraphicFramePr>
          <p:nvPr>
            <p:extLst>
              <p:ext uri="{D42A27DB-BD31-4B8C-83A1-F6EECF244321}">
                <p14:modId xmlns:p14="http://schemas.microsoft.com/office/powerpoint/2010/main" val="1779691731"/>
              </p:ext>
            </p:extLst>
          </p:nvPr>
        </p:nvGraphicFramePr>
        <p:xfrm>
          <a:off x="245314" y="4145419"/>
          <a:ext cx="4464496" cy="2294620"/>
        </p:xfrm>
        <a:graphic>
          <a:graphicData uri="http://schemas.openxmlformats.org/drawingml/2006/table">
            <a:tbl>
              <a:tblPr firstRow="1" bandRow="1">
                <a:tableStyleId>{93296810-A885-4BE3-A3E7-6D5BEEA58F35}</a:tableStyleId>
              </a:tblPr>
              <a:tblGrid>
                <a:gridCol w="3462590">
                  <a:extLst>
                    <a:ext uri="{9D8B030D-6E8A-4147-A177-3AD203B41FA5}">
                      <a16:colId xmlns="" xmlns:a16="http://schemas.microsoft.com/office/drawing/2014/main" val="2341342594"/>
                    </a:ext>
                  </a:extLst>
                </a:gridCol>
                <a:gridCol w="1001906">
                  <a:extLst>
                    <a:ext uri="{9D8B030D-6E8A-4147-A177-3AD203B41FA5}">
                      <a16:colId xmlns="" xmlns:a16="http://schemas.microsoft.com/office/drawing/2014/main" val="1582953642"/>
                    </a:ext>
                  </a:extLst>
                </a:gridCol>
              </a:tblGrid>
              <a:tr h="342223">
                <a:tc>
                  <a:txBody>
                    <a:bodyPr/>
                    <a:lstStyle/>
                    <a:p>
                      <a:endParaRPr lang="en-GB" sz="1800" dirty="0"/>
                    </a:p>
                  </a:txBody>
                  <a:tcPr/>
                </a:tc>
                <a:tc>
                  <a:txBody>
                    <a:bodyPr/>
                    <a:lstStyle/>
                    <a:p>
                      <a:pPr algn="ctr"/>
                      <a:r>
                        <a:rPr lang="en-GB" sz="1800" dirty="0" smtClean="0"/>
                        <a:t>Mass/ </a:t>
                      </a:r>
                      <a:r>
                        <a:rPr lang="en-GB" sz="1800" dirty="0"/>
                        <a:t>g</a:t>
                      </a:r>
                    </a:p>
                  </a:txBody>
                  <a:tcPr/>
                </a:tc>
                <a:extLst>
                  <a:ext uri="{0D108BD9-81ED-4DB2-BD59-A6C34878D82A}">
                    <a16:rowId xmlns="" xmlns:a16="http://schemas.microsoft.com/office/drawing/2014/main" val="158379253"/>
                  </a:ext>
                </a:extLst>
              </a:tr>
              <a:tr h="598890">
                <a:tc>
                  <a:txBody>
                    <a:bodyPr/>
                    <a:lstStyle/>
                    <a:p>
                      <a:r>
                        <a:rPr lang="en-GB" sz="2000" dirty="0" smtClean="0"/>
                        <a:t>Empty crucible + lid</a:t>
                      </a:r>
                      <a:endParaRPr lang="en-GB" sz="2000" dirty="0"/>
                    </a:p>
                  </a:txBody>
                  <a:tcPr anchor="ctr"/>
                </a:tc>
                <a:tc>
                  <a:txBody>
                    <a:bodyPr/>
                    <a:lstStyle/>
                    <a:p>
                      <a:pPr algn="ctr"/>
                      <a:r>
                        <a:rPr lang="en-GB" sz="2000" dirty="0"/>
                        <a:t>0.23</a:t>
                      </a:r>
                    </a:p>
                  </a:txBody>
                  <a:tcPr anchor="ctr"/>
                </a:tc>
                <a:extLst>
                  <a:ext uri="{0D108BD9-81ED-4DB2-BD59-A6C34878D82A}">
                    <a16:rowId xmlns="" xmlns:a16="http://schemas.microsoft.com/office/drawing/2014/main" val="3719926032"/>
                  </a:ext>
                </a:extLst>
              </a:tr>
              <a:tr h="598890">
                <a:tc>
                  <a:txBody>
                    <a:bodyPr/>
                    <a:lstStyle/>
                    <a:p>
                      <a:r>
                        <a:rPr lang="en-GB" sz="2000" dirty="0" smtClean="0"/>
                        <a:t>Magnesium ribbon</a:t>
                      </a:r>
                      <a:endParaRPr lang="en-GB" sz="2000" dirty="0"/>
                    </a:p>
                  </a:txBody>
                  <a:tcPr anchor="ctr"/>
                </a:tc>
                <a:tc>
                  <a:txBody>
                    <a:bodyPr/>
                    <a:lstStyle/>
                    <a:p>
                      <a:pPr algn="ctr"/>
                      <a:r>
                        <a:rPr lang="en-GB" sz="2000" dirty="0" smtClean="0"/>
                        <a:t>0.42</a:t>
                      </a:r>
                      <a:endParaRPr lang="en-GB" sz="2000" dirty="0"/>
                    </a:p>
                  </a:txBody>
                  <a:tcPr anchor="ctr"/>
                </a:tc>
              </a:tr>
              <a:tr h="731080">
                <a:tc>
                  <a:txBody>
                    <a:bodyPr/>
                    <a:lstStyle/>
                    <a:p>
                      <a:r>
                        <a:rPr lang="en-GB" sz="2000" dirty="0" smtClean="0"/>
                        <a:t>Crucible + lid </a:t>
                      </a:r>
                      <a:r>
                        <a:rPr lang="en-GB" sz="2000" dirty="0"/>
                        <a:t>at end of reaction</a:t>
                      </a:r>
                    </a:p>
                  </a:txBody>
                  <a:tcPr anchor="ctr"/>
                </a:tc>
                <a:tc>
                  <a:txBody>
                    <a:bodyPr/>
                    <a:lstStyle/>
                    <a:p>
                      <a:pPr algn="ctr"/>
                      <a:r>
                        <a:rPr lang="en-GB" sz="2000" dirty="0" smtClean="0"/>
                        <a:t>0.93</a:t>
                      </a:r>
                      <a:endParaRPr lang="en-GB" sz="2000" dirty="0"/>
                    </a:p>
                  </a:txBody>
                  <a:tcPr anchor="ctr"/>
                </a:tc>
                <a:extLst>
                  <a:ext uri="{0D108BD9-81ED-4DB2-BD59-A6C34878D82A}">
                    <a16:rowId xmlns="" xmlns:a16="http://schemas.microsoft.com/office/drawing/2014/main" val="2629542994"/>
                  </a:ext>
                </a:extLst>
              </a:tr>
            </a:tbl>
          </a:graphicData>
        </a:graphic>
      </p:graphicFrame>
      <p:sp>
        <p:nvSpPr>
          <p:cNvPr id="7" name="TextBox 6"/>
          <p:cNvSpPr txBox="1"/>
          <p:nvPr/>
        </p:nvSpPr>
        <p:spPr>
          <a:xfrm>
            <a:off x="4836260" y="3577717"/>
            <a:ext cx="4154687" cy="28623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dirty="0" smtClean="0"/>
              <a:t>Method</a:t>
            </a:r>
            <a:r>
              <a:rPr lang="en-GB" sz="2000" dirty="0" smtClean="0"/>
              <a:t>:</a:t>
            </a:r>
          </a:p>
          <a:p>
            <a:pPr marL="342900" indent="-342900">
              <a:buFont typeface="Arial" panose="020B0604020202020204" pitchFamily="34" charset="0"/>
              <a:buChar char="•"/>
            </a:pPr>
            <a:r>
              <a:rPr lang="en-GB" sz="2000" dirty="0" smtClean="0"/>
              <a:t>Find mass of empty crucible + lid</a:t>
            </a:r>
          </a:p>
          <a:p>
            <a:pPr marL="342900" indent="-342900">
              <a:buFont typeface="Arial" panose="020B0604020202020204" pitchFamily="34" charset="0"/>
              <a:buChar char="•"/>
            </a:pPr>
            <a:r>
              <a:rPr lang="en-GB" sz="2000" dirty="0" smtClean="0"/>
              <a:t>Find mass of magnesium ribbon</a:t>
            </a:r>
          </a:p>
          <a:p>
            <a:pPr marL="342900" indent="-342900">
              <a:buFont typeface="Arial" panose="020B0604020202020204" pitchFamily="34" charset="0"/>
              <a:buChar char="•"/>
            </a:pPr>
            <a:r>
              <a:rPr lang="en-GB" sz="2000" dirty="0" smtClean="0"/>
              <a:t>Heat magnesium in crucible, lift lid occasionally to allow oxygen in, do not allow loss of magnesium oxide</a:t>
            </a:r>
          </a:p>
          <a:p>
            <a:pPr marL="342900" indent="-342900">
              <a:buFont typeface="Arial" panose="020B0604020202020204" pitchFamily="34" charset="0"/>
              <a:buChar char="•"/>
            </a:pPr>
            <a:r>
              <a:rPr lang="en-GB" sz="2000" dirty="0" smtClean="0"/>
              <a:t>Cool, find mass of container, contents + lid</a:t>
            </a:r>
          </a:p>
          <a:p>
            <a:pPr marL="342900" indent="-342900">
              <a:buFont typeface="Arial" panose="020B0604020202020204" pitchFamily="34" charset="0"/>
              <a:buChar char="•"/>
            </a:pPr>
            <a:r>
              <a:rPr lang="en-GB" sz="2000" dirty="0" smtClean="0"/>
              <a:t>Repeat heating until constant mass</a:t>
            </a:r>
          </a:p>
        </p:txBody>
      </p:sp>
    </p:spTree>
    <p:extLst>
      <p:ext uri="{BB962C8B-B14F-4D97-AF65-F5344CB8AC3E}">
        <p14:creationId xmlns:p14="http://schemas.microsoft.com/office/powerpoint/2010/main" val="211853820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Determine empirical formula experimentally</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http://www.tutormyself.com/wp-content/uploads/img_56ad15facc33b.png">
            <a:extLst>
              <a:ext uri="{FF2B5EF4-FFF2-40B4-BE49-F238E27FC236}">
                <a16:creationId xmlns="" xmlns:a16="http://schemas.microsoft.com/office/drawing/2014/main" id="{DC58489F-00ED-4BF9-9976-872DD950B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327" y="1219101"/>
            <a:ext cx="3618620" cy="21501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 xmlns:a16="http://schemas.microsoft.com/office/drawing/2014/main" id="{78400E73-4A00-4E4E-9D25-2A8890967C63}"/>
              </a:ext>
            </a:extLst>
          </p:cNvPr>
          <p:cNvGraphicFramePr>
            <a:graphicFrameLocks noGrp="1"/>
          </p:cNvGraphicFramePr>
          <p:nvPr>
            <p:extLst>
              <p:ext uri="{D42A27DB-BD31-4B8C-83A1-F6EECF244321}">
                <p14:modId xmlns:p14="http://schemas.microsoft.com/office/powerpoint/2010/main" val="2793980699"/>
              </p:ext>
            </p:extLst>
          </p:nvPr>
        </p:nvGraphicFramePr>
        <p:xfrm>
          <a:off x="239736" y="837338"/>
          <a:ext cx="4464496" cy="2294620"/>
        </p:xfrm>
        <a:graphic>
          <a:graphicData uri="http://schemas.openxmlformats.org/drawingml/2006/table">
            <a:tbl>
              <a:tblPr firstRow="1" bandRow="1">
                <a:tableStyleId>{93296810-A885-4BE3-A3E7-6D5BEEA58F35}</a:tableStyleId>
              </a:tblPr>
              <a:tblGrid>
                <a:gridCol w="3462590">
                  <a:extLst>
                    <a:ext uri="{9D8B030D-6E8A-4147-A177-3AD203B41FA5}">
                      <a16:colId xmlns="" xmlns:a16="http://schemas.microsoft.com/office/drawing/2014/main" val="2341342594"/>
                    </a:ext>
                  </a:extLst>
                </a:gridCol>
                <a:gridCol w="1001906">
                  <a:extLst>
                    <a:ext uri="{9D8B030D-6E8A-4147-A177-3AD203B41FA5}">
                      <a16:colId xmlns="" xmlns:a16="http://schemas.microsoft.com/office/drawing/2014/main" val="1582953642"/>
                    </a:ext>
                  </a:extLst>
                </a:gridCol>
              </a:tblGrid>
              <a:tr h="342223">
                <a:tc>
                  <a:txBody>
                    <a:bodyPr/>
                    <a:lstStyle/>
                    <a:p>
                      <a:endParaRPr lang="en-GB" sz="1800" dirty="0"/>
                    </a:p>
                  </a:txBody>
                  <a:tcPr/>
                </a:tc>
                <a:tc>
                  <a:txBody>
                    <a:bodyPr/>
                    <a:lstStyle/>
                    <a:p>
                      <a:pPr algn="ctr"/>
                      <a:r>
                        <a:rPr lang="en-GB" sz="1800" dirty="0" smtClean="0"/>
                        <a:t>Mass/ </a:t>
                      </a:r>
                      <a:r>
                        <a:rPr lang="en-GB" sz="1800" dirty="0"/>
                        <a:t>g</a:t>
                      </a:r>
                    </a:p>
                  </a:txBody>
                  <a:tcPr/>
                </a:tc>
                <a:extLst>
                  <a:ext uri="{0D108BD9-81ED-4DB2-BD59-A6C34878D82A}">
                    <a16:rowId xmlns="" xmlns:a16="http://schemas.microsoft.com/office/drawing/2014/main" val="158379253"/>
                  </a:ext>
                </a:extLst>
              </a:tr>
              <a:tr h="598890">
                <a:tc>
                  <a:txBody>
                    <a:bodyPr/>
                    <a:lstStyle/>
                    <a:p>
                      <a:r>
                        <a:rPr lang="en-GB" sz="2000" dirty="0" smtClean="0"/>
                        <a:t>Empty crucible + lid</a:t>
                      </a:r>
                      <a:endParaRPr lang="en-GB" sz="2000" dirty="0"/>
                    </a:p>
                  </a:txBody>
                  <a:tcPr anchor="ctr"/>
                </a:tc>
                <a:tc>
                  <a:txBody>
                    <a:bodyPr/>
                    <a:lstStyle/>
                    <a:p>
                      <a:pPr algn="ctr"/>
                      <a:r>
                        <a:rPr lang="en-GB" sz="2000" dirty="0"/>
                        <a:t>0.23</a:t>
                      </a:r>
                    </a:p>
                  </a:txBody>
                  <a:tcPr anchor="ctr"/>
                </a:tc>
                <a:extLst>
                  <a:ext uri="{0D108BD9-81ED-4DB2-BD59-A6C34878D82A}">
                    <a16:rowId xmlns="" xmlns:a16="http://schemas.microsoft.com/office/drawing/2014/main" val="3719926032"/>
                  </a:ext>
                </a:extLst>
              </a:tr>
              <a:tr h="598890">
                <a:tc>
                  <a:txBody>
                    <a:bodyPr/>
                    <a:lstStyle/>
                    <a:p>
                      <a:r>
                        <a:rPr lang="en-GB" sz="2000" dirty="0" smtClean="0"/>
                        <a:t>Magnesium ribbon</a:t>
                      </a:r>
                      <a:endParaRPr lang="en-GB" sz="2000" dirty="0"/>
                    </a:p>
                  </a:txBody>
                  <a:tcPr anchor="ctr"/>
                </a:tc>
                <a:tc>
                  <a:txBody>
                    <a:bodyPr/>
                    <a:lstStyle/>
                    <a:p>
                      <a:pPr algn="ctr"/>
                      <a:r>
                        <a:rPr lang="en-GB" sz="2000" dirty="0" smtClean="0"/>
                        <a:t>0.42</a:t>
                      </a:r>
                      <a:endParaRPr lang="en-GB" sz="2000" dirty="0"/>
                    </a:p>
                  </a:txBody>
                  <a:tcPr anchor="ctr"/>
                </a:tc>
              </a:tr>
              <a:tr h="731080">
                <a:tc>
                  <a:txBody>
                    <a:bodyPr/>
                    <a:lstStyle/>
                    <a:p>
                      <a:r>
                        <a:rPr lang="en-GB" sz="2000" dirty="0" smtClean="0"/>
                        <a:t>Crucible + lid </a:t>
                      </a:r>
                      <a:r>
                        <a:rPr lang="en-GB" sz="2000" dirty="0"/>
                        <a:t>at end of reaction</a:t>
                      </a:r>
                    </a:p>
                  </a:txBody>
                  <a:tcPr anchor="ctr"/>
                </a:tc>
                <a:tc>
                  <a:txBody>
                    <a:bodyPr/>
                    <a:lstStyle/>
                    <a:p>
                      <a:pPr algn="ctr"/>
                      <a:r>
                        <a:rPr lang="en-GB" sz="2000" dirty="0" smtClean="0"/>
                        <a:t>0.93</a:t>
                      </a:r>
                      <a:endParaRPr lang="en-GB" sz="2000" dirty="0"/>
                    </a:p>
                  </a:txBody>
                  <a:tcPr anchor="ctr"/>
                </a:tc>
                <a:extLst>
                  <a:ext uri="{0D108BD9-81ED-4DB2-BD59-A6C34878D82A}">
                    <a16:rowId xmlns="" xmlns:a16="http://schemas.microsoft.com/office/drawing/2014/main" val="2629542994"/>
                  </a:ext>
                </a:extLst>
              </a:tr>
            </a:tbl>
          </a:graphicData>
        </a:graphic>
      </p:graphicFrame>
      <p:sp>
        <p:nvSpPr>
          <p:cNvPr id="7" name="TextBox 6"/>
          <p:cNvSpPr txBox="1"/>
          <p:nvPr/>
        </p:nvSpPr>
        <p:spPr>
          <a:xfrm>
            <a:off x="28568" y="3450336"/>
            <a:ext cx="9036496" cy="28623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dirty="0" smtClean="0"/>
              <a:t>Calculation</a:t>
            </a:r>
            <a:r>
              <a:rPr lang="en-GB" sz="2000" dirty="0" smtClean="0"/>
              <a:t>:</a:t>
            </a:r>
          </a:p>
          <a:p>
            <a:pPr marL="342900" indent="-342900">
              <a:buFont typeface="Arial" panose="020B0604020202020204" pitchFamily="34" charset="0"/>
              <a:buChar char="•"/>
            </a:pPr>
            <a:r>
              <a:rPr lang="en-GB" sz="2000" dirty="0" smtClean="0"/>
              <a:t>Mass magnesium oxide = mass crucible &amp; lid at end – mass empty crucible &amp; lid</a:t>
            </a:r>
          </a:p>
          <a:p>
            <a:pPr algn="ctr"/>
            <a:r>
              <a:rPr lang="en-GB" sz="2000" b="1" dirty="0" smtClean="0">
                <a:solidFill>
                  <a:schemeClr val="accent6">
                    <a:lumMod val="75000"/>
                  </a:schemeClr>
                </a:solidFill>
              </a:rPr>
              <a:t>0.93 – 0.23 = 0.70g</a:t>
            </a:r>
          </a:p>
          <a:p>
            <a:pPr marL="342900" indent="-342900">
              <a:buFont typeface="Arial" panose="020B0604020202020204" pitchFamily="34" charset="0"/>
              <a:buChar char="•"/>
            </a:pPr>
            <a:r>
              <a:rPr lang="en-GB" sz="2000" dirty="0" smtClean="0"/>
              <a:t>Mass oxygen = mass magnesium oxide – mass magnesium ribbon</a:t>
            </a:r>
          </a:p>
          <a:p>
            <a:pPr algn="ctr"/>
            <a:r>
              <a:rPr lang="en-GB" sz="2000" b="1" dirty="0" smtClean="0">
                <a:solidFill>
                  <a:schemeClr val="accent6">
                    <a:lumMod val="75000"/>
                  </a:schemeClr>
                </a:solidFill>
              </a:rPr>
              <a:t>0.70 – 0.42 = 0.28g</a:t>
            </a:r>
          </a:p>
          <a:p>
            <a:pPr marL="342900" indent="-342900">
              <a:buFont typeface="Arial" panose="020B0604020202020204" pitchFamily="34" charset="0"/>
              <a:buChar char="•"/>
            </a:pPr>
            <a:r>
              <a:rPr lang="en-GB" sz="2000" dirty="0" smtClean="0"/>
              <a:t>Mass ÷ RFM magnesium	</a:t>
            </a:r>
            <a:r>
              <a:rPr lang="en-GB" sz="2000" b="1" dirty="0" smtClean="0">
                <a:solidFill>
                  <a:schemeClr val="accent6">
                    <a:lumMod val="75000"/>
                  </a:schemeClr>
                </a:solidFill>
              </a:rPr>
              <a:t>0.42 </a:t>
            </a:r>
            <a:r>
              <a:rPr lang="en-GB" sz="2000" b="1" dirty="0" smtClean="0">
                <a:solidFill>
                  <a:schemeClr val="accent6">
                    <a:lumMod val="75000"/>
                  </a:schemeClr>
                </a:solidFill>
              </a:rPr>
              <a:t>÷ 24 = 0.0175</a:t>
            </a:r>
          </a:p>
          <a:p>
            <a:pPr marL="342900" indent="-342900">
              <a:buFont typeface="Arial" panose="020B0604020202020204" pitchFamily="34" charset="0"/>
              <a:buChar char="•"/>
            </a:pPr>
            <a:r>
              <a:rPr lang="en-GB" sz="2000" dirty="0" smtClean="0"/>
              <a:t>Mass </a:t>
            </a:r>
            <a:r>
              <a:rPr lang="en-GB" sz="2000" dirty="0"/>
              <a:t>÷ RFM </a:t>
            </a:r>
            <a:r>
              <a:rPr lang="en-GB" sz="2000" dirty="0" smtClean="0"/>
              <a:t>oxygen		</a:t>
            </a:r>
            <a:r>
              <a:rPr lang="en-GB" sz="2000" b="1" dirty="0" smtClean="0">
                <a:solidFill>
                  <a:schemeClr val="accent6">
                    <a:lumMod val="75000"/>
                  </a:schemeClr>
                </a:solidFill>
              </a:rPr>
              <a:t>0.28 </a:t>
            </a:r>
            <a:r>
              <a:rPr lang="en-GB" sz="2000" b="1" dirty="0">
                <a:solidFill>
                  <a:schemeClr val="accent6">
                    <a:lumMod val="75000"/>
                  </a:schemeClr>
                </a:solidFill>
              </a:rPr>
              <a:t>÷ </a:t>
            </a:r>
            <a:r>
              <a:rPr lang="en-GB" sz="2000" b="1" dirty="0" smtClean="0">
                <a:solidFill>
                  <a:schemeClr val="accent6">
                    <a:lumMod val="75000"/>
                  </a:schemeClr>
                </a:solidFill>
              </a:rPr>
              <a:t>16 = 0.0175</a:t>
            </a:r>
            <a:r>
              <a:rPr lang="en-GB" sz="2000" dirty="0" smtClean="0"/>
              <a:t>	            </a:t>
            </a:r>
          </a:p>
          <a:p>
            <a:pPr marL="342900" indent="-342900">
              <a:buFont typeface="Arial" panose="020B0604020202020204" pitchFamily="34" charset="0"/>
              <a:buChar char="•"/>
            </a:pPr>
            <a:r>
              <a:rPr lang="en-GB" sz="2000" dirty="0" smtClean="0"/>
              <a:t>Ratio				</a:t>
            </a:r>
            <a:r>
              <a:rPr lang="en-GB" sz="2000" b="1" dirty="0" smtClean="0">
                <a:solidFill>
                  <a:schemeClr val="accent6">
                    <a:lumMod val="75000"/>
                  </a:schemeClr>
                </a:solidFill>
              </a:rPr>
              <a:t>1:1</a:t>
            </a:r>
          </a:p>
          <a:p>
            <a:pPr marL="342900" indent="-342900">
              <a:buFont typeface="Arial" panose="020B0604020202020204" pitchFamily="34" charset="0"/>
              <a:buChar char="•"/>
            </a:pPr>
            <a:r>
              <a:rPr lang="en-GB" sz="2000" dirty="0" smtClean="0"/>
              <a:t>Empirical formula		</a:t>
            </a:r>
            <a:r>
              <a:rPr lang="en-GB" sz="2000" b="1" dirty="0" err="1" smtClean="0">
                <a:solidFill>
                  <a:schemeClr val="accent6">
                    <a:lumMod val="75000"/>
                  </a:schemeClr>
                </a:solidFill>
              </a:rPr>
              <a:t>MgO</a:t>
            </a:r>
            <a:endParaRPr lang="en-GB" sz="2000" b="1" dirty="0" smtClean="0">
              <a:solidFill>
                <a:schemeClr val="accent6">
                  <a:lumMod val="75000"/>
                </a:schemeClr>
              </a:solidFill>
            </a:endParaRPr>
          </a:p>
        </p:txBody>
      </p:sp>
    </p:spTree>
    <p:extLst>
      <p:ext uri="{BB962C8B-B14F-4D97-AF65-F5344CB8AC3E}">
        <p14:creationId xmlns:p14="http://schemas.microsoft.com/office/powerpoint/2010/main" val="169320696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5004048" cy="5139869"/>
          </a:xfrm>
          <a:prstGeom prst="rect">
            <a:avLst/>
          </a:prstGeom>
          <a:noFill/>
        </p:spPr>
        <p:txBody>
          <a:bodyPr wrap="square" rtlCol="0">
            <a:spAutoFit/>
          </a:bodyPr>
          <a:lstStyle/>
          <a:p>
            <a:r>
              <a:rPr lang="en-GB" sz="7200" b="1" dirty="0" err="1">
                <a:latin typeface="+mj-lt"/>
                <a:ea typeface="Beirut" charset="-78"/>
                <a:cs typeface="Beirut" charset="-78"/>
              </a:rPr>
              <a:t>QuestionIT</a:t>
            </a:r>
            <a:r>
              <a:rPr lang="en-GB" sz="7200" b="1" dirty="0">
                <a:latin typeface="+mj-lt"/>
                <a:ea typeface="Beirut" charset="-78"/>
                <a:cs typeface="Beirut" charset="-78"/>
              </a:rPr>
              <a:t>!</a:t>
            </a:r>
          </a:p>
          <a:p>
            <a:endParaRPr lang="en-GB" dirty="0"/>
          </a:p>
          <a:p>
            <a:endParaRPr lang="en-GB" dirty="0"/>
          </a:p>
          <a:p>
            <a:endParaRPr lang="en-GB" dirty="0"/>
          </a:p>
          <a:p>
            <a:r>
              <a:rPr lang="en-GB" sz="3600" b="1" dirty="0">
                <a:solidFill>
                  <a:schemeClr val="tx1">
                    <a:lumMod val="50000"/>
                    <a:lumOff val="50000"/>
                  </a:schemeClr>
                </a:solidFill>
              </a:rPr>
              <a:t>Calculations involving masses</a:t>
            </a:r>
          </a:p>
          <a:p>
            <a:r>
              <a:rPr lang="en-GB" sz="3600" b="1" dirty="0">
                <a:solidFill>
                  <a:schemeClr val="tx1">
                    <a:lumMod val="50000"/>
                    <a:lumOff val="50000"/>
                  </a:schemeClr>
                </a:solidFill>
              </a:rPr>
              <a:t>PART </a:t>
            </a:r>
            <a:r>
              <a:rPr lang="en-GB" sz="3600" b="1" dirty="0" smtClean="0">
                <a:solidFill>
                  <a:schemeClr val="tx1">
                    <a:lumMod val="50000"/>
                    <a:lumOff val="50000"/>
                  </a:schemeClr>
                </a:solidFill>
              </a:rPr>
              <a:t>2</a:t>
            </a:r>
            <a:endParaRPr lang="en-GB" sz="3600" b="1" dirty="0">
              <a:solidFill>
                <a:schemeClr val="tx1">
                  <a:lumMod val="50000"/>
                  <a:lumOff val="50000"/>
                </a:schemeClr>
              </a:solidFill>
            </a:endParaRP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Empirical and molecular formulae</a:t>
            </a:r>
            <a:endParaRPr lang="en-GB" sz="2400" dirty="0"/>
          </a:p>
          <a:p>
            <a:endParaRPr lang="en-GB" dirty="0"/>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Tree>
    <p:extLst>
      <p:ext uri="{BB962C8B-B14F-4D97-AF65-F5344CB8AC3E}">
        <p14:creationId xmlns:p14="http://schemas.microsoft.com/office/powerpoint/2010/main" val="395255474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Empirical and molecular formulae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5740033"/>
          </a:xfrm>
          <a:prstGeom prst="rect">
            <a:avLst/>
          </a:prstGeom>
          <a:noFill/>
        </p:spPr>
        <p:txBody>
          <a:bodyPr wrap="square" rtlCol="0">
            <a:spAutoFit/>
          </a:bodyPr>
          <a:lstStyle/>
          <a:p>
            <a:pPr marL="457200" indent="-457200">
              <a:buFont typeface="+mj-lt"/>
              <a:buAutoNum type="arabicPeriod"/>
            </a:pPr>
            <a:r>
              <a:rPr lang="en-GB" sz="2400" dirty="0" smtClean="0"/>
              <a:t>What is meant by the term empirical formula?</a:t>
            </a:r>
          </a:p>
          <a:p>
            <a:pPr marL="457200" indent="-457200">
              <a:buFont typeface="+mj-lt"/>
              <a:buAutoNum type="arabicPeriod"/>
            </a:pPr>
            <a:endParaRPr lang="en-GB" sz="2400" dirty="0" smtClean="0"/>
          </a:p>
          <a:p>
            <a:pPr marL="457200" indent="-457200">
              <a:buFont typeface="+mj-lt"/>
              <a:buAutoNum type="arabicPeriod"/>
            </a:pPr>
            <a:r>
              <a:rPr lang="en-GB" sz="2400" dirty="0" smtClean="0"/>
              <a:t>What is meant by the term molecular formula?</a:t>
            </a:r>
          </a:p>
          <a:p>
            <a:pPr marL="457200" indent="-457200">
              <a:buFont typeface="+mj-lt"/>
              <a:buAutoNum type="arabicPeriod"/>
            </a:pPr>
            <a:endParaRPr lang="en-GB" sz="2400" dirty="0" smtClean="0"/>
          </a:p>
          <a:p>
            <a:pPr marL="457200" indent="-457200">
              <a:buFont typeface="+mj-lt"/>
              <a:buAutoNum type="arabicPeriod"/>
            </a:pPr>
            <a:r>
              <a:rPr lang="en-GB" sz="2400" dirty="0" smtClean="0"/>
              <a:t>Give the empirical formula for the compound C</a:t>
            </a:r>
            <a:r>
              <a:rPr lang="en-GB" sz="2400" baseline="-25000" dirty="0" smtClean="0"/>
              <a:t>12</a:t>
            </a:r>
            <a:r>
              <a:rPr lang="en-GB" sz="2400" dirty="0" smtClean="0"/>
              <a:t>H</a:t>
            </a:r>
            <a:r>
              <a:rPr lang="en-GB" sz="2400" baseline="-25000" dirty="0" smtClean="0"/>
              <a:t>24</a:t>
            </a:r>
            <a:r>
              <a:rPr lang="en-GB" sz="2400" dirty="0" smtClean="0"/>
              <a:t>.</a:t>
            </a:r>
          </a:p>
          <a:p>
            <a:pPr marL="457200" indent="-457200">
              <a:buFont typeface="+mj-lt"/>
              <a:buAutoNum type="arabicPeriod"/>
            </a:pPr>
            <a:endParaRPr lang="en-GB" sz="2400" dirty="0" smtClean="0"/>
          </a:p>
          <a:p>
            <a:pPr marL="457200" indent="-457200">
              <a:buFont typeface="+mj-lt"/>
              <a:buAutoNum type="arabicPeriod"/>
            </a:pPr>
            <a:r>
              <a:rPr lang="en-GB" sz="2400" dirty="0"/>
              <a:t>Give the empirical formula for the compound </a:t>
            </a:r>
            <a:r>
              <a:rPr lang="en-GB" sz="2400" dirty="0" smtClean="0"/>
              <a:t>H</a:t>
            </a:r>
            <a:r>
              <a:rPr lang="en-GB" sz="2400" baseline="-25000" dirty="0" smtClean="0"/>
              <a:t>2</a:t>
            </a:r>
            <a:r>
              <a:rPr lang="en-GB" sz="2400" dirty="0" smtClean="0"/>
              <a:t>O</a:t>
            </a:r>
            <a:r>
              <a:rPr lang="en-GB" sz="2400" baseline="-25000" dirty="0" smtClean="0"/>
              <a:t>2</a:t>
            </a:r>
            <a:r>
              <a:rPr lang="en-GB" sz="2400" dirty="0" smtClean="0"/>
              <a:t>.</a:t>
            </a:r>
          </a:p>
          <a:p>
            <a:pPr marL="457200" indent="-457200">
              <a:buFont typeface="+mj-lt"/>
              <a:buAutoNum type="arabicPeriod"/>
            </a:pPr>
            <a:endParaRPr lang="en-GB" sz="2400" dirty="0" smtClean="0"/>
          </a:p>
          <a:p>
            <a:pPr marL="457200" indent="-457200">
              <a:buFont typeface="+mj-lt"/>
              <a:buAutoNum type="arabicPeriod"/>
            </a:pPr>
            <a:r>
              <a:rPr lang="en-GB" sz="2400" dirty="0" smtClean="0"/>
              <a:t>Scientists </a:t>
            </a:r>
            <a:r>
              <a:rPr lang="en-GB" sz="2400" dirty="0"/>
              <a:t>found a compound contained 22.8% sodium, 21.8% boron and 55.4% oxygen. Calculate the empirical formula of the compound. Relative atomic masses: B 11; O 16; Na </a:t>
            </a:r>
            <a:r>
              <a:rPr lang="en-GB" sz="2400" dirty="0" smtClean="0"/>
              <a:t>23</a:t>
            </a:r>
          </a:p>
          <a:p>
            <a:pPr marL="457200" indent="-457200">
              <a:buFont typeface="+mj-lt"/>
              <a:buAutoNum type="arabicPeriod"/>
            </a:pPr>
            <a:endParaRPr lang="en-GB" sz="2400" dirty="0" smtClean="0"/>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49000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Empirical and molecular formulae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4632037"/>
          </a:xfrm>
          <a:prstGeom prst="rect">
            <a:avLst/>
          </a:prstGeom>
          <a:noFill/>
        </p:spPr>
        <p:txBody>
          <a:bodyPr wrap="square" rtlCol="0">
            <a:spAutoFit/>
          </a:bodyPr>
          <a:lstStyle/>
          <a:p>
            <a:pPr marL="457200" indent="-457200">
              <a:buFont typeface="+mj-lt"/>
              <a:buAutoNum type="arabicPeriod" startAt="6"/>
            </a:pPr>
            <a:r>
              <a:rPr lang="en-GB" sz="2400" dirty="0" smtClean="0"/>
              <a:t>Give the empirical formula for compounds containing:</a:t>
            </a:r>
          </a:p>
          <a:p>
            <a:pPr marL="1371600" lvl="2" indent="-457200">
              <a:buFont typeface="+mj-lt"/>
              <a:buAutoNum type="alphaLcParenR"/>
            </a:pPr>
            <a:r>
              <a:rPr lang="en-GB" sz="2400" dirty="0" smtClean="0"/>
              <a:t>6.2g phosphorus and 48g bromine; RAM: P 31; B 80</a:t>
            </a:r>
          </a:p>
          <a:p>
            <a:pPr marL="1371600" lvl="2" indent="-457200">
              <a:buFont typeface="+mj-lt"/>
              <a:buAutoNum type="alphaLcParenR"/>
            </a:pPr>
            <a:endParaRPr lang="en-GB" sz="2400" dirty="0" smtClean="0"/>
          </a:p>
          <a:p>
            <a:pPr marL="1371600" lvl="2" indent="-457200">
              <a:buFont typeface="+mj-lt"/>
              <a:buAutoNum type="alphaLcParenR"/>
            </a:pPr>
            <a:r>
              <a:rPr lang="en-GB" sz="2400" dirty="0" smtClean="0"/>
              <a:t>7.5% phosphorus and 92.5% Iodine; RAM: P 31; I 127</a:t>
            </a:r>
          </a:p>
          <a:p>
            <a:pPr marL="1371600" lvl="2" indent="-457200">
              <a:buFont typeface="+mj-lt"/>
              <a:buAutoNum type="alphaLcParenR"/>
            </a:pPr>
            <a:endParaRPr lang="en-GB" sz="2400" dirty="0" smtClean="0"/>
          </a:p>
          <a:p>
            <a:pPr marL="457200" indent="-457200">
              <a:buFont typeface="+mj-lt"/>
              <a:buAutoNum type="arabicPeriod" startAt="6"/>
            </a:pPr>
            <a:r>
              <a:rPr lang="en-GB" sz="2400" dirty="0" smtClean="0"/>
              <a:t>The empirical formula for a hydrocarbon is CH</a:t>
            </a:r>
            <a:r>
              <a:rPr lang="en-GB" sz="2400" baseline="-25000" dirty="0" smtClean="0"/>
              <a:t>2</a:t>
            </a:r>
            <a:r>
              <a:rPr lang="en-GB" sz="2400" dirty="0" smtClean="0"/>
              <a:t> its relative formula mass is 56. Deduce the molecular formula of this compound. Relative </a:t>
            </a:r>
            <a:r>
              <a:rPr lang="en-GB" sz="2400" dirty="0"/>
              <a:t>atomic masses: C 12, H 1 </a:t>
            </a:r>
            <a:endParaRPr lang="en-GB" sz="2400" dirty="0" smtClean="0"/>
          </a:p>
          <a:p>
            <a:pPr marL="457200" indent="-457200">
              <a:buFont typeface="+mj-lt"/>
              <a:buAutoNum type="arabicPeriod" startAt="6"/>
            </a:pPr>
            <a:endParaRPr lang="en-GB" sz="2400" dirty="0"/>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152835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716016" cy="5139869"/>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endParaRPr lang="en-GB" dirty="0"/>
          </a:p>
          <a:p>
            <a:r>
              <a:rPr lang="en-GB" sz="3600" b="1" dirty="0">
                <a:solidFill>
                  <a:schemeClr val="tx1">
                    <a:lumMod val="50000"/>
                    <a:lumOff val="50000"/>
                  </a:schemeClr>
                </a:solidFill>
              </a:rPr>
              <a:t>Calculations involving masses</a:t>
            </a:r>
          </a:p>
          <a:p>
            <a:r>
              <a:rPr lang="en-GB" sz="3600" b="1" dirty="0">
                <a:solidFill>
                  <a:schemeClr val="tx1">
                    <a:lumMod val="50000"/>
                    <a:lumOff val="50000"/>
                  </a:schemeClr>
                </a:solidFill>
              </a:rPr>
              <a:t>PART </a:t>
            </a:r>
            <a:r>
              <a:rPr lang="en-GB" sz="3600" b="1" dirty="0" smtClean="0">
                <a:solidFill>
                  <a:schemeClr val="tx1">
                    <a:lumMod val="50000"/>
                    <a:lumOff val="50000"/>
                  </a:schemeClr>
                </a:solidFill>
              </a:rPr>
              <a:t>2</a:t>
            </a:r>
            <a:endParaRPr lang="en-GB" sz="3600" b="1" dirty="0">
              <a:solidFill>
                <a:schemeClr val="tx1">
                  <a:lumMod val="50000"/>
                  <a:lumOff val="50000"/>
                </a:schemeClr>
              </a:solidFill>
            </a:endParaRP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Empirical and molecular formulae</a:t>
            </a:r>
            <a:endParaRPr lang="en-GB" sz="2400"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Tree>
    <p:extLst>
      <p:ext uri="{BB962C8B-B14F-4D97-AF65-F5344CB8AC3E}">
        <p14:creationId xmlns:p14="http://schemas.microsoft.com/office/powerpoint/2010/main" val="147858663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Empirical and molecular formulae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3293209"/>
          </a:xfrm>
          <a:prstGeom prst="rect">
            <a:avLst/>
          </a:prstGeom>
          <a:noFill/>
        </p:spPr>
        <p:txBody>
          <a:bodyPr wrap="square" rtlCol="0">
            <a:spAutoFit/>
          </a:bodyPr>
          <a:lstStyle/>
          <a:p>
            <a:pPr marL="457200" indent="-457200">
              <a:buFont typeface="+mj-lt"/>
              <a:buAutoNum type="arabicPeriod"/>
            </a:pPr>
            <a:r>
              <a:rPr lang="en-GB" sz="2400" dirty="0" smtClean="0"/>
              <a:t>What is meant by the term empirical formula?</a:t>
            </a:r>
          </a:p>
          <a:p>
            <a:pPr lvl="1"/>
            <a:r>
              <a:rPr lang="en-GB" sz="2400" dirty="0">
                <a:solidFill>
                  <a:srgbClr val="00B050"/>
                </a:solidFill>
              </a:rPr>
              <a:t>Simplest ratio of atoms of each substance in </a:t>
            </a:r>
            <a:r>
              <a:rPr lang="en-GB" sz="2400" dirty="0" smtClean="0">
                <a:solidFill>
                  <a:srgbClr val="00B050"/>
                </a:solidFill>
              </a:rPr>
              <a:t>formula.</a:t>
            </a:r>
          </a:p>
          <a:p>
            <a:pPr marL="457200" indent="-457200">
              <a:buFont typeface="+mj-lt"/>
              <a:buAutoNum type="arabicPeriod"/>
            </a:pPr>
            <a:r>
              <a:rPr lang="en-GB" sz="2400" dirty="0" smtClean="0"/>
              <a:t>What is meant by the term molecular formula?</a:t>
            </a:r>
          </a:p>
          <a:p>
            <a:pPr lvl="1"/>
            <a:r>
              <a:rPr lang="en-GB" sz="2400" dirty="0" smtClean="0">
                <a:solidFill>
                  <a:srgbClr val="00B050"/>
                </a:solidFill>
              </a:rPr>
              <a:t>Shows the number of atoms of each element in a molecule.</a:t>
            </a:r>
          </a:p>
          <a:p>
            <a:pPr marL="457200" indent="-457200">
              <a:buFont typeface="+mj-lt"/>
              <a:buAutoNum type="arabicPeriod"/>
            </a:pPr>
            <a:r>
              <a:rPr lang="en-GB" sz="2400" dirty="0" smtClean="0"/>
              <a:t>Give the empirical formula for the compound C</a:t>
            </a:r>
            <a:r>
              <a:rPr lang="en-GB" sz="2400" baseline="-25000" dirty="0" smtClean="0"/>
              <a:t>12</a:t>
            </a:r>
            <a:r>
              <a:rPr lang="en-GB" sz="2400" dirty="0" smtClean="0"/>
              <a:t>H</a:t>
            </a:r>
            <a:r>
              <a:rPr lang="en-GB" sz="2400" baseline="-25000" dirty="0" smtClean="0"/>
              <a:t>24</a:t>
            </a:r>
            <a:r>
              <a:rPr lang="en-GB" sz="2400" dirty="0" smtClean="0"/>
              <a:t>.</a:t>
            </a:r>
          </a:p>
          <a:p>
            <a:pPr lvl="1"/>
            <a:r>
              <a:rPr lang="en-GB" sz="2400" dirty="0" smtClean="0">
                <a:solidFill>
                  <a:srgbClr val="00B050"/>
                </a:solidFill>
              </a:rPr>
              <a:t>CH</a:t>
            </a:r>
            <a:r>
              <a:rPr lang="en-GB" sz="2400" baseline="-25000" dirty="0" smtClean="0">
                <a:solidFill>
                  <a:srgbClr val="00B050"/>
                </a:solidFill>
              </a:rPr>
              <a:t>2</a:t>
            </a:r>
          </a:p>
          <a:p>
            <a:pPr marL="457200" indent="-457200">
              <a:buFont typeface="+mj-lt"/>
              <a:buAutoNum type="arabicPeriod"/>
            </a:pPr>
            <a:r>
              <a:rPr lang="en-GB" sz="2400" dirty="0"/>
              <a:t>Give the empirical formula for the compound </a:t>
            </a:r>
            <a:r>
              <a:rPr lang="en-GB" sz="2400" dirty="0" smtClean="0"/>
              <a:t>H</a:t>
            </a:r>
            <a:r>
              <a:rPr lang="en-GB" sz="2400" baseline="-25000" dirty="0" smtClean="0"/>
              <a:t>2</a:t>
            </a:r>
            <a:r>
              <a:rPr lang="en-GB" sz="2400" dirty="0" smtClean="0"/>
              <a:t>O</a:t>
            </a:r>
            <a:r>
              <a:rPr lang="en-GB" sz="2400" baseline="-25000" dirty="0" smtClean="0"/>
              <a:t>2</a:t>
            </a:r>
            <a:r>
              <a:rPr lang="en-GB" sz="2400" dirty="0" smtClean="0"/>
              <a:t>.</a:t>
            </a:r>
          </a:p>
          <a:p>
            <a:pPr lvl="1"/>
            <a:r>
              <a:rPr lang="en-GB" sz="2400" dirty="0" smtClean="0">
                <a:solidFill>
                  <a:srgbClr val="00B050"/>
                </a:solidFill>
              </a:rPr>
              <a:t>HO</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035981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Empirical and molecular formulae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4447371"/>
          </a:xfrm>
          <a:prstGeom prst="rect">
            <a:avLst/>
          </a:prstGeom>
          <a:noFill/>
        </p:spPr>
        <p:txBody>
          <a:bodyPr wrap="square" rtlCol="0">
            <a:spAutoFit/>
          </a:bodyPr>
          <a:lstStyle/>
          <a:p>
            <a:pPr marL="457200" indent="-457200">
              <a:buFont typeface="+mj-lt"/>
              <a:buAutoNum type="arabicPeriod" startAt="5"/>
            </a:pPr>
            <a:r>
              <a:rPr lang="en-GB" sz="2400" dirty="0" smtClean="0"/>
              <a:t>Scientists </a:t>
            </a:r>
            <a:r>
              <a:rPr lang="en-GB" sz="2400" dirty="0"/>
              <a:t>found a compound contained 22.8% sodium, 21.8% boron and 55.4% oxygen. Calculate the empirical formula of the compound. Relative atomic masses: B 11; O 16; Na </a:t>
            </a:r>
            <a:r>
              <a:rPr lang="en-GB" sz="2400" dirty="0" smtClean="0"/>
              <a:t>23</a:t>
            </a:r>
          </a:p>
          <a:p>
            <a:endParaRPr lang="en-GB" sz="2400" dirty="0" smtClean="0"/>
          </a:p>
          <a:p>
            <a:endParaRPr lang="en-GB" sz="2400" dirty="0" smtClean="0"/>
          </a:p>
          <a:p>
            <a:endParaRPr lang="en-GB" sz="2400" dirty="0"/>
          </a:p>
          <a:p>
            <a:endParaRPr lang="en-GB" sz="2400" dirty="0" smtClean="0"/>
          </a:p>
          <a:p>
            <a:endParaRPr lang="en-GB" sz="2400" dirty="0"/>
          </a:p>
          <a:p>
            <a:endParaRPr lang="en-GB" sz="2400" dirty="0" smtClean="0"/>
          </a:p>
          <a:p>
            <a:endParaRPr lang="en-GB" sz="2400" dirty="0" smtClean="0"/>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872150623"/>
              </p:ext>
            </p:extLst>
          </p:nvPr>
        </p:nvGraphicFramePr>
        <p:xfrm>
          <a:off x="2051720" y="1916832"/>
          <a:ext cx="4536504" cy="2377440"/>
        </p:xfrm>
        <a:graphic>
          <a:graphicData uri="http://schemas.openxmlformats.org/drawingml/2006/table">
            <a:tbl>
              <a:tblPr firstRow="1" bandRow="1">
                <a:tableStyleId>{5940675A-B579-460E-94D1-54222C63F5DA}</a:tableStyleId>
              </a:tblPr>
              <a:tblGrid>
                <a:gridCol w="1134126"/>
                <a:gridCol w="1134126"/>
                <a:gridCol w="1134126"/>
                <a:gridCol w="1134126"/>
              </a:tblGrid>
              <a:tr h="370840">
                <a:tc>
                  <a:txBody>
                    <a:bodyPr/>
                    <a:lstStyle/>
                    <a:p>
                      <a:pPr algn="ct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Na</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B</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O</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0" dirty="0" smtClean="0">
                          <a:solidFill>
                            <a:srgbClr val="00B050"/>
                          </a:solidFill>
                        </a:rPr>
                        <a:t>%</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22.8</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21.8</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55.4</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0" dirty="0" smtClean="0">
                          <a:solidFill>
                            <a:srgbClr val="00B050"/>
                          </a:solidFill>
                        </a:rPr>
                        <a:t>RAM</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23</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11</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16</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0" dirty="0" smtClean="0">
                          <a:solidFill>
                            <a:srgbClr val="00B050"/>
                          </a:solidFill>
                        </a:rPr>
                        <a:t>% ÷ RAM</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1.0</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2.0</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3.5</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0" dirty="0" smtClean="0">
                          <a:solidFill>
                            <a:srgbClr val="00B050"/>
                          </a:solidFill>
                        </a:rPr>
                        <a:t>Ratio</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1</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2</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3.5</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0" dirty="0" smtClean="0">
                          <a:solidFill>
                            <a:srgbClr val="00B050"/>
                          </a:solidFill>
                        </a:rPr>
                        <a:t>Formula</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GB" sz="2000" b="0" baseline="0" dirty="0" smtClean="0">
                          <a:solidFill>
                            <a:srgbClr val="00B050"/>
                          </a:solidFill>
                        </a:rPr>
                        <a:t>Na</a:t>
                      </a:r>
                      <a:r>
                        <a:rPr lang="en-GB" sz="2000" b="0" baseline="-25000" dirty="0" smtClean="0">
                          <a:solidFill>
                            <a:srgbClr val="00B050"/>
                          </a:solidFill>
                        </a:rPr>
                        <a:t>2</a:t>
                      </a:r>
                      <a:r>
                        <a:rPr lang="en-GB" sz="2000" b="0" baseline="0" dirty="0" smtClean="0">
                          <a:solidFill>
                            <a:srgbClr val="00B050"/>
                          </a:solidFill>
                        </a:rPr>
                        <a:t>B</a:t>
                      </a:r>
                      <a:r>
                        <a:rPr lang="en-GB" sz="2000" b="0" baseline="-25000" dirty="0" smtClean="0">
                          <a:solidFill>
                            <a:srgbClr val="00B050"/>
                          </a:solidFill>
                        </a:rPr>
                        <a:t>4</a:t>
                      </a:r>
                      <a:r>
                        <a:rPr lang="en-GB" sz="2000" b="0" baseline="0" dirty="0" smtClean="0">
                          <a:solidFill>
                            <a:srgbClr val="00B050"/>
                          </a:solidFill>
                        </a:rPr>
                        <a:t>O</a:t>
                      </a:r>
                      <a:r>
                        <a:rPr lang="en-GB" sz="2000" b="0" baseline="-25000" dirty="0" smtClean="0">
                          <a:solidFill>
                            <a:srgbClr val="00B050"/>
                          </a:solidFill>
                        </a:rPr>
                        <a:t>7</a:t>
                      </a:r>
                      <a:endParaRPr lang="en-GB" sz="2000" b="0" baseline="-2500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2000" b="1" baseline="-25000"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2000" b="1" baseline="-25000" dirty="0">
                        <a:solidFill>
                          <a:schemeClr val="accent6">
                            <a:lumMod val="7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58744963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Empirical and molecular formulae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3970318"/>
          </a:xfrm>
          <a:prstGeom prst="rect">
            <a:avLst/>
          </a:prstGeom>
          <a:noFill/>
        </p:spPr>
        <p:txBody>
          <a:bodyPr wrap="square" rtlCol="0">
            <a:spAutoFit/>
          </a:bodyPr>
          <a:lstStyle/>
          <a:p>
            <a:pPr marL="457200" indent="-457200">
              <a:buFont typeface="+mj-lt"/>
              <a:buAutoNum type="arabicPeriod" startAt="6"/>
            </a:pPr>
            <a:r>
              <a:rPr lang="en-GB" sz="2400" dirty="0" smtClean="0"/>
              <a:t>Give the empirical formula for compounds containing:</a:t>
            </a:r>
          </a:p>
          <a:p>
            <a:pPr marL="1371600" lvl="2" indent="-457200">
              <a:buFont typeface="+mj-lt"/>
              <a:buAutoNum type="alphaLcParenR"/>
            </a:pPr>
            <a:r>
              <a:rPr lang="en-GB" sz="2400" dirty="0" smtClean="0"/>
              <a:t>6.2g phosphorus and 48g bromine; RAM: P 31; B 80</a:t>
            </a:r>
          </a:p>
          <a:p>
            <a:pPr marL="1371600" lvl="2" indent="-457200">
              <a:buFont typeface="+mj-lt"/>
              <a:buAutoNum type="alphaLcParenR"/>
            </a:pPr>
            <a:endParaRPr lang="en-GB" sz="2400" dirty="0"/>
          </a:p>
          <a:p>
            <a:pPr marL="1371600" lvl="2" indent="-457200">
              <a:buFont typeface="+mj-lt"/>
              <a:buAutoNum type="alphaLcParenR"/>
            </a:pPr>
            <a:endParaRPr lang="en-GB" sz="2400" dirty="0" smtClean="0"/>
          </a:p>
          <a:p>
            <a:pPr marL="1371600" lvl="2" indent="-457200">
              <a:buFont typeface="+mj-lt"/>
              <a:buAutoNum type="alphaLcParenR"/>
            </a:pPr>
            <a:endParaRPr lang="en-GB" sz="2400" dirty="0"/>
          </a:p>
          <a:p>
            <a:pPr marL="1371600" lvl="2" indent="-457200">
              <a:buFont typeface="+mj-lt"/>
              <a:buAutoNum type="alphaLcParenR"/>
            </a:pPr>
            <a:endParaRPr lang="en-GB" sz="2400" dirty="0" smtClean="0"/>
          </a:p>
          <a:p>
            <a:pPr marL="1371600" lvl="2" indent="-457200">
              <a:buFont typeface="+mj-lt"/>
              <a:buAutoNum type="alphaLcParenR"/>
            </a:pPr>
            <a:endParaRPr lang="en-GB" sz="2400" dirty="0"/>
          </a:p>
          <a:p>
            <a:pPr marL="1371600" lvl="2" indent="-457200">
              <a:buFont typeface="+mj-lt"/>
              <a:buAutoNum type="alphaLcParenR"/>
            </a:pPr>
            <a:endParaRPr lang="en-GB" sz="2400" dirty="0" smtClean="0"/>
          </a:p>
          <a:p>
            <a:pPr marL="1371600" lvl="2" indent="-457200">
              <a:buFont typeface="+mj-lt"/>
              <a:buAutoNum type="alphaLcParenR"/>
            </a:pPr>
            <a:r>
              <a:rPr lang="en-GB" sz="2400" dirty="0" smtClean="0"/>
              <a:t>7.5% phosphorus and 92.5% Iodine; RAM: P 31; I 127</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3360894908"/>
              </p:ext>
            </p:extLst>
          </p:nvPr>
        </p:nvGraphicFramePr>
        <p:xfrm>
          <a:off x="2842592" y="3972533"/>
          <a:ext cx="3528390" cy="2377440"/>
        </p:xfrm>
        <a:graphic>
          <a:graphicData uri="http://schemas.openxmlformats.org/drawingml/2006/table">
            <a:tbl>
              <a:tblPr firstRow="1" bandRow="1">
                <a:tableStyleId>{5940675A-B579-460E-94D1-54222C63F5DA}</a:tableStyleId>
              </a:tblPr>
              <a:tblGrid>
                <a:gridCol w="1176130"/>
                <a:gridCol w="1176130"/>
                <a:gridCol w="1176130"/>
              </a:tblGrid>
              <a:tr h="370840">
                <a:tc>
                  <a:txBody>
                    <a:bodyPr/>
                    <a:lstStyle/>
                    <a:p>
                      <a:pPr algn="ct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P</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I</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0" dirty="0" smtClean="0">
                          <a:solidFill>
                            <a:srgbClr val="00B050"/>
                          </a:solidFill>
                        </a:rPr>
                        <a:t>%</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7.5</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92.5</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0" dirty="0" smtClean="0">
                          <a:solidFill>
                            <a:srgbClr val="00B050"/>
                          </a:solidFill>
                        </a:rPr>
                        <a:t>RAM</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31</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127</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0" dirty="0" smtClean="0">
                          <a:solidFill>
                            <a:srgbClr val="00B050"/>
                          </a:solidFill>
                        </a:rPr>
                        <a:t>% ÷ RAM</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0.24</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0.73</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0" dirty="0" smtClean="0">
                          <a:solidFill>
                            <a:srgbClr val="00B050"/>
                          </a:solidFill>
                        </a:rPr>
                        <a:t>Ratio</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1</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3</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0" dirty="0" smtClean="0">
                          <a:solidFill>
                            <a:srgbClr val="00B050"/>
                          </a:solidFill>
                        </a:rPr>
                        <a:t>Formula</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000" b="0" baseline="0" dirty="0" smtClean="0">
                          <a:solidFill>
                            <a:srgbClr val="00B050"/>
                          </a:solidFill>
                        </a:rPr>
                        <a:t>PI</a:t>
                      </a:r>
                      <a:r>
                        <a:rPr lang="en-GB" sz="2000" b="0" baseline="-25000" dirty="0" smtClean="0">
                          <a:solidFill>
                            <a:srgbClr val="00B050"/>
                          </a:solidFill>
                        </a:rPr>
                        <a:t>3</a:t>
                      </a:r>
                      <a:endParaRPr lang="en-GB" sz="2000" b="0" baseline="-2500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2000" b="1" dirty="0">
                        <a:solidFill>
                          <a:schemeClr val="accent6">
                            <a:lumMod val="75000"/>
                          </a:schemeClr>
                        </a:solidFill>
                      </a:endParaRPr>
                    </a:p>
                  </a:txBody>
                  <a:tcPr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29327696"/>
              </p:ext>
            </p:extLst>
          </p:nvPr>
        </p:nvGraphicFramePr>
        <p:xfrm>
          <a:off x="2842592" y="1378182"/>
          <a:ext cx="4177680" cy="2377440"/>
        </p:xfrm>
        <a:graphic>
          <a:graphicData uri="http://schemas.openxmlformats.org/drawingml/2006/table">
            <a:tbl>
              <a:tblPr firstRow="1" bandRow="1">
                <a:tableStyleId>{5940675A-B579-460E-94D1-54222C63F5DA}</a:tableStyleId>
              </a:tblPr>
              <a:tblGrid>
                <a:gridCol w="1585392"/>
                <a:gridCol w="1368152"/>
                <a:gridCol w="1224136"/>
              </a:tblGrid>
              <a:tr h="370840">
                <a:tc>
                  <a:txBody>
                    <a:bodyPr/>
                    <a:lstStyle/>
                    <a:p>
                      <a:pPr algn="ct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P</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B</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0" dirty="0" smtClean="0">
                          <a:solidFill>
                            <a:srgbClr val="00B050"/>
                          </a:solidFill>
                        </a:rPr>
                        <a:t>Mass</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6.2</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48</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0" dirty="0" smtClean="0">
                          <a:solidFill>
                            <a:srgbClr val="00B050"/>
                          </a:solidFill>
                        </a:rPr>
                        <a:t>RAM</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31</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80</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0" dirty="0" smtClean="0">
                          <a:solidFill>
                            <a:srgbClr val="00B050"/>
                          </a:solidFill>
                        </a:rPr>
                        <a:t>Mass ÷ RAM</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0.2</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0.6</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0" dirty="0" smtClean="0">
                          <a:solidFill>
                            <a:srgbClr val="00B050"/>
                          </a:solidFill>
                        </a:rPr>
                        <a:t>Ratio</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1</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0" dirty="0" smtClean="0">
                          <a:solidFill>
                            <a:srgbClr val="00B050"/>
                          </a:solidFill>
                        </a:rPr>
                        <a:t>3</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GB" sz="2000" b="0" dirty="0" smtClean="0">
                          <a:solidFill>
                            <a:srgbClr val="00B050"/>
                          </a:solidFill>
                        </a:rPr>
                        <a:t>Formula</a:t>
                      </a:r>
                      <a:endParaRPr lang="en-GB" sz="2000" b="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000" b="0" baseline="0" dirty="0" smtClean="0">
                          <a:solidFill>
                            <a:srgbClr val="00B050"/>
                          </a:solidFill>
                        </a:rPr>
                        <a:t>PB</a:t>
                      </a:r>
                      <a:r>
                        <a:rPr lang="en-GB" sz="2000" b="0" baseline="-25000" dirty="0" smtClean="0">
                          <a:solidFill>
                            <a:srgbClr val="00B050"/>
                          </a:solidFill>
                        </a:rPr>
                        <a:t>3</a:t>
                      </a:r>
                      <a:endParaRPr lang="en-GB" sz="2000" b="0" baseline="-25000" dirty="0">
                        <a:solidFill>
                          <a:srgbClr val="00B05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GB" sz="2000" b="1" dirty="0">
                        <a:solidFill>
                          <a:schemeClr val="accent6">
                            <a:lumMod val="75000"/>
                          </a:schemeClr>
                        </a:solidFill>
                      </a:endParaRPr>
                    </a:p>
                  </a:txBody>
                  <a:tcPr anchor="ctr"/>
                </a:tc>
              </a:tr>
            </a:tbl>
          </a:graphicData>
        </a:graphic>
      </p:graphicFrame>
    </p:spTree>
    <p:extLst>
      <p:ext uri="{BB962C8B-B14F-4D97-AF65-F5344CB8AC3E}">
        <p14:creationId xmlns:p14="http://schemas.microsoft.com/office/powerpoint/2010/main" val="137789480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Empirical and molecular formulae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4078039"/>
          </a:xfrm>
          <a:prstGeom prst="rect">
            <a:avLst/>
          </a:prstGeom>
          <a:noFill/>
        </p:spPr>
        <p:txBody>
          <a:bodyPr wrap="square" rtlCol="0">
            <a:spAutoFit/>
          </a:bodyPr>
          <a:lstStyle/>
          <a:p>
            <a:pPr marL="457200" indent="-457200">
              <a:buFont typeface="+mj-lt"/>
              <a:buAutoNum type="arabicPeriod" startAt="7"/>
            </a:pPr>
            <a:r>
              <a:rPr lang="en-GB" sz="2400" dirty="0" smtClean="0"/>
              <a:t>The empirical formula for a hydrocarbon is CH</a:t>
            </a:r>
            <a:r>
              <a:rPr lang="en-GB" sz="2400" baseline="-25000" dirty="0" smtClean="0"/>
              <a:t>2</a:t>
            </a:r>
            <a:r>
              <a:rPr lang="en-GB" sz="2400" dirty="0" smtClean="0"/>
              <a:t> its relative formula mass is 56. Deduce the molecular formula of this compound. Relative </a:t>
            </a:r>
            <a:r>
              <a:rPr lang="en-GB" sz="2400" dirty="0"/>
              <a:t>atomic masses: C 12, H 1 </a:t>
            </a:r>
          </a:p>
          <a:p>
            <a:pPr lvl="1">
              <a:lnSpc>
                <a:spcPct val="150000"/>
              </a:lnSpc>
              <a:defRPr/>
            </a:pPr>
            <a:r>
              <a:rPr lang="en-GB" sz="2400" noProof="0" dirty="0" smtClean="0">
                <a:solidFill>
                  <a:srgbClr val="00B050"/>
                </a:solidFill>
                <a:latin typeface="Calibri"/>
              </a:rPr>
              <a:t>RFM empirical formula = 12 + (2 x 1) = 14</a:t>
            </a:r>
          </a:p>
          <a:p>
            <a:pPr lvl="1">
              <a:lnSpc>
                <a:spcPct val="150000"/>
              </a:lnSpc>
              <a:defRPr/>
            </a:pPr>
            <a:r>
              <a:rPr kumimoji="0" lang="en-GB" sz="2400" b="0" i="0" u="none" strike="noStrike" kern="1200" cap="none" spc="0" normalizeH="0" baseline="0" dirty="0" smtClean="0">
                <a:ln>
                  <a:noFill/>
                </a:ln>
                <a:solidFill>
                  <a:srgbClr val="00B050"/>
                </a:solidFill>
                <a:effectLst/>
                <a:uLnTx/>
                <a:uFillTx/>
                <a:latin typeface="Calibri"/>
              </a:rPr>
              <a:t>RFM for compound = 56</a:t>
            </a:r>
          </a:p>
          <a:p>
            <a:pPr lvl="1">
              <a:lnSpc>
                <a:spcPct val="150000"/>
              </a:lnSpc>
              <a:defRPr/>
            </a:pPr>
            <a:r>
              <a:rPr lang="en-GB" sz="2400" noProof="0" dirty="0" smtClean="0">
                <a:solidFill>
                  <a:srgbClr val="00B050"/>
                </a:solidFill>
                <a:latin typeface="Calibri"/>
              </a:rPr>
              <a:t>56 ÷ 14 = 4</a:t>
            </a:r>
          </a:p>
          <a:p>
            <a:pPr lvl="1">
              <a:lnSpc>
                <a:spcPct val="150000"/>
              </a:lnSpc>
              <a:defRPr/>
            </a:pPr>
            <a:r>
              <a:rPr kumimoji="0" lang="en-GB" sz="2400" b="0" i="0" u="none" strike="noStrike" kern="1200" cap="none" spc="0" normalizeH="0" baseline="0" dirty="0" smtClean="0">
                <a:ln>
                  <a:noFill/>
                </a:ln>
                <a:solidFill>
                  <a:srgbClr val="00B050"/>
                </a:solidFill>
                <a:effectLst/>
                <a:uLnTx/>
                <a:uFillTx/>
                <a:latin typeface="Calibri"/>
              </a:rPr>
              <a:t>C</a:t>
            </a:r>
            <a:r>
              <a:rPr kumimoji="0" lang="en-GB" sz="2400" b="0" i="0" u="none" strike="noStrike" kern="1200" cap="none" spc="0" normalizeH="0" baseline="-25000" dirty="0" smtClean="0">
                <a:ln>
                  <a:noFill/>
                </a:ln>
                <a:solidFill>
                  <a:srgbClr val="00B050"/>
                </a:solidFill>
                <a:effectLst/>
                <a:uLnTx/>
                <a:uFillTx/>
                <a:latin typeface="Calibri"/>
              </a:rPr>
              <a:t>4</a:t>
            </a:r>
            <a:r>
              <a:rPr kumimoji="0" lang="en-GB" sz="2400" b="0" i="0" u="none" strike="noStrike" kern="1200" cap="none" spc="0" normalizeH="0" baseline="0" dirty="0" smtClean="0">
                <a:ln>
                  <a:noFill/>
                </a:ln>
                <a:solidFill>
                  <a:srgbClr val="00B050"/>
                </a:solidFill>
                <a:effectLst/>
                <a:uLnTx/>
                <a:uFillTx/>
                <a:latin typeface="Calibri"/>
              </a:rPr>
              <a:t>H</a:t>
            </a:r>
            <a:r>
              <a:rPr kumimoji="0" lang="en-GB" sz="2400" b="0" i="0" u="none" strike="noStrike" kern="1200" cap="none" spc="0" normalizeH="0" baseline="-25000" dirty="0" smtClean="0">
                <a:ln>
                  <a:noFill/>
                </a:ln>
                <a:solidFill>
                  <a:srgbClr val="00B050"/>
                </a:solidFill>
                <a:effectLst/>
                <a:uLnTx/>
                <a:uFillTx/>
                <a:latin typeface="Calibri"/>
              </a:rPr>
              <a:t>8</a:t>
            </a:r>
            <a:endParaRPr kumimoji="0" lang="en-GB" sz="2400" b="0" i="0" u="none" strike="noStrike" kern="1200" cap="none" spc="0" normalizeH="0" baseline="-25000" noProof="0" dirty="0">
              <a:ln>
                <a:noFill/>
              </a:ln>
              <a:solidFill>
                <a:srgbClr val="00B050"/>
              </a:solidFill>
              <a:effectLst/>
              <a:uLnTx/>
              <a:uFillTx/>
              <a:latin typeface="Calibri"/>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8832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Atomic model PART 2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39154" y="802524"/>
            <a:ext cx="8915400" cy="5262979"/>
          </a:xfrm>
          <a:prstGeom prst="rect">
            <a:avLst/>
          </a:prstGeom>
          <a:noFill/>
        </p:spPr>
        <p:txBody>
          <a:bodyPr wrap="square" rtlCol="0">
            <a:spAutoFit/>
          </a:bodyPr>
          <a:lstStyle/>
          <a:p>
            <a:pPr marL="457200" indent="-457200">
              <a:buFont typeface="+mj-lt"/>
              <a:buAutoNum type="arabicPeriod" startAt="8"/>
            </a:pPr>
            <a:r>
              <a:rPr lang="en-GB" sz="2400" dirty="0" smtClean="0"/>
              <a:t>Name three subatomic particles and their charges.</a:t>
            </a:r>
          </a:p>
          <a:p>
            <a:pPr lvl="1"/>
            <a:endParaRPr lang="en-GB" sz="2400" dirty="0" smtClean="0"/>
          </a:p>
          <a:p>
            <a:pPr marL="457200" indent="-457200">
              <a:buFont typeface="+mj-lt"/>
              <a:buAutoNum type="arabicPeriod" startAt="8"/>
            </a:pPr>
            <a:r>
              <a:rPr lang="en-GB" sz="2400" dirty="0" smtClean="0"/>
              <a:t>Complete the sentence ‘All atoms of one type of element have the same number of…’</a:t>
            </a:r>
          </a:p>
          <a:p>
            <a:pPr lvl="1"/>
            <a:endParaRPr lang="en-GB" sz="2400" dirty="0" smtClean="0"/>
          </a:p>
          <a:p>
            <a:pPr marL="457200" indent="-457200">
              <a:buFont typeface="+mj-lt"/>
              <a:buAutoNum type="arabicPeriod" startAt="8"/>
            </a:pPr>
            <a:r>
              <a:rPr lang="en-GB" sz="2400" dirty="0" smtClean="0"/>
              <a:t>What does the atomic number tell us about an atom?</a:t>
            </a:r>
          </a:p>
          <a:p>
            <a:pPr lvl="1"/>
            <a:endParaRPr lang="en-GB" sz="2400" dirty="0" smtClean="0"/>
          </a:p>
          <a:p>
            <a:pPr marL="457200" indent="-457200">
              <a:buFont typeface="+mj-lt"/>
              <a:buAutoNum type="arabicPeriod" startAt="8"/>
            </a:pPr>
            <a:r>
              <a:rPr lang="en-GB" sz="2400" dirty="0" smtClean="0"/>
              <a:t>What does the mass number tell us about an atom?</a:t>
            </a:r>
          </a:p>
          <a:p>
            <a:pPr lvl="1"/>
            <a:endParaRPr lang="en-GB" sz="2400" dirty="0" smtClean="0"/>
          </a:p>
          <a:p>
            <a:pPr marL="457200" indent="-457200">
              <a:buFont typeface="+mj-lt"/>
              <a:buAutoNum type="arabicPeriod" startAt="8"/>
            </a:pPr>
            <a:r>
              <a:rPr lang="en-GB" sz="2400" dirty="0"/>
              <a:t>Why is the overall charge of an atom zero</a:t>
            </a:r>
            <a:r>
              <a:rPr lang="en-GB" sz="2400" dirty="0" smtClean="0"/>
              <a:t>?</a:t>
            </a:r>
          </a:p>
          <a:p>
            <a:pPr marL="457200" indent="-457200">
              <a:buFont typeface="+mj-lt"/>
              <a:buAutoNum type="arabicPeriod" startAt="8"/>
            </a:pPr>
            <a:endParaRPr lang="en-GB" sz="2400" dirty="0" smtClean="0"/>
          </a:p>
          <a:p>
            <a:pPr marL="457200" indent="-457200">
              <a:buFont typeface="+mj-lt"/>
              <a:buAutoNum type="arabicPeriod" startAt="8"/>
            </a:pPr>
            <a:r>
              <a:rPr lang="en-GB" sz="2400" dirty="0"/>
              <a:t>Calculate how many protons, electrons and neutrons there are in a silver atom with atomic number 47 and mass number 108.</a:t>
            </a:r>
          </a:p>
          <a:p>
            <a:endParaRPr lang="en-GB" sz="2400" dirty="0" smtClean="0"/>
          </a:p>
        </p:txBody>
      </p:sp>
    </p:spTree>
    <p:extLst>
      <p:ext uri="{BB962C8B-B14F-4D97-AF65-F5344CB8AC3E}">
        <p14:creationId xmlns:p14="http://schemas.microsoft.com/office/powerpoint/2010/main" val="39529077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572000" cy="4770537"/>
          </a:xfrm>
          <a:prstGeom prst="rect">
            <a:avLst/>
          </a:prstGeom>
          <a:noFill/>
        </p:spPr>
        <p:txBody>
          <a:bodyPr wrap="square" rtlCol="0">
            <a:spAutoFit/>
          </a:bodyPr>
          <a:lstStyle/>
          <a:p>
            <a:r>
              <a:rPr lang="en-GB" sz="7200" b="1" dirty="0" err="1">
                <a:latin typeface="+mj-lt"/>
                <a:ea typeface="Beirut" charset="-78"/>
                <a:cs typeface="Beirut" charset="-78"/>
              </a:rPr>
              <a:t>LearnIT</a:t>
            </a:r>
            <a:r>
              <a:rPr lang="en-GB" sz="7200" b="1" dirty="0">
                <a:latin typeface="+mj-lt"/>
                <a:ea typeface="Beirut" charset="-78"/>
                <a:cs typeface="Beirut" charset="-78"/>
              </a:rPr>
              <a:t>!</a:t>
            </a:r>
          </a:p>
          <a:p>
            <a:r>
              <a:rPr lang="en-GB" sz="7200" b="1" dirty="0" err="1">
                <a:latin typeface="+mj-lt"/>
                <a:ea typeface="Beirut" charset="-78"/>
                <a:cs typeface="Beirut" charset="-78"/>
              </a:rPr>
              <a:t>KnowIT</a:t>
            </a:r>
            <a:r>
              <a:rPr lang="en-GB" sz="7200" b="1" dirty="0">
                <a:latin typeface="+mj-lt"/>
                <a:ea typeface="Beirut" charset="-78"/>
                <a:cs typeface="Beirut" charset="-78"/>
              </a:rPr>
              <a:t>!</a:t>
            </a:r>
          </a:p>
          <a:p>
            <a:endParaRPr lang="en-GB" dirty="0"/>
          </a:p>
          <a:p>
            <a:r>
              <a:rPr lang="en-GB" sz="3600" b="1" dirty="0" smtClean="0">
                <a:solidFill>
                  <a:schemeClr val="tx1">
                    <a:lumMod val="50000"/>
                    <a:lumOff val="50000"/>
                  </a:schemeClr>
                </a:solidFill>
              </a:rPr>
              <a:t>Calculations involving masses</a:t>
            </a:r>
            <a:r>
              <a:rPr lang="en-GB" sz="3600" b="1" dirty="0">
                <a:solidFill>
                  <a:schemeClr val="tx1">
                    <a:lumMod val="50000"/>
                    <a:lumOff val="50000"/>
                  </a:schemeClr>
                </a:solidFill>
              </a:rPr>
              <a:t> </a:t>
            </a:r>
            <a:r>
              <a:rPr lang="en-GB" sz="3600" b="1" dirty="0" smtClean="0">
                <a:solidFill>
                  <a:schemeClr val="tx1">
                    <a:lumMod val="50000"/>
                    <a:lumOff val="50000"/>
                  </a:schemeClr>
                </a:solidFill>
              </a:rPr>
              <a:t>- PART 3</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C</a:t>
            </a:r>
            <a:r>
              <a:rPr lang="en-US" sz="2400" b="1" dirty="0" smtClean="0">
                <a:solidFill>
                  <a:schemeClr val="bg1">
                    <a:lumMod val="50000"/>
                  </a:schemeClr>
                </a:solidFill>
              </a:rPr>
              <a:t>onservation of mass</a:t>
            </a:r>
          </a:p>
          <a:p>
            <a:endParaRPr lang="en-GB" dirty="0"/>
          </a:p>
        </p:txBody>
      </p:sp>
    </p:spTree>
    <p:extLst>
      <p:ext uri="{BB962C8B-B14F-4D97-AF65-F5344CB8AC3E}">
        <p14:creationId xmlns:p14="http://schemas.microsoft.com/office/powerpoint/2010/main" val="342136160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Conservation of mass</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 xmlns:a16="http://schemas.microsoft.com/office/drawing/2014/main" id="{069D24D6-BF3E-48D1-A1E3-FB8C618604DE}"/>
              </a:ext>
            </a:extLst>
          </p:cNvPr>
          <p:cNvSpPr txBox="1"/>
          <p:nvPr/>
        </p:nvSpPr>
        <p:spPr>
          <a:xfrm>
            <a:off x="251520" y="758428"/>
            <a:ext cx="8640960" cy="2677656"/>
          </a:xfrm>
          <a:prstGeom prst="rect">
            <a:avLst/>
          </a:prstGeom>
          <a:noFill/>
          <a:ln>
            <a:solidFill>
              <a:schemeClr val="accent6">
                <a:lumMod val="75000"/>
              </a:schemeClr>
            </a:solidFill>
          </a:ln>
        </p:spPr>
        <p:txBody>
          <a:bodyPr wrap="square" rtlCol="0">
            <a:spAutoFit/>
          </a:bodyPr>
          <a:lstStyle/>
          <a:p>
            <a:pPr algn="ctr"/>
            <a:r>
              <a:rPr lang="en-GB" sz="2000" dirty="0"/>
              <a:t>Chemical equations can be very useful.  </a:t>
            </a:r>
          </a:p>
          <a:p>
            <a:pPr algn="ctr"/>
            <a:r>
              <a:rPr lang="en-GB" sz="2000" dirty="0"/>
              <a:t>The law of conservation states that </a:t>
            </a:r>
            <a:r>
              <a:rPr lang="en-GB" sz="2000" b="1" dirty="0">
                <a:solidFill>
                  <a:schemeClr val="accent6">
                    <a:lumMod val="75000"/>
                  </a:schemeClr>
                </a:solidFill>
              </a:rPr>
              <a:t>no atoms </a:t>
            </a:r>
            <a:r>
              <a:rPr lang="en-GB" sz="2000" dirty="0">
                <a:solidFill>
                  <a:schemeClr val="accent6">
                    <a:lumMod val="75000"/>
                  </a:schemeClr>
                </a:solidFill>
              </a:rPr>
              <a:t>are </a:t>
            </a:r>
            <a:r>
              <a:rPr lang="en-GB" sz="2000" b="1" dirty="0">
                <a:solidFill>
                  <a:schemeClr val="accent6">
                    <a:lumMod val="75000"/>
                  </a:schemeClr>
                </a:solidFill>
              </a:rPr>
              <a:t>lost </a:t>
            </a:r>
            <a:r>
              <a:rPr lang="en-GB" sz="2000" dirty="0">
                <a:solidFill>
                  <a:schemeClr val="accent6">
                    <a:lumMod val="75000"/>
                  </a:schemeClr>
                </a:solidFill>
              </a:rPr>
              <a:t>or </a:t>
            </a:r>
            <a:r>
              <a:rPr lang="en-GB" sz="2000" b="1" dirty="0">
                <a:solidFill>
                  <a:schemeClr val="accent6">
                    <a:lumMod val="75000"/>
                  </a:schemeClr>
                </a:solidFill>
              </a:rPr>
              <a:t>made</a:t>
            </a:r>
            <a:r>
              <a:rPr lang="en-GB" sz="2000" dirty="0">
                <a:solidFill>
                  <a:schemeClr val="accent6">
                    <a:lumMod val="75000"/>
                  </a:schemeClr>
                </a:solidFill>
              </a:rPr>
              <a:t> during a chemical reaction so the </a:t>
            </a:r>
            <a:r>
              <a:rPr lang="en-GB" sz="2000" b="1" dirty="0">
                <a:solidFill>
                  <a:schemeClr val="accent6">
                    <a:lumMod val="75000"/>
                  </a:schemeClr>
                </a:solidFill>
              </a:rPr>
              <a:t>mass of the product equals the mass of the reactants</a:t>
            </a:r>
            <a:r>
              <a:rPr lang="en-GB" sz="2000" dirty="0"/>
              <a:t>. </a:t>
            </a:r>
            <a:endParaRPr lang="en-GB" sz="2400" b="1" dirty="0">
              <a:solidFill>
                <a:schemeClr val="accent6">
                  <a:lumMod val="75000"/>
                </a:schemeClr>
              </a:solidFill>
            </a:endParaRPr>
          </a:p>
          <a:p>
            <a:pPr algn="ctr"/>
            <a:r>
              <a:rPr lang="en-GB" sz="2400" b="1" dirty="0" smtClean="0">
                <a:solidFill>
                  <a:schemeClr val="accent6">
                    <a:lumMod val="75000"/>
                  </a:schemeClr>
                </a:solidFill>
              </a:rPr>
              <a:t>Mass products = </a:t>
            </a:r>
            <a:r>
              <a:rPr lang="en-GB" sz="2400" b="1" dirty="0">
                <a:solidFill>
                  <a:schemeClr val="accent6">
                    <a:lumMod val="75000"/>
                  </a:schemeClr>
                </a:solidFill>
              </a:rPr>
              <a:t>M</a:t>
            </a:r>
            <a:r>
              <a:rPr lang="en-GB" sz="2400" b="1" dirty="0" smtClean="0">
                <a:solidFill>
                  <a:schemeClr val="accent6">
                    <a:lumMod val="75000"/>
                  </a:schemeClr>
                </a:solidFill>
              </a:rPr>
              <a:t>ass reactants</a:t>
            </a:r>
          </a:p>
          <a:p>
            <a:pPr algn="ctr"/>
            <a:endParaRPr lang="en-GB" sz="2400" b="1" dirty="0">
              <a:solidFill>
                <a:schemeClr val="accent6">
                  <a:lumMod val="75000"/>
                </a:schemeClr>
              </a:solidFill>
            </a:endParaRPr>
          </a:p>
          <a:p>
            <a:pPr algn="ctr"/>
            <a:r>
              <a:rPr lang="en-GB" sz="2000" dirty="0"/>
              <a:t> Chemical reactions can be represented by </a:t>
            </a:r>
            <a:r>
              <a:rPr lang="en-GB" sz="2000" b="1" dirty="0"/>
              <a:t>symbol equations </a:t>
            </a:r>
            <a:r>
              <a:rPr lang="en-GB" sz="2000" dirty="0"/>
              <a:t>which are </a:t>
            </a:r>
            <a:r>
              <a:rPr lang="en-GB" sz="2000" b="1" dirty="0"/>
              <a:t>balanced</a:t>
            </a:r>
            <a:r>
              <a:rPr lang="en-GB" sz="2000" dirty="0"/>
              <a:t> in terms of the numbers of atoms of each element involved on both sides of the equation</a:t>
            </a:r>
            <a:r>
              <a:rPr lang="en-GB" sz="2000" dirty="0" smtClean="0"/>
              <a:t>.</a:t>
            </a:r>
          </a:p>
        </p:txBody>
      </p:sp>
      <p:sp>
        <p:nvSpPr>
          <p:cNvPr id="5" name="TextBox 4">
            <a:extLst>
              <a:ext uri="{FF2B5EF4-FFF2-40B4-BE49-F238E27FC236}">
                <a16:creationId xmlns="" xmlns:a16="http://schemas.microsoft.com/office/drawing/2014/main" id="{7E412DB5-7357-4986-ACEF-9435CC657BDA}"/>
              </a:ext>
            </a:extLst>
          </p:cNvPr>
          <p:cNvSpPr txBox="1"/>
          <p:nvPr/>
        </p:nvSpPr>
        <p:spPr>
          <a:xfrm>
            <a:off x="269740" y="3410902"/>
            <a:ext cx="8622740" cy="3139321"/>
          </a:xfrm>
          <a:prstGeom prst="rect">
            <a:avLst/>
          </a:prstGeom>
          <a:noFill/>
        </p:spPr>
        <p:txBody>
          <a:bodyPr wrap="square" rtlCol="0">
            <a:spAutoFit/>
          </a:bodyPr>
          <a:lstStyle/>
          <a:p>
            <a:r>
              <a:rPr lang="en-GB" sz="2000" dirty="0"/>
              <a:t>When hydrogen molecules react with chlorine molecules, they make hydrogen chloride molecules</a:t>
            </a:r>
            <a:r>
              <a:rPr lang="en-GB" sz="2000" dirty="0" smtClean="0"/>
              <a:t>:</a:t>
            </a:r>
            <a:endParaRPr lang="en-GB" sz="2000" dirty="0"/>
          </a:p>
          <a:p>
            <a:pPr algn="ctr"/>
            <a:r>
              <a:rPr lang="en-GB" sz="2000" b="1" dirty="0"/>
              <a:t>H</a:t>
            </a:r>
            <a:r>
              <a:rPr lang="en-GB" sz="2000" b="1" baseline="-25000" dirty="0"/>
              <a:t>2</a:t>
            </a:r>
            <a:r>
              <a:rPr lang="en-GB" sz="2000" b="1" dirty="0"/>
              <a:t> + Cl</a:t>
            </a:r>
            <a:r>
              <a:rPr lang="en-GB" sz="2000" b="1" baseline="-25000" dirty="0"/>
              <a:t>2</a:t>
            </a:r>
            <a:r>
              <a:rPr lang="en-GB" sz="2000" b="1" dirty="0"/>
              <a:t> </a:t>
            </a:r>
            <a:r>
              <a:rPr lang="en-GB" sz="2000" b="1" dirty="0">
                <a:sym typeface="Wingdings" panose="05000000000000000000" pitchFamily="2" charset="2"/>
              </a:rPr>
              <a:t> </a:t>
            </a:r>
            <a:r>
              <a:rPr lang="en-GB" sz="2000" b="1" dirty="0" smtClean="0">
                <a:sym typeface="Wingdings" panose="05000000000000000000" pitchFamily="2" charset="2"/>
              </a:rPr>
              <a:t>HCl</a:t>
            </a:r>
          </a:p>
          <a:p>
            <a:pPr algn="ctr"/>
            <a:endParaRPr lang="en-GB" sz="2000" b="1" dirty="0">
              <a:sym typeface="Wingdings" panose="05000000000000000000" pitchFamily="2" charset="2"/>
            </a:endParaRPr>
          </a:p>
          <a:p>
            <a:pPr algn="ctr"/>
            <a:r>
              <a:rPr lang="en-GB" sz="2000" dirty="0">
                <a:sym typeface="Wingdings" panose="05000000000000000000" pitchFamily="2" charset="2"/>
              </a:rPr>
              <a:t>This equation shows the reactants and products, but it is not balanced</a:t>
            </a:r>
            <a:r>
              <a:rPr lang="en-GB" sz="2000" dirty="0" smtClean="0">
                <a:sym typeface="Wingdings" panose="05000000000000000000" pitchFamily="2" charset="2"/>
              </a:rPr>
              <a:t>.</a:t>
            </a:r>
            <a:endParaRPr lang="en-GB" sz="2000" dirty="0">
              <a:sym typeface="Wingdings" panose="05000000000000000000" pitchFamily="2" charset="2"/>
            </a:endParaRPr>
          </a:p>
          <a:p>
            <a:pPr algn="ctr"/>
            <a:r>
              <a:rPr lang="en-GB" sz="2000" b="1" dirty="0"/>
              <a:t>H</a:t>
            </a:r>
            <a:r>
              <a:rPr lang="en-GB" sz="2000" b="1" baseline="-25000" dirty="0"/>
              <a:t>2</a:t>
            </a:r>
            <a:r>
              <a:rPr lang="en-GB" sz="2000" b="1" dirty="0"/>
              <a:t> + Cl</a:t>
            </a:r>
            <a:r>
              <a:rPr lang="en-GB" sz="2000" b="1" baseline="-25000" dirty="0"/>
              <a:t>2</a:t>
            </a:r>
            <a:r>
              <a:rPr lang="en-GB" sz="2000" b="1" dirty="0"/>
              <a:t> </a:t>
            </a:r>
            <a:r>
              <a:rPr lang="en-GB" sz="2000" b="1" dirty="0">
                <a:sym typeface="Wingdings" panose="05000000000000000000" pitchFamily="2" charset="2"/>
              </a:rPr>
              <a:t> </a:t>
            </a:r>
            <a:r>
              <a:rPr lang="en-GB" sz="2000" b="1" dirty="0" smtClean="0">
                <a:solidFill>
                  <a:schemeClr val="accent6">
                    <a:lumMod val="75000"/>
                  </a:schemeClr>
                </a:solidFill>
                <a:sym typeface="Wingdings" panose="05000000000000000000" pitchFamily="2" charset="2"/>
              </a:rPr>
              <a:t>2</a:t>
            </a:r>
            <a:r>
              <a:rPr lang="en-GB" sz="2000" b="1" dirty="0" smtClean="0">
                <a:sym typeface="Wingdings" panose="05000000000000000000" pitchFamily="2" charset="2"/>
              </a:rPr>
              <a:t>HCl</a:t>
            </a:r>
          </a:p>
          <a:p>
            <a:pPr algn="ctr"/>
            <a:endParaRPr lang="en-GB" sz="2000" b="1" dirty="0">
              <a:sym typeface="Wingdings" panose="05000000000000000000" pitchFamily="2" charset="2"/>
            </a:endParaRPr>
          </a:p>
          <a:p>
            <a:pPr algn="ctr"/>
            <a:r>
              <a:rPr lang="en-GB" sz="2000" dirty="0">
                <a:sym typeface="Wingdings" panose="05000000000000000000" pitchFamily="2" charset="2"/>
              </a:rPr>
              <a:t>This balanced equation shows that </a:t>
            </a:r>
            <a:r>
              <a:rPr lang="en-GB" sz="2000" b="1" dirty="0">
                <a:sym typeface="Wingdings" panose="05000000000000000000" pitchFamily="2" charset="2"/>
              </a:rPr>
              <a:t>one</a:t>
            </a:r>
            <a:r>
              <a:rPr lang="en-GB" sz="2000" dirty="0">
                <a:sym typeface="Wingdings" panose="05000000000000000000" pitchFamily="2" charset="2"/>
              </a:rPr>
              <a:t> hydrogen molecules reacts with </a:t>
            </a:r>
            <a:r>
              <a:rPr lang="en-GB" sz="2000" b="1" dirty="0">
                <a:sym typeface="Wingdings" panose="05000000000000000000" pitchFamily="2" charset="2"/>
              </a:rPr>
              <a:t>one </a:t>
            </a:r>
            <a:r>
              <a:rPr lang="en-GB" sz="2000" dirty="0">
                <a:sym typeface="Wingdings" panose="05000000000000000000" pitchFamily="2" charset="2"/>
              </a:rPr>
              <a:t>chlorine molecule to form</a:t>
            </a:r>
            <a:r>
              <a:rPr lang="en-GB" sz="2000" b="1" dirty="0">
                <a:sym typeface="Wingdings" panose="05000000000000000000" pitchFamily="2" charset="2"/>
              </a:rPr>
              <a:t> two</a:t>
            </a:r>
            <a:r>
              <a:rPr lang="en-GB" sz="2000" dirty="0">
                <a:sym typeface="Wingdings" panose="05000000000000000000" pitchFamily="2" charset="2"/>
              </a:rPr>
              <a:t> molecules of hydrochloric acid.</a:t>
            </a:r>
          </a:p>
          <a:p>
            <a:pPr algn="ctr"/>
            <a:endParaRPr lang="en-GB" b="1" dirty="0"/>
          </a:p>
        </p:txBody>
      </p:sp>
    </p:spTree>
    <p:extLst>
      <p:ext uri="{BB962C8B-B14F-4D97-AF65-F5344CB8AC3E}">
        <p14:creationId xmlns:p14="http://schemas.microsoft.com/office/powerpoint/2010/main" val="170228051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Conservation of mass: closed systems</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 xmlns:a16="http://schemas.microsoft.com/office/drawing/2014/main" id="{7E412DB5-7357-4986-ACEF-9435CC657BDA}"/>
              </a:ext>
            </a:extLst>
          </p:cNvPr>
          <p:cNvSpPr txBox="1"/>
          <p:nvPr/>
        </p:nvSpPr>
        <p:spPr>
          <a:xfrm>
            <a:off x="221196" y="1005476"/>
            <a:ext cx="8701608"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000" dirty="0" smtClean="0"/>
              <a:t>A </a:t>
            </a:r>
            <a:r>
              <a:rPr lang="en-GB" sz="2000" b="1" dirty="0" smtClean="0">
                <a:solidFill>
                  <a:schemeClr val="accent6">
                    <a:lumMod val="75000"/>
                  </a:schemeClr>
                </a:solidFill>
              </a:rPr>
              <a:t>precipitation reaction </a:t>
            </a:r>
            <a:r>
              <a:rPr lang="en-GB" sz="2000" dirty="0" smtClean="0"/>
              <a:t>is a simple example of conservation of mass. </a:t>
            </a:r>
          </a:p>
          <a:p>
            <a:pPr algn="ctr"/>
            <a:endParaRPr lang="en-GB" sz="2000" dirty="0" smtClean="0"/>
          </a:p>
          <a:p>
            <a:pPr algn="ctr"/>
            <a:r>
              <a:rPr lang="en-GB" sz="2000" dirty="0" smtClean="0"/>
              <a:t>A </a:t>
            </a:r>
            <a:r>
              <a:rPr lang="en-GB" sz="2000" b="1" dirty="0" smtClean="0">
                <a:solidFill>
                  <a:schemeClr val="accent6">
                    <a:lumMod val="75000"/>
                  </a:schemeClr>
                </a:solidFill>
              </a:rPr>
              <a:t>precipitate (insoluble solid) </a:t>
            </a:r>
            <a:r>
              <a:rPr lang="en-GB" sz="2000" dirty="0" smtClean="0"/>
              <a:t>is formed during the reaction. </a:t>
            </a:r>
          </a:p>
          <a:p>
            <a:pPr algn="ctr"/>
            <a:endParaRPr lang="en-GB" sz="2000" dirty="0" smtClean="0"/>
          </a:p>
          <a:p>
            <a:pPr algn="ctr"/>
            <a:r>
              <a:rPr lang="en-GB" sz="2000" dirty="0" smtClean="0"/>
              <a:t>The reactants and products remain inside the closed reaction making it easy to see that the </a:t>
            </a:r>
            <a:r>
              <a:rPr lang="en-GB" sz="2000" b="1" dirty="0" smtClean="0">
                <a:solidFill>
                  <a:schemeClr val="accent6">
                    <a:lumMod val="75000"/>
                  </a:schemeClr>
                </a:solidFill>
              </a:rPr>
              <a:t>overall mass has not changed</a:t>
            </a:r>
            <a:r>
              <a:rPr lang="en-GB" sz="2000" dirty="0" smtClean="0"/>
              <a:t>.  </a:t>
            </a:r>
            <a:endParaRPr lang="en-GB" dirty="0"/>
          </a:p>
        </p:txBody>
      </p:sp>
      <p:sp>
        <p:nvSpPr>
          <p:cNvPr id="7" name="Rectangle 6"/>
          <p:cNvSpPr/>
          <p:nvPr/>
        </p:nvSpPr>
        <p:spPr>
          <a:xfrm>
            <a:off x="1914059" y="3566081"/>
            <a:ext cx="5315879" cy="461665"/>
          </a:xfrm>
          <a:prstGeom prst="rect">
            <a:avLst/>
          </a:prstGeom>
        </p:spPr>
        <p:txBody>
          <a:bodyPr wrap="none">
            <a:spAutoFit/>
          </a:bodyPr>
          <a:lstStyle/>
          <a:p>
            <a:pPr algn="ctr"/>
            <a:r>
              <a:rPr lang="en-GB" sz="2400" b="1" dirty="0" smtClean="0"/>
              <a:t>AgNO</a:t>
            </a:r>
            <a:r>
              <a:rPr lang="en-GB" sz="2400" b="1" baseline="-25000" dirty="0" smtClean="0"/>
              <a:t>3(</a:t>
            </a:r>
            <a:r>
              <a:rPr lang="en-GB" sz="2400" b="1" baseline="-25000" dirty="0" err="1" smtClean="0"/>
              <a:t>aq</a:t>
            </a:r>
            <a:r>
              <a:rPr lang="en-GB" sz="2400" b="1" baseline="-25000" dirty="0" smtClean="0"/>
              <a:t>)</a:t>
            </a:r>
            <a:r>
              <a:rPr lang="en-GB" sz="2400" b="1" dirty="0" smtClean="0"/>
              <a:t> </a:t>
            </a:r>
            <a:r>
              <a:rPr lang="en-GB" sz="2400" b="1" dirty="0"/>
              <a:t>+ </a:t>
            </a:r>
            <a:r>
              <a:rPr lang="en-GB" sz="2400" b="1" dirty="0" err="1" smtClean="0"/>
              <a:t>NaCl</a:t>
            </a:r>
            <a:r>
              <a:rPr lang="en-GB" sz="2400" b="1" baseline="-25000" dirty="0" smtClean="0"/>
              <a:t>(</a:t>
            </a:r>
            <a:r>
              <a:rPr lang="en-GB" sz="2400" b="1" baseline="-25000" dirty="0" err="1" smtClean="0"/>
              <a:t>aq</a:t>
            </a:r>
            <a:r>
              <a:rPr lang="en-GB" sz="2400" b="1" baseline="-25000" dirty="0" smtClean="0"/>
              <a:t>)</a:t>
            </a:r>
            <a:r>
              <a:rPr lang="en-GB" sz="2400" b="1" dirty="0" smtClean="0"/>
              <a:t> </a:t>
            </a:r>
            <a:r>
              <a:rPr lang="en-GB" sz="2400" b="1" dirty="0">
                <a:sym typeface="Wingdings" panose="05000000000000000000" pitchFamily="2" charset="2"/>
              </a:rPr>
              <a:t> </a:t>
            </a:r>
            <a:r>
              <a:rPr lang="en-GB" sz="2400" b="1" dirty="0" err="1" smtClean="0">
                <a:sym typeface="Wingdings" panose="05000000000000000000" pitchFamily="2" charset="2"/>
              </a:rPr>
              <a:t>AgCl</a:t>
            </a:r>
            <a:r>
              <a:rPr lang="en-GB" sz="2400" b="1" baseline="-25000" dirty="0" smtClean="0">
                <a:sym typeface="Wingdings" panose="05000000000000000000" pitchFamily="2" charset="2"/>
              </a:rPr>
              <a:t>(s)</a:t>
            </a:r>
            <a:r>
              <a:rPr lang="en-GB" sz="2400" b="1" dirty="0" smtClean="0">
                <a:solidFill>
                  <a:schemeClr val="accent6">
                    <a:lumMod val="75000"/>
                  </a:schemeClr>
                </a:solidFill>
                <a:sym typeface="Wingdings" panose="05000000000000000000" pitchFamily="2" charset="2"/>
              </a:rPr>
              <a:t> </a:t>
            </a:r>
            <a:r>
              <a:rPr lang="en-GB" sz="2400" b="1" dirty="0" smtClean="0">
                <a:sym typeface="Wingdings" panose="05000000000000000000" pitchFamily="2" charset="2"/>
              </a:rPr>
              <a:t>+ NaNO</a:t>
            </a:r>
            <a:r>
              <a:rPr lang="en-GB" sz="2400" b="1" baseline="-25000" dirty="0" smtClean="0">
                <a:sym typeface="Wingdings" panose="05000000000000000000" pitchFamily="2" charset="2"/>
              </a:rPr>
              <a:t>3(</a:t>
            </a:r>
            <a:r>
              <a:rPr lang="en-GB" sz="2400" b="1" baseline="-25000" dirty="0" err="1" smtClean="0">
                <a:sym typeface="Wingdings" panose="05000000000000000000" pitchFamily="2" charset="2"/>
              </a:rPr>
              <a:t>aq</a:t>
            </a:r>
            <a:r>
              <a:rPr lang="en-GB" sz="2400" b="1" baseline="-25000" dirty="0" smtClean="0">
                <a:sym typeface="Wingdings" panose="05000000000000000000" pitchFamily="2" charset="2"/>
              </a:rPr>
              <a:t>)</a:t>
            </a:r>
            <a:endParaRPr lang="en-GB" sz="2400" b="1" dirty="0">
              <a:sym typeface="Wingdings" panose="05000000000000000000" pitchFamily="2" charset="2"/>
            </a:endParaRPr>
          </a:p>
        </p:txBody>
      </p:sp>
      <p:sp>
        <p:nvSpPr>
          <p:cNvPr id="8" name="Cloud Callout 7"/>
          <p:cNvSpPr/>
          <p:nvPr/>
        </p:nvSpPr>
        <p:spPr>
          <a:xfrm>
            <a:off x="3995936" y="4465850"/>
            <a:ext cx="3960440" cy="2016224"/>
          </a:xfrm>
          <a:prstGeom prst="cloudCallout">
            <a:avLst>
              <a:gd name="adj1" fmla="val -11453"/>
              <a:gd name="adj2" fmla="val -7091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smtClean="0"/>
              <a:t>Precipitate – insoluble solid – remains in solution</a:t>
            </a:r>
            <a:endParaRPr lang="en-GB" sz="2000" dirty="0"/>
          </a:p>
        </p:txBody>
      </p:sp>
      <p:sp>
        <p:nvSpPr>
          <p:cNvPr id="9" name="Rectangle 8"/>
          <p:cNvSpPr/>
          <p:nvPr/>
        </p:nvSpPr>
        <p:spPr>
          <a:xfrm>
            <a:off x="2098019" y="3127977"/>
            <a:ext cx="4947958" cy="523220"/>
          </a:xfrm>
          <a:prstGeom prst="rect">
            <a:avLst/>
          </a:prstGeom>
        </p:spPr>
        <p:txBody>
          <a:bodyPr wrap="none">
            <a:spAutoFit/>
          </a:bodyPr>
          <a:lstStyle/>
          <a:p>
            <a:pPr algn="ctr"/>
            <a:r>
              <a:rPr lang="en-GB" sz="2800" b="1" dirty="0">
                <a:solidFill>
                  <a:schemeClr val="accent6">
                    <a:lumMod val="75000"/>
                  </a:schemeClr>
                </a:solidFill>
              </a:rPr>
              <a:t>Mass products = Mass reactants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226" y="4089301"/>
            <a:ext cx="2160240" cy="2246649"/>
          </a:xfrm>
          <a:prstGeom prst="rect">
            <a:avLst/>
          </a:prstGeom>
        </p:spPr>
      </p:pic>
    </p:spTree>
    <p:extLst>
      <p:ext uri="{BB962C8B-B14F-4D97-AF65-F5344CB8AC3E}">
        <p14:creationId xmlns:p14="http://schemas.microsoft.com/office/powerpoint/2010/main" val="405401592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Conservation of mass: non-enclosed systems</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 xmlns:a16="http://schemas.microsoft.com/office/drawing/2014/main" id="{069D24D6-BF3E-48D1-A1E3-FB8C618604DE}"/>
              </a:ext>
            </a:extLst>
          </p:cNvPr>
          <p:cNvSpPr txBox="1"/>
          <p:nvPr/>
        </p:nvSpPr>
        <p:spPr>
          <a:xfrm>
            <a:off x="4853245" y="3914318"/>
            <a:ext cx="4145687" cy="2554545"/>
          </a:xfrm>
          <a:prstGeom prst="rect">
            <a:avLst/>
          </a:prstGeom>
          <a:noFill/>
          <a:ln>
            <a:solidFill>
              <a:schemeClr val="accent6">
                <a:lumMod val="75000"/>
              </a:schemeClr>
            </a:solidFill>
          </a:ln>
        </p:spPr>
        <p:txBody>
          <a:bodyPr wrap="square" rtlCol="0">
            <a:spAutoFit/>
          </a:bodyPr>
          <a:lstStyle/>
          <a:p>
            <a:pPr algn="ctr"/>
            <a:r>
              <a:rPr lang="en-GB" sz="2000" dirty="0"/>
              <a:t>Some reactions may appear to involve a </a:t>
            </a:r>
            <a:r>
              <a:rPr lang="en-GB" sz="2000" b="1" dirty="0"/>
              <a:t>change in mass </a:t>
            </a:r>
            <a:r>
              <a:rPr lang="en-GB" sz="2000" dirty="0"/>
              <a:t>but this can be </a:t>
            </a:r>
            <a:r>
              <a:rPr lang="en-GB" sz="2000" dirty="0" smtClean="0"/>
              <a:t>explained </a:t>
            </a:r>
            <a:r>
              <a:rPr lang="en-GB" sz="2000" dirty="0"/>
              <a:t>because a</a:t>
            </a:r>
            <a:r>
              <a:rPr lang="en-GB" sz="2000" b="1" dirty="0"/>
              <a:t> reactant </a:t>
            </a:r>
            <a:r>
              <a:rPr lang="en-GB" sz="2000" dirty="0"/>
              <a:t>or </a:t>
            </a:r>
            <a:r>
              <a:rPr lang="en-GB" sz="2000" b="1" dirty="0"/>
              <a:t>product</a:t>
            </a:r>
            <a:r>
              <a:rPr lang="en-GB" sz="2000" dirty="0"/>
              <a:t> is usually a </a:t>
            </a:r>
            <a:r>
              <a:rPr lang="en-GB" sz="2000" b="1" dirty="0"/>
              <a:t>gas</a:t>
            </a:r>
            <a:r>
              <a:rPr lang="en-GB" sz="2000" dirty="0"/>
              <a:t> and its mass has not been taken into account.  </a:t>
            </a:r>
            <a:endParaRPr lang="en-GB" sz="2000" dirty="0" smtClean="0"/>
          </a:p>
          <a:p>
            <a:pPr algn="ctr"/>
            <a:r>
              <a:rPr lang="en-GB" sz="2000" dirty="0" smtClean="0">
                <a:solidFill>
                  <a:schemeClr val="accent6">
                    <a:lumMod val="75000"/>
                  </a:schemeClr>
                </a:solidFill>
              </a:rPr>
              <a:t>In </a:t>
            </a:r>
            <a:r>
              <a:rPr lang="en-GB" sz="2000" dirty="0">
                <a:solidFill>
                  <a:schemeClr val="accent6">
                    <a:lumMod val="75000"/>
                  </a:schemeClr>
                </a:solidFill>
              </a:rPr>
              <a:t>this example, the </a:t>
            </a:r>
            <a:r>
              <a:rPr lang="en-GB" sz="2000" dirty="0" smtClean="0">
                <a:solidFill>
                  <a:schemeClr val="accent6">
                    <a:lumMod val="75000"/>
                  </a:schemeClr>
                </a:solidFill>
              </a:rPr>
              <a:t>mass of the </a:t>
            </a:r>
            <a:r>
              <a:rPr lang="en-GB" sz="2000" b="1" dirty="0" smtClean="0">
                <a:solidFill>
                  <a:schemeClr val="accent6">
                    <a:lumMod val="75000"/>
                  </a:schemeClr>
                </a:solidFill>
              </a:rPr>
              <a:t>magnesium </a:t>
            </a:r>
            <a:r>
              <a:rPr lang="en-GB" sz="2000" b="1" dirty="0">
                <a:solidFill>
                  <a:schemeClr val="accent6">
                    <a:lumMod val="75000"/>
                  </a:schemeClr>
                </a:solidFill>
              </a:rPr>
              <a:t>oxide </a:t>
            </a:r>
            <a:r>
              <a:rPr lang="en-GB" sz="2000" dirty="0">
                <a:solidFill>
                  <a:schemeClr val="accent6">
                    <a:lumMod val="75000"/>
                  </a:schemeClr>
                </a:solidFill>
              </a:rPr>
              <a:t>produced is</a:t>
            </a:r>
            <a:r>
              <a:rPr lang="en-GB" sz="2000" b="1" dirty="0">
                <a:solidFill>
                  <a:schemeClr val="accent6">
                    <a:lumMod val="75000"/>
                  </a:schemeClr>
                </a:solidFill>
              </a:rPr>
              <a:t> greater </a:t>
            </a:r>
            <a:r>
              <a:rPr lang="en-GB" sz="2000" dirty="0" smtClean="0">
                <a:solidFill>
                  <a:schemeClr val="accent6">
                    <a:lumMod val="75000"/>
                  </a:schemeClr>
                </a:solidFill>
              </a:rPr>
              <a:t>than </a:t>
            </a:r>
            <a:r>
              <a:rPr lang="en-GB" sz="2000" dirty="0">
                <a:solidFill>
                  <a:schemeClr val="accent6">
                    <a:lumMod val="75000"/>
                  </a:schemeClr>
                </a:solidFill>
              </a:rPr>
              <a:t>the mass of the </a:t>
            </a:r>
            <a:r>
              <a:rPr lang="en-GB" sz="2000" dirty="0" smtClean="0">
                <a:solidFill>
                  <a:schemeClr val="accent6">
                    <a:lumMod val="75000"/>
                  </a:schemeClr>
                </a:solidFill>
              </a:rPr>
              <a:t>original </a:t>
            </a:r>
            <a:r>
              <a:rPr lang="en-GB" sz="2000" b="1" dirty="0" smtClean="0">
                <a:solidFill>
                  <a:schemeClr val="accent6">
                    <a:lumMod val="75000"/>
                  </a:schemeClr>
                </a:solidFill>
              </a:rPr>
              <a:t>metal</a:t>
            </a:r>
            <a:r>
              <a:rPr lang="en-GB" sz="2000" dirty="0">
                <a:solidFill>
                  <a:schemeClr val="accent6">
                    <a:lumMod val="75000"/>
                  </a:schemeClr>
                </a:solidFill>
              </a:rPr>
              <a:t>.  </a:t>
            </a:r>
            <a:endParaRPr lang="en-GB" sz="2000" dirty="0"/>
          </a:p>
        </p:txBody>
      </p:sp>
      <p:sp>
        <p:nvSpPr>
          <p:cNvPr id="5" name="TextBox 4">
            <a:extLst>
              <a:ext uri="{FF2B5EF4-FFF2-40B4-BE49-F238E27FC236}">
                <a16:creationId xmlns="" xmlns:a16="http://schemas.microsoft.com/office/drawing/2014/main" id="{7E412DB5-7357-4986-ACEF-9435CC657BDA}"/>
              </a:ext>
            </a:extLst>
          </p:cNvPr>
          <p:cNvSpPr txBox="1"/>
          <p:nvPr/>
        </p:nvSpPr>
        <p:spPr>
          <a:xfrm>
            <a:off x="118864" y="1000924"/>
            <a:ext cx="5261448" cy="3170099"/>
          </a:xfrm>
          <a:prstGeom prst="rect">
            <a:avLst/>
          </a:prstGeom>
          <a:noFill/>
        </p:spPr>
        <p:txBody>
          <a:bodyPr wrap="square" rtlCol="0">
            <a:spAutoFit/>
          </a:bodyPr>
          <a:lstStyle/>
          <a:p>
            <a:r>
              <a:rPr lang="en-GB" sz="2000" dirty="0"/>
              <a:t>When magnesium is heated in a crucible it reacts with oxygen and forms magnesium oxide:</a:t>
            </a:r>
          </a:p>
          <a:p>
            <a:endParaRPr lang="en-GB" dirty="0"/>
          </a:p>
          <a:p>
            <a:pPr algn="ctr"/>
            <a:r>
              <a:rPr lang="en-GB" sz="2400" b="1" dirty="0">
                <a:solidFill>
                  <a:schemeClr val="accent6">
                    <a:lumMod val="75000"/>
                  </a:schemeClr>
                </a:solidFill>
              </a:rPr>
              <a:t>2</a:t>
            </a:r>
            <a:r>
              <a:rPr lang="en-GB" sz="2400" b="1" dirty="0"/>
              <a:t>Mg + O</a:t>
            </a:r>
            <a:r>
              <a:rPr lang="en-GB" sz="2400" b="1" baseline="-25000" dirty="0"/>
              <a:t>2</a:t>
            </a:r>
            <a:r>
              <a:rPr lang="en-GB" sz="2400" b="1" dirty="0"/>
              <a:t> </a:t>
            </a:r>
            <a:r>
              <a:rPr lang="en-GB" sz="2400" b="1" dirty="0">
                <a:sym typeface="Wingdings" panose="05000000000000000000" pitchFamily="2" charset="2"/>
              </a:rPr>
              <a:t> </a:t>
            </a:r>
            <a:r>
              <a:rPr lang="en-GB" sz="2400" b="1" dirty="0">
                <a:solidFill>
                  <a:schemeClr val="accent6">
                    <a:lumMod val="75000"/>
                  </a:schemeClr>
                </a:solidFill>
                <a:sym typeface="Wingdings" panose="05000000000000000000" pitchFamily="2" charset="2"/>
              </a:rPr>
              <a:t>2</a:t>
            </a:r>
            <a:r>
              <a:rPr lang="en-GB" sz="2400" b="1" dirty="0">
                <a:sym typeface="Wingdings" panose="05000000000000000000" pitchFamily="2" charset="2"/>
              </a:rPr>
              <a:t>MgO</a:t>
            </a:r>
          </a:p>
          <a:p>
            <a:pPr algn="ctr"/>
            <a:endParaRPr lang="en-GB" b="1" dirty="0">
              <a:sym typeface="Wingdings" panose="05000000000000000000" pitchFamily="2" charset="2"/>
            </a:endParaRPr>
          </a:p>
          <a:p>
            <a:pPr algn="ctr"/>
            <a:r>
              <a:rPr lang="en-GB" sz="2000" dirty="0">
                <a:sym typeface="Wingdings" panose="05000000000000000000" pitchFamily="2" charset="2"/>
              </a:rPr>
              <a:t>This equation shows that</a:t>
            </a:r>
            <a:r>
              <a:rPr lang="en-GB" sz="2000" b="1" dirty="0">
                <a:sym typeface="Wingdings" panose="05000000000000000000" pitchFamily="2" charset="2"/>
              </a:rPr>
              <a:t> two </a:t>
            </a:r>
            <a:r>
              <a:rPr lang="en-GB" sz="2000" dirty="0">
                <a:sym typeface="Wingdings" panose="05000000000000000000" pitchFamily="2" charset="2"/>
              </a:rPr>
              <a:t>magnesium atoms react with </a:t>
            </a:r>
            <a:r>
              <a:rPr lang="en-GB" sz="2000" b="1" dirty="0">
                <a:sym typeface="Wingdings" panose="05000000000000000000" pitchFamily="2" charset="2"/>
              </a:rPr>
              <a:t>one</a:t>
            </a:r>
            <a:r>
              <a:rPr lang="en-GB" sz="2000" dirty="0">
                <a:sym typeface="Wingdings" panose="05000000000000000000" pitchFamily="2" charset="2"/>
              </a:rPr>
              <a:t> oxygen molecule to form </a:t>
            </a:r>
            <a:r>
              <a:rPr lang="en-GB" sz="2000" b="1" dirty="0">
                <a:sym typeface="Wingdings" panose="05000000000000000000" pitchFamily="2" charset="2"/>
              </a:rPr>
              <a:t>two </a:t>
            </a:r>
            <a:r>
              <a:rPr lang="en-GB" sz="2000" dirty="0">
                <a:sym typeface="Wingdings" panose="05000000000000000000" pitchFamily="2" charset="2"/>
              </a:rPr>
              <a:t>magnesium oxide compounds.</a:t>
            </a:r>
          </a:p>
          <a:p>
            <a:pPr algn="ctr"/>
            <a:endParaRPr lang="en-GB" sz="2000" b="1" dirty="0">
              <a:sym typeface="Wingdings" panose="05000000000000000000" pitchFamily="2" charset="2"/>
            </a:endParaRPr>
          </a:p>
          <a:p>
            <a:r>
              <a:rPr lang="en-GB" sz="2000" dirty="0">
                <a:sym typeface="Wingdings" panose="05000000000000000000" pitchFamily="2" charset="2"/>
              </a:rPr>
              <a:t>Here are the results from the reaction:</a:t>
            </a:r>
            <a:endParaRPr lang="en-GB" sz="2000" dirty="0"/>
          </a:p>
        </p:txBody>
      </p:sp>
      <p:pic>
        <p:nvPicPr>
          <p:cNvPr id="1026" name="Picture 2" descr="http://www.tutormyself.com/wp-content/uploads/img_56ad15facc33b.png">
            <a:extLst>
              <a:ext uri="{FF2B5EF4-FFF2-40B4-BE49-F238E27FC236}">
                <a16:creationId xmlns="" xmlns:a16="http://schemas.microsoft.com/office/drawing/2014/main" id="{DC58489F-00ED-4BF9-9976-872DD950B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327" y="1219101"/>
            <a:ext cx="3618620" cy="21501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 xmlns:a16="http://schemas.microsoft.com/office/drawing/2014/main" id="{78400E73-4A00-4E4E-9D25-2A8890967C63}"/>
              </a:ext>
            </a:extLst>
          </p:cNvPr>
          <p:cNvGraphicFramePr>
            <a:graphicFrameLocks noGrp="1"/>
          </p:cNvGraphicFramePr>
          <p:nvPr>
            <p:extLst/>
          </p:nvPr>
        </p:nvGraphicFramePr>
        <p:xfrm>
          <a:off x="245314" y="4145419"/>
          <a:ext cx="4464496" cy="1736920"/>
        </p:xfrm>
        <a:graphic>
          <a:graphicData uri="http://schemas.openxmlformats.org/drawingml/2006/table">
            <a:tbl>
              <a:tblPr firstRow="1" bandRow="1">
                <a:tableStyleId>{93296810-A885-4BE3-A3E7-6D5BEEA58F35}</a:tableStyleId>
              </a:tblPr>
              <a:tblGrid>
                <a:gridCol w="3087960">
                  <a:extLst>
                    <a:ext uri="{9D8B030D-6E8A-4147-A177-3AD203B41FA5}">
                      <a16:colId xmlns="" xmlns:a16="http://schemas.microsoft.com/office/drawing/2014/main" val="2341342594"/>
                    </a:ext>
                  </a:extLst>
                </a:gridCol>
                <a:gridCol w="1376536">
                  <a:extLst>
                    <a:ext uri="{9D8B030D-6E8A-4147-A177-3AD203B41FA5}">
                      <a16:colId xmlns="" xmlns:a16="http://schemas.microsoft.com/office/drawing/2014/main" val="1582953642"/>
                    </a:ext>
                  </a:extLst>
                </a:gridCol>
              </a:tblGrid>
              <a:tr h="342223">
                <a:tc>
                  <a:txBody>
                    <a:bodyPr/>
                    <a:lstStyle/>
                    <a:p>
                      <a:endParaRPr lang="en-GB" sz="1800" dirty="0"/>
                    </a:p>
                  </a:txBody>
                  <a:tcPr/>
                </a:tc>
                <a:tc>
                  <a:txBody>
                    <a:bodyPr/>
                    <a:lstStyle/>
                    <a:p>
                      <a:pPr algn="ctr"/>
                      <a:r>
                        <a:rPr lang="en-GB" sz="1800" dirty="0"/>
                        <a:t>Mass in g</a:t>
                      </a:r>
                    </a:p>
                  </a:txBody>
                  <a:tcPr/>
                </a:tc>
                <a:extLst>
                  <a:ext uri="{0D108BD9-81ED-4DB2-BD59-A6C34878D82A}">
                    <a16:rowId xmlns="" xmlns:a16="http://schemas.microsoft.com/office/drawing/2014/main" val="158379253"/>
                  </a:ext>
                </a:extLst>
              </a:tr>
              <a:tr h="598890">
                <a:tc>
                  <a:txBody>
                    <a:bodyPr/>
                    <a:lstStyle/>
                    <a:p>
                      <a:r>
                        <a:rPr lang="en-GB" sz="1800" dirty="0"/>
                        <a:t>Mass of crucible at the start of the reaction</a:t>
                      </a:r>
                    </a:p>
                  </a:txBody>
                  <a:tcPr/>
                </a:tc>
                <a:tc>
                  <a:txBody>
                    <a:bodyPr/>
                    <a:lstStyle/>
                    <a:p>
                      <a:pPr algn="ctr"/>
                      <a:r>
                        <a:rPr lang="en-GB" sz="1800" dirty="0"/>
                        <a:t>0.23</a:t>
                      </a:r>
                    </a:p>
                  </a:txBody>
                  <a:tcPr/>
                </a:tc>
                <a:extLst>
                  <a:ext uri="{0D108BD9-81ED-4DB2-BD59-A6C34878D82A}">
                    <a16:rowId xmlns="" xmlns:a16="http://schemas.microsoft.com/office/drawing/2014/main" val="3719926032"/>
                  </a:ext>
                </a:extLst>
              </a:tr>
              <a:tr h="731080">
                <a:tc>
                  <a:txBody>
                    <a:bodyPr/>
                    <a:lstStyle/>
                    <a:p>
                      <a:r>
                        <a:rPr lang="en-GB" sz="1800" dirty="0"/>
                        <a:t>Mass of crucible at end of reaction</a:t>
                      </a:r>
                    </a:p>
                  </a:txBody>
                  <a:tcPr/>
                </a:tc>
                <a:tc>
                  <a:txBody>
                    <a:bodyPr/>
                    <a:lstStyle/>
                    <a:p>
                      <a:pPr algn="ctr"/>
                      <a:r>
                        <a:rPr lang="en-GB" sz="1800" dirty="0"/>
                        <a:t>0.41</a:t>
                      </a:r>
                    </a:p>
                  </a:txBody>
                  <a:tcPr/>
                </a:tc>
                <a:extLst>
                  <a:ext uri="{0D108BD9-81ED-4DB2-BD59-A6C34878D82A}">
                    <a16:rowId xmlns="" xmlns:a16="http://schemas.microsoft.com/office/drawing/2014/main" val="2629542994"/>
                  </a:ext>
                </a:extLst>
              </a:tr>
            </a:tbl>
          </a:graphicData>
        </a:graphic>
      </p:graphicFrame>
    </p:spTree>
    <p:extLst>
      <p:ext uri="{BB962C8B-B14F-4D97-AF65-F5344CB8AC3E}">
        <p14:creationId xmlns:p14="http://schemas.microsoft.com/office/powerpoint/2010/main" val="55343466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Conservation of </a:t>
            </a:r>
            <a:r>
              <a:rPr lang="en-US" sz="2400" b="1" dirty="0" smtClean="0">
                <a:solidFill>
                  <a:schemeClr val="accent6"/>
                </a:solidFill>
              </a:rPr>
              <a:t>mass: </a:t>
            </a:r>
            <a:r>
              <a:rPr lang="en-US" sz="2400" b="1" dirty="0">
                <a:solidFill>
                  <a:schemeClr val="accent6"/>
                </a:solidFill>
              </a:rPr>
              <a:t>non-enclosed systems</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 xmlns:a16="http://schemas.microsoft.com/office/drawing/2014/main" id="{069D24D6-BF3E-48D1-A1E3-FB8C618604DE}"/>
              </a:ext>
            </a:extLst>
          </p:cNvPr>
          <p:cNvSpPr txBox="1"/>
          <p:nvPr/>
        </p:nvSpPr>
        <p:spPr>
          <a:xfrm>
            <a:off x="4724400" y="3555371"/>
            <a:ext cx="4299067" cy="2554545"/>
          </a:xfrm>
          <a:prstGeom prst="rect">
            <a:avLst/>
          </a:prstGeom>
          <a:noFill/>
          <a:ln>
            <a:solidFill>
              <a:schemeClr val="accent6">
                <a:lumMod val="75000"/>
              </a:schemeClr>
            </a:solidFill>
          </a:ln>
        </p:spPr>
        <p:txBody>
          <a:bodyPr wrap="square" rtlCol="0">
            <a:spAutoFit/>
          </a:bodyPr>
          <a:lstStyle/>
          <a:p>
            <a:pPr algn="ctr"/>
            <a:r>
              <a:rPr lang="en-GB" sz="2000" dirty="0"/>
              <a:t>In</a:t>
            </a:r>
            <a:r>
              <a:rPr lang="en-GB" sz="2000" b="1" dirty="0"/>
              <a:t> thermal </a:t>
            </a:r>
            <a:r>
              <a:rPr lang="en-GB" sz="2000" b="1" dirty="0" smtClean="0"/>
              <a:t>decomposition </a:t>
            </a:r>
            <a:r>
              <a:rPr lang="en-GB" sz="2000" dirty="0"/>
              <a:t>of metal carbonates, </a:t>
            </a:r>
            <a:r>
              <a:rPr lang="en-GB" sz="2000" b="1" dirty="0"/>
              <a:t>carbon dioxide </a:t>
            </a:r>
            <a:r>
              <a:rPr lang="en-GB" sz="2000" dirty="0"/>
              <a:t>is produced and </a:t>
            </a:r>
            <a:r>
              <a:rPr lang="en-GB" sz="2000" b="1" dirty="0"/>
              <a:t>escapes</a:t>
            </a:r>
            <a:r>
              <a:rPr lang="en-GB" sz="2000" dirty="0"/>
              <a:t> into the </a:t>
            </a:r>
            <a:r>
              <a:rPr lang="en-GB" sz="2000" b="1" dirty="0"/>
              <a:t>atmosphere</a:t>
            </a:r>
            <a:r>
              <a:rPr lang="en-GB" sz="2000" dirty="0"/>
              <a:t> leaving the metal oxide as the only </a:t>
            </a:r>
            <a:r>
              <a:rPr lang="en-GB" sz="2000" b="1" dirty="0"/>
              <a:t>solid</a:t>
            </a:r>
            <a:r>
              <a:rPr lang="en-GB" sz="2000" dirty="0"/>
              <a:t> product.</a:t>
            </a:r>
          </a:p>
          <a:p>
            <a:pPr algn="ctr"/>
            <a:r>
              <a:rPr lang="en-GB" sz="2000" dirty="0">
                <a:solidFill>
                  <a:schemeClr val="accent6">
                    <a:lumMod val="75000"/>
                  </a:schemeClr>
                </a:solidFill>
              </a:rPr>
              <a:t>In this example, </a:t>
            </a:r>
            <a:r>
              <a:rPr lang="en-GB" sz="2000" dirty="0" smtClean="0">
                <a:solidFill>
                  <a:schemeClr val="accent6">
                    <a:lumMod val="75000"/>
                  </a:schemeClr>
                </a:solidFill>
              </a:rPr>
              <a:t>the mass of the  </a:t>
            </a:r>
            <a:r>
              <a:rPr lang="en-GB" sz="2000" b="1" dirty="0">
                <a:solidFill>
                  <a:schemeClr val="accent6">
                    <a:lumMod val="75000"/>
                  </a:schemeClr>
                </a:solidFill>
              </a:rPr>
              <a:t>calcium oxide </a:t>
            </a:r>
            <a:r>
              <a:rPr lang="en-GB" sz="2000" dirty="0">
                <a:solidFill>
                  <a:schemeClr val="accent6">
                    <a:lumMod val="75000"/>
                  </a:schemeClr>
                </a:solidFill>
              </a:rPr>
              <a:t>produced is</a:t>
            </a:r>
            <a:r>
              <a:rPr lang="en-GB" sz="2000" b="1" dirty="0">
                <a:solidFill>
                  <a:schemeClr val="accent6">
                    <a:lumMod val="75000"/>
                  </a:schemeClr>
                </a:solidFill>
              </a:rPr>
              <a:t> less </a:t>
            </a:r>
            <a:r>
              <a:rPr lang="en-GB" sz="2000" dirty="0" smtClean="0">
                <a:solidFill>
                  <a:schemeClr val="accent6">
                    <a:lumMod val="75000"/>
                  </a:schemeClr>
                </a:solidFill>
              </a:rPr>
              <a:t>than </a:t>
            </a:r>
            <a:r>
              <a:rPr lang="en-GB" sz="2000" dirty="0">
                <a:solidFill>
                  <a:schemeClr val="accent6">
                    <a:lumMod val="75000"/>
                  </a:schemeClr>
                </a:solidFill>
              </a:rPr>
              <a:t>the mass of the </a:t>
            </a:r>
            <a:r>
              <a:rPr lang="en-GB" sz="2000" b="1" dirty="0">
                <a:solidFill>
                  <a:schemeClr val="accent6">
                    <a:lumMod val="75000"/>
                  </a:schemeClr>
                </a:solidFill>
              </a:rPr>
              <a:t>metal </a:t>
            </a:r>
            <a:r>
              <a:rPr lang="en-GB" sz="2000" b="1" dirty="0" smtClean="0">
                <a:solidFill>
                  <a:schemeClr val="accent6">
                    <a:lumMod val="75000"/>
                  </a:schemeClr>
                </a:solidFill>
              </a:rPr>
              <a:t>carbonate </a:t>
            </a:r>
            <a:r>
              <a:rPr lang="en-GB" sz="2000" dirty="0" smtClean="0">
                <a:solidFill>
                  <a:schemeClr val="accent6">
                    <a:lumMod val="75000"/>
                  </a:schemeClr>
                </a:solidFill>
              </a:rPr>
              <a:t>formed.  </a:t>
            </a:r>
            <a:endParaRPr lang="en-GB" sz="2000" dirty="0">
              <a:solidFill>
                <a:schemeClr val="accent6">
                  <a:lumMod val="75000"/>
                </a:schemeClr>
              </a:solidFill>
            </a:endParaRPr>
          </a:p>
        </p:txBody>
      </p:sp>
      <p:sp>
        <p:nvSpPr>
          <p:cNvPr id="5" name="TextBox 4">
            <a:extLst>
              <a:ext uri="{FF2B5EF4-FFF2-40B4-BE49-F238E27FC236}">
                <a16:creationId xmlns="" xmlns:a16="http://schemas.microsoft.com/office/drawing/2014/main" id="{7E412DB5-7357-4986-ACEF-9435CC657BDA}"/>
              </a:ext>
            </a:extLst>
          </p:cNvPr>
          <p:cNvSpPr txBox="1"/>
          <p:nvPr/>
        </p:nvSpPr>
        <p:spPr>
          <a:xfrm>
            <a:off x="38831" y="730214"/>
            <a:ext cx="5261448" cy="3447098"/>
          </a:xfrm>
          <a:prstGeom prst="rect">
            <a:avLst/>
          </a:prstGeom>
          <a:noFill/>
        </p:spPr>
        <p:txBody>
          <a:bodyPr wrap="square" rtlCol="0">
            <a:spAutoFit/>
          </a:bodyPr>
          <a:lstStyle/>
          <a:p>
            <a:r>
              <a:rPr lang="en-GB" sz="2000" dirty="0"/>
              <a:t>When calcium carbonate </a:t>
            </a:r>
            <a:r>
              <a:rPr lang="en-GB" sz="2000" dirty="0">
                <a:solidFill>
                  <a:schemeClr val="accent6">
                    <a:lumMod val="75000"/>
                  </a:schemeClr>
                </a:solidFill>
              </a:rPr>
              <a:t>thermally decomposes </a:t>
            </a:r>
            <a:r>
              <a:rPr lang="en-GB" sz="2000" dirty="0"/>
              <a:t>it forms calcium oxide and carbon dioxide</a:t>
            </a:r>
            <a:r>
              <a:rPr lang="en-GB" sz="2000" dirty="0" smtClean="0"/>
              <a:t>:</a:t>
            </a:r>
            <a:endParaRPr lang="en-GB" dirty="0"/>
          </a:p>
          <a:p>
            <a:pPr algn="ctr"/>
            <a:r>
              <a:rPr lang="en-GB" sz="2400" b="1" dirty="0"/>
              <a:t>CaCO</a:t>
            </a:r>
            <a:r>
              <a:rPr lang="en-GB" sz="2400" b="1" baseline="-25000" dirty="0"/>
              <a:t>3</a:t>
            </a:r>
            <a:r>
              <a:rPr lang="en-GB" sz="2400" b="1" dirty="0"/>
              <a:t> </a:t>
            </a:r>
            <a:r>
              <a:rPr lang="en-GB" sz="2400" b="1" dirty="0">
                <a:sym typeface="Wingdings" panose="05000000000000000000" pitchFamily="2" charset="2"/>
              </a:rPr>
              <a:t> </a:t>
            </a:r>
            <a:r>
              <a:rPr lang="en-GB" sz="2400" b="1" dirty="0" err="1">
                <a:sym typeface="Wingdings" panose="05000000000000000000" pitchFamily="2" charset="2"/>
              </a:rPr>
              <a:t>CaO</a:t>
            </a:r>
            <a:r>
              <a:rPr lang="en-GB" sz="2400" b="1" dirty="0">
                <a:sym typeface="Wingdings" panose="05000000000000000000" pitchFamily="2" charset="2"/>
              </a:rPr>
              <a:t> + </a:t>
            </a:r>
            <a:r>
              <a:rPr lang="en-GB" sz="2400" b="1" dirty="0" smtClean="0">
                <a:sym typeface="Wingdings" panose="05000000000000000000" pitchFamily="2" charset="2"/>
              </a:rPr>
              <a:t>CO</a:t>
            </a:r>
            <a:r>
              <a:rPr lang="en-GB" sz="2400" b="1" baseline="-25000" dirty="0" smtClean="0"/>
              <a:t>2</a:t>
            </a:r>
            <a:endParaRPr lang="en-GB" b="1" dirty="0">
              <a:sym typeface="Wingdings" panose="05000000000000000000" pitchFamily="2" charset="2"/>
            </a:endParaRPr>
          </a:p>
          <a:p>
            <a:pPr algn="ctr"/>
            <a:r>
              <a:rPr lang="en-GB" sz="2000" dirty="0">
                <a:sym typeface="Wingdings" panose="05000000000000000000" pitchFamily="2" charset="2"/>
              </a:rPr>
              <a:t>This equation shows that</a:t>
            </a:r>
            <a:r>
              <a:rPr lang="en-GB" sz="2000" b="1" dirty="0">
                <a:sym typeface="Wingdings" panose="05000000000000000000" pitchFamily="2" charset="2"/>
              </a:rPr>
              <a:t> one </a:t>
            </a:r>
            <a:r>
              <a:rPr lang="en-GB" sz="2000" dirty="0">
                <a:sym typeface="Wingdings" panose="05000000000000000000" pitchFamily="2" charset="2"/>
              </a:rPr>
              <a:t>calcium carbonate compound (made from one calcium, one carbon and three oxygen atoms) forms </a:t>
            </a:r>
            <a:r>
              <a:rPr lang="en-GB" sz="2000" b="1" dirty="0">
                <a:sym typeface="Wingdings" panose="05000000000000000000" pitchFamily="2" charset="2"/>
              </a:rPr>
              <a:t>one</a:t>
            </a:r>
            <a:r>
              <a:rPr lang="en-GB" sz="2000" dirty="0">
                <a:sym typeface="Wingdings" panose="05000000000000000000" pitchFamily="2" charset="2"/>
              </a:rPr>
              <a:t> calcium oxide compound and </a:t>
            </a:r>
            <a:r>
              <a:rPr lang="en-GB" sz="2000" b="1" dirty="0">
                <a:sym typeface="Wingdings" panose="05000000000000000000" pitchFamily="2" charset="2"/>
              </a:rPr>
              <a:t>one </a:t>
            </a:r>
            <a:r>
              <a:rPr lang="en-GB" sz="2000" dirty="0">
                <a:sym typeface="Wingdings" panose="05000000000000000000" pitchFamily="2" charset="2"/>
              </a:rPr>
              <a:t>carbon dioxide molecule</a:t>
            </a:r>
            <a:r>
              <a:rPr lang="en-GB" dirty="0">
                <a:sym typeface="Wingdings" panose="05000000000000000000" pitchFamily="2" charset="2"/>
              </a:rPr>
              <a:t>.</a:t>
            </a:r>
          </a:p>
          <a:p>
            <a:pPr algn="ctr"/>
            <a:endParaRPr lang="en-GB" b="1" dirty="0">
              <a:sym typeface="Wingdings" panose="05000000000000000000" pitchFamily="2" charset="2"/>
            </a:endParaRPr>
          </a:p>
          <a:p>
            <a:r>
              <a:rPr lang="en-GB" sz="2000" dirty="0">
                <a:sym typeface="Wingdings" panose="05000000000000000000" pitchFamily="2" charset="2"/>
              </a:rPr>
              <a:t>Here are the results from the reaction:</a:t>
            </a:r>
          </a:p>
          <a:p>
            <a:endParaRPr lang="en-GB" dirty="0">
              <a:sym typeface="Wingdings" panose="05000000000000000000" pitchFamily="2" charset="2"/>
            </a:endParaRPr>
          </a:p>
        </p:txBody>
      </p:sp>
      <p:graphicFrame>
        <p:nvGraphicFramePr>
          <p:cNvPr id="6" name="Table 5">
            <a:extLst>
              <a:ext uri="{FF2B5EF4-FFF2-40B4-BE49-F238E27FC236}">
                <a16:creationId xmlns="" xmlns:a16="http://schemas.microsoft.com/office/drawing/2014/main" id="{78400E73-4A00-4E4E-9D25-2A8890967C63}"/>
              </a:ext>
            </a:extLst>
          </p:cNvPr>
          <p:cNvGraphicFramePr>
            <a:graphicFrameLocks noGrp="1"/>
          </p:cNvGraphicFramePr>
          <p:nvPr>
            <p:extLst/>
          </p:nvPr>
        </p:nvGraphicFramePr>
        <p:xfrm>
          <a:off x="107504" y="3955680"/>
          <a:ext cx="4464496" cy="1736920"/>
        </p:xfrm>
        <a:graphic>
          <a:graphicData uri="http://schemas.openxmlformats.org/drawingml/2006/table">
            <a:tbl>
              <a:tblPr firstRow="1" bandRow="1">
                <a:tableStyleId>{93296810-A885-4BE3-A3E7-6D5BEEA58F35}</a:tableStyleId>
              </a:tblPr>
              <a:tblGrid>
                <a:gridCol w="3087960">
                  <a:extLst>
                    <a:ext uri="{9D8B030D-6E8A-4147-A177-3AD203B41FA5}">
                      <a16:colId xmlns="" xmlns:a16="http://schemas.microsoft.com/office/drawing/2014/main" val="2341342594"/>
                    </a:ext>
                  </a:extLst>
                </a:gridCol>
                <a:gridCol w="1376536">
                  <a:extLst>
                    <a:ext uri="{9D8B030D-6E8A-4147-A177-3AD203B41FA5}">
                      <a16:colId xmlns="" xmlns:a16="http://schemas.microsoft.com/office/drawing/2014/main" val="1582953642"/>
                    </a:ext>
                  </a:extLst>
                </a:gridCol>
              </a:tblGrid>
              <a:tr h="342223">
                <a:tc>
                  <a:txBody>
                    <a:bodyPr/>
                    <a:lstStyle/>
                    <a:p>
                      <a:endParaRPr lang="en-GB" sz="1800" dirty="0"/>
                    </a:p>
                  </a:txBody>
                  <a:tcPr/>
                </a:tc>
                <a:tc>
                  <a:txBody>
                    <a:bodyPr/>
                    <a:lstStyle/>
                    <a:p>
                      <a:pPr algn="ctr"/>
                      <a:r>
                        <a:rPr lang="en-GB" sz="1800" dirty="0"/>
                        <a:t>Mass in g</a:t>
                      </a:r>
                    </a:p>
                  </a:txBody>
                  <a:tcPr/>
                </a:tc>
                <a:extLst>
                  <a:ext uri="{0D108BD9-81ED-4DB2-BD59-A6C34878D82A}">
                    <a16:rowId xmlns="" xmlns:a16="http://schemas.microsoft.com/office/drawing/2014/main" val="158379253"/>
                  </a:ext>
                </a:extLst>
              </a:tr>
              <a:tr h="598890">
                <a:tc>
                  <a:txBody>
                    <a:bodyPr/>
                    <a:lstStyle/>
                    <a:p>
                      <a:r>
                        <a:rPr lang="en-GB" sz="1800" dirty="0"/>
                        <a:t>Mass of metal carbonate at the start of the reaction</a:t>
                      </a:r>
                    </a:p>
                  </a:txBody>
                  <a:tcPr/>
                </a:tc>
                <a:tc>
                  <a:txBody>
                    <a:bodyPr/>
                    <a:lstStyle/>
                    <a:p>
                      <a:pPr algn="ctr"/>
                      <a:r>
                        <a:rPr lang="en-GB" sz="1800" dirty="0"/>
                        <a:t>0.54</a:t>
                      </a:r>
                    </a:p>
                  </a:txBody>
                  <a:tcPr/>
                </a:tc>
                <a:extLst>
                  <a:ext uri="{0D108BD9-81ED-4DB2-BD59-A6C34878D82A}">
                    <a16:rowId xmlns="" xmlns:a16="http://schemas.microsoft.com/office/drawing/2014/main" val="3719926032"/>
                  </a:ext>
                </a:extLst>
              </a:tr>
              <a:tr h="731080">
                <a:tc>
                  <a:txBody>
                    <a:bodyPr/>
                    <a:lstStyle/>
                    <a:p>
                      <a:r>
                        <a:rPr lang="en-GB" sz="1800" dirty="0"/>
                        <a:t>Mass of metal carbonate at end of reaction</a:t>
                      </a:r>
                    </a:p>
                  </a:txBody>
                  <a:tcPr/>
                </a:tc>
                <a:tc>
                  <a:txBody>
                    <a:bodyPr/>
                    <a:lstStyle/>
                    <a:p>
                      <a:pPr algn="ctr"/>
                      <a:r>
                        <a:rPr lang="en-GB" sz="1800" dirty="0"/>
                        <a:t>0.36</a:t>
                      </a:r>
                    </a:p>
                  </a:txBody>
                  <a:tcPr/>
                </a:tc>
                <a:extLst>
                  <a:ext uri="{0D108BD9-81ED-4DB2-BD59-A6C34878D82A}">
                    <a16:rowId xmlns="" xmlns:a16="http://schemas.microsoft.com/office/drawing/2014/main" val="2629542994"/>
                  </a:ext>
                </a:extLst>
              </a:tr>
            </a:tbl>
          </a:graphicData>
        </a:graphic>
      </p:graphicFrame>
      <p:pic>
        <p:nvPicPr>
          <p:cNvPr id="8" name="Picture 7">
            <a:extLst>
              <a:ext uri="{FF2B5EF4-FFF2-40B4-BE49-F238E27FC236}">
                <a16:creationId xmlns="" xmlns:a16="http://schemas.microsoft.com/office/drawing/2014/main" id="{E1B17F3E-62FC-49B9-B355-ADD9198821DB}"/>
              </a:ext>
            </a:extLst>
          </p:cNvPr>
          <p:cNvPicPr>
            <a:picLocks noChangeAspect="1"/>
          </p:cNvPicPr>
          <p:nvPr/>
        </p:nvPicPr>
        <p:blipFill>
          <a:blip r:embed="rId3"/>
          <a:stretch>
            <a:fillRect/>
          </a:stretch>
        </p:blipFill>
        <p:spPr>
          <a:xfrm>
            <a:off x="5652119" y="644152"/>
            <a:ext cx="3453049" cy="2509019"/>
          </a:xfrm>
          <a:prstGeom prst="rect">
            <a:avLst/>
          </a:prstGeom>
        </p:spPr>
      </p:pic>
    </p:spTree>
    <p:extLst>
      <p:ext uri="{BB962C8B-B14F-4D97-AF65-F5344CB8AC3E}">
        <p14:creationId xmlns:p14="http://schemas.microsoft.com/office/powerpoint/2010/main" val="308233603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5004048" cy="4216539"/>
          </a:xfrm>
          <a:prstGeom prst="rect">
            <a:avLst/>
          </a:prstGeom>
          <a:noFill/>
        </p:spPr>
        <p:txBody>
          <a:bodyPr wrap="square" rtlCol="0">
            <a:spAutoFit/>
          </a:bodyPr>
          <a:lstStyle/>
          <a:p>
            <a:r>
              <a:rPr lang="en-GB" sz="7200" b="1" dirty="0" err="1">
                <a:latin typeface="+mj-lt"/>
                <a:ea typeface="Beirut" charset="-78"/>
                <a:cs typeface="Beirut" charset="-78"/>
              </a:rPr>
              <a:t>QuestionIT</a:t>
            </a:r>
            <a:r>
              <a:rPr lang="en-GB" sz="7200" b="1" dirty="0">
                <a:latin typeface="+mj-lt"/>
                <a:ea typeface="Beirut" charset="-78"/>
                <a:cs typeface="Beirut" charset="-78"/>
              </a:rPr>
              <a:t>!</a:t>
            </a:r>
          </a:p>
          <a:p>
            <a:endParaRPr lang="en-GB" dirty="0"/>
          </a:p>
          <a:p>
            <a:endParaRPr lang="en-GB" dirty="0"/>
          </a:p>
          <a:p>
            <a:endParaRPr lang="en-GB" dirty="0"/>
          </a:p>
          <a:p>
            <a:r>
              <a:rPr lang="en-GB" sz="3600" b="1" dirty="0">
                <a:solidFill>
                  <a:schemeClr val="tx1">
                    <a:lumMod val="50000"/>
                    <a:lumOff val="50000"/>
                  </a:schemeClr>
                </a:solidFill>
              </a:rPr>
              <a:t>Calculations involving masses - PART 3</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Conservation of mass</a:t>
            </a:r>
          </a:p>
          <a:p>
            <a:endParaRPr lang="en-GB" dirty="0"/>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Tree>
    <p:extLst>
      <p:ext uri="{BB962C8B-B14F-4D97-AF65-F5344CB8AC3E}">
        <p14:creationId xmlns:p14="http://schemas.microsoft.com/office/powerpoint/2010/main" val="360843776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Chemical measurements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541686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What</a:t>
            </a:r>
            <a:r>
              <a:rPr kumimoji="0" lang="en-GB" sz="2400" b="0" i="0" u="none" strike="noStrike" kern="1200" cap="none" spc="0" normalizeH="0" noProof="0" dirty="0" smtClean="0">
                <a:ln>
                  <a:noFill/>
                </a:ln>
                <a:solidFill>
                  <a:prstClr val="black"/>
                </a:solidFill>
                <a:effectLst/>
                <a:uLnTx/>
                <a:uFillTx/>
                <a:latin typeface="Calibri"/>
                <a:ea typeface="+mn-ea"/>
                <a:cs typeface="+mn-cs"/>
              </a:rPr>
              <a:t> is the law of conservation of mass?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noProof="0" dirty="0" smtClean="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GB" sz="2400" baseline="0" dirty="0" smtClean="0">
                <a:solidFill>
                  <a:prstClr val="black"/>
                </a:solidFill>
                <a:latin typeface="Calibri"/>
              </a:rPr>
              <a:t>Why</a:t>
            </a:r>
            <a:r>
              <a:rPr lang="en-GB" sz="2400" dirty="0" smtClean="0">
                <a:solidFill>
                  <a:prstClr val="black"/>
                </a:solidFill>
                <a:latin typeface="Calibri"/>
              </a:rPr>
              <a:t> might some reactions appear to show a change in mass?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lang="en-GB" sz="2400" dirty="0" smtClean="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Give two examples of a reaction where a change in mass may appear to take place.</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GB" sz="2400" dirty="0" smtClean="0">
                <a:solidFill>
                  <a:prstClr val="black"/>
                </a:solidFill>
                <a:latin typeface="Calibri"/>
              </a:rPr>
              <a:t>Balance the following equations:</a:t>
            </a:r>
          </a:p>
          <a:p>
            <a:pPr marL="914400" lvl="1" indent="-457200">
              <a:buFont typeface="+mj-lt"/>
              <a:buAutoNum type="alphaLcParenR"/>
              <a:defRPr/>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H</a:t>
            </a:r>
            <a:r>
              <a:rPr kumimoji="0" lang="en-GB" sz="2400" b="0" i="0" u="none" strike="noStrike" kern="1200" cap="none" spc="0" normalizeH="0" baseline="-25000" noProof="0" dirty="0" smtClean="0">
                <a:ln>
                  <a:noFill/>
                </a:ln>
                <a:solidFill>
                  <a:prstClr val="black"/>
                </a:solidFill>
                <a:effectLst/>
                <a:uLnTx/>
                <a:uFillTx/>
                <a:latin typeface="Calibri"/>
                <a:ea typeface="+mn-ea"/>
                <a:cs typeface="+mn-cs"/>
              </a:rPr>
              <a:t>2</a:t>
            </a: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 +</a:t>
            </a:r>
            <a:r>
              <a:rPr kumimoji="0" lang="en-GB" sz="2400" b="0" i="0" u="none" strike="noStrike" kern="1200" cap="none" spc="0" normalizeH="0" noProof="0" dirty="0" smtClean="0">
                <a:ln>
                  <a:noFill/>
                </a:ln>
                <a:solidFill>
                  <a:prstClr val="black"/>
                </a:solidFill>
                <a:effectLst/>
                <a:uLnTx/>
                <a:uFillTx/>
                <a:latin typeface="Calibri"/>
                <a:ea typeface="+mn-ea"/>
                <a:cs typeface="+mn-cs"/>
              </a:rPr>
              <a:t> O</a:t>
            </a:r>
            <a:r>
              <a:rPr kumimoji="0" lang="en-GB" sz="2400" b="0" i="0" u="none" strike="noStrike" kern="1200" cap="none" spc="0" normalizeH="0" baseline="-25000" noProof="0" dirty="0" smtClean="0">
                <a:ln>
                  <a:noFill/>
                </a:ln>
                <a:solidFill>
                  <a:prstClr val="black"/>
                </a:solidFill>
                <a:effectLst/>
                <a:uLnTx/>
                <a:uFillTx/>
                <a:latin typeface="Calibri"/>
                <a:ea typeface="+mn-ea"/>
                <a:cs typeface="+mn-cs"/>
              </a:rPr>
              <a:t>2</a:t>
            </a:r>
            <a:r>
              <a:rPr kumimoji="0" lang="en-GB" sz="2400" b="0" i="0" u="none" strike="noStrike" kern="1200" cap="none" spc="0" normalizeH="0" noProof="0" dirty="0" smtClean="0">
                <a:ln>
                  <a:noFill/>
                </a:ln>
                <a:solidFill>
                  <a:prstClr val="black"/>
                </a:solidFill>
                <a:effectLst/>
                <a:uLnTx/>
                <a:uFillTx/>
                <a:latin typeface="Calibri"/>
                <a:ea typeface="+mn-ea"/>
                <a:cs typeface="+mn-cs"/>
              </a:rPr>
              <a:t> </a:t>
            </a:r>
            <a:r>
              <a:rPr lang="en-GB" sz="2400" b="1" dirty="0">
                <a:sym typeface="Wingdings" panose="05000000000000000000" pitchFamily="2" charset="2"/>
              </a:rPr>
              <a:t></a:t>
            </a:r>
            <a:r>
              <a:rPr kumimoji="0" lang="en-GB" sz="2400" b="0" i="0" u="none" strike="noStrike" kern="1200" cap="none" spc="0" normalizeH="0" noProof="0" dirty="0" smtClean="0">
                <a:ln>
                  <a:noFill/>
                </a:ln>
                <a:solidFill>
                  <a:prstClr val="black"/>
                </a:solidFill>
                <a:effectLst/>
                <a:uLnTx/>
                <a:uFillTx/>
                <a:latin typeface="Calibri"/>
                <a:ea typeface="+mn-ea"/>
                <a:cs typeface="+mn-cs"/>
              </a:rPr>
              <a:t>   H</a:t>
            </a:r>
            <a:r>
              <a:rPr kumimoji="0" lang="en-GB" sz="2400" b="0" i="0" u="none" strike="noStrike" kern="1200" cap="none" spc="0" normalizeH="0" baseline="-25000" noProof="0" dirty="0" smtClean="0">
                <a:ln>
                  <a:noFill/>
                </a:ln>
                <a:solidFill>
                  <a:prstClr val="black"/>
                </a:solidFill>
                <a:effectLst/>
                <a:uLnTx/>
                <a:uFillTx/>
                <a:latin typeface="Calibri"/>
                <a:ea typeface="+mn-ea"/>
                <a:cs typeface="+mn-cs"/>
              </a:rPr>
              <a:t>2</a:t>
            </a:r>
            <a:r>
              <a:rPr kumimoji="0" lang="en-GB" sz="2400" b="0" i="0" u="none" strike="noStrike" kern="1200" cap="none" spc="0" normalizeH="0" noProof="0" dirty="0" smtClean="0">
                <a:ln>
                  <a:noFill/>
                </a:ln>
                <a:solidFill>
                  <a:prstClr val="black"/>
                </a:solidFill>
                <a:effectLst/>
                <a:uLnTx/>
                <a:uFillTx/>
                <a:latin typeface="Calibri"/>
                <a:ea typeface="+mn-ea"/>
                <a:cs typeface="+mn-cs"/>
              </a:rPr>
              <a:t>O</a:t>
            </a:r>
          </a:p>
          <a:p>
            <a:pPr marL="914400" lvl="1" indent="-457200">
              <a:buFont typeface="+mj-lt"/>
              <a:buAutoNum type="alphaLcParenR"/>
              <a:defRPr/>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Ca</a:t>
            </a:r>
            <a:r>
              <a:rPr kumimoji="0" lang="en-GB" sz="2400" b="0" i="0" u="none" strike="noStrike" kern="1200" cap="none" spc="0" normalizeH="0" noProof="0" dirty="0" smtClean="0">
                <a:ln>
                  <a:noFill/>
                </a:ln>
                <a:solidFill>
                  <a:prstClr val="black"/>
                </a:solidFill>
                <a:effectLst/>
                <a:uLnTx/>
                <a:uFillTx/>
                <a:latin typeface="Calibri"/>
                <a:ea typeface="+mn-ea"/>
                <a:cs typeface="+mn-cs"/>
              </a:rPr>
              <a:t> + HCl </a:t>
            </a:r>
            <a:r>
              <a:rPr lang="en-GB" sz="2400" b="1" dirty="0">
                <a:sym typeface="Wingdings" panose="05000000000000000000" pitchFamily="2" charset="2"/>
              </a:rPr>
              <a:t></a:t>
            </a:r>
            <a:r>
              <a:rPr kumimoji="0" lang="en-GB" sz="2400" b="0" i="0" u="none" strike="noStrike" kern="1200" cap="none" spc="0" normalizeH="0" noProof="0" dirty="0" smtClean="0">
                <a:ln>
                  <a:noFill/>
                </a:ln>
                <a:solidFill>
                  <a:prstClr val="black"/>
                </a:solidFill>
                <a:effectLst/>
                <a:uLnTx/>
                <a:uFillTx/>
                <a:latin typeface="Calibri"/>
                <a:ea typeface="+mn-ea"/>
                <a:cs typeface="+mn-cs"/>
              </a:rPr>
              <a:t>  CaCl</a:t>
            </a:r>
            <a:r>
              <a:rPr kumimoji="0" lang="en-GB" sz="2400" b="0" i="0" u="none" strike="noStrike" kern="1200" cap="none" spc="0" normalizeH="0" baseline="-25000" noProof="0" dirty="0" smtClean="0">
                <a:ln>
                  <a:noFill/>
                </a:ln>
                <a:solidFill>
                  <a:prstClr val="black"/>
                </a:solidFill>
                <a:effectLst/>
                <a:uLnTx/>
                <a:uFillTx/>
                <a:latin typeface="Calibri"/>
                <a:ea typeface="+mn-ea"/>
                <a:cs typeface="+mn-cs"/>
              </a:rPr>
              <a:t>2</a:t>
            </a:r>
            <a:r>
              <a:rPr kumimoji="0" lang="en-GB" sz="2400" b="0" i="0" u="none" strike="noStrike" kern="1200" cap="none" spc="0" normalizeH="0" noProof="0" dirty="0" smtClean="0">
                <a:ln>
                  <a:noFill/>
                </a:ln>
                <a:solidFill>
                  <a:prstClr val="black"/>
                </a:solidFill>
                <a:effectLst/>
                <a:uLnTx/>
                <a:uFillTx/>
                <a:latin typeface="Calibri"/>
                <a:ea typeface="+mn-ea"/>
                <a:cs typeface="+mn-cs"/>
              </a:rPr>
              <a:t> + H</a:t>
            </a:r>
            <a:r>
              <a:rPr kumimoji="0" lang="en-GB" sz="2400" b="0" i="0" u="none" strike="noStrike" kern="1200" cap="none" spc="0" normalizeH="0" baseline="-25000" noProof="0" dirty="0" smtClean="0">
                <a:ln>
                  <a:noFill/>
                </a:ln>
                <a:solidFill>
                  <a:prstClr val="black"/>
                </a:solidFill>
                <a:effectLst/>
                <a:uLnTx/>
                <a:uFillTx/>
                <a:latin typeface="Calibri"/>
                <a:ea typeface="+mn-ea"/>
                <a:cs typeface="+mn-cs"/>
              </a:rPr>
              <a:t>2</a:t>
            </a:r>
          </a:p>
          <a:p>
            <a:pPr marL="914400" lvl="1" indent="-457200">
              <a:buFont typeface="+mj-lt"/>
              <a:buAutoNum type="alphaLcParenR"/>
              <a:defRPr/>
            </a:pPr>
            <a:r>
              <a:rPr lang="en-GB" sz="2400" baseline="0" dirty="0" smtClean="0">
                <a:solidFill>
                  <a:prstClr val="black"/>
                </a:solidFill>
                <a:latin typeface="Calibri"/>
              </a:rPr>
              <a:t>Li</a:t>
            </a:r>
            <a:r>
              <a:rPr lang="en-GB" sz="2400" dirty="0" smtClean="0">
                <a:solidFill>
                  <a:prstClr val="black"/>
                </a:solidFill>
                <a:latin typeface="Calibri"/>
              </a:rPr>
              <a:t> + H</a:t>
            </a:r>
            <a:r>
              <a:rPr lang="en-GB" sz="2400" baseline="-25000" dirty="0" smtClean="0">
                <a:solidFill>
                  <a:prstClr val="black"/>
                </a:solidFill>
                <a:latin typeface="Calibri"/>
              </a:rPr>
              <a:t>2</a:t>
            </a:r>
            <a:r>
              <a:rPr lang="en-GB" sz="2400" dirty="0" smtClean="0">
                <a:solidFill>
                  <a:prstClr val="black"/>
                </a:solidFill>
                <a:latin typeface="Calibri"/>
              </a:rPr>
              <a:t>O </a:t>
            </a:r>
            <a:r>
              <a:rPr lang="en-GB" sz="2400" b="1" dirty="0">
                <a:sym typeface="Wingdings" panose="05000000000000000000" pitchFamily="2" charset="2"/>
              </a:rPr>
              <a:t></a:t>
            </a:r>
            <a:r>
              <a:rPr lang="en-GB" sz="2400" dirty="0" smtClean="0">
                <a:solidFill>
                  <a:prstClr val="black"/>
                </a:solidFill>
                <a:latin typeface="Calibri"/>
              </a:rPr>
              <a:t>   </a:t>
            </a:r>
            <a:r>
              <a:rPr lang="en-GB" sz="2400" dirty="0" err="1" smtClean="0">
                <a:solidFill>
                  <a:prstClr val="black"/>
                </a:solidFill>
                <a:latin typeface="Calibri"/>
              </a:rPr>
              <a:t>LiOH</a:t>
            </a:r>
            <a:r>
              <a:rPr lang="en-GB" sz="2400" dirty="0" smtClean="0">
                <a:solidFill>
                  <a:prstClr val="black"/>
                </a:solidFill>
                <a:latin typeface="Calibri"/>
              </a:rPr>
              <a:t> + H</a:t>
            </a:r>
            <a:r>
              <a:rPr lang="en-GB" sz="2400" baseline="-25000" dirty="0" smtClean="0">
                <a:solidFill>
                  <a:prstClr val="black"/>
                </a:solidFill>
                <a:latin typeface="Calibri"/>
              </a:rPr>
              <a:t>2</a:t>
            </a:r>
          </a:p>
          <a:p>
            <a:pPr marL="914400" lvl="1" indent="-457200">
              <a:buFont typeface="+mj-lt"/>
              <a:buAutoNum type="alphaLcParenR"/>
              <a:defRPr/>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NH</a:t>
            </a:r>
            <a:r>
              <a:rPr kumimoji="0" lang="en-GB" sz="2400" b="0" i="0" u="none" strike="noStrike" kern="1200" cap="none" spc="0" normalizeH="0" baseline="-25000" noProof="0" dirty="0" smtClean="0">
                <a:ln>
                  <a:noFill/>
                </a:ln>
                <a:solidFill>
                  <a:prstClr val="black"/>
                </a:solidFill>
                <a:effectLst/>
                <a:uLnTx/>
                <a:uFillTx/>
                <a:latin typeface="Calibri"/>
                <a:ea typeface="+mn-ea"/>
                <a:cs typeface="+mn-cs"/>
              </a:rPr>
              <a:t>3</a:t>
            </a: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 + O</a:t>
            </a:r>
            <a:r>
              <a:rPr kumimoji="0" lang="en-GB" sz="2400" b="0" i="0" u="none" strike="noStrike" kern="1200" cap="none" spc="0" normalizeH="0" baseline="-25000" noProof="0" dirty="0" smtClean="0">
                <a:ln>
                  <a:noFill/>
                </a:ln>
                <a:solidFill>
                  <a:prstClr val="black"/>
                </a:solidFill>
                <a:effectLst/>
                <a:uLnTx/>
                <a:uFillTx/>
                <a:latin typeface="Calibri"/>
                <a:ea typeface="+mn-ea"/>
                <a:cs typeface="+mn-cs"/>
              </a:rPr>
              <a:t>2</a:t>
            </a:r>
            <a:r>
              <a:rPr kumimoji="0" lang="en-GB" sz="2400" b="0" i="0" u="none" strike="noStrike" kern="1200" cap="none" spc="0" normalizeH="0" noProof="0" dirty="0" smtClean="0">
                <a:ln>
                  <a:noFill/>
                </a:ln>
                <a:solidFill>
                  <a:prstClr val="black"/>
                </a:solidFill>
                <a:effectLst/>
                <a:uLnTx/>
                <a:uFillTx/>
                <a:latin typeface="Calibri"/>
                <a:ea typeface="+mn-ea"/>
                <a:cs typeface="+mn-cs"/>
              </a:rPr>
              <a:t> </a:t>
            </a:r>
            <a:r>
              <a:rPr lang="en-GB" sz="2400" b="1" dirty="0">
                <a:sym typeface="Wingdings" panose="05000000000000000000" pitchFamily="2" charset="2"/>
              </a:rPr>
              <a:t></a:t>
            </a:r>
            <a:r>
              <a:rPr kumimoji="0" lang="en-GB" sz="2400" b="0" i="0" u="none" strike="noStrike" kern="1200" cap="none" spc="0" normalizeH="0" noProof="0" dirty="0" smtClean="0">
                <a:ln>
                  <a:noFill/>
                </a:ln>
                <a:solidFill>
                  <a:prstClr val="black"/>
                </a:solidFill>
                <a:effectLst/>
                <a:uLnTx/>
                <a:uFillTx/>
                <a:latin typeface="Calibri"/>
                <a:ea typeface="+mn-ea"/>
                <a:cs typeface="+mn-cs"/>
              </a:rPr>
              <a:t>  NO + H</a:t>
            </a:r>
            <a:r>
              <a:rPr kumimoji="0" lang="en-GB" sz="2400" b="0" i="0" u="none" strike="noStrike" kern="1200" cap="none" spc="0" normalizeH="0" baseline="-25000" noProof="0" dirty="0" smtClean="0">
                <a:ln>
                  <a:noFill/>
                </a:ln>
                <a:solidFill>
                  <a:prstClr val="black"/>
                </a:solidFill>
                <a:effectLst/>
                <a:uLnTx/>
                <a:uFillTx/>
                <a:latin typeface="Calibri"/>
                <a:ea typeface="+mn-ea"/>
                <a:cs typeface="+mn-cs"/>
              </a:rPr>
              <a:t>2</a:t>
            </a:r>
            <a:r>
              <a:rPr kumimoji="0" lang="en-GB" sz="2400" b="0" i="0" u="none" strike="noStrike" kern="1200" cap="none" spc="0" normalizeH="0" noProof="0" dirty="0" smtClean="0">
                <a:ln>
                  <a:noFill/>
                </a:ln>
                <a:solidFill>
                  <a:prstClr val="black"/>
                </a:solidFill>
                <a:effectLst/>
                <a:uLnTx/>
                <a:uFillTx/>
                <a:latin typeface="Calibri"/>
                <a:ea typeface="+mn-ea"/>
                <a:cs typeface="+mn-cs"/>
              </a:rPr>
              <a:t>O</a:t>
            </a:r>
          </a:p>
          <a:p>
            <a:pPr marL="914400" lvl="1" indent="-457200">
              <a:buFont typeface="+mj-lt"/>
              <a:buAutoNum type="alphaLcParenR"/>
              <a:defRPr/>
            </a:pPr>
            <a:r>
              <a:rPr lang="en-GB" sz="2400" baseline="0" dirty="0" smtClean="0">
                <a:solidFill>
                  <a:prstClr val="black"/>
                </a:solidFill>
                <a:latin typeface="Calibri"/>
              </a:rPr>
              <a:t>K</a:t>
            </a:r>
            <a:r>
              <a:rPr lang="en-GB" sz="2400" dirty="0" smtClean="0">
                <a:solidFill>
                  <a:prstClr val="black"/>
                </a:solidFill>
                <a:latin typeface="Calibri"/>
              </a:rPr>
              <a:t> + O</a:t>
            </a:r>
            <a:r>
              <a:rPr lang="en-GB" sz="2400" baseline="-25000" dirty="0" smtClean="0">
                <a:solidFill>
                  <a:prstClr val="black"/>
                </a:solidFill>
                <a:latin typeface="Calibri"/>
              </a:rPr>
              <a:t>2</a:t>
            </a:r>
            <a:r>
              <a:rPr lang="en-GB" sz="2400" dirty="0" smtClean="0">
                <a:solidFill>
                  <a:prstClr val="black"/>
                </a:solidFill>
                <a:latin typeface="Calibri"/>
              </a:rPr>
              <a:t> </a:t>
            </a:r>
            <a:r>
              <a:rPr lang="en-GB" sz="2400" b="1" dirty="0">
                <a:sym typeface="Wingdings" panose="05000000000000000000" pitchFamily="2" charset="2"/>
              </a:rPr>
              <a:t></a:t>
            </a:r>
            <a:r>
              <a:rPr lang="en-GB" sz="2400" dirty="0" smtClean="0">
                <a:solidFill>
                  <a:prstClr val="black"/>
                </a:solidFill>
                <a:latin typeface="Calibri"/>
              </a:rPr>
              <a:t>  K</a:t>
            </a:r>
            <a:r>
              <a:rPr lang="en-GB" sz="2400" baseline="-25000" dirty="0" smtClean="0">
                <a:solidFill>
                  <a:prstClr val="black"/>
                </a:solidFill>
                <a:latin typeface="Calibri"/>
              </a:rPr>
              <a:t>2</a:t>
            </a:r>
            <a:r>
              <a:rPr lang="en-GB" sz="2400" dirty="0" smtClean="0">
                <a:solidFill>
                  <a:prstClr val="black"/>
                </a:solidFill>
                <a:latin typeface="Calibri"/>
              </a:rPr>
              <a:t>O</a:t>
            </a:r>
            <a:r>
              <a:rPr lang="en-GB" sz="2400" b="1" dirty="0" smtClean="0">
                <a:solidFill>
                  <a:prstClr val="black"/>
                </a:solidFill>
                <a:latin typeface="Calibri"/>
              </a:rPr>
              <a:t>    </a:t>
            </a:r>
            <a:r>
              <a:rPr lang="en-GB" sz="2400" b="1" dirty="0" smtClean="0">
                <a:solidFill>
                  <a:prstClr val="black"/>
                </a:solidFill>
                <a:sym typeface="Wingdings" panose="05000000000000000000" pitchFamily="2" charset="2"/>
              </a:rPr>
              <a:t> </a:t>
            </a:r>
            <a:r>
              <a:rPr lang="en-GB" sz="2400" b="1" baseline="-25000" dirty="0" smtClean="0">
                <a:solidFill>
                  <a:prstClr val="black"/>
                </a:solidFill>
              </a:rPr>
              <a:t> </a:t>
            </a:r>
            <a:endParaRPr lang="pt-BR" b="1" dirty="0"/>
          </a:p>
          <a:p>
            <a:pPr lvl="0"/>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168648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Chemical measurements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369331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An </a:t>
            </a:r>
            <a:r>
              <a:rPr kumimoji="0" lang="en-GB" sz="2400" b="0" i="0" u="none" strike="noStrike" kern="1200" cap="none" spc="0" normalizeH="0" baseline="0" noProof="0" dirty="0">
                <a:ln>
                  <a:noFill/>
                </a:ln>
                <a:solidFill>
                  <a:prstClr val="black"/>
                </a:solidFill>
                <a:effectLst/>
                <a:uLnTx/>
                <a:uFillTx/>
                <a:latin typeface="Calibri"/>
                <a:ea typeface="+mn-ea"/>
                <a:cs typeface="+mn-cs"/>
              </a:rPr>
              <a:t>aqueous solution of hydrogen peroxide (H</a:t>
            </a:r>
            <a:r>
              <a:rPr kumimoji="0" lang="en-GB" sz="2400" b="0" i="0" u="none" strike="noStrike" kern="1200" cap="none" spc="0" normalizeH="0" baseline="-25000" noProof="0" dirty="0">
                <a:ln>
                  <a:noFill/>
                </a:ln>
                <a:solidFill>
                  <a:prstClr val="black"/>
                </a:solidFill>
                <a:effectLst/>
                <a:uLnTx/>
                <a:uFillTx/>
                <a:latin typeface="Calibri"/>
                <a:ea typeface="+mn-ea"/>
                <a:cs typeface="+mn-cs"/>
              </a:rPr>
              <a:t>2</a:t>
            </a:r>
            <a:r>
              <a:rPr kumimoji="0" lang="en-GB" sz="2400" b="0" i="0" u="none" strike="noStrike" kern="1200" cap="none" spc="0" normalizeH="0" baseline="0" noProof="0" dirty="0">
                <a:ln>
                  <a:noFill/>
                </a:ln>
                <a:solidFill>
                  <a:prstClr val="black"/>
                </a:solidFill>
                <a:effectLst/>
                <a:uLnTx/>
                <a:uFillTx/>
                <a:latin typeface="Calibri"/>
                <a:ea typeface="+mn-ea"/>
                <a:cs typeface="+mn-cs"/>
              </a:rPr>
              <a:t>O</a:t>
            </a:r>
            <a:r>
              <a:rPr kumimoji="0" lang="en-GB" sz="2400" b="0" i="0" u="none" strike="noStrike" kern="1200" cap="none" spc="0" normalizeH="0" baseline="-25000" noProof="0" dirty="0">
                <a:ln>
                  <a:noFill/>
                </a:ln>
                <a:solidFill>
                  <a:prstClr val="black"/>
                </a:solidFill>
                <a:effectLst/>
                <a:uLnTx/>
                <a:uFillTx/>
                <a:latin typeface="Calibri"/>
                <a:ea typeface="+mn-ea"/>
                <a:cs typeface="+mn-cs"/>
              </a:rPr>
              <a:t>2</a:t>
            </a:r>
            <a:r>
              <a:rPr kumimoji="0" lang="en-GB" sz="2400" b="0" i="0" u="none" strike="noStrike" kern="1200" cap="none" spc="0" normalizeH="0" baseline="0" noProof="0" dirty="0">
                <a:ln>
                  <a:noFill/>
                </a:ln>
                <a:solidFill>
                  <a:prstClr val="black"/>
                </a:solidFill>
                <a:effectLst/>
                <a:uLnTx/>
                <a:uFillTx/>
                <a:latin typeface="Calibri"/>
                <a:ea typeface="+mn-ea"/>
                <a:cs typeface="+mn-cs"/>
              </a:rPr>
              <a:t>) decomposes to form water and oxygen.</a:t>
            </a:r>
          </a:p>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a) Write a balanced symbol equation for this reaction.  </a:t>
            </a:r>
            <a:r>
              <a:rPr lang="en-GB" sz="2400" dirty="0">
                <a:solidFill>
                  <a:prstClr val="black"/>
                </a:solidFill>
                <a:latin typeface="Calibri"/>
              </a:rPr>
              <a:t>Include  </a:t>
            </a:r>
          </a:p>
          <a:p>
            <a:pPr marR="0" lvl="0" algn="l" defTabSz="914400" rtl="0" eaLnBrk="1" fontAlgn="auto" latinLnBrk="0" hangingPunct="1">
              <a:lnSpc>
                <a:spcPct val="100000"/>
              </a:lnSpc>
              <a:spcBef>
                <a:spcPts val="0"/>
              </a:spcBef>
              <a:spcAft>
                <a:spcPts val="0"/>
              </a:spcAft>
              <a:buClrTx/>
              <a:buSzTx/>
              <a:tabLst/>
              <a:defRPr/>
            </a:pPr>
            <a:r>
              <a:rPr lang="en-GB" sz="2400" dirty="0">
                <a:solidFill>
                  <a:prstClr val="black"/>
                </a:solidFill>
                <a:latin typeface="Calibri"/>
              </a:rPr>
              <a:t>            the state symbols.</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lvl="0"/>
            <a:r>
              <a:rPr kumimoji="0" lang="en-GB" sz="2400" b="1" i="0" u="none" strike="noStrike" kern="1200" cap="none" spc="0" normalizeH="0" baseline="0" noProof="0" dirty="0">
                <a:ln>
                  <a:noFill/>
                </a:ln>
                <a:solidFill>
                  <a:prstClr val="black"/>
                </a:solidFill>
                <a:effectLst/>
                <a:uLnTx/>
                <a:uFillTx/>
                <a:latin typeface="Calibri"/>
                <a:ea typeface="+mn-ea"/>
                <a:cs typeface="+mn-cs"/>
              </a:rPr>
              <a:t> </a:t>
            </a:r>
            <a:r>
              <a:rPr lang="en-GB" sz="2400" b="1" dirty="0">
                <a:solidFill>
                  <a:prstClr val="black"/>
                </a:solidFill>
                <a:latin typeface="Calibri"/>
              </a:rPr>
              <a:t>      </a:t>
            </a:r>
            <a:r>
              <a:rPr lang="en-GB" sz="2400" dirty="0" smtClean="0">
                <a:solidFill>
                  <a:prstClr val="black"/>
                </a:solidFill>
              </a:rPr>
              <a:t>b</a:t>
            </a:r>
            <a:r>
              <a:rPr lang="en-GB" sz="2400" dirty="0">
                <a:solidFill>
                  <a:prstClr val="black"/>
                </a:solidFill>
              </a:rPr>
              <a:t>) Why does the water, produced during the reaction, have a 	lower mass than the original hydrogen peroxide?</a:t>
            </a:r>
            <a:endParaRPr lang="pt-BR" sz="2400" b="1" dirty="0"/>
          </a:p>
          <a:p>
            <a:pPr lvl="0"/>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What is a precipitate?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6"/>
              <a:tabLst/>
              <a:defRPr/>
            </a:pPr>
            <a:endParaRPr kumimoji="0" lang="en-GB" sz="24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6"/>
              <a:tabLst/>
              <a:defRPr/>
            </a:pPr>
            <a:r>
              <a:rPr lang="en-GB" sz="2400" noProof="0" dirty="0" smtClean="0">
                <a:solidFill>
                  <a:prstClr val="black"/>
                </a:solidFill>
                <a:latin typeface="Calibri"/>
              </a:rPr>
              <a:t>How does a precipitation reaction show conservation of mass?</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60696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716016" cy="4216539"/>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endParaRPr lang="en-GB" dirty="0"/>
          </a:p>
          <a:p>
            <a:r>
              <a:rPr lang="en-GB" sz="3600" b="1" dirty="0">
                <a:solidFill>
                  <a:schemeClr val="tx1">
                    <a:lumMod val="50000"/>
                    <a:lumOff val="50000"/>
                  </a:schemeClr>
                </a:solidFill>
              </a:rPr>
              <a:t>Calculations involving masses - PART 3</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Conservation of mass</a:t>
            </a:r>
          </a:p>
          <a:p>
            <a:endParaRPr lang="en-GB" dirty="0"/>
          </a:p>
        </p:txBody>
      </p:sp>
    </p:spTree>
    <p:extLst>
      <p:ext uri="{BB962C8B-B14F-4D97-AF65-F5344CB8AC3E}">
        <p14:creationId xmlns:p14="http://schemas.microsoft.com/office/powerpoint/2010/main" val="186600613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Chemical measurements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541686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What</a:t>
            </a:r>
            <a:r>
              <a:rPr kumimoji="0" lang="en-GB" sz="2400" b="0" i="0" u="none" strike="noStrike" kern="1200" cap="none" spc="0" normalizeH="0" noProof="0" dirty="0" smtClean="0">
                <a:ln>
                  <a:noFill/>
                </a:ln>
                <a:solidFill>
                  <a:prstClr val="black"/>
                </a:solidFill>
                <a:effectLst/>
                <a:uLnTx/>
                <a:uFillTx/>
                <a:latin typeface="Calibri"/>
                <a:ea typeface="+mn-ea"/>
                <a:cs typeface="+mn-cs"/>
              </a:rPr>
              <a:t> is the law of conservation of mass?</a:t>
            </a:r>
          </a:p>
          <a:p>
            <a:pPr lvl="1">
              <a:defRPr/>
            </a:pPr>
            <a:r>
              <a:rPr lang="en-GB" sz="2400" b="1" noProof="0" dirty="0" smtClean="0">
                <a:solidFill>
                  <a:srgbClr val="00B050"/>
                </a:solidFill>
              </a:rPr>
              <a:t>Mass of reactants = mass products.</a:t>
            </a:r>
            <a:endParaRPr kumimoji="0" lang="en-GB" sz="2400" b="0" i="0" u="none" strike="noStrike" kern="1200" cap="none" spc="0" normalizeH="0" noProof="0" dirty="0" smtClean="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GB" sz="2400" baseline="0" dirty="0" smtClean="0">
                <a:solidFill>
                  <a:prstClr val="black"/>
                </a:solidFill>
                <a:latin typeface="Calibri"/>
              </a:rPr>
              <a:t>Why</a:t>
            </a:r>
            <a:r>
              <a:rPr lang="en-GB" sz="2400" dirty="0" smtClean="0">
                <a:solidFill>
                  <a:prstClr val="black"/>
                </a:solidFill>
                <a:latin typeface="Calibri"/>
              </a:rPr>
              <a:t> might some reactions appear to show a change in mass?</a:t>
            </a:r>
          </a:p>
          <a:p>
            <a:pPr lvl="1">
              <a:defRPr/>
            </a:pPr>
            <a:r>
              <a:rPr lang="en-GB" sz="2400" b="1" dirty="0" smtClean="0">
                <a:solidFill>
                  <a:srgbClr val="00B050"/>
                </a:solidFill>
              </a:rPr>
              <a:t>A reactant or a product is a gas.</a:t>
            </a:r>
            <a:endParaRPr lang="en-GB" sz="2400" dirty="0" smtClean="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Give two examples of a reaction where a change in mass may appear to take place.</a:t>
            </a:r>
          </a:p>
          <a:p>
            <a:pPr lvl="1">
              <a:defRPr/>
            </a:pPr>
            <a:r>
              <a:rPr lang="en-GB" sz="2400" b="1" noProof="0" dirty="0" smtClean="0">
                <a:solidFill>
                  <a:srgbClr val="00B050"/>
                </a:solidFill>
              </a:rPr>
              <a:t>Metal reacting with oxygen or an acid. Thermal decomposition.</a:t>
            </a:r>
            <a:endParaRPr kumimoji="0" lang="en-GB" sz="24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GB" sz="2400" dirty="0" smtClean="0">
                <a:solidFill>
                  <a:prstClr val="black"/>
                </a:solidFill>
                <a:latin typeface="Calibri"/>
              </a:rPr>
              <a:t>Balance the following equations:</a:t>
            </a:r>
          </a:p>
          <a:p>
            <a:pPr marL="914400" lvl="1" indent="-457200">
              <a:buFont typeface="+mj-lt"/>
              <a:buAutoNum type="alphaLcParenR"/>
              <a:defRPr/>
            </a:pPr>
            <a:r>
              <a:rPr kumimoji="0" lang="en-GB" sz="2400" b="0" i="0" u="none" strike="noStrike" kern="1200" cap="none" spc="0" normalizeH="0" baseline="0" noProof="0" dirty="0" smtClean="0">
                <a:ln>
                  <a:noFill/>
                </a:ln>
                <a:solidFill>
                  <a:srgbClr val="00B050"/>
                </a:solidFill>
                <a:effectLst/>
                <a:uLnTx/>
                <a:uFillTx/>
                <a:latin typeface="Calibri"/>
                <a:ea typeface="+mn-ea"/>
                <a:cs typeface="+mn-cs"/>
              </a:rPr>
              <a:t>2</a:t>
            </a: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H</a:t>
            </a:r>
            <a:r>
              <a:rPr kumimoji="0" lang="en-GB" sz="2400" b="0" i="0" u="none" strike="noStrike" kern="1200" cap="none" spc="0" normalizeH="0" baseline="-25000" noProof="0" dirty="0" smtClean="0">
                <a:ln>
                  <a:noFill/>
                </a:ln>
                <a:solidFill>
                  <a:prstClr val="black"/>
                </a:solidFill>
                <a:effectLst/>
                <a:uLnTx/>
                <a:uFillTx/>
                <a:latin typeface="Calibri"/>
                <a:ea typeface="+mn-ea"/>
                <a:cs typeface="+mn-cs"/>
              </a:rPr>
              <a:t>2</a:t>
            </a: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 +</a:t>
            </a:r>
            <a:r>
              <a:rPr kumimoji="0" lang="en-GB" sz="2400" b="0" i="0" u="none" strike="noStrike" kern="1200" cap="none" spc="0" normalizeH="0" noProof="0" dirty="0" smtClean="0">
                <a:ln>
                  <a:noFill/>
                </a:ln>
                <a:solidFill>
                  <a:prstClr val="black"/>
                </a:solidFill>
                <a:effectLst/>
                <a:uLnTx/>
                <a:uFillTx/>
                <a:latin typeface="Calibri"/>
                <a:ea typeface="+mn-ea"/>
                <a:cs typeface="+mn-cs"/>
              </a:rPr>
              <a:t> O</a:t>
            </a:r>
            <a:r>
              <a:rPr kumimoji="0" lang="en-GB" sz="2400" b="0" i="0" u="none" strike="noStrike" kern="1200" cap="none" spc="0" normalizeH="0" baseline="-25000" noProof="0" dirty="0" smtClean="0">
                <a:ln>
                  <a:noFill/>
                </a:ln>
                <a:solidFill>
                  <a:prstClr val="black"/>
                </a:solidFill>
                <a:effectLst/>
                <a:uLnTx/>
                <a:uFillTx/>
                <a:latin typeface="Calibri"/>
                <a:ea typeface="+mn-ea"/>
                <a:cs typeface="+mn-cs"/>
              </a:rPr>
              <a:t>2</a:t>
            </a:r>
            <a:r>
              <a:rPr kumimoji="0" lang="en-GB" sz="2400" b="0" i="0" u="none" strike="noStrike" kern="1200" cap="none" spc="0" normalizeH="0" noProof="0" dirty="0" smtClean="0">
                <a:ln>
                  <a:noFill/>
                </a:ln>
                <a:solidFill>
                  <a:prstClr val="black"/>
                </a:solidFill>
                <a:effectLst/>
                <a:uLnTx/>
                <a:uFillTx/>
                <a:latin typeface="Calibri"/>
                <a:ea typeface="+mn-ea"/>
                <a:cs typeface="+mn-cs"/>
              </a:rPr>
              <a:t> </a:t>
            </a:r>
            <a:r>
              <a:rPr lang="en-GB" sz="2400" b="1" dirty="0">
                <a:sym typeface="Wingdings" panose="05000000000000000000" pitchFamily="2" charset="2"/>
              </a:rPr>
              <a:t></a:t>
            </a:r>
            <a:r>
              <a:rPr kumimoji="0" lang="en-GB" sz="2400" b="0" i="0" u="none" strike="noStrike" kern="1200" cap="none" spc="0" normalizeH="0" noProof="0" dirty="0" smtClean="0">
                <a:ln>
                  <a:noFill/>
                </a:ln>
                <a:solidFill>
                  <a:prstClr val="black"/>
                </a:solidFill>
                <a:effectLst/>
                <a:uLnTx/>
                <a:uFillTx/>
                <a:latin typeface="Calibri"/>
                <a:ea typeface="+mn-ea"/>
                <a:cs typeface="+mn-cs"/>
              </a:rPr>
              <a:t>   </a:t>
            </a:r>
            <a:r>
              <a:rPr kumimoji="0" lang="en-GB" sz="2400" b="0" i="0" u="none" strike="noStrike" kern="1200" cap="none" spc="0" normalizeH="0" noProof="0" dirty="0" smtClean="0">
                <a:ln>
                  <a:noFill/>
                </a:ln>
                <a:solidFill>
                  <a:srgbClr val="00B050"/>
                </a:solidFill>
                <a:effectLst/>
                <a:uLnTx/>
                <a:uFillTx/>
                <a:latin typeface="Calibri"/>
                <a:ea typeface="+mn-ea"/>
                <a:cs typeface="+mn-cs"/>
              </a:rPr>
              <a:t>2</a:t>
            </a:r>
            <a:r>
              <a:rPr kumimoji="0" lang="en-GB" sz="2400" b="0" i="0" u="none" strike="noStrike" kern="1200" cap="none" spc="0" normalizeH="0" noProof="0" dirty="0" smtClean="0">
                <a:ln>
                  <a:noFill/>
                </a:ln>
                <a:solidFill>
                  <a:prstClr val="black"/>
                </a:solidFill>
                <a:effectLst/>
                <a:uLnTx/>
                <a:uFillTx/>
                <a:latin typeface="Calibri"/>
                <a:ea typeface="+mn-ea"/>
                <a:cs typeface="+mn-cs"/>
              </a:rPr>
              <a:t>H</a:t>
            </a:r>
            <a:r>
              <a:rPr kumimoji="0" lang="en-GB" sz="2400" b="0" i="0" u="none" strike="noStrike" kern="1200" cap="none" spc="0" normalizeH="0" baseline="-25000" noProof="0" dirty="0" smtClean="0">
                <a:ln>
                  <a:noFill/>
                </a:ln>
                <a:solidFill>
                  <a:prstClr val="black"/>
                </a:solidFill>
                <a:effectLst/>
                <a:uLnTx/>
                <a:uFillTx/>
                <a:latin typeface="Calibri"/>
                <a:ea typeface="+mn-ea"/>
                <a:cs typeface="+mn-cs"/>
              </a:rPr>
              <a:t>2</a:t>
            </a:r>
            <a:r>
              <a:rPr kumimoji="0" lang="en-GB" sz="2400" b="0" i="0" u="none" strike="noStrike" kern="1200" cap="none" spc="0" normalizeH="0" noProof="0" dirty="0" smtClean="0">
                <a:ln>
                  <a:noFill/>
                </a:ln>
                <a:solidFill>
                  <a:prstClr val="black"/>
                </a:solidFill>
                <a:effectLst/>
                <a:uLnTx/>
                <a:uFillTx/>
                <a:latin typeface="Calibri"/>
                <a:ea typeface="+mn-ea"/>
                <a:cs typeface="+mn-cs"/>
              </a:rPr>
              <a:t>O</a:t>
            </a:r>
          </a:p>
          <a:p>
            <a:pPr marL="914400" lvl="1" indent="-457200">
              <a:buFont typeface="+mj-lt"/>
              <a:buAutoNum type="alphaLcParenR"/>
              <a:defRPr/>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Ca</a:t>
            </a:r>
            <a:r>
              <a:rPr kumimoji="0" lang="en-GB" sz="2400" b="0" i="0" u="none" strike="noStrike" kern="1200" cap="none" spc="0" normalizeH="0" noProof="0" dirty="0" smtClean="0">
                <a:ln>
                  <a:noFill/>
                </a:ln>
                <a:solidFill>
                  <a:prstClr val="black"/>
                </a:solidFill>
                <a:effectLst/>
                <a:uLnTx/>
                <a:uFillTx/>
                <a:latin typeface="Calibri"/>
                <a:ea typeface="+mn-ea"/>
                <a:cs typeface="+mn-cs"/>
              </a:rPr>
              <a:t> + </a:t>
            </a:r>
            <a:r>
              <a:rPr kumimoji="0" lang="en-GB" sz="2400" b="0" i="0" u="none" strike="noStrike" kern="1200" cap="none" spc="0" normalizeH="0" noProof="0" dirty="0" smtClean="0">
                <a:ln>
                  <a:noFill/>
                </a:ln>
                <a:solidFill>
                  <a:srgbClr val="00B050"/>
                </a:solidFill>
                <a:effectLst/>
                <a:uLnTx/>
                <a:uFillTx/>
                <a:latin typeface="Calibri"/>
                <a:ea typeface="+mn-ea"/>
                <a:cs typeface="+mn-cs"/>
              </a:rPr>
              <a:t>2</a:t>
            </a:r>
            <a:r>
              <a:rPr kumimoji="0" lang="en-GB" sz="2400" b="0" i="0" u="none" strike="noStrike" kern="1200" cap="none" spc="0" normalizeH="0" noProof="0" dirty="0" smtClean="0">
                <a:ln>
                  <a:noFill/>
                </a:ln>
                <a:solidFill>
                  <a:prstClr val="black"/>
                </a:solidFill>
                <a:effectLst/>
                <a:uLnTx/>
                <a:uFillTx/>
                <a:latin typeface="Calibri"/>
                <a:ea typeface="+mn-ea"/>
                <a:cs typeface="+mn-cs"/>
              </a:rPr>
              <a:t>HCl </a:t>
            </a:r>
            <a:r>
              <a:rPr lang="en-GB" sz="2400" b="1" dirty="0">
                <a:sym typeface="Wingdings" panose="05000000000000000000" pitchFamily="2" charset="2"/>
              </a:rPr>
              <a:t></a:t>
            </a:r>
            <a:r>
              <a:rPr kumimoji="0" lang="en-GB" sz="2400" b="0" i="0" u="none" strike="noStrike" kern="1200" cap="none" spc="0" normalizeH="0" noProof="0" dirty="0" smtClean="0">
                <a:ln>
                  <a:noFill/>
                </a:ln>
                <a:solidFill>
                  <a:prstClr val="black"/>
                </a:solidFill>
                <a:effectLst/>
                <a:uLnTx/>
                <a:uFillTx/>
                <a:latin typeface="Calibri"/>
                <a:ea typeface="+mn-ea"/>
                <a:cs typeface="+mn-cs"/>
              </a:rPr>
              <a:t>  CaCl</a:t>
            </a:r>
            <a:r>
              <a:rPr kumimoji="0" lang="en-GB" sz="2400" b="0" i="0" u="none" strike="noStrike" kern="1200" cap="none" spc="0" normalizeH="0" baseline="-25000" noProof="0" dirty="0" smtClean="0">
                <a:ln>
                  <a:noFill/>
                </a:ln>
                <a:solidFill>
                  <a:prstClr val="black"/>
                </a:solidFill>
                <a:effectLst/>
                <a:uLnTx/>
                <a:uFillTx/>
                <a:latin typeface="Calibri"/>
                <a:ea typeface="+mn-ea"/>
                <a:cs typeface="+mn-cs"/>
              </a:rPr>
              <a:t>2</a:t>
            </a:r>
            <a:r>
              <a:rPr kumimoji="0" lang="en-GB" sz="2400" b="0" i="0" u="none" strike="noStrike" kern="1200" cap="none" spc="0" normalizeH="0" noProof="0" dirty="0" smtClean="0">
                <a:ln>
                  <a:noFill/>
                </a:ln>
                <a:solidFill>
                  <a:prstClr val="black"/>
                </a:solidFill>
                <a:effectLst/>
                <a:uLnTx/>
                <a:uFillTx/>
                <a:latin typeface="Calibri"/>
                <a:ea typeface="+mn-ea"/>
                <a:cs typeface="+mn-cs"/>
              </a:rPr>
              <a:t> + H</a:t>
            </a:r>
            <a:r>
              <a:rPr kumimoji="0" lang="en-GB" sz="2400" b="0" i="0" u="none" strike="noStrike" kern="1200" cap="none" spc="0" normalizeH="0" baseline="-25000" noProof="0" dirty="0" smtClean="0">
                <a:ln>
                  <a:noFill/>
                </a:ln>
                <a:solidFill>
                  <a:prstClr val="black"/>
                </a:solidFill>
                <a:effectLst/>
                <a:uLnTx/>
                <a:uFillTx/>
                <a:latin typeface="Calibri"/>
                <a:ea typeface="+mn-ea"/>
                <a:cs typeface="+mn-cs"/>
              </a:rPr>
              <a:t>2</a:t>
            </a:r>
          </a:p>
          <a:p>
            <a:pPr marL="914400" lvl="1" indent="-457200">
              <a:buFont typeface="+mj-lt"/>
              <a:buAutoNum type="alphaLcParenR"/>
              <a:defRPr/>
            </a:pPr>
            <a:r>
              <a:rPr lang="en-GB" sz="2400" baseline="0" dirty="0" smtClean="0">
                <a:solidFill>
                  <a:srgbClr val="00B050"/>
                </a:solidFill>
                <a:latin typeface="Calibri"/>
              </a:rPr>
              <a:t>2</a:t>
            </a:r>
            <a:r>
              <a:rPr lang="en-GB" sz="2400" baseline="0" dirty="0" smtClean="0">
                <a:solidFill>
                  <a:prstClr val="black"/>
                </a:solidFill>
                <a:latin typeface="Calibri"/>
              </a:rPr>
              <a:t>Li</a:t>
            </a:r>
            <a:r>
              <a:rPr lang="en-GB" sz="2400" dirty="0" smtClean="0">
                <a:solidFill>
                  <a:prstClr val="black"/>
                </a:solidFill>
                <a:latin typeface="Calibri"/>
              </a:rPr>
              <a:t> + </a:t>
            </a:r>
            <a:r>
              <a:rPr lang="en-GB" sz="2400" dirty="0" smtClean="0">
                <a:solidFill>
                  <a:srgbClr val="00B050"/>
                </a:solidFill>
                <a:latin typeface="Calibri"/>
              </a:rPr>
              <a:t>2</a:t>
            </a:r>
            <a:r>
              <a:rPr lang="en-GB" sz="2400" dirty="0" smtClean="0">
                <a:solidFill>
                  <a:prstClr val="black"/>
                </a:solidFill>
                <a:latin typeface="Calibri"/>
              </a:rPr>
              <a:t>H</a:t>
            </a:r>
            <a:r>
              <a:rPr lang="en-GB" sz="2400" baseline="-25000" dirty="0" smtClean="0">
                <a:solidFill>
                  <a:prstClr val="black"/>
                </a:solidFill>
                <a:latin typeface="Calibri"/>
              </a:rPr>
              <a:t>2</a:t>
            </a:r>
            <a:r>
              <a:rPr lang="en-GB" sz="2400" dirty="0" smtClean="0">
                <a:solidFill>
                  <a:prstClr val="black"/>
                </a:solidFill>
                <a:latin typeface="Calibri"/>
              </a:rPr>
              <a:t>O </a:t>
            </a:r>
            <a:r>
              <a:rPr lang="en-GB" sz="2400" b="1" dirty="0">
                <a:sym typeface="Wingdings" panose="05000000000000000000" pitchFamily="2" charset="2"/>
              </a:rPr>
              <a:t></a:t>
            </a:r>
            <a:r>
              <a:rPr lang="en-GB" sz="2400" dirty="0" smtClean="0">
                <a:solidFill>
                  <a:prstClr val="black"/>
                </a:solidFill>
                <a:latin typeface="Calibri"/>
              </a:rPr>
              <a:t>   </a:t>
            </a:r>
            <a:r>
              <a:rPr lang="en-GB" sz="2400" dirty="0" smtClean="0">
                <a:solidFill>
                  <a:srgbClr val="00B050"/>
                </a:solidFill>
                <a:latin typeface="Calibri"/>
              </a:rPr>
              <a:t>2</a:t>
            </a:r>
            <a:r>
              <a:rPr lang="en-GB" sz="2400" dirty="0" smtClean="0">
                <a:solidFill>
                  <a:prstClr val="black"/>
                </a:solidFill>
                <a:latin typeface="Calibri"/>
              </a:rPr>
              <a:t>LiOH + H</a:t>
            </a:r>
            <a:r>
              <a:rPr lang="en-GB" sz="2400" baseline="-25000" dirty="0" smtClean="0">
                <a:solidFill>
                  <a:prstClr val="black"/>
                </a:solidFill>
                <a:latin typeface="Calibri"/>
              </a:rPr>
              <a:t>2</a:t>
            </a:r>
          </a:p>
          <a:p>
            <a:pPr marL="914400" lvl="1" indent="-457200">
              <a:buFont typeface="+mj-lt"/>
              <a:buAutoNum type="alphaLcParenR"/>
              <a:defRPr/>
            </a:pPr>
            <a:r>
              <a:rPr kumimoji="0" lang="en-GB" sz="2400" b="0" i="0" u="none" strike="noStrike" kern="1200" cap="none" spc="0" normalizeH="0" baseline="0" noProof="0" dirty="0" smtClean="0">
                <a:ln>
                  <a:noFill/>
                </a:ln>
                <a:solidFill>
                  <a:srgbClr val="00B050"/>
                </a:solidFill>
                <a:effectLst/>
                <a:uLnTx/>
                <a:uFillTx/>
                <a:latin typeface="Calibri"/>
                <a:ea typeface="+mn-ea"/>
                <a:cs typeface="+mn-cs"/>
              </a:rPr>
              <a:t>4</a:t>
            </a: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NH</a:t>
            </a:r>
            <a:r>
              <a:rPr kumimoji="0" lang="en-GB" sz="2400" b="0" i="0" u="none" strike="noStrike" kern="1200" cap="none" spc="0" normalizeH="0" baseline="-25000" noProof="0" dirty="0" smtClean="0">
                <a:ln>
                  <a:noFill/>
                </a:ln>
                <a:solidFill>
                  <a:prstClr val="black"/>
                </a:solidFill>
                <a:effectLst/>
                <a:uLnTx/>
                <a:uFillTx/>
                <a:latin typeface="Calibri"/>
                <a:ea typeface="+mn-ea"/>
                <a:cs typeface="+mn-cs"/>
              </a:rPr>
              <a:t>3</a:t>
            </a: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 + </a:t>
            </a:r>
            <a:r>
              <a:rPr kumimoji="0" lang="en-GB" sz="2400" b="0" i="0" u="none" strike="noStrike" kern="1200" cap="none" spc="0" normalizeH="0" baseline="0" noProof="0" dirty="0" smtClean="0">
                <a:ln>
                  <a:noFill/>
                </a:ln>
                <a:solidFill>
                  <a:srgbClr val="00B050"/>
                </a:solidFill>
                <a:effectLst/>
                <a:uLnTx/>
                <a:uFillTx/>
                <a:latin typeface="Calibri"/>
                <a:ea typeface="+mn-ea"/>
                <a:cs typeface="+mn-cs"/>
              </a:rPr>
              <a:t>5</a:t>
            </a: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O</a:t>
            </a:r>
            <a:r>
              <a:rPr kumimoji="0" lang="en-GB" sz="2400" b="0" i="0" u="none" strike="noStrike" kern="1200" cap="none" spc="0" normalizeH="0" baseline="-25000" noProof="0" dirty="0" smtClean="0">
                <a:ln>
                  <a:noFill/>
                </a:ln>
                <a:solidFill>
                  <a:prstClr val="black"/>
                </a:solidFill>
                <a:effectLst/>
                <a:uLnTx/>
                <a:uFillTx/>
                <a:latin typeface="Calibri"/>
                <a:ea typeface="+mn-ea"/>
                <a:cs typeface="+mn-cs"/>
              </a:rPr>
              <a:t>2</a:t>
            </a:r>
            <a:r>
              <a:rPr kumimoji="0" lang="en-GB" sz="2400" b="0" i="0" u="none" strike="noStrike" kern="1200" cap="none" spc="0" normalizeH="0" noProof="0" dirty="0" smtClean="0">
                <a:ln>
                  <a:noFill/>
                </a:ln>
                <a:solidFill>
                  <a:prstClr val="black"/>
                </a:solidFill>
                <a:effectLst/>
                <a:uLnTx/>
                <a:uFillTx/>
                <a:latin typeface="Calibri"/>
                <a:ea typeface="+mn-ea"/>
                <a:cs typeface="+mn-cs"/>
              </a:rPr>
              <a:t> </a:t>
            </a:r>
            <a:r>
              <a:rPr lang="en-GB" sz="2400" b="1" dirty="0">
                <a:sym typeface="Wingdings" panose="05000000000000000000" pitchFamily="2" charset="2"/>
              </a:rPr>
              <a:t></a:t>
            </a:r>
            <a:r>
              <a:rPr kumimoji="0" lang="en-GB" sz="2400" b="0" i="0" u="none" strike="noStrike" kern="1200" cap="none" spc="0" normalizeH="0" noProof="0" dirty="0" smtClean="0">
                <a:ln>
                  <a:noFill/>
                </a:ln>
                <a:solidFill>
                  <a:prstClr val="black"/>
                </a:solidFill>
                <a:effectLst/>
                <a:uLnTx/>
                <a:uFillTx/>
                <a:latin typeface="Calibri"/>
                <a:ea typeface="+mn-ea"/>
                <a:cs typeface="+mn-cs"/>
              </a:rPr>
              <a:t>  </a:t>
            </a:r>
            <a:r>
              <a:rPr kumimoji="0" lang="en-GB" sz="2400" b="0" i="0" u="none" strike="noStrike" kern="1200" cap="none" spc="0" normalizeH="0" noProof="0" dirty="0" smtClean="0">
                <a:ln>
                  <a:noFill/>
                </a:ln>
                <a:solidFill>
                  <a:srgbClr val="00B050"/>
                </a:solidFill>
                <a:effectLst/>
                <a:uLnTx/>
                <a:uFillTx/>
                <a:latin typeface="Calibri"/>
                <a:ea typeface="+mn-ea"/>
                <a:cs typeface="+mn-cs"/>
              </a:rPr>
              <a:t>4</a:t>
            </a:r>
            <a:r>
              <a:rPr kumimoji="0" lang="en-GB" sz="2400" b="0" i="0" u="none" strike="noStrike" kern="1200" cap="none" spc="0" normalizeH="0" noProof="0" dirty="0" smtClean="0">
                <a:ln>
                  <a:noFill/>
                </a:ln>
                <a:solidFill>
                  <a:prstClr val="black"/>
                </a:solidFill>
                <a:effectLst/>
                <a:uLnTx/>
                <a:uFillTx/>
                <a:latin typeface="Calibri"/>
                <a:ea typeface="+mn-ea"/>
                <a:cs typeface="+mn-cs"/>
              </a:rPr>
              <a:t>NO + </a:t>
            </a:r>
            <a:r>
              <a:rPr kumimoji="0" lang="en-GB" sz="2400" b="0" i="0" u="none" strike="noStrike" kern="1200" cap="none" spc="0" normalizeH="0" noProof="0" dirty="0" smtClean="0">
                <a:ln>
                  <a:noFill/>
                </a:ln>
                <a:solidFill>
                  <a:srgbClr val="00B050"/>
                </a:solidFill>
                <a:effectLst/>
                <a:uLnTx/>
                <a:uFillTx/>
                <a:latin typeface="Calibri"/>
                <a:ea typeface="+mn-ea"/>
                <a:cs typeface="+mn-cs"/>
              </a:rPr>
              <a:t>6</a:t>
            </a:r>
            <a:r>
              <a:rPr kumimoji="0" lang="en-GB" sz="2400" b="0" i="0" u="none" strike="noStrike" kern="1200" cap="none" spc="0" normalizeH="0" noProof="0" dirty="0" smtClean="0">
                <a:ln>
                  <a:noFill/>
                </a:ln>
                <a:solidFill>
                  <a:prstClr val="black"/>
                </a:solidFill>
                <a:effectLst/>
                <a:uLnTx/>
                <a:uFillTx/>
                <a:latin typeface="Calibri"/>
                <a:ea typeface="+mn-ea"/>
                <a:cs typeface="+mn-cs"/>
              </a:rPr>
              <a:t>H</a:t>
            </a:r>
            <a:r>
              <a:rPr kumimoji="0" lang="en-GB" sz="2400" b="0" i="0" u="none" strike="noStrike" kern="1200" cap="none" spc="0" normalizeH="0" baseline="-25000" noProof="0" dirty="0" smtClean="0">
                <a:ln>
                  <a:noFill/>
                </a:ln>
                <a:solidFill>
                  <a:prstClr val="black"/>
                </a:solidFill>
                <a:effectLst/>
                <a:uLnTx/>
                <a:uFillTx/>
                <a:latin typeface="Calibri"/>
                <a:ea typeface="+mn-ea"/>
                <a:cs typeface="+mn-cs"/>
              </a:rPr>
              <a:t>2</a:t>
            </a:r>
            <a:r>
              <a:rPr kumimoji="0" lang="en-GB" sz="2400" b="0" i="0" u="none" strike="noStrike" kern="1200" cap="none" spc="0" normalizeH="0" noProof="0" dirty="0" smtClean="0">
                <a:ln>
                  <a:noFill/>
                </a:ln>
                <a:solidFill>
                  <a:prstClr val="black"/>
                </a:solidFill>
                <a:effectLst/>
                <a:uLnTx/>
                <a:uFillTx/>
                <a:latin typeface="Calibri"/>
                <a:ea typeface="+mn-ea"/>
                <a:cs typeface="+mn-cs"/>
              </a:rPr>
              <a:t>O</a:t>
            </a:r>
          </a:p>
          <a:p>
            <a:pPr marL="914400" lvl="1" indent="-457200">
              <a:buFont typeface="+mj-lt"/>
              <a:buAutoNum type="alphaLcParenR"/>
              <a:defRPr/>
            </a:pPr>
            <a:r>
              <a:rPr lang="en-GB" sz="2400" baseline="0" dirty="0" smtClean="0">
                <a:solidFill>
                  <a:srgbClr val="00B050"/>
                </a:solidFill>
                <a:latin typeface="Calibri"/>
              </a:rPr>
              <a:t>4</a:t>
            </a:r>
            <a:r>
              <a:rPr lang="en-GB" sz="2400" baseline="0" dirty="0" smtClean="0">
                <a:solidFill>
                  <a:prstClr val="black"/>
                </a:solidFill>
                <a:latin typeface="Calibri"/>
              </a:rPr>
              <a:t>K</a:t>
            </a:r>
            <a:r>
              <a:rPr lang="en-GB" sz="2400" dirty="0" smtClean="0">
                <a:solidFill>
                  <a:prstClr val="black"/>
                </a:solidFill>
                <a:latin typeface="Calibri"/>
              </a:rPr>
              <a:t> + O</a:t>
            </a:r>
            <a:r>
              <a:rPr lang="en-GB" sz="2400" baseline="-25000" dirty="0" smtClean="0">
                <a:solidFill>
                  <a:prstClr val="black"/>
                </a:solidFill>
                <a:latin typeface="Calibri"/>
              </a:rPr>
              <a:t>2</a:t>
            </a:r>
            <a:r>
              <a:rPr lang="en-GB" sz="2400" dirty="0" smtClean="0">
                <a:solidFill>
                  <a:prstClr val="black"/>
                </a:solidFill>
                <a:latin typeface="Calibri"/>
              </a:rPr>
              <a:t> </a:t>
            </a:r>
            <a:r>
              <a:rPr lang="en-GB" sz="2400" b="1" dirty="0">
                <a:sym typeface="Wingdings" panose="05000000000000000000" pitchFamily="2" charset="2"/>
              </a:rPr>
              <a:t></a:t>
            </a:r>
            <a:r>
              <a:rPr lang="en-GB" sz="2400" dirty="0" smtClean="0">
                <a:solidFill>
                  <a:prstClr val="black"/>
                </a:solidFill>
                <a:latin typeface="Calibri"/>
              </a:rPr>
              <a:t>  </a:t>
            </a:r>
            <a:r>
              <a:rPr lang="en-GB" sz="2400" dirty="0" smtClean="0">
                <a:solidFill>
                  <a:srgbClr val="00B050"/>
                </a:solidFill>
                <a:latin typeface="Calibri"/>
              </a:rPr>
              <a:t>2</a:t>
            </a:r>
            <a:r>
              <a:rPr lang="en-GB" sz="2400" dirty="0" smtClean="0">
                <a:solidFill>
                  <a:prstClr val="black"/>
                </a:solidFill>
                <a:latin typeface="Calibri"/>
              </a:rPr>
              <a:t>K</a:t>
            </a:r>
            <a:r>
              <a:rPr lang="en-GB" sz="2400" baseline="-25000" dirty="0" smtClean="0">
                <a:solidFill>
                  <a:prstClr val="black"/>
                </a:solidFill>
                <a:latin typeface="Calibri"/>
              </a:rPr>
              <a:t>2</a:t>
            </a:r>
            <a:r>
              <a:rPr lang="en-GB" sz="2400" dirty="0" smtClean="0">
                <a:solidFill>
                  <a:prstClr val="black"/>
                </a:solidFill>
                <a:latin typeface="Calibri"/>
              </a:rPr>
              <a:t>O</a:t>
            </a:r>
            <a:r>
              <a:rPr lang="en-GB" sz="2400" b="1" dirty="0" smtClean="0">
                <a:solidFill>
                  <a:prstClr val="black"/>
                </a:solidFill>
                <a:latin typeface="Calibri"/>
              </a:rPr>
              <a:t>    </a:t>
            </a:r>
            <a:r>
              <a:rPr lang="en-GB" sz="2400" b="1" dirty="0" smtClean="0">
                <a:solidFill>
                  <a:prstClr val="black"/>
                </a:solidFill>
                <a:sym typeface="Wingdings" panose="05000000000000000000" pitchFamily="2" charset="2"/>
              </a:rPr>
              <a:t> </a:t>
            </a:r>
            <a:r>
              <a:rPr lang="en-GB" sz="2400" b="1" baseline="-25000" dirty="0" smtClean="0">
                <a:solidFill>
                  <a:prstClr val="black"/>
                </a:solidFill>
              </a:rPr>
              <a:t> </a:t>
            </a:r>
            <a:endParaRPr lang="pt-BR" b="1" dirty="0"/>
          </a:p>
          <a:p>
            <a:pPr lvl="0"/>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123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
        <p:nvSpPr>
          <p:cNvPr id="7" name="TextBox 6"/>
          <p:cNvSpPr txBox="1"/>
          <p:nvPr/>
        </p:nvSpPr>
        <p:spPr>
          <a:xfrm>
            <a:off x="0" y="980728"/>
            <a:ext cx="4716016" cy="4585871"/>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endParaRPr lang="en-GB" dirty="0"/>
          </a:p>
          <a:p>
            <a:r>
              <a:rPr lang="en-GB" sz="3600" b="1" dirty="0">
                <a:solidFill>
                  <a:schemeClr val="tx1">
                    <a:lumMod val="50000"/>
                    <a:lumOff val="50000"/>
                  </a:schemeClr>
                </a:solidFill>
              </a:rPr>
              <a:t>Atomic </a:t>
            </a:r>
            <a:r>
              <a:rPr lang="en-GB" sz="3600" b="1" dirty="0" smtClean="0">
                <a:solidFill>
                  <a:schemeClr val="tx1">
                    <a:lumMod val="50000"/>
                    <a:lumOff val="50000"/>
                  </a:schemeClr>
                </a:solidFill>
              </a:rPr>
              <a:t>structure</a:t>
            </a:r>
            <a:endParaRPr lang="en-GB" sz="3600" b="1" dirty="0">
              <a:solidFill>
                <a:schemeClr val="tx1">
                  <a:lumMod val="50000"/>
                  <a:lumOff val="50000"/>
                </a:schemeClr>
              </a:solidFill>
            </a:endParaRPr>
          </a:p>
          <a:p>
            <a:r>
              <a:rPr lang="en-GB" sz="3600" b="1" dirty="0">
                <a:solidFill>
                  <a:schemeClr val="tx1">
                    <a:lumMod val="50000"/>
                    <a:lumOff val="50000"/>
                  </a:schemeClr>
                </a:solidFill>
              </a:rPr>
              <a:t>PART 1</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Model of the atom</a:t>
            </a:r>
          </a:p>
          <a:p>
            <a:pPr marL="685800" lvl="1" indent="-342900">
              <a:buFont typeface="Arial" charset="0"/>
              <a:buChar char="•"/>
            </a:pPr>
            <a:r>
              <a:rPr lang="en-US" sz="2400" b="1" dirty="0">
                <a:solidFill>
                  <a:schemeClr val="bg1">
                    <a:lumMod val="50000"/>
                  </a:schemeClr>
                </a:solidFill>
              </a:rPr>
              <a:t>Structure of the atom</a:t>
            </a:r>
          </a:p>
          <a:p>
            <a:endParaRPr lang="en-GB" dirty="0"/>
          </a:p>
        </p:txBody>
      </p:sp>
    </p:spTree>
    <p:extLst>
      <p:ext uri="{BB962C8B-B14F-4D97-AF65-F5344CB8AC3E}">
        <p14:creationId xmlns:p14="http://schemas.microsoft.com/office/powerpoint/2010/main" val="419284220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Chemical measurements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581697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An </a:t>
            </a:r>
            <a:r>
              <a:rPr kumimoji="0" lang="en-GB" sz="2400" b="0" i="0" u="none" strike="noStrike" kern="1200" cap="none" spc="0" normalizeH="0" baseline="0" noProof="0" dirty="0">
                <a:ln>
                  <a:noFill/>
                </a:ln>
                <a:solidFill>
                  <a:prstClr val="black"/>
                </a:solidFill>
                <a:effectLst/>
                <a:uLnTx/>
                <a:uFillTx/>
                <a:latin typeface="Calibri"/>
                <a:ea typeface="+mn-ea"/>
                <a:cs typeface="+mn-cs"/>
              </a:rPr>
              <a:t>aqueous solution of hydrogen peroxide (H</a:t>
            </a:r>
            <a:r>
              <a:rPr kumimoji="0" lang="en-GB" sz="2400" b="0" i="0" u="none" strike="noStrike" kern="1200" cap="none" spc="0" normalizeH="0" baseline="-25000" noProof="0" dirty="0">
                <a:ln>
                  <a:noFill/>
                </a:ln>
                <a:solidFill>
                  <a:prstClr val="black"/>
                </a:solidFill>
                <a:effectLst/>
                <a:uLnTx/>
                <a:uFillTx/>
                <a:latin typeface="Calibri"/>
                <a:ea typeface="+mn-ea"/>
                <a:cs typeface="+mn-cs"/>
              </a:rPr>
              <a:t>2</a:t>
            </a:r>
            <a:r>
              <a:rPr kumimoji="0" lang="en-GB" sz="2400" b="0" i="0" u="none" strike="noStrike" kern="1200" cap="none" spc="0" normalizeH="0" baseline="0" noProof="0" dirty="0">
                <a:ln>
                  <a:noFill/>
                </a:ln>
                <a:solidFill>
                  <a:prstClr val="black"/>
                </a:solidFill>
                <a:effectLst/>
                <a:uLnTx/>
                <a:uFillTx/>
                <a:latin typeface="Calibri"/>
                <a:ea typeface="+mn-ea"/>
                <a:cs typeface="+mn-cs"/>
              </a:rPr>
              <a:t>O</a:t>
            </a:r>
            <a:r>
              <a:rPr kumimoji="0" lang="en-GB" sz="2400" b="0" i="0" u="none" strike="noStrike" kern="1200" cap="none" spc="0" normalizeH="0" baseline="-25000" noProof="0" dirty="0">
                <a:ln>
                  <a:noFill/>
                </a:ln>
                <a:solidFill>
                  <a:prstClr val="black"/>
                </a:solidFill>
                <a:effectLst/>
                <a:uLnTx/>
                <a:uFillTx/>
                <a:latin typeface="Calibri"/>
                <a:ea typeface="+mn-ea"/>
                <a:cs typeface="+mn-cs"/>
              </a:rPr>
              <a:t>2</a:t>
            </a:r>
            <a:r>
              <a:rPr kumimoji="0" lang="en-GB" sz="2400" b="0" i="0" u="none" strike="noStrike" kern="1200" cap="none" spc="0" normalizeH="0" baseline="0" noProof="0" dirty="0">
                <a:ln>
                  <a:noFill/>
                </a:ln>
                <a:solidFill>
                  <a:prstClr val="black"/>
                </a:solidFill>
                <a:effectLst/>
                <a:uLnTx/>
                <a:uFillTx/>
                <a:latin typeface="Calibri"/>
                <a:ea typeface="+mn-ea"/>
                <a:cs typeface="+mn-cs"/>
              </a:rPr>
              <a:t>) decomposes to form water and oxygen.</a:t>
            </a:r>
          </a:p>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       </a:t>
            </a: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	a</a:t>
            </a:r>
            <a:r>
              <a:rPr kumimoji="0" lang="en-GB" sz="2400" b="0" i="0" u="none" strike="noStrike" kern="1200" cap="none" spc="0" normalizeH="0" baseline="0" noProof="0" dirty="0">
                <a:ln>
                  <a:noFill/>
                </a:ln>
                <a:solidFill>
                  <a:prstClr val="black"/>
                </a:solidFill>
                <a:effectLst/>
                <a:uLnTx/>
                <a:uFillTx/>
                <a:latin typeface="Calibri"/>
                <a:ea typeface="+mn-ea"/>
                <a:cs typeface="+mn-cs"/>
              </a:rPr>
              <a:t>) Write a balanced symbol equation for this reaction.  </a:t>
            </a:r>
            <a:r>
              <a:rPr lang="en-GB" sz="2400" dirty="0">
                <a:solidFill>
                  <a:prstClr val="black"/>
                </a:solidFill>
                <a:latin typeface="Calibri"/>
              </a:rPr>
              <a:t>Include  </a:t>
            </a:r>
          </a:p>
          <a:p>
            <a:pPr marR="0" lvl="0" algn="l" defTabSz="914400" rtl="0" eaLnBrk="1" fontAlgn="auto" latinLnBrk="0" hangingPunct="1">
              <a:lnSpc>
                <a:spcPct val="100000"/>
              </a:lnSpc>
              <a:spcBef>
                <a:spcPts val="0"/>
              </a:spcBef>
              <a:spcAft>
                <a:spcPts val="0"/>
              </a:spcAft>
              <a:buClrTx/>
              <a:buSzTx/>
              <a:tabLst/>
              <a:defRPr/>
            </a:pPr>
            <a:r>
              <a:rPr lang="en-GB" sz="2400" dirty="0">
                <a:solidFill>
                  <a:prstClr val="black"/>
                </a:solidFill>
                <a:latin typeface="Calibri"/>
              </a:rPr>
              <a:t>            the state symbols.</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lvl="0"/>
            <a:r>
              <a:rPr kumimoji="0" lang="en-GB" sz="2400" b="1" i="0" u="none" strike="noStrike" kern="1200" cap="none" spc="0" normalizeH="0" baseline="0" noProof="0" dirty="0">
                <a:ln>
                  <a:noFill/>
                </a:ln>
                <a:solidFill>
                  <a:srgbClr val="00B050"/>
                </a:solidFill>
                <a:effectLst/>
                <a:uLnTx/>
                <a:uFillTx/>
                <a:latin typeface="Calibri"/>
                <a:ea typeface="+mn-ea"/>
                <a:cs typeface="+mn-cs"/>
              </a:rPr>
              <a:t> </a:t>
            </a:r>
            <a:r>
              <a:rPr lang="en-GB" sz="2400" b="1" dirty="0">
                <a:solidFill>
                  <a:srgbClr val="00B050"/>
                </a:solidFill>
                <a:latin typeface="Calibri"/>
              </a:rPr>
              <a:t>           </a:t>
            </a:r>
            <a:r>
              <a:rPr lang="en-GB" sz="2400" b="1" dirty="0" smtClean="0">
                <a:solidFill>
                  <a:srgbClr val="00B050"/>
                </a:solidFill>
                <a:latin typeface="Calibri"/>
              </a:rPr>
              <a:t>	</a:t>
            </a:r>
            <a:r>
              <a:rPr kumimoji="0" lang="en-GB" sz="2400" b="1" i="0" u="none" strike="noStrike" kern="1200" cap="none" spc="0" normalizeH="0" baseline="0" noProof="0" dirty="0" smtClean="0">
                <a:ln>
                  <a:noFill/>
                </a:ln>
                <a:solidFill>
                  <a:srgbClr val="00B050"/>
                </a:solidFill>
                <a:effectLst/>
                <a:uLnTx/>
                <a:uFillTx/>
                <a:latin typeface="Calibri"/>
                <a:ea typeface="+mn-ea"/>
                <a:cs typeface="+mn-cs"/>
              </a:rPr>
              <a:t>2</a:t>
            </a:r>
            <a:r>
              <a:rPr lang="en-GB" sz="2400" b="1" dirty="0" smtClean="0">
                <a:solidFill>
                  <a:srgbClr val="00B050"/>
                </a:solidFill>
              </a:rPr>
              <a:t>H</a:t>
            </a:r>
            <a:r>
              <a:rPr lang="en-GB" sz="2400" b="1" baseline="-25000" dirty="0" smtClean="0">
                <a:solidFill>
                  <a:srgbClr val="00B050"/>
                </a:solidFill>
              </a:rPr>
              <a:t>2</a:t>
            </a:r>
            <a:r>
              <a:rPr lang="en-GB" sz="2400" b="1" dirty="0" smtClean="0">
                <a:solidFill>
                  <a:srgbClr val="00B050"/>
                </a:solidFill>
              </a:rPr>
              <a:t>O</a:t>
            </a:r>
            <a:r>
              <a:rPr lang="en-GB" sz="2400" b="1" baseline="-25000" dirty="0" smtClean="0">
                <a:solidFill>
                  <a:srgbClr val="00B050"/>
                </a:solidFill>
              </a:rPr>
              <a:t>2 </a:t>
            </a:r>
            <a:r>
              <a:rPr lang="en-GB" sz="2400" b="1" dirty="0">
                <a:solidFill>
                  <a:srgbClr val="00B050"/>
                </a:solidFill>
              </a:rPr>
              <a:t>(</a:t>
            </a:r>
            <a:r>
              <a:rPr lang="en-GB" sz="2400" b="1" dirty="0" err="1">
                <a:solidFill>
                  <a:srgbClr val="00B050"/>
                </a:solidFill>
              </a:rPr>
              <a:t>aq</a:t>
            </a:r>
            <a:r>
              <a:rPr lang="en-GB" sz="2400" b="1" dirty="0">
                <a:solidFill>
                  <a:srgbClr val="00B050"/>
                </a:solidFill>
              </a:rPr>
              <a:t>) </a:t>
            </a:r>
            <a:r>
              <a:rPr lang="en-GB" sz="2400" b="1" dirty="0">
                <a:solidFill>
                  <a:srgbClr val="00B050"/>
                </a:solidFill>
                <a:sym typeface="Wingdings" panose="05000000000000000000" pitchFamily="2" charset="2"/>
              </a:rPr>
              <a:t> 2</a:t>
            </a:r>
            <a:r>
              <a:rPr lang="en-GB" sz="2400" b="1" dirty="0">
                <a:solidFill>
                  <a:srgbClr val="00B050"/>
                </a:solidFill>
              </a:rPr>
              <a:t>H</a:t>
            </a:r>
            <a:r>
              <a:rPr lang="en-GB" sz="2400" b="1" baseline="-25000" dirty="0">
                <a:solidFill>
                  <a:srgbClr val="00B050"/>
                </a:solidFill>
              </a:rPr>
              <a:t>2</a:t>
            </a:r>
            <a:r>
              <a:rPr lang="en-GB" sz="2400" b="1" dirty="0">
                <a:solidFill>
                  <a:srgbClr val="00B050"/>
                </a:solidFill>
              </a:rPr>
              <a:t>O </a:t>
            </a:r>
            <a:r>
              <a:rPr lang="en-GB" sz="2400" b="1" dirty="0">
                <a:solidFill>
                  <a:srgbClr val="00B050"/>
                </a:solidFill>
                <a:sym typeface="Wingdings" panose="05000000000000000000" pitchFamily="2" charset="2"/>
              </a:rPr>
              <a:t>(l) + </a:t>
            </a:r>
            <a:r>
              <a:rPr lang="en-GB" sz="2400" b="1" dirty="0">
                <a:solidFill>
                  <a:srgbClr val="00B050"/>
                </a:solidFill>
              </a:rPr>
              <a:t>O</a:t>
            </a:r>
            <a:r>
              <a:rPr lang="en-GB" sz="2400" b="1" baseline="-25000" dirty="0">
                <a:solidFill>
                  <a:srgbClr val="00B050"/>
                </a:solidFill>
              </a:rPr>
              <a:t>2</a:t>
            </a:r>
            <a:r>
              <a:rPr lang="en-GB" sz="2400" b="1" dirty="0">
                <a:solidFill>
                  <a:srgbClr val="00B050"/>
                </a:solidFill>
                <a:sym typeface="Wingdings" panose="05000000000000000000" pitchFamily="2" charset="2"/>
              </a:rPr>
              <a:t>(g) </a:t>
            </a:r>
            <a:r>
              <a:rPr lang="en-GB" sz="2400" b="1" baseline="-25000" dirty="0">
                <a:solidFill>
                  <a:srgbClr val="00B050"/>
                </a:solidFill>
              </a:rPr>
              <a:t> </a:t>
            </a:r>
            <a:endParaRPr lang="pt-BR" b="1" dirty="0">
              <a:solidFill>
                <a:srgbClr val="00B050"/>
              </a:solidFill>
            </a:endParaRPr>
          </a:p>
          <a:p>
            <a:pPr lvl="0"/>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lvl="0">
              <a:defRPr/>
            </a:pPr>
            <a:r>
              <a:rPr lang="en-GB" sz="2400" dirty="0">
                <a:solidFill>
                  <a:prstClr val="black"/>
                </a:solidFill>
              </a:rPr>
              <a:t> 	</a:t>
            </a:r>
            <a:r>
              <a:rPr lang="en-GB" sz="2400" dirty="0" smtClean="0">
                <a:solidFill>
                  <a:prstClr val="black"/>
                </a:solidFill>
              </a:rPr>
              <a:t>b</a:t>
            </a:r>
            <a:r>
              <a:rPr lang="en-GB" sz="2400" dirty="0">
                <a:solidFill>
                  <a:prstClr val="black"/>
                </a:solidFill>
              </a:rPr>
              <a:t>) Why does the water, produced during the reaction, have a 	lower mass than the original hydrogen peroxide?</a:t>
            </a:r>
          </a:p>
          <a:p>
            <a:pPr lvl="0">
              <a:defRPr/>
            </a:pPr>
            <a:r>
              <a:rPr lang="en-GB" sz="2400" dirty="0">
                <a:solidFill>
                  <a:prstClr val="black"/>
                </a:solidFill>
              </a:rPr>
              <a:t>            </a:t>
            </a:r>
            <a:r>
              <a:rPr lang="en-GB" sz="2400" dirty="0" smtClean="0">
                <a:solidFill>
                  <a:prstClr val="black"/>
                </a:solidFill>
              </a:rPr>
              <a:t>	</a:t>
            </a:r>
            <a:r>
              <a:rPr lang="en-GB" sz="2400" b="1" dirty="0" smtClean="0">
                <a:solidFill>
                  <a:srgbClr val="00B050"/>
                </a:solidFill>
              </a:rPr>
              <a:t>Because </a:t>
            </a:r>
            <a:r>
              <a:rPr lang="en-GB" sz="2400" b="1" dirty="0">
                <a:solidFill>
                  <a:srgbClr val="00B050"/>
                </a:solidFill>
              </a:rPr>
              <a:t>the oxygen gas produced during the </a:t>
            </a:r>
            <a:r>
              <a:rPr lang="en-GB" sz="2400" b="1" dirty="0" smtClean="0">
                <a:solidFill>
                  <a:srgbClr val="00B050"/>
                </a:solidFill>
              </a:rPr>
              <a:t>reaction 	escaped into </a:t>
            </a:r>
            <a:r>
              <a:rPr lang="en-GB" sz="2400" b="1" dirty="0">
                <a:solidFill>
                  <a:srgbClr val="00B050"/>
                </a:solidFill>
              </a:rPr>
              <a:t>the atmosphere.</a:t>
            </a:r>
            <a:endParaRPr lang="en-GB" sz="2400" dirty="0">
              <a:solidFill>
                <a:prstClr val="black"/>
              </a:solidFill>
            </a:endParaRPr>
          </a:p>
          <a:p>
            <a:pPr lvl="0"/>
            <a:endParaRPr lang="en-GB" dirty="0">
              <a:solidFill>
                <a:prstClr val="black"/>
              </a:solidFill>
            </a:endParaRPr>
          </a:p>
          <a:p>
            <a:pPr marL="457200" lvl="0" indent="-457200">
              <a:buFont typeface="+mj-lt"/>
              <a:buAutoNum type="arabicPeriod" startAt="6"/>
              <a:defRPr/>
            </a:pPr>
            <a:r>
              <a:rPr lang="en-GB" sz="2400" dirty="0">
                <a:solidFill>
                  <a:prstClr val="black"/>
                </a:solidFill>
              </a:rPr>
              <a:t>What is a precipitate?</a:t>
            </a:r>
          </a:p>
          <a:p>
            <a:pPr lvl="1">
              <a:defRPr/>
            </a:pPr>
            <a:r>
              <a:rPr lang="en-GB" sz="2400" b="1" dirty="0" smtClean="0">
                <a:solidFill>
                  <a:srgbClr val="00B050"/>
                </a:solidFill>
              </a:rPr>
              <a:t>Insoluble solid produced during a reaction.</a:t>
            </a:r>
            <a:endParaRPr lang="en-GB" sz="2400" b="1" dirty="0">
              <a:solidFill>
                <a:srgbClr val="00B050"/>
              </a:solidFill>
            </a:endParaRPr>
          </a:p>
          <a:p>
            <a:pPr marL="457200" lvl="0" indent="-457200">
              <a:buFont typeface="+mj-lt"/>
              <a:buAutoNum type="arabicPeriod" startAt="6"/>
              <a:defRPr/>
            </a:pPr>
            <a:r>
              <a:rPr lang="en-GB" sz="2400" dirty="0">
                <a:solidFill>
                  <a:prstClr val="black"/>
                </a:solidFill>
              </a:rPr>
              <a:t>How does a precipitation reaction show conservation of mass</a:t>
            </a:r>
            <a:r>
              <a:rPr lang="en-GB" sz="2400" dirty="0" smtClean="0">
                <a:solidFill>
                  <a:prstClr val="black"/>
                </a:solidFill>
              </a:rPr>
              <a:t>?</a:t>
            </a:r>
          </a:p>
          <a:p>
            <a:pPr lvl="1">
              <a:defRPr/>
            </a:pPr>
            <a:r>
              <a:rPr kumimoji="0" lang="en-GB" sz="2400" b="1" i="0" u="none" strike="noStrike" kern="1200" cap="none" spc="0" normalizeH="0" baseline="0" noProof="0" dirty="0" smtClean="0">
                <a:ln>
                  <a:noFill/>
                </a:ln>
                <a:solidFill>
                  <a:srgbClr val="00B050"/>
                </a:solidFill>
                <a:effectLst/>
                <a:uLnTx/>
                <a:uFillTx/>
                <a:latin typeface="Calibri"/>
                <a:ea typeface="+mn-ea"/>
                <a:cs typeface="+mn-cs"/>
              </a:rPr>
              <a:t>Mass reactants = mass products; all products remain in the reaction container.</a:t>
            </a:r>
            <a:endParaRPr kumimoji="0" lang="en-GB" sz="2400" b="1" i="0" u="none" strike="noStrike" kern="1200" cap="none" spc="0" normalizeH="0" baseline="0" noProof="0" dirty="0">
              <a:ln>
                <a:noFill/>
              </a:ln>
              <a:solidFill>
                <a:srgbClr val="00B050"/>
              </a:solidFill>
              <a:effectLst/>
              <a:uLnTx/>
              <a:uFillTx/>
              <a:latin typeface="Calibri"/>
              <a:ea typeface="+mn-ea"/>
              <a:cs typeface="+mn-cs"/>
            </a:endParaRPr>
          </a:p>
        </p:txBody>
      </p:sp>
    </p:spTree>
    <p:extLst>
      <p:ext uri="{BB962C8B-B14F-4D97-AF65-F5344CB8AC3E}">
        <p14:creationId xmlns:p14="http://schemas.microsoft.com/office/powerpoint/2010/main" val="166004564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517803"/>
            <a:ext cx="4572000" cy="5539978"/>
          </a:xfrm>
          <a:prstGeom prst="rect">
            <a:avLst/>
          </a:prstGeom>
          <a:noFill/>
        </p:spPr>
        <p:txBody>
          <a:bodyPr wrap="square" rtlCol="0">
            <a:spAutoFit/>
          </a:bodyPr>
          <a:lstStyle/>
          <a:p>
            <a:r>
              <a:rPr lang="en-GB" sz="7200" b="1" dirty="0" err="1">
                <a:latin typeface="+mj-lt"/>
                <a:ea typeface="Beirut" charset="-78"/>
                <a:cs typeface="Beirut" charset="-78"/>
              </a:rPr>
              <a:t>LearnIT</a:t>
            </a:r>
            <a:r>
              <a:rPr lang="en-GB" sz="7200" b="1" dirty="0">
                <a:latin typeface="+mj-lt"/>
                <a:ea typeface="Beirut" charset="-78"/>
                <a:cs typeface="Beirut" charset="-78"/>
              </a:rPr>
              <a:t>!</a:t>
            </a:r>
          </a:p>
          <a:p>
            <a:r>
              <a:rPr lang="en-GB" sz="7200" b="1" dirty="0" err="1">
                <a:latin typeface="+mj-lt"/>
                <a:ea typeface="Beirut" charset="-78"/>
                <a:cs typeface="Beirut" charset="-78"/>
              </a:rPr>
              <a:t>KnowIT</a:t>
            </a:r>
            <a:r>
              <a:rPr lang="en-GB" sz="7200" b="1" dirty="0">
                <a:latin typeface="+mj-lt"/>
                <a:ea typeface="Beirut" charset="-78"/>
                <a:cs typeface="Beirut" charset="-78"/>
              </a:rPr>
              <a:t>!</a:t>
            </a:r>
          </a:p>
          <a:p>
            <a:endParaRPr lang="en-GB" dirty="0"/>
          </a:p>
          <a:p>
            <a:r>
              <a:rPr lang="en-GB" sz="3600" b="1" dirty="0" smtClean="0">
                <a:solidFill>
                  <a:schemeClr val="tx1">
                    <a:lumMod val="50000"/>
                    <a:lumOff val="50000"/>
                  </a:schemeClr>
                </a:solidFill>
              </a:rPr>
              <a:t>Calculations involving masses – Part 4</a:t>
            </a:r>
            <a:endParaRPr lang="en-GB" sz="2800" dirty="0">
              <a:solidFill>
                <a:schemeClr val="tx1">
                  <a:lumMod val="50000"/>
                  <a:lumOff val="50000"/>
                </a:schemeClr>
              </a:solidFill>
            </a:endParaRPr>
          </a:p>
          <a:p>
            <a:pPr marL="685800" lvl="1" indent="-342900">
              <a:buFont typeface="Arial" charset="0"/>
              <a:buChar char="•"/>
            </a:pPr>
            <a:r>
              <a:rPr lang="en-US" sz="2400" b="1" dirty="0" smtClean="0">
                <a:solidFill>
                  <a:schemeClr val="bg1">
                    <a:lumMod val="50000"/>
                  </a:schemeClr>
                </a:solidFill>
              </a:rPr>
              <a:t>Masses of reactants and products from balanced equations</a:t>
            </a:r>
          </a:p>
          <a:p>
            <a:pPr marL="685800" lvl="1" indent="-342900">
              <a:buFont typeface="Arial" charset="0"/>
              <a:buChar char="•"/>
            </a:pPr>
            <a:r>
              <a:rPr lang="en-US" sz="2400" b="1" dirty="0" smtClean="0">
                <a:solidFill>
                  <a:schemeClr val="bg1">
                    <a:lumMod val="50000"/>
                  </a:schemeClr>
                </a:solidFill>
              </a:rPr>
              <a:t>Calculate the concentration of solutions</a:t>
            </a:r>
          </a:p>
        </p:txBody>
      </p:sp>
    </p:spTree>
    <p:extLst>
      <p:ext uri="{BB962C8B-B14F-4D97-AF65-F5344CB8AC3E}">
        <p14:creationId xmlns:p14="http://schemas.microsoft.com/office/powerpoint/2010/main" val="427735132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0"/>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Masses of reactants and products from balanced equations</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 xmlns:a16="http://schemas.microsoft.com/office/drawing/2014/main" id="{069D24D6-BF3E-48D1-A1E3-FB8C618604DE}"/>
              </a:ext>
            </a:extLst>
          </p:cNvPr>
          <p:cNvSpPr txBox="1"/>
          <p:nvPr/>
        </p:nvSpPr>
        <p:spPr>
          <a:xfrm>
            <a:off x="215516" y="746876"/>
            <a:ext cx="8712968"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dirty="0" smtClean="0"/>
              <a:t>It is possible to calculate the </a:t>
            </a:r>
            <a:r>
              <a:rPr lang="en-GB" sz="2000" b="1" dirty="0" smtClean="0">
                <a:solidFill>
                  <a:schemeClr val="accent6">
                    <a:lumMod val="75000"/>
                  </a:schemeClr>
                </a:solidFill>
              </a:rPr>
              <a:t>mass of a reactant or a product </a:t>
            </a:r>
            <a:r>
              <a:rPr lang="en-GB" sz="2000" dirty="0" smtClean="0"/>
              <a:t>from a </a:t>
            </a:r>
            <a:r>
              <a:rPr lang="en-GB" sz="2000" b="1" dirty="0" smtClean="0">
                <a:solidFill>
                  <a:schemeClr val="accent6">
                    <a:lumMod val="75000"/>
                  </a:schemeClr>
                </a:solidFill>
              </a:rPr>
              <a:t>balanced chemical equation</a:t>
            </a:r>
            <a:r>
              <a:rPr lang="en-GB" sz="2000" dirty="0" smtClean="0"/>
              <a:t> given the </a:t>
            </a:r>
            <a:r>
              <a:rPr lang="en-GB" sz="2000" b="1" dirty="0" smtClean="0">
                <a:solidFill>
                  <a:schemeClr val="accent6">
                    <a:lumMod val="75000"/>
                  </a:schemeClr>
                </a:solidFill>
              </a:rPr>
              <a:t>mass of one of the substances</a:t>
            </a:r>
            <a:r>
              <a:rPr lang="en-GB" sz="2000" dirty="0" smtClean="0"/>
              <a:t>.</a:t>
            </a:r>
            <a:endParaRPr lang="en-GB" sz="2000" b="1" dirty="0">
              <a:solidFill>
                <a:schemeClr val="accent6">
                  <a:lumMod val="75000"/>
                </a:schemeClr>
              </a:solidFill>
            </a:endParaRPr>
          </a:p>
        </p:txBody>
      </p:sp>
      <p:sp>
        <p:nvSpPr>
          <p:cNvPr id="10" name="Rectangle 9"/>
          <p:cNvSpPr/>
          <p:nvPr/>
        </p:nvSpPr>
        <p:spPr>
          <a:xfrm>
            <a:off x="180425" y="1425348"/>
            <a:ext cx="8712968" cy="1384995"/>
          </a:xfrm>
          <a:prstGeom prst="rect">
            <a:avLst/>
          </a:prstGeom>
        </p:spPr>
        <p:txBody>
          <a:bodyPr wrap="square">
            <a:spAutoFit/>
          </a:bodyPr>
          <a:lstStyle/>
          <a:p>
            <a:pPr algn="ctr"/>
            <a:r>
              <a:rPr lang="en-GB" sz="2400" b="1" dirty="0">
                <a:solidFill>
                  <a:schemeClr val="accent6">
                    <a:lumMod val="75000"/>
                  </a:schemeClr>
                </a:solidFill>
              </a:rPr>
              <a:t>2</a:t>
            </a:r>
            <a:r>
              <a:rPr lang="en-GB" sz="2400" b="1" dirty="0"/>
              <a:t>Mg + O</a:t>
            </a:r>
            <a:r>
              <a:rPr lang="en-GB" sz="2400" b="1" baseline="-25000" dirty="0"/>
              <a:t>2</a:t>
            </a:r>
            <a:r>
              <a:rPr lang="en-GB" sz="2400" b="1" dirty="0"/>
              <a:t> </a:t>
            </a:r>
            <a:r>
              <a:rPr lang="en-GB" sz="2400" b="1" dirty="0">
                <a:sym typeface="Wingdings" panose="05000000000000000000" pitchFamily="2" charset="2"/>
              </a:rPr>
              <a:t> </a:t>
            </a:r>
            <a:r>
              <a:rPr lang="en-GB" sz="2400" b="1" dirty="0" smtClean="0">
                <a:solidFill>
                  <a:schemeClr val="accent6">
                    <a:lumMod val="75000"/>
                  </a:schemeClr>
                </a:solidFill>
                <a:sym typeface="Wingdings" panose="05000000000000000000" pitchFamily="2" charset="2"/>
              </a:rPr>
              <a:t>2</a:t>
            </a:r>
            <a:r>
              <a:rPr lang="en-GB" sz="2400" b="1" dirty="0" smtClean="0">
                <a:sym typeface="Wingdings" panose="05000000000000000000" pitchFamily="2" charset="2"/>
              </a:rPr>
              <a:t>MgO</a:t>
            </a:r>
          </a:p>
          <a:p>
            <a:pPr algn="ctr"/>
            <a:r>
              <a:rPr lang="en-GB" sz="2000" dirty="0" smtClean="0">
                <a:sym typeface="Wingdings" panose="05000000000000000000" pitchFamily="2" charset="2"/>
              </a:rPr>
              <a:t>This balanced symbol equation tells us: </a:t>
            </a:r>
          </a:p>
          <a:p>
            <a:pPr algn="ctr"/>
            <a:r>
              <a:rPr lang="en-GB" sz="2000" b="1" dirty="0" smtClean="0">
                <a:solidFill>
                  <a:schemeClr val="accent6">
                    <a:lumMod val="75000"/>
                  </a:schemeClr>
                </a:solidFill>
                <a:sym typeface="Wingdings" panose="05000000000000000000" pitchFamily="2" charset="2"/>
              </a:rPr>
              <a:t>2</a:t>
            </a:r>
            <a:r>
              <a:rPr lang="en-GB" sz="2000" dirty="0" smtClean="0">
                <a:sym typeface="Wingdings" panose="05000000000000000000" pitchFamily="2" charset="2"/>
              </a:rPr>
              <a:t> moles of Magnesium react with </a:t>
            </a:r>
            <a:r>
              <a:rPr lang="en-GB" sz="2000" b="1" dirty="0" smtClean="0">
                <a:solidFill>
                  <a:schemeClr val="accent6">
                    <a:lumMod val="75000"/>
                  </a:schemeClr>
                </a:solidFill>
                <a:sym typeface="Wingdings" panose="05000000000000000000" pitchFamily="2" charset="2"/>
              </a:rPr>
              <a:t>1</a:t>
            </a:r>
            <a:r>
              <a:rPr lang="en-GB" sz="2000" dirty="0" smtClean="0">
                <a:sym typeface="Wingdings" panose="05000000000000000000" pitchFamily="2" charset="2"/>
              </a:rPr>
              <a:t> mole of oxygen to give </a:t>
            </a:r>
            <a:r>
              <a:rPr lang="en-GB" sz="2000" b="1" dirty="0" smtClean="0">
                <a:solidFill>
                  <a:schemeClr val="accent6">
                    <a:lumMod val="75000"/>
                  </a:schemeClr>
                </a:solidFill>
                <a:sym typeface="Wingdings" panose="05000000000000000000" pitchFamily="2" charset="2"/>
              </a:rPr>
              <a:t>2</a:t>
            </a:r>
            <a:r>
              <a:rPr lang="en-GB" sz="2000" dirty="0" smtClean="0">
                <a:sym typeface="Wingdings" panose="05000000000000000000" pitchFamily="2" charset="2"/>
              </a:rPr>
              <a:t> moles of magnesium oxide.</a:t>
            </a:r>
            <a:endParaRPr lang="en-GB" dirty="0">
              <a:sym typeface="Wingdings" panose="05000000000000000000" pitchFamily="2" charset="2"/>
            </a:endParaRPr>
          </a:p>
        </p:txBody>
      </p:sp>
      <p:sp>
        <p:nvSpPr>
          <p:cNvPr id="14" name="TextBox 13"/>
          <p:cNvSpPr txBox="1"/>
          <p:nvPr/>
        </p:nvSpPr>
        <p:spPr>
          <a:xfrm>
            <a:off x="187467" y="2787197"/>
            <a:ext cx="8741017"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dirty="0" smtClean="0"/>
              <a:t>Method 1: </a:t>
            </a:r>
          </a:p>
          <a:p>
            <a:r>
              <a:rPr lang="en-GB" sz="2000" dirty="0"/>
              <a:t>How many grams of magnesium oxide would be produced by 2 grams of magnesium burnt in excess oxygen? Relative atomic masses: Mg </a:t>
            </a:r>
            <a:r>
              <a:rPr lang="en-GB" sz="2000" dirty="0" smtClean="0"/>
              <a:t>24; </a:t>
            </a:r>
            <a:r>
              <a:rPr lang="en-GB" sz="2000" dirty="0"/>
              <a:t>O 16</a:t>
            </a:r>
          </a:p>
          <a:p>
            <a:endParaRPr lang="en-GB" sz="2000" dirty="0" smtClean="0"/>
          </a:p>
          <a:p>
            <a:pPr marL="800100" lvl="1" indent="-342900">
              <a:buFont typeface="Arial" panose="020B0604020202020204" pitchFamily="34" charset="0"/>
              <a:buChar char="•"/>
            </a:pPr>
            <a:r>
              <a:rPr lang="en-GB" sz="2000" dirty="0" smtClean="0"/>
              <a:t>Calculate the relative formula masses and convert to the units in the question: </a:t>
            </a:r>
          </a:p>
          <a:p>
            <a:pPr lvl="1" algn="ctr"/>
            <a:r>
              <a:rPr lang="en-GB" sz="2000" b="1" dirty="0" smtClean="0">
                <a:solidFill>
                  <a:schemeClr val="accent6">
                    <a:lumMod val="75000"/>
                  </a:schemeClr>
                </a:solidFill>
              </a:rPr>
              <a:t>Mg = 24g; </a:t>
            </a:r>
            <a:r>
              <a:rPr lang="en-GB" sz="2000" b="1" dirty="0" err="1" smtClean="0">
                <a:solidFill>
                  <a:schemeClr val="accent6">
                    <a:lumMod val="75000"/>
                  </a:schemeClr>
                </a:solidFill>
              </a:rPr>
              <a:t>MgO</a:t>
            </a:r>
            <a:r>
              <a:rPr lang="en-GB" sz="2000" b="1" dirty="0" smtClean="0">
                <a:solidFill>
                  <a:schemeClr val="accent6">
                    <a:lumMod val="75000"/>
                  </a:schemeClr>
                </a:solidFill>
              </a:rPr>
              <a:t> = 40g</a:t>
            </a:r>
          </a:p>
          <a:p>
            <a:pPr marL="800100" lvl="1" indent="-342900">
              <a:buFont typeface="Arial" panose="020B0604020202020204" pitchFamily="34" charset="0"/>
              <a:buChar char="•"/>
            </a:pPr>
            <a:r>
              <a:rPr lang="en-GB" sz="2000" dirty="0" smtClean="0"/>
              <a:t>Find the ratio by dividing both numbers by the smallest number:</a:t>
            </a:r>
          </a:p>
          <a:p>
            <a:pPr lvl="1" algn="ctr"/>
            <a:r>
              <a:rPr lang="en-GB" sz="2000" b="1" dirty="0" smtClean="0">
                <a:solidFill>
                  <a:schemeClr val="accent6">
                    <a:lumMod val="75000"/>
                  </a:schemeClr>
                </a:solidFill>
              </a:rPr>
              <a:t>Mg = 24 ÷ 24 = 1; </a:t>
            </a:r>
            <a:r>
              <a:rPr lang="en-GB" sz="2000" b="1" dirty="0" err="1" smtClean="0">
                <a:solidFill>
                  <a:schemeClr val="accent6">
                    <a:lumMod val="75000"/>
                  </a:schemeClr>
                </a:solidFill>
              </a:rPr>
              <a:t>MgO</a:t>
            </a:r>
            <a:r>
              <a:rPr lang="en-GB" sz="2000" b="1" dirty="0" smtClean="0">
                <a:solidFill>
                  <a:schemeClr val="accent6">
                    <a:lumMod val="75000"/>
                  </a:schemeClr>
                </a:solidFill>
              </a:rPr>
              <a:t> = 40 ÷ 28 = 1.67</a:t>
            </a:r>
          </a:p>
          <a:p>
            <a:pPr marL="800100" lvl="1" indent="-342900">
              <a:buFont typeface="Arial" panose="020B0604020202020204" pitchFamily="34" charset="0"/>
              <a:buChar char="•"/>
            </a:pPr>
            <a:r>
              <a:rPr lang="en-GB" sz="2000" dirty="0" smtClean="0"/>
              <a:t>Find the mass of the unknown by multiplying the mass of the known by the ratio of the unknown:</a:t>
            </a:r>
          </a:p>
          <a:p>
            <a:pPr lvl="1" algn="ctr"/>
            <a:r>
              <a:rPr lang="en-GB" sz="2000" b="1" dirty="0" smtClean="0">
                <a:solidFill>
                  <a:schemeClr val="accent6">
                    <a:lumMod val="75000"/>
                  </a:schemeClr>
                </a:solidFill>
              </a:rPr>
              <a:t>Mass </a:t>
            </a:r>
            <a:r>
              <a:rPr lang="en-GB" sz="2000" b="1" dirty="0" err="1" smtClean="0">
                <a:solidFill>
                  <a:schemeClr val="accent6">
                    <a:lumMod val="75000"/>
                  </a:schemeClr>
                </a:solidFill>
              </a:rPr>
              <a:t>MgO</a:t>
            </a:r>
            <a:r>
              <a:rPr lang="en-GB" sz="2000" b="1" dirty="0" smtClean="0">
                <a:solidFill>
                  <a:schemeClr val="accent6">
                    <a:lumMod val="75000"/>
                  </a:schemeClr>
                </a:solidFill>
              </a:rPr>
              <a:t> = 2g x 1.67 = 3.3g</a:t>
            </a:r>
          </a:p>
        </p:txBody>
      </p:sp>
    </p:spTree>
    <p:extLst>
      <p:ext uri="{BB962C8B-B14F-4D97-AF65-F5344CB8AC3E}">
        <p14:creationId xmlns:p14="http://schemas.microsoft.com/office/powerpoint/2010/main" val="303212193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0"/>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Masses of reactants and products from balanced equations</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p:cNvSpPr/>
          <p:nvPr/>
        </p:nvSpPr>
        <p:spPr>
          <a:xfrm>
            <a:off x="65314" y="908720"/>
            <a:ext cx="8712968" cy="1384995"/>
          </a:xfrm>
          <a:prstGeom prst="rect">
            <a:avLst/>
          </a:prstGeom>
        </p:spPr>
        <p:txBody>
          <a:bodyPr wrap="square">
            <a:spAutoFit/>
          </a:bodyPr>
          <a:lstStyle/>
          <a:p>
            <a:pPr algn="ctr"/>
            <a:r>
              <a:rPr lang="en-GB" sz="2400" b="1" dirty="0">
                <a:solidFill>
                  <a:schemeClr val="accent6">
                    <a:lumMod val="75000"/>
                  </a:schemeClr>
                </a:solidFill>
              </a:rPr>
              <a:t>2</a:t>
            </a:r>
            <a:r>
              <a:rPr lang="en-GB" sz="2400" b="1" dirty="0"/>
              <a:t>Mg + O</a:t>
            </a:r>
            <a:r>
              <a:rPr lang="en-GB" sz="2400" b="1" baseline="-25000" dirty="0"/>
              <a:t>2</a:t>
            </a:r>
            <a:r>
              <a:rPr lang="en-GB" sz="2400" b="1" dirty="0"/>
              <a:t> </a:t>
            </a:r>
            <a:r>
              <a:rPr lang="en-GB" sz="2400" b="1" dirty="0">
                <a:sym typeface="Wingdings" panose="05000000000000000000" pitchFamily="2" charset="2"/>
              </a:rPr>
              <a:t> </a:t>
            </a:r>
            <a:r>
              <a:rPr lang="en-GB" sz="2400" b="1" dirty="0" smtClean="0">
                <a:solidFill>
                  <a:schemeClr val="accent6">
                    <a:lumMod val="75000"/>
                  </a:schemeClr>
                </a:solidFill>
                <a:sym typeface="Wingdings" panose="05000000000000000000" pitchFamily="2" charset="2"/>
              </a:rPr>
              <a:t>2</a:t>
            </a:r>
            <a:r>
              <a:rPr lang="en-GB" sz="2400" b="1" dirty="0" smtClean="0">
                <a:sym typeface="Wingdings" panose="05000000000000000000" pitchFamily="2" charset="2"/>
              </a:rPr>
              <a:t>MgO</a:t>
            </a:r>
          </a:p>
          <a:p>
            <a:pPr algn="ctr"/>
            <a:r>
              <a:rPr lang="en-GB" sz="2000" dirty="0" smtClean="0">
                <a:sym typeface="Wingdings" panose="05000000000000000000" pitchFamily="2" charset="2"/>
              </a:rPr>
              <a:t>This balanced symbol equation tells us: </a:t>
            </a:r>
          </a:p>
          <a:p>
            <a:pPr algn="ctr"/>
            <a:r>
              <a:rPr lang="en-GB" sz="2000" b="1" dirty="0" smtClean="0">
                <a:solidFill>
                  <a:schemeClr val="accent6">
                    <a:lumMod val="75000"/>
                  </a:schemeClr>
                </a:solidFill>
                <a:sym typeface="Wingdings" panose="05000000000000000000" pitchFamily="2" charset="2"/>
              </a:rPr>
              <a:t>2</a:t>
            </a:r>
            <a:r>
              <a:rPr lang="en-GB" sz="2000" dirty="0" smtClean="0">
                <a:sym typeface="Wingdings" panose="05000000000000000000" pitchFamily="2" charset="2"/>
              </a:rPr>
              <a:t> moles of Magnesium react with </a:t>
            </a:r>
            <a:r>
              <a:rPr lang="en-GB" sz="2000" b="1" dirty="0" smtClean="0">
                <a:solidFill>
                  <a:schemeClr val="accent6">
                    <a:lumMod val="75000"/>
                  </a:schemeClr>
                </a:solidFill>
                <a:sym typeface="Wingdings" panose="05000000000000000000" pitchFamily="2" charset="2"/>
              </a:rPr>
              <a:t>1</a:t>
            </a:r>
            <a:r>
              <a:rPr lang="en-GB" sz="2000" dirty="0" smtClean="0">
                <a:sym typeface="Wingdings" panose="05000000000000000000" pitchFamily="2" charset="2"/>
              </a:rPr>
              <a:t> mole of oxygen to give </a:t>
            </a:r>
            <a:r>
              <a:rPr lang="en-GB" sz="2000" b="1" dirty="0" smtClean="0">
                <a:solidFill>
                  <a:schemeClr val="accent6">
                    <a:lumMod val="75000"/>
                  </a:schemeClr>
                </a:solidFill>
                <a:sym typeface="Wingdings" panose="05000000000000000000" pitchFamily="2" charset="2"/>
              </a:rPr>
              <a:t>2</a:t>
            </a:r>
            <a:r>
              <a:rPr lang="en-GB" sz="2000" dirty="0" smtClean="0">
                <a:sym typeface="Wingdings" panose="05000000000000000000" pitchFamily="2" charset="2"/>
              </a:rPr>
              <a:t> moles of magnesium oxide.</a:t>
            </a:r>
            <a:endParaRPr lang="en-GB" dirty="0">
              <a:sym typeface="Wingdings" panose="05000000000000000000" pitchFamily="2" charset="2"/>
            </a:endParaRPr>
          </a:p>
        </p:txBody>
      </p:sp>
      <p:sp>
        <p:nvSpPr>
          <p:cNvPr id="7" name="TextBox 6"/>
          <p:cNvSpPr txBox="1"/>
          <p:nvPr/>
        </p:nvSpPr>
        <p:spPr>
          <a:xfrm>
            <a:off x="201491" y="2552365"/>
            <a:ext cx="8741017" cy="34778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dirty="0" smtClean="0"/>
              <a:t>Method 2 (using the mole equation): </a:t>
            </a:r>
          </a:p>
          <a:p>
            <a:r>
              <a:rPr lang="en-GB" sz="2000" dirty="0" smtClean="0"/>
              <a:t>How many grams of magnesium oxide would be produced by 2 grams of magnesium burnt in excess oxygen? Relative atomic masses: Mg 24; O 16</a:t>
            </a:r>
          </a:p>
          <a:p>
            <a:endParaRPr lang="en-GB" sz="2000" dirty="0" smtClean="0"/>
          </a:p>
          <a:p>
            <a:pPr marL="800100" lvl="1" indent="-342900">
              <a:buFont typeface="Arial" panose="020B0604020202020204" pitchFamily="34" charset="0"/>
              <a:buChar char="•"/>
            </a:pPr>
            <a:r>
              <a:rPr lang="en-GB" sz="2000" dirty="0" smtClean="0"/>
              <a:t>Find the number of moles of the given substance: </a:t>
            </a:r>
          </a:p>
          <a:p>
            <a:pPr lvl="2" algn="ctr"/>
            <a:r>
              <a:rPr lang="en-GB" sz="2000" b="1" dirty="0" smtClean="0">
                <a:solidFill>
                  <a:schemeClr val="accent6">
                    <a:lumMod val="75000"/>
                  </a:schemeClr>
                </a:solidFill>
              </a:rPr>
              <a:t>Mass ÷ RFM = 2 ÷ 24 = 0.083 moles</a:t>
            </a:r>
          </a:p>
          <a:p>
            <a:pPr marL="800100" lvl="1" indent="-342900">
              <a:buFont typeface="Arial" panose="020B0604020202020204" pitchFamily="34" charset="0"/>
              <a:buChar char="•"/>
            </a:pPr>
            <a:r>
              <a:rPr lang="en-GB" sz="2000" dirty="0" smtClean="0"/>
              <a:t>Use the equation to find the ratio:</a:t>
            </a:r>
          </a:p>
          <a:p>
            <a:pPr lvl="1" algn="ctr"/>
            <a:r>
              <a:rPr lang="en-GB" sz="2000" b="1" dirty="0" smtClean="0">
                <a:solidFill>
                  <a:schemeClr val="accent6">
                    <a:lumMod val="75000"/>
                  </a:schemeClr>
                </a:solidFill>
              </a:rPr>
              <a:t>2Mg : 2MgO</a:t>
            </a:r>
          </a:p>
          <a:p>
            <a:pPr lvl="1" algn="ctr"/>
            <a:r>
              <a:rPr lang="en-GB" sz="2000" b="1" dirty="0" smtClean="0">
                <a:solidFill>
                  <a:schemeClr val="accent6">
                    <a:lumMod val="75000"/>
                  </a:schemeClr>
                </a:solidFill>
              </a:rPr>
              <a:t>So 0.083 moles Mg will produce 0.083 moles </a:t>
            </a:r>
            <a:r>
              <a:rPr lang="en-GB" sz="2000" b="1" dirty="0" err="1" smtClean="0">
                <a:solidFill>
                  <a:schemeClr val="accent6">
                    <a:lumMod val="75000"/>
                  </a:schemeClr>
                </a:solidFill>
              </a:rPr>
              <a:t>MgO</a:t>
            </a:r>
            <a:endParaRPr lang="en-GB" sz="2000" b="1" dirty="0" smtClean="0">
              <a:solidFill>
                <a:schemeClr val="accent6">
                  <a:lumMod val="75000"/>
                </a:schemeClr>
              </a:solidFill>
            </a:endParaRPr>
          </a:p>
          <a:p>
            <a:pPr marL="800100" lvl="1" indent="-342900">
              <a:buFont typeface="Arial" panose="020B0604020202020204" pitchFamily="34" charset="0"/>
              <a:buChar char="•"/>
            </a:pPr>
            <a:r>
              <a:rPr lang="en-GB" sz="2000" dirty="0" smtClean="0"/>
              <a:t>Find the mass of the product:</a:t>
            </a:r>
          </a:p>
          <a:p>
            <a:pPr lvl="1" algn="ctr"/>
            <a:r>
              <a:rPr lang="en-GB" sz="2000" b="1" dirty="0" smtClean="0">
                <a:solidFill>
                  <a:schemeClr val="accent6">
                    <a:lumMod val="75000"/>
                  </a:schemeClr>
                </a:solidFill>
              </a:rPr>
              <a:t>Moles x RFM = 0.083 x 40 = 3.3g</a:t>
            </a:r>
          </a:p>
        </p:txBody>
      </p:sp>
    </p:spTree>
    <p:extLst>
      <p:ext uri="{BB962C8B-B14F-4D97-AF65-F5344CB8AC3E}">
        <p14:creationId xmlns:p14="http://schemas.microsoft.com/office/powerpoint/2010/main" val="209555165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Concentration of solutions</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 xmlns:a16="http://schemas.microsoft.com/office/drawing/2014/main" id="{069D24D6-BF3E-48D1-A1E3-FB8C618604DE}"/>
              </a:ext>
            </a:extLst>
          </p:cNvPr>
          <p:cNvSpPr txBox="1"/>
          <p:nvPr/>
        </p:nvSpPr>
        <p:spPr>
          <a:xfrm>
            <a:off x="3275856" y="692696"/>
            <a:ext cx="5688632" cy="283154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dirty="0"/>
              <a:t>Chemists quote the amount of substance (solute) dissolved in a certain volume of the solution.  The units used to express the concentration can be grams per decimetre cubed </a:t>
            </a:r>
            <a:r>
              <a:rPr lang="en-GB" sz="2000" b="1" dirty="0"/>
              <a:t>(g/dm</a:t>
            </a:r>
            <a:r>
              <a:rPr lang="en-GB" sz="2000" b="1" baseline="30000" dirty="0"/>
              <a:t>3</a:t>
            </a:r>
            <a:r>
              <a:rPr lang="en-GB" sz="2000" b="1" dirty="0"/>
              <a:t>)</a:t>
            </a:r>
            <a:r>
              <a:rPr lang="en-GB" sz="2000" dirty="0"/>
              <a:t>.  </a:t>
            </a:r>
            <a:r>
              <a:rPr lang="en-GB" sz="2000" b="1" dirty="0"/>
              <a:t>A decimetre (1dm</a:t>
            </a:r>
            <a:r>
              <a:rPr lang="en-GB" sz="2000" b="1" baseline="30000" dirty="0"/>
              <a:t> 3</a:t>
            </a:r>
            <a:r>
              <a:rPr lang="en-GB" sz="2000" b="1" dirty="0"/>
              <a:t>) cubed is equal to 1000cm</a:t>
            </a:r>
            <a:r>
              <a:rPr lang="en-GB" sz="2000" b="1" baseline="30000" dirty="0"/>
              <a:t>3</a:t>
            </a:r>
            <a:r>
              <a:rPr lang="en-GB" sz="2000" b="1" dirty="0"/>
              <a:t>.</a:t>
            </a:r>
          </a:p>
          <a:p>
            <a:pPr algn="ctr"/>
            <a:endParaRPr lang="en-GB" dirty="0"/>
          </a:p>
          <a:p>
            <a:pPr algn="ctr"/>
            <a:r>
              <a:rPr lang="en-GB" sz="2000" b="1" dirty="0">
                <a:solidFill>
                  <a:schemeClr val="accent6">
                    <a:lumMod val="75000"/>
                  </a:schemeClr>
                </a:solidFill>
              </a:rPr>
              <a:t>The blackcurrant juice is getting more </a:t>
            </a:r>
            <a:r>
              <a:rPr lang="en-GB" sz="2000" b="1" dirty="0" smtClean="0">
                <a:solidFill>
                  <a:schemeClr val="accent6">
                    <a:lumMod val="75000"/>
                  </a:schemeClr>
                </a:solidFill>
              </a:rPr>
              <a:t>concentrated </a:t>
            </a:r>
            <a:r>
              <a:rPr lang="en-GB" sz="2000" b="1" dirty="0">
                <a:solidFill>
                  <a:schemeClr val="accent6">
                    <a:lumMod val="75000"/>
                  </a:schemeClr>
                </a:solidFill>
              </a:rPr>
              <a:t>– the darker colour indicates more squash is in the same volume of its solution</a:t>
            </a:r>
          </a:p>
        </p:txBody>
      </p:sp>
      <p:pic>
        <p:nvPicPr>
          <p:cNvPr id="6" name="Picture 5">
            <a:extLst>
              <a:ext uri="{FF2B5EF4-FFF2-40B4-BE49-F238E27FC236}">
                <a16:creationId xmlns="" xmlns:a16="http://schemas.microsoft.com/office/drawing/2014/main" id="{59B8E1B0-B341-4BC0-B649-A7D7796FA71C}"/>
              </a:ext>
            </a:extLst>
          </p:cNvPr>
          <p:cNvPicPr>
            <a:picLocks noChangeAspect="1"/>
          </p:cNvPicPr>
          <p:nvPr/>
        </p:nvPicPr>
        <p:blipFill>
          <a:blip r:embed="rId3"/>
          <a:stretch>
            <a:fillRect/>
          </a:stretch>
        </p:blipFill>
        <p:spPr>
          <a:xfrm>
            <a:off x="147700" y="721296"/>
            <a:ext cx="2880320" cy="2073830"/>
          </a:xfrm>
          <a:prstGeom prst="rect">
            <a:avLst/>
          </a:prstGeom>
        </p:spPr>
      </p:pic>
      <p:cxnSp>
        <p:nvCxnSpPr>
          <p:cNvPr id="8" name="Straight Arrow Connector 7">
            <a:extLst>
              <a:ext uri="{FF2B5EF4-FFF2-40B4-BE49-F238E27FC236}">
                <a16:creationId xmlns="" xmlns:a16="http://schemas.microsoft.com/office/drawing/2014/main" id="{BAA0E9F7-1BF6-4921-A584-0D420C65AE9C}"/>
              </a:ext>
            </a:extLst>
          </p:cNvPr>
          <p:cNvCxnSpPr/>
          <p:nvPr/>
        </p:nvCxnSpPr>
        <p:spPr>
          <a:xfrm flipV="1">
            <a:off x="611560" y="2430574"/>
            <a:ext cx="2376264" cy="720080"/>
          </a:xfrm>
          <a:prstGeom prst="straightConnector1">
            <a:avLst/>
          </a:prstGeom>
          <a:ln w="762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 xmlns:a16="http://schemas.microsoft.com/office/drawing/2014/main" id="{992B8055-183C-4C17-A133-25E31136688B}"/>
              </a:ext>
            </a:extLst>
          </p:cNvPr>
          <p:cNvSpPr txBox="1"/>
          <p:nvPr/>
        </p:nvSpPr>
        <p:spPr>
          <a:xfrm>
            <a:off x="147700" y="3758512"/>
            <a:ext cx="4240088" cy="2431435"/>
          </a:xfrm>
          <a:prstGeom prst="rect">
            <a:avLst/>
          </a:prstGeom>
          <a:noFill/>
          <a:ln>
            <a:solidFill>
              <a:schemeClr val="bg1"/>
            </a:solidFill>
          </a:ln>
        </p:spPr>
        <p:txBody>
          <a:bodyPr wrap="square" rtlCol="0">
            <a:spAutoFit/>
          </a:bodyPr>
          <a:lstStyle/>
          <a:p>
            <a:pPr algn="ctr"/>
            <a:r>
              <a:rPr lang="en-GB" dirty="0"/>
              <a:t>If you know the mass of the solute dissolved in a certain volume of solution, you can work out the concentration using:</a:t>
            </a:r>
          </a:p>
          <a:p>
            <a:pPr algn="ctr"/>
            <a:endParaRPr lang="en-GB" sz="800" dirty="0"/>
          </a:p>
          <a:p>
            <a:r>
              <a:rPr lang="en-GB" b="1" dirty="0"/>
              <a:t>Concentration =     amount of solute (g)          </a:t>
            </a:r>
          </a:p>
          <a:p>
            <a:r>
              <a:rPr lang="en-GB" b="1" dirty="0"/>
              <a:t>      (g/dm</a:t>
            </a:r>
            <a:r>
              <a:rPr lang="en-GB" b="1" baseline="30000" dirty="0"/>
              <a:t>3 </a:t>
            </a:r>
            <a:r>
              <a:rPr lang="en-GB" b="1" dirty="0"/>
              <a:t>)        Volume of solution (dm</a:t>
            </a:r>
            <a:r>
              <a:rPr lang="en-GB" b="1" baseline="30000" dirty="0"/>
              <a:t>3</a:t>
            </a:r>
            <a:r>
              <a:rPr lang="en-GB" b="1" dirty="0"/>
              <a:t>)</a:t>
            </a:r>
          </a:p>
          <a:p>
            <a:endParaRPr lang="en-GB" b="1" dirty="0"/>
          </a:p>
          <a:p>
            <a:pPr algn="ctr"/>
            <a:r>
              <a:rPr lang="en-GB" b="1" dirty="0">
                <a:solidFill>
                  <a:schemeClr val="accent6">
                    <a:lumMod val="75000"/>
                  </a:schemeClr>
                </a:solidFill>
              </a:rPr>
              <a:t>Remember if you are using cm</a:t>
            </a:r>
            <a:r>
              <a:rPr lang="en-GB" b="1" baseline="30000" dirty="0">
                <a:solidFill>
                  <a:schemeClr val="accent6">
                    <a:lumMod val="75000"/>
                  </a:schemeClr>
                </a:solidFill>
              </a:rPr>
              <a:t>3</a:t>
            </a:r>
            <a:r>
              <a:rPr lang="en-GB" b="1" dirty="0">
                <a:solidFill>
                  <a:schemeClr val="accent6">
                    <a:lumMod val="75000"/>
                  </a:schemeClr>
                </a:solidFill>
              </a:rPr>
              <a:t> to multiply the volume by 1000 to covert to dm</a:t>
            </a:r>
            <a:r>
              <a:rPr lang="en-GB" b="1" baseline="30000" dirty="0">
                <a:solidFill>
                  <a:schemeClr val="accent6">
                    <a:lumMod val="75000"/>
                  </a:schemeClr>
                </a:solidFill>
              </a:rPr>
              <a:t>3</a:t>
            </a:r>
            <a:endParaRPr lang="en-GB" b="1" dirty="0">
              <a:solidFill>
                <a:schemeClr val="accent6">
                  <a:lumMod val="75000"/>
                </a:schemeClr>
              </a:solidFill>
            </a:endParaRPr>
          </a:p>
        </p:txBody>
      </p:sp>
      <p:cxnSp>
        <p:nvCxnSpPr>
          <p:cNvPr id="11" name="Straight Connector 10">
            <a:extLst>
              <a:ext uri="{FF2B5EF4-FFF2-40B4-BE49-F238E27FC236}">
                <a16:creationId xmlns="" xmlns:a16="http://schemas.microsoft.com/office/drawing/2014/main" id="{B94E27F1-F568-4864-95F5-E36E50756C7C}"/>
              </a:ext>
            </a:extLst>
          </p:cNvPr>
          <p:cNvCxnSpPr/>
          <p:nvPr/>
        </p:nvCxnSpPr>
        <p:spPr>
          <a:xfrm>
            <a:off x="1814355" y="4974229"/>
            <a:ext cx="2376264"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 xmlns:a16="http://schemas.microsoft.com/office/drawing/2014/main" id="{6A06E9BF-3AD7-4CBD-B1B1-5F5D92C19D57}"/>
              </a:ext>
            </a:extLst>
          </p:cNvPr>
          <p:cNvSpPr txBox="1"/>
          <p:nvPr/>
        </p:nvSpPr>
        <p:spPr>
          <a:xfrm>
            <a:off x="4527503" y="4147239"/>
            <a:ext cx="4436985" cy="2246769"/>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GB" sz="2000" dirty="0"/>
              <a:t>50g of sodium hydroxide is dissolved in water to make up 200cm</a:t>
            </a:r>
            <a:r>
              <a:rPr lang="en-GB" sz="2000" baseline="30000" dirty="0"/>
              <a:t>3 </a:t>
            </a:r>
            <a:r>
              <a:rPr lang="en-GB" sz="2000" dirty="0"/>
              <a:t>. </a:t>
            </a:r>
          </a:p>
          <a:p>
            <a:pPr algn="ctr"/>
            <a:endParaRPr lang="en-GB" sz="2000" dirty="0"/>
          </a:p>
          <a:p>
            <a:pPr algn="ctr"/>
            <a:r>
              <a:rPr lang="en-GB" sz="2000" i="1" dirty="0"/>
              <a:t>What is the concentration in dm</a:t>
            </a:r>
            <a:r>
              <a:rPr lang="en-GB" sz="2000" i="1" baseline="30000" dirty="0"/>
              <a:t>3</a:t>
            </a:r>
            <a:r>
              <a:rPr lang="en-GB" sz="2000" i="1" dirty="0"/>
              <a:t>?</a:t>
            </a:r>
          </a:p>
          <a:p>
            <a:endParaRPr lang="en-GB" sz="2000" b="1" dirty="0"/>
          </a:p>
          <a:p>
            <a:r>
              <a:rPr lang="en-GB" sz="2000" b="1" dirty="0">
                <a:solidFill>
                  <a:schemeClr val="accent6">
                    <a:lumMod val="75000"/>
                  </a:schemeClr>
                </a:solidFill>
              </a:rPr>
              <a:t>50g/200cm</a:t>
            </a:r>
            <a:r>
              <a:rPr lang="en-GB" sz="2000" b="1" baseline="30000" dirty="0">
                <a:solidFill>
                  <a:schemeClr val="accent6">
                    <a:lumMod val="75000"/>
                  </a:schemeClr>
                </a:solidFill>
              </a:rPr>
              <a:t>3</a:t>
            </a:r>
            <a:r>
              <a:rPr lang="en-GB" sz="2000" b="1" dirty="0">
                <a:solidFill>
                  <a:schemeClr val="accent6">
                    <a:lumMod val="75000"/>
                  </a:schemeClr>
                </a:solidFill>
              </a:rPr>
              <a:t>= 0.25g/cm</a:t>
            </a:r>
            <a:r>
              <a:rPr lang="en-GB" sz="2000" b="1" baseline="30000" dirty="0">
                <a:solidFill>
                  <a:schemeClr val="accent6">
                    <a:lumMod val="75000"/>
                  </a:schemeClr>
                </a:solidFill>
              </a:rPr>
              <a:t>3</a:t>
            </a:r>
          </a:p>
          <a:p>
            <a:r>
              <a:rPr lang="en-GB" sz="2000" b="1" dirty="0">
                <a:solidFill>
                  <a:schemeClr val="accent6">
                    <a:lumMod val="75000"/>
                  </a:schemeClr>
                </a:solidFill>
              </a:rPr>
              <a:t>0.25g/cm</a:t>
            </a:r>
            <a:r>
              <a:rPr lang="en-GB" sz="2000" b="1" baseline="30000" dirty="0">
                <a:solidFill>
                  <a:schemeClr val="accent6">
                    <a:lumMod val="75000"/>
                  </a:schemeClr>
                </a:solidFill>
              </a:rPr>
              <a:t>3</a:t>
            </a:r>
            <a:r>
              <a:rPr lang="en-GB" sz="2000" b="1" dirty="0">
                <a:solidFill>
                  <a:schemeClr val="accent6">
                    <a:lumMod val="75000"/>
                  </a:schemeClr>
                </a:solidFill>
              </a:rPr>
              <a:t> x 1000 = 250g/dm</a:t>
            </a:r>
            <a:r>
              <a:rPr lang="en-GB" sz="2000" b="1" baseline="30000" dirty="0">
                <a:solidFill>
                  <a:schemeClr val="accent6">
                    <a:lumMod val="75000"/>
                  </a:schemeClr>
                </a:solidFill>
              </a:rPr>
              <a:t>3</a:t>
            </a:r>
            <a:endParaRPr lang="en-GB" sz="2000" b="1" dirty="0">
              <a:solidFill>
                <a:schemeClr val="accent6">
                  <a:lumMod val="75000"/>
                </a:schemeClr>
              </a:solidFill>
            </a:endParaRPr>
          </a:p>
        </p:txBody>
      </p:sp>
      <p:sp>
        <p:nvSpPr>
          <p:cNvPr id="13" name="TextBox 12">
            <a:extLst>
              <a:ext uri="{FF2B5EF4-FFF2-40B4-BE49-F238E27FC236}">
                <a16:creationId xmlns="" xmlns:a16="http://schemas.microsoft.com/office/drawing/2014/main" id="{711FF2EB-448C-4985-9C05-BAF8595C3C33}"/>
              </a:ext>
            </a:extLst>
          </p:cNvPr>
          <p:cNvSpPr txBox="1"/>
          <p:nvPr/>
        </p:nvSpPr>
        <p:spPr>
          <a:xfrm>
            <a:off x="4547937" y="3704071"/>
            <a:ext cx="1316579" cy="400110"/>
          </a:xfrm>
          <a:prstGeom prst="rect">
            <a:avLst/>
          </a:prstGeom>
          <a:noFill/>
        </p:spPr>
        <p:txBody>
          <a:bodyPr wrap="none" rtlCol="0">
            <a:spAutoFit/>
          </a:bodyPr>
          <a:lstStyle/>
          <a:p>
            <a:r>
              <a:rPr lang="en-GB" sz="2000" dirty="0"/>
              <a:t>Example 1</a:t>
            </a:r>
            <a:r>
              <a:rPr lang="en-GB" dirty="0"/>
              <a:t>:</a:t>
            </a:r>
          </a:p>
        </p:txBody>
      </p:sp>
    </p:spTree>
    <p:extLst>
      <p:ext uri="{BB962C8B-B14F-4D97-AF65-F5344CB8AC3E}">
        <p14:creationId xmlns:p14="http://schemas.microsoft.com/office/powerpoint/2010/main" val="160408730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Concentration of solution</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a:extLst>
              <a:ext uri="{FF2B5EF4-FFF2-40B4-BE49-F238E27FC236}">
                <a16:creationId xmlns="" xmlns:a16="http://schemas.microsoft.com/office/drawing/2014/main" id="{6A06E9BF-3AD7-4CBD-B1B1-5F5D92C19D57}"/>
              </a:ext>
            </a:extLst>
          </p:cNvPr>
          <p:cNvSpPr txBox="1"/>
          <p:nvPr/>
        </p:nvSpPr>
        <p:spPr>
          <a:xfrm>
            <a:off x="211506" y="1397468"/>
            <a:ext cx="5440614" cy="4934684"/>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GB" sz="2000" dirty="0"/>
              <a:t>A solution of sodium chloride has a concentration of 200g/dm</a:t>
            </a:r>
            <a:r>
              <a:rPr lang="en-GB" sz="2000" baseline="30000" dirty="0"/>
              <a:t>3</a:t>
            </a:r>
            <a:r>
              <a:rPr lang="en-GB" sz="2000" dirty="0"/>
              <a:t>.</a:t>
            </a:r>
          </a:p>
          <a:p>
            <a:pPr algn="ctr"/>
            <a:endParaRPr lang="en-GB" sz="2000" dirty="0"/>
          </a:p>
          <a:p>
            <a:pPr algn="ctr"/>
            <a:r>
              <a:rPr lang="en-GB" sz="2000" i="1" dirty="0"/>
              <a:t>What is the mass of sodium chloride in 700cm</a:t>
            </a:r>
            <a:r>
              <a:rPr lang="en-GB" sz="2000" i="1" baseline="30000" dirty="0"/>
              <a:t>3</a:t>
            </a:r>
            <a:r>
              <a:rPr lang="en-GB" sz="2000" i="1" dirty="0"/>
              <a:t> of solution?</a:t>
            </a:r>
          </a:p>
          <a:p>
            <a:endParaRPr lang="en-GB" sz="2000" b="1" dirty="0"/>
          </a:p>
          <a:p>
            <a:r>
              <a:rPr lang="en-GB" sz="2000" dirty="0"/>
              <a:t>Convert 700cm</a:t>
            </a:r>
            <a:r>
              <a:rPr lang="en-GB" sz="2000" baseline="30000" dirty="0"/>
              <a:t>3 </a:t>
            </a:r>
            <a:r>
              <a:rPr lang="en-GB" sz="2000" dirty="0"/>
              <a:t>into dm</a:t>
            </a:r>
            <a:r>
              <a:rPr lang="en-GB" sz="2000" baseline="30000" dirty="0"/>
              <a:t>3</a:t>
            </a:r>
          </a:p>
          <a:p>
            <a:r>
              <a:rPr lang="en-GB" sz="2000" b="1" dirty="0">
                <a:solidFill>
                  <a:schemeClr val="accent6">
                    <a:lumMod val="75000"/>
                  </a:schemeClr>
                </a:solidFill>
              </a:rPr>
              <a:t>700/1000 = 0.7 dm</a:t>
            </a:r>
            <a:r>
              <a:rPr lang="en-GB" sz="2000" b="1" baseline="30000" dirty="0">
                <a:solidFill>
                  <a:schemeClr val="accent6">
                    <a:lumMod val="75000"/>
                  </a:schemeClr>
                </a:solidFill>
              </a:rPr>
              <a:t>3</a:t>
            </a:r>
          </a:p>
          <a:p>
            <a:endParaRPr lang="en-GB" sz="2000" b="1" baseline="30000" dirty="0">
              <a:solidFill>
                <a:schemeClr val="accent6">
                  <a:lumMod val="75000"/>
                </a:schemeClr>
              </a:solidFill>
            </a:endParaRPr>
          </a:p>
          <a:p>
            <a:r>
              <a:rPr lang="en-GB" sz="2000" dirty="0"/>
              <a:t>Then rearrange the equation</a:t>
            </a:r>
          </a:p>
          <a:p>
            <a:r>
              <a:rPr lang="en-GB" sz="2000" b="1" dirty="0"/>
              <a:t>amount of solute = concentration x volume of solution</a:t>
            </a:r>
          </a:p>
          <a:p>
            <a:r>
              <a:rPr lang="en-GB" sz="2000" b="1" dirty="0"/>
              <a:t>             (g)                        (g/dm</a:t>
            </a:r>
            <a:r>
              <a:rPr lang="en-GB" sz="2000" b="1" baseline="30000" dirty="0"/>
              <a:t>3</a:t>
            </a:r>
            <a:r>
              <a:rPr lang="en-GB" sz="2000" b="1" dirty="0"/>
              <a:t>)                     (dm</a:t>
            </a:r>
            <a:r>
              <a:rPr lang="en-GB" sz="2000" b="1" baseline="30000" dirty="0"/>
              <a:t>3</a:t>
            </a:r>
            <a:r>
              <a:rPr lang="en-GB" sz="2000" b="1" dirty="0"/>
              <a:t>)</a:t>
            </a:r>
            <a:endParaRPr lang="en-GB" sz="2000" b="1" baseline="30000" dirty="0"/>
          </a:p>
          <a:p>
            <a:endParaRPr lang="en-GB" sz="2000" b="1" baseline="30000" dirty="0">
              <a:solidFill>
                <a:schemeClr val="accent6">
                  <a:lumMod val="75000"/>
                </a:schemeClr>
              </a:solidFill>
            </a:endParaRPr>
          </a:p>
          <a:p>
            <a:endParaRPr lang="en-GB" sz="2000" b="1" dirty="0"/>
          </a:p>
          <a:p>
            <a:r>
              <a:rPr lang="en-GB" sz="2000" b="1" dirty="0">
                <a:solidFill>
                  <a:schemeClr val="accent6">
                    <a:lumMod val="75000"/>
                  </a:schemeClr>
                </a:solidFill>
              </a:rPr>
              <a:t>200g/dm</a:t>
            </a:r>
            <a:r>
              <a:rPr lang="en-GB" sz="2000" b="1" baseline="30000" dirty="0">
                <a:solidFill>
                  <a:schemeClr val="accent6">
                    <a:lumMod val="75000"/>
                  </a:schemeClr>
                </a:solidFill>
              </a:rPr>
              <a:t>3</a:t>
            </a:r>
            <a:r>
              <a:rPr lang="en-GB" sz="2000" b="1" dirty="0">
                <a:solidFill>
                  <a:schemeClr val="accent6">
                    <a:lumMod val="75000"/>
                  </a:schemeClr>
                </a:solidFill>
              </a:rPr>
              <a:t> x 0.7 dm</a:t>
            </a:r>
            <a:r>
              <a:rPr lang="en-GB" sz="2000" b="1" baseline="30000" dirty="0">
                <a:solidFill>
                  <a:schemeClr val="accent6">
                    <a:lumMod val="75000"/>
                  </a:schemeClr>
                </a:solidFill>
              </a:rPr>
              <a:t>3</a:t>
            </a:r>
            <a:r>
              <a:rPr lang="en-GB" sz="2000" b="1" dirty="0">
                <a:solidFill>
                  <a:schemeClr val="accent6">
                    <a:lumMod val="75000"/>
                  </a:schemeClr>
                </a:solidFill>
              </a:rPr>
              <a:t> = 140g </a:t>
            </a:r>
          </a:p>
          <a:p>
            <a:endParaRPr lang="en-GB" sz="800" b="1" dirty="0">
              <a:solidFill>
                <a:schemeClr val="accent6">
                  <a:lumMod val="75000"/>
                </a:schemeClr>
              </a:solidFill>
            </a:endParaRPr>
          </a:p>
        </p:txBody>
      </p:sp>
      <p:sp>
        <p:nvSpPr>
          <p:cNvPr id="13" name="TextBox 12">
            <a:extLst>
              <a:ext uri="{FF2B5EF4-FFF2-40B4-BE49-F238E27FC236}">
                <a16:creationId xmlns="" xmlns:a16="http://schemas.microsoft.com/office/drawing/2014/main" id="{711FF2EB-448C-4985-9C05-BAF8595C3C33}"/>
              </a:ext>
            </a:extLst>
          </p:cNvPr>
          <p:cNvSpPr txBox="1"/>
          <p:nvPr/>
        </p:nvSpPr>
        <p:spPr>
          <a:xfrm>
            <a:off x="177607" y="908720"/>
            <a:ext cx="1322991" cy="400110"/>
          </a:xfrm>
          <a:prstGeom prst="rect">
            <a:avLst/>
          </a:prstGeom>
          <a:noFill/>
        </p:spPr>
        <p:txBody>
          <a:bodyPr wrap="none" rtlCol="0">
            <a:spAutoFit/>
          </a:bodyPr>
          <a:lstStyle/>
          <a:p>
            <a:r>
              <a:rPr lang="en-GB" sz="2000" dirty="0"/>
              <a:t>Example 2:</a:t>
            </a:r>
          </a:p>
        </p:txBody>
      </p:sp>
    </p:spTree>
    <p:extLst>
      <p:ext uri="{BB962C8B-B14F-4D97-AF65-F5344CB8AC3E}">
        <p14:creationId xmlns:p14="http://schemas.microsoft.com/office/powerpoint/2010/main" val="36885298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5004048" cy="4708981"/>
          </a:xfrm>
          <a:prstGeom prst="rect">
            <a:avLst/>
          </a:prstGeom>
          <a:noFill/>
        </p:spPr>
        <p:txBody>
          <a:bodyPr wrap="square" rtlCol="0">
            <a:spAutoFit/>
          </a:bodyPr>
          <a:lstStyle/>
          <a:p>
            <a:r>
              <a:rPr lang="en-GB" sz="7200" b="1" dirty="0" err="1">
                <a:latin typeface="+mj-lt"/>
                <a:ea typeface="Beirut" charset="-78"/>
                <a:cs typeface="Beirut" charset="-78"/>
              </a:rPr>
              <a:t>QuestionIT</a:t>
            </a:r>
            <a:r>
              <a:rPr lang="en-GB" sz="7200" b="1" dirty="0">
                <a:latin typeface="+mj-lt"/>
                <a:ea typeface="Beirut" charset="-78"/>
                <a:cs typeface="Beirut" charset="-78"/>
              </a:rPr>
              <a:t>!</a:t>
            </a:r>
          </a:p>
          <a:p>
            <a:endParaRPr lang="en-GB" dirty="0"/>
          </a:p>
          <a:p>
            <a:endParaRPr lang="en-GB" dirty="0"/>
          </a:p>
          <a:p>
            <a:r>
              <a:rPr lang="en-GB" sz="3600" b="1" dirty="0">
                <a:solidFill>
                  <a:schemeClr val="tx1">
                    <a:lumMod val="50000"/>
                    <a:lumOff val="50000"/>
                  </a:schemeClr>
                </a:solidFill>
              </a:rPr>
              <a:t>Calculations involving masses – Part 4</a:t>
            </a:r>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Masses of reactants and products from balanced equations</a:t>
            </a:r>
          </a:p>
          <a:p>
            <a:pPr marL="685800" lvl="1" indent="-342900">
              <a:buFont typeface="Arial" charset="0"/>
              <a:buChar char="•"/>
            </a:pPr>
            <a:r>
              <a:rPr lang="en-US" sz="2400" b="1" dirty="0">
                <a:solidFill>
                  <a:schemeClr val="bg1">
                    <a:lumMod val="50000"/>
                  </a:schemeClr>
                </a:solidFill>
              </a:rPr>
              <a:t>Calculate the concentration of </a:t>
            </a:r>
            <a:r>
              <a:rPr lang="en-US" sz="2400" b="1" dirty="0" smtClean="0">
                <a:solidFill>
                  <a:schemeClr val="bg1">
                    <a:lumMod val="50000"/>
                  </a:schemeClr>
                </a:solidFill>
              </a:rPr>
              <a:t>solutions</a:t>
            </a:r>
            <a:endParaRPr lang="en-US" sz="2400" b="1" dirty="0">
              <a:solidFill>
                <a:schemeClr val="bg1">
                  <a:lumMod val="50000"/>
                </a:schemeClr>
              </a:solidFill>
            </a:endParaRP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Tree>
    <p:extLst>
      <p:ext uri="{BB962C8B-B14F-4D97-AF65-F5344CB8AC3E}">
        <p14:creationId xmlns:p14="http://schemas.microsoft.com/office/powerpoint/2010/main" val="40074488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Calculations involving masses – Part 4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4401205"/>
          </a:xfrm>
          <a:prstGeom prst="rect">
            <a:avLst/>
          </a:prstGeom>
          <a:noFill/>
        </p:spPr>
        <p:txBody>
          <a:bodyPr wrap="square" rtlCol="0">
            <a:spAutoFit/>
          </a:bodyPr>
          <a:lstStyle/>
          <a:p>
            <a:pPr marL="457200" indent="-457200">
              <a:buFont typeface="+mj-lt"/>
              <a:buAutoNum type="arabicPeriod"/>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What</a:t>
            </a:r>
            <a:r>
              <a:rPr kumimoji="0" lang="en-GB" sz="2400" b="0" i="0" u="none" strike="noStrike" kern="1200" cap="none" spc="0" normalizeH="0" noProof="0" dirty="0" smtClean="0">
                <a:ln>
                  <a:noFill/>
                </a:ln>
                <a:solidFill>
                  <a:prstClr val="black"/>
                </a:solidFill>
                <a:effectLst/>
                <a:uLnTx/>
                <a:uFillTx/>
                <a:latin typeface="Calibri"/>
                <a:ea typeface="+mn-ea"/>
                <a:cs typeface="+mn-cs"/>
              </a:rPr>
              <a:t> units can be used for the concentration of a solution?</a:t>
            </a:r>
          </a:p>
          <a:p>
            <a:pPr marL="457200" indent="-457200">
              <a:buFont typeface="+mj-lt"/>
              <a:buAutoNum type="arabicPeriod"/>
            </a:pPr>
            <a:endParaRPr kumimoji="0" lang="en-GB" sz="2400" b="0" i="0" u="none" strike="noStrike" kern="1200" cap="none" spc="0" normalizeH="0" noProof="0" dirty="0" smtClean="0">
              <a:ln>
                <a:noFill/>
              </a:ln>
              <a:solidFill>
                <a:prstClr val="black"/>
              </a:solidFill>
              <a:effectLst/>
              <a:uLnTx/>
              <a:uFillTx/>
              <a:latin typeface="Calibri"/>
              <a:ea typeface="+mn-ea"/>
              <a:cs typeface="+mn-cs"/>
            </a:endParaRPr>
          </a:p>
          <a:p>
            <a:pPr marL="457200" indent="-457200">
              <a:buFont typeface="+mj-lt"/>
              <a:buAutoNum type="arabicPeriod"/>
            </a:pPr>
            <a:r>
              <a:rPr lang="en-GB" sz="2400" baseline="0" dirty="0" smtClean="0">
                <a:solidFill>
                  <a:prstClr val="black"/>
                </a:solidFill>
                <a:latin typeface="Calibri"/>
              </a:rPr>
              <a:t>What does dm</a:t>
            </a:r>
            <a:r>
              <a:rPr lang="en-GB" sz="2400" baseline="30000" dirty="0" smtClean="0">
                <a:solidFill>
                  <a:prstClr val="black"/>
                </a:solidFill>
                <a:latin typeface="Calibri"/>
              </a:rPr>
              <a:t>3</a:t>
            </a:r>
            <a:r>
              <a:rPr lang="en-GB" sz="2400" baseline="0" dirty="0" smtClean="0">
                <a:solidFill>
                  <a:prstClr val="black"/>
                </a:solidFill>
                <a:latin typeface="Calibri"/>
              </a:rPr>
              <a:t> mean?</a:t>
            </a:r>
          </a:p>
          <a:p>
            <a:pPr marL="457200" indent="-457200">
              <a:buFont typeface="+mj-lt"/>
              <a:buAutoNum type="arabicPeriod"/>
            </a:pPr>
            <a:endParaRPr lang="en-GB" sz="2400" baseline="0" dirty="0" smtClean="0">
              <a:solidFill>
                <a:prstClr val="black"/>
              </a:solidFill>
              <a:latin typeface="Calibri"/>
            </a:endParaRPr>
          </a:p>
          <a:p>
            <a:pPr marL="457200" indent="-457200">
              <a:buFont typeface="+mj-lt"/>
              <a:buAutoNum type="arabicPeriod"/>
            </a:pPr>
            <a:r>
              <a:rPr lang="en-GB" sz="2400" dirty="0" smtClean="0">
                <a:solidFill>
                  <a:prstClr val="black"/>
                </a:solidFill>
                <a:latin typeface="Calibri"/>
              </a:rPr>
              <a:t>Give the equation for calculating concentration from the mass of substance and volume of solution.</a:t>
            </a:r>
          </a:p>
          <a:p>
            <a:pPr marL="457200" indent="-457200">
              <a:buFont typeface="+mj-lt"/>
              <a:buAutoNum type="arabicPeriod"/>
            </a:pPr>
            <a:endParaRPr lang="en-GB" sz="2400" dirty="0" smtClean="0">
              <a:solidFill>
                <a:prstClr val="black"/>
              </a:solidFill>
              <a:latin typeface="Calibri"/>
            </a:endParaRPr>
          </a:p>
          <a:p>
            <a:pPr marL="457200" indent="-457200">
              <a:buFont typeface="+mj-lt"/>
              <a:buAutoNum type="arabicPeriod"/>
            </a:pPr>
            <a:r>
              <a:rPr lang="en-GB" sz="2400" baseline="0" dirty="0" smtClean="0">
                <a:solidFill>
                  <a:prstClr val="black"/>
                </a:solidFill>
                <a:latin typeface="Calibri"/>
              </a:rPr>
              <a:t>What mass of carbon dioxide is formed when 12g of carbon is burned in air?</a:t>
            </a:r>
            <a:r>
              <a:rPr lang="en-GB" sz="2400" dirty="0" smtClean="0">
                <a:solidFill>
                  <a:prstClr val="black"/>
                </a:solidFill>
                <a:latin typeface="Calibri"/>
              </a:rPr>
              <a:t> Relative atomic masses: C 12; O 16</a:t>
            </a:r>
            <a:endParaRPr lang="en-GB" sz="2400" baseline="0" dirty="0" smtClean="0">
              <a:solidFill>
                <a:prstClr val="black"/>
              </a:solidFill>
              <a:latin typeface="Calibri"/>
            </a:endParaRPr>
          </a:p>
          <a:p>
            <a:pPr lvl="1" algn="ctr"/>
            <a:r>
              <a:rPr lang="en-GB" sz="2400" dirty="0" smtClean="0"/>
              <a:t>C </a:t>
            </a:r>
            <a:r>
              <a:rPr lang="en-GB" sz="2400" dirty="0"/>
              <a:t>+ O</a:t>
            </a:r>
            <a:r>
              <a:rPr lang="en-GB" sz="2400" baseline="-25000" dirty="0"/>
              <a:t>2</a:t>
            </a:r>
            <a:r>
              <a:rPr lang="en-GB" sz="2400" dirty="0"/>
              <a:t> </a:t>
            </a:r>
            <a:r>
              <a:rPr lang="en-GB" sz="2400" dirty="0">
                <a:sym typeface="Wingdings" panose="05000000000000000000" pitchFamily="2" charset="2"/>
              </a:rPr>
              <a:t> </a:t>
            </a:r>
            <a:r>
              <a:rPr lang="en-GB" sz="2400" dirty="0" smtClean="0">
                <a:sym typeface="Wingdings" panose="05000000000000000000" pitchFamily="2" charset="2"/>
              </a:rPr>
              <a:t>CO</a:t>
            </a:r>
            <a:r>
              <a:rPr lang="en-GB" sz="2400" baseline="-25000" dirty="0" smtClean="0">
                <a:sym typeface="Wingdings" panose="05000000000000000000" pitchFamily="2" charset="2"/>
              </a:rPr>
              <a:t>2</a:t>
            </a:r>
            <a:endParaRPr lang="en-GB" sz="2400" baseline="-25000" dirty="0">
              <a:sym typeface="Wingdings" panose="05000000000000000000" pitchFamily="2" charset="2"/>
            </a:endParaRPr>
          </a:p>
          <a:p>
            <a:pPr marL="457200" indent="-457200">
              <a:buFont typeface="+mj-lt"/>
              <a:buAutoNum type="arabicPeriod"/>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701730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Calculations involving masses – Part 4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4770537"/>
          </a:xfrm>
          <a:prstGeom prst="rect">
            <a:avLst/>
          </a:prstGeom>
          <a:noFill/>
        </p:spPr>
        <p:txBody>
          <a:bodyPr wrap="square" rtlCol="0">
            <a:spAutoFit/>
          </a:bodyPr>
          <a:lstStyle/>
          <a:p>
            <a:pPr marL="457200" lvl="0" indent="-457200">
              <a:buFont typeface="+mj-lt"/>
              <a:buAutoNum type="arabicPeriod" startAt="5"/>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Calculate the concentration in g/dm</a:t>
            </a:r>
            <a:r>
              <a:rPr kumimoji="0" lang="en-GB" sz="2400" b="0" i="0" u="none" strike="noStrike" kern="1200" cap="none" spc="0" normalizeH="0" baseline="30000" noProof="0" dirty="0">
                <a:ln>
                  <a:noFill/>
                </a:ln>
                <a:solidFill>
                  <a:prstClr val="black"/>
                </a:solidFill>
                <a:effectLst/>
                <a:uLnTx/>
                <a:uFillTx/>
                <a:latin typeface="Calibri"/>
                <a:ea typeface="+mn-ea"/>
                <a:cs typeface="+mn-cs"/>
              </a:rPr>
              <a:t>3</a:t>
            </a:r>
            <a:r>
              <a:rPr kumimoji="0" lang="en-GB" sz="2400" b="0" i="0" u="none" strike="noStrike" kern="1200" cap="none" spc="0" normalizeH="0" baseline="0" noProof="0" dirty="0">
                <a:ln>
                  <a:noFill/>
                </a:ln>
                <a:solidFill>
                  <a:prstClr val="black"/>
                </a:solidFill>
                <a:effectLst/>
                <a:uLnTx/>
                <a:uFillTx/>
                <a:latin typeface="Calibri"/>
                <a:ea typeface="+mn-ea"/>
                <a:cs typeface="+mn-cs"/>
              </a:rPr>
              <a:t> for 50g of sodium chloride </a:t>
            </a:r>
            <a:r>
              <a:rPr lang="en-GB" sz="2400" dirty="0">
                <a:solidFill>
                  <a:prstClr val="black"/>
                </a:solidFill>
              </a:rPr>
              <a:t>in 2.5 </a:t>
            </a:r>
            <a:r>
              <a:rPr lang="en-GB" sz="2400" dirty="0" smtClean="0">
                <a:solidFill>
                  <a:prstClr val="black"/>
                </a:solidFill>
              </a:rPr>
              <a:t>dm</a:t>
            </a:r>
            <a:r>
              <a:rPr lang="en-GB" sz="2400" baseline="30000" dirty="0" smtClean="0">
                <a:solidFill>
                  <a:prstClr val="black"/>
                </a:solidFill>
              </a:rPr>
              <a:t>3</a:t>
            </a: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 </a:t>
            </a:r>
            <a:r>
              <a:rPr kumimoji="0" lang="en-GB" sz="2400" b="0" i="0" u="none" strike="noStrike" kern="1200" cap="none" spc="0" normalizeH="0" baseline="0" noProof="0" dirty="0">
                <a:ln>
                  <a:noFill/>
                </a:ln>
                <a:solidFill>
                  <a:prstClr val="black"/>
                </a:solidFill>
                <a:effectLst/>
                <a:uLnTx/>
                <a:uFillTx/>
                <a:latin typeface="Calibri"/>
                <a:ea typeface="+mn-ea"/>
                <a:cs typeface="+mn-cs"/>
              </a:rPr>
              <a:t>of water.</a:t>
            </a:r>
          </a:p>
          <a:p>
            <a:pPr lvl="0"/>
            <a:r>
              <a:rPr lang="en-GB" sz="2400" b="1" dirty="0">
                <a:solidFill>
                  <a:srgbClr val="00B050"/>
                </a:solidFill>
              </a:rPr>
              <a:t>       </a:t>
            </a:r>
          </a:p>
          <a:p>
            <a:pPr lvl="0"/>
            <a:endParaRPr lang="en-GB" sz="2400" b="1" dirty="0">
              <a:solidFill>
                <a:srgbClr val="00B050"/>
              </a:solidFill>
            </a:endParaRPr>
          </a:p>
          <a:p>
            <a:pPr marL="457200" indent="-457200">
              <a:buFont typeface="+mj-lt"/>
              <a:buAutoNum type="arabicPeriod" startAt="6"/>
              <a:defRPr/>
            </a:pPr>
            <a:r>
              <a:rPr lang="en-GB" sz="2400" dirty="0">
                <a:solidFill>
                  <a:prstClr val="black"/>
                </a:solidFill>
              </a:rPr>
              <a:t>Calculate the concentration in g/dm</a:t>
            </a:r>
            <a:r>
              <a:rPr lang="en-GB" sz="2400" baseline="30000" dirty="0">
                <a:solidFill>
                  <a:prstClr val="black"/>
                </a:solidFill>
              </a:rPr>
              <a:t>3</a:t>
            </a:r>
            <a:r>
              <a:rPr lang="en-GB" sz="2400" dirty="0">
                <a:solidFill>
                  <a:prstClr val="black"/>
                </a:solidFill>
                <a:latin typeface="Calibri"/>
              </a:rPr>
              <a:t> </a:t>
            </a:r>
            <a:r>
              <a:rPr kumimoji="0" lang="en-GB" sz="2400" b="0" i="0" u="none" strike="noStrike" kern="1200" cap="none" spc="0" normalizeH="0" baseline="0" noProof="0" dirty="0">
                <a:ln>
                  <a:noFill/>
                </a:ln>
                <a:solidFill>
                  <a:prstClr val="black"/>
                </a:solidFill>
                <a:effectLst/>
                <a:uLnTx/>
                <a:uFillTx/>
                <a:latin typeface="Calibri"/>
                <a:ea typeface="+mn-ea"/>
                <a:cs typeface="+mn-cs"/>
              </a:rPr>
              <a:t>of 1.4g of potassium carbonate in 855cm</a:t>
            </a:r>
            <a:r>
              <a:rPr lang="en-GB" sz="2400" baseline="30000" dirty="0">
                <a:solidFill>
                  <a:prstClr val="black"/>
                </a:solidFill>
              </a:rPr>
              <a:t>3</a:t>
            </a:r>
            <a:r>
              <a:rPr lang="en-GB" sz="2400" dirty="0">
                <a:solidFill>
                  <a:prstClr val="black"/>
                </a:solidFill>
              </a:rPr>
              <a:t> of water.</a:t>
            </a:r>
          </a:p>
          <a:p>
            <a:r>
              <a:rPr lang="en-GB" sz="2400" dirty="0">
                <a:solidFill>
                  <a:prstClr val="black"/>
                </a:solidFill>
                <a:latin typeface="Calibri"/>
              </a:rPr>
              <a:t>       </a:t>
            </a:r>
          </a:p>
          <a:p>
            <a:endParaRPr lang="en-GB" sz="2400" b="1" dirty="0">
              <a:solidFill>
                <a:srgbClr val="00B050"/>
              </a:solidFill>
            </a:endParaRPr>
          </a:p>
          <a:p>
            <a:pPr marL="457200" indent="-457200">
              <a:buFont typeface="+mj-lt"/>
              <a:buAutoNum type="arabicPeriod" startAt="7"/>
            </a:pPr>
            <a:r>
              <a:rPr kumimoji="0" lang="en-GB" sz="2400" i="0" u="none" strike="noStrike" kern="1200" cap="none" spc="0" normalizeH="0" baseline="0" noProof="0" dirty="0">
                <a:ln>
                  <a:noFill/>
                </a:ln>
                <a:effectLst/>
                <a:uLnTx/>
                <a:uFillTx/>
                <a:latin typeface="Calibri"/>
                <a:ea typeface="+mn-ea"/>
                <a:cs typeface="+mn-cs"/>
              </a:rPr>
              <a:t>A teacher has a solution of lithium fluoride with a concentration of </a:t>
            </a:r>
            <a:r>
              <a:rPr kumimoji="0" lang="en-GB" sz="2400" i="0" u="none" strike="noStrike" kern="1200" cap="none" spc="0" normalizeH="0" baseline="0" noProof="0" dirty="0" smtClean="0">
                <a:ln>
                  <a:noFill/>
                </a:ln>
                <a:effectLst/>
                <a:uLnTx/>
                <a:uFillTx/>
                <a:latin typeface="Calibri"/>
                <a:ea typeface="+mn-ea"/>
                <a:cs typeface="+mn-cs"/>
              </a:rPr>
              <a:t>72.6g/dm</a:t>
            </a:r>
            <a:r>
              <a:rPr kumimoji="0" lang="en-GB" sz="2400" i="0" u="none" strike="noStrike" kern="1200" cap="none" spc="0" normalizeH="0" baseline="30000" noProof="0" dirty="0" smtClean="0">
                <a:ln>
                  <a:noFill/>
                </a:ln>
                <a:effectLst/>
                <a:uLnTx/>
                <a:uFillTx/>
                <a:latin typeface="Calibri"/>
                <a:ea typeface="+mn-ea"/>
                <a:cs typeface="+mn-cs"/>
              </a:rPr>
              <a:t>3</a:t>
            </a:r>
            <a:r>
              <a:rPr kumimoji="0" lang="en-GB" sz="2400" i="0" u="none" strike="noStrike" kern="1200" cap="none" spc="0" normalizeH="0" baseline="0" noProof="0" dirty="0" smtClean="0">
                <a:ln>
                  <a:noFill/>
                </a:ln>
                <a:effectLst/>
                <a:uLnTx/>
                <a:uFillTx/>
                <a:latin typeface="Calibri"/>
                <a:ea typeface="+mn-ea"/>
                <a:cs typeface="+mn-cs"/>
              </a:rPr>
              <a:t>.  </a:t>
            </a:r>
            <a:r>
              <a:rPr kumimoji="0" lang="en-GB" sz="2400" i="0" u="none" strike="noStrike" kern="1200" cap="none" spc="0" normalizeH="0" baseline="0" noProof="0" dirty="0">
                <a:ln>
                  <a:noFill/>
                </a:ln>
                <a:effectLst/>
                <a:uLnTx/>
                <a:uFillTx/>
                <a:latin typeface="Calibri"/>
                <a:ea typeface="+mn-ea"/>
                <a:cs typeface="+mn-cs"/>
              </a:rPr>
              <a:t>Calculate the mass of lithium </a:t>
            </a:r>
            <a:r>
              <a:rPr kumimoji="0" lang="en-GB" sz="2400" i="0" u="none" strike="noStrike" kern="1200" cap="none" spc="0" normalizeH="0" baseline="0" noProof="0" dirty="0" smtClean="0">
                <a:ln>
                  <a:noFill/>
                </a:ln>
                <a:effectLst/>
                <a:uLnTx/>
                <a:uFillTx/>
                <a:latin typeface="Calibri"/>
                <a:ea typeface="+mn-ea"/>
                <a:cs typeface="+mn-cs"/>
              </a:rPr>
              <a:t>fluoride dissolved </a:t>
            </a:r>
            <a:r>
              <a:rPr kumimoji="0" lang="en-GB" sz="2400" i="0" u="none" strike="noStrike" kern="1200" cap="none" spc="0" normalizeH="0" baseline="0" noProof="0" dirty="0">
                <a:ln>
                  <a:noFill/>
                </a:ln>
                <a:effectLst/>
                <a:uLnTx/>
                <a:uFillTx/>
                <a:latin typeface="Calibri"/>
                <a:ea typeface="+mn-ea"/>
                <a:cs typeface="+mn-cs"/>
              </a:rPr>
              <a:t>in 25.0</a:t>
            </a:r>
            <a:r>
              <a:rPr lang="en-GB" sz="2400" dirty="0"/>
              <a:t>cm</a:t>
            </a:r>
            <a:r>
              <a:rPr lang="en-GB" sz="2400" baseline="30000" dirty="0"/>
              <a:t>3 </a:t>
            </a:r>
            <a:r>
              <a:rPr lang="en-GB" sz="2400" dirty="0"/>
              <a:t>of solution.</a:t>
            </a:r>
            <a:endParaRPr kumimoji="0" lang="en-GB" sz="2400" i="0" u="none" strike="noStrike" kern="1200" cap="none" spc="0" normalizeH="0" baseline="0" noProof="0" dirty="0">
              <a:ln>
                <a:noFill/>
              </a:ln>
              <a:effectLst/>
              <a:uLnTx/>
              <a:uFillTx/>
              <a:latin typeface="Calibri"/>
            </a:endParaRPr>
          </a:p>
          <a:p>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180117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984" y="784286"/>
            <a:ext cx="4824536" cy="5257800"/>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716016" cy="5262979"/>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endParaRPr lang="en-GB" dirty="0"/>
          </a:p>
          <a:p>
            <a:r>
              <a:rPr lang="en-GB" sz="3600" b="1" dirty="0">
                <a:solidFill>
                  <a:schemeClr val="tx1">
                    <a:lumMod val="50000"/>
                    <a:lumOff val="50000"/>
                  </a:schemeClr>
                </a:solidFill>
              </a:rPr>
              <a:t>Calculations involving masses – Part 4</a:t>
            </a:r>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Masses of reactants and products from balanced equations</a:t>
            </a:r>
          </a:p>
          <a:p>
            <a:pPr marL="685800" lvl="1" indent="-342900">
              <a:buFont typeface="Arial" charset="0"/>
              <a:buChar char="•"/>
            </a:pPr>
            <a:r>
              <a:rPr lang="en-US" sz="2400" b="1" dirty="0">
                <a:solidFill>
                  <a:schemeClr val="bg1">
                    <a:lumMod val="50000"/>
                  </a:schemeClr>
                </a:solidFill>
              </a:rPr>
              <a:t>Calculate the concentration of solutions</a:t>
            </a:r>
          </a:p>
          <a:p>
            <a:endParaRPr lang="en-GB" dirty="0"/>
          </a:p>
        </p:txBody>
      </p:sp>
    </p:spTree>
    <p:extLst>
      <p:ext uri="{BB962C8B-B14F-4D97-AF65-F5344CB8AC3E}">
        <p14:creationId xmlns:p14="http://schemas.microsoft.com/office/powerpoint/2010/main" val="3909020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Atomic model PART 1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57041"/>
            <a:ext cx="8915400" cy="6370975"/>
          </a:xfrm>
          <a:prstGeom prst="rect">
            <a:avLst/>
          </a:prstGeom>
          <a:noFill/>
        </p:spPr>
        <p:txBody>
          <a:bodyPr wrap="square" rtlCol="0">
            <a:spAutoFit/>
          </a:bodyPr>
          <a:lstStyle/>
          <a:p>
            <a:pPr marL="457200" indent="-457200">
              <a:buAutoNum type="arabicPeriod"/>
            </a:pPr>
            <a:r>
              <a:rPr lang="en-GB" sz="2400" dirty="0" smtClean="0"/>
              <a:t>What was the earliest model of the atom?</a:t>
            </a:r>
          </a:p>
          <a:p>
            <a:r>
              <a:rPr lang="en-GB" sz="2400" b="1" dirty="0" smtClean="0">
                <a:solidFill>
                  <a:srgbClr val="00B050"/>
                </a:solidFill>
              </a:rPr>
              <a:t>       Tiny spheres that could not be divided.</a:t>
            </a:r>
            <a:endParaRPr lang="en-GB" sz="2400" dirty="0" smtClean="0"/>
          </a:p>
          <a:p>
            <a:pPr marL="457200" indent="-457200">
              <a:buFont typeface="+mj-lt"/>
              <a:buAutoNum type="arabicPeriod" startAt="2"/>
            </a:pPr>
            <a:r>
              <a:rPr lang="en-GB" sz="2400" dirty="0" smtClean="0"/>
              <a:t>Which </a:t>
            </a:r>
            <a:r>
              <a:rPr lang="en-GB" sz="2400" dirty="0"/>
              <a:t>subatomic particle did JJ. Thomson discover?</a:t>
            </a:r>
          </a:p>
          <a:p>
            <a:r>
              <a:rPr lang="en-GB" sz="2400" dirty="0"/>
              <a:t>       </a:t>
            </a:r>
            <a:r>
              <a:rPr lang="en-GB" sz="2400" b="1" dirty="0">
                <a:solidFill>
                  <a:srgbClr val="00B050"/>
                </a:solidFill>
              </a:rPr>
              <a:t>The </a:t>
            </a:r>
            <a:r>
              <a:rPr lang="en-GB" sz="2400" b="1" dirty="0" smtClean="0">
                <a:solidFill>
                  <a:srgbClr val="00B050"/>
                </a:solidFill>
              </a:rPr>
              <a:t>electron</a:t>
            </a:r>
            <a:endParaRPr lang="en-GB" sz="2400" b="1" dirty="0">
              <a:solidFill>
                <a:srgbClr val="00B050"/>
              </a:solidFill>
            </a:endParaRPr>
          </a:p>
          <a:p>
            <a:pPr marL="457200" indent="-457200">
              <a:buAutoNum type="arabicPeriod"/>
            </a:pPr>
            <a:endParaRPr lang="en-GB" sz="2400" dirty="0"/>
          </a:p>
          <a:p>
            <a:r>
              <a:rPr lang="en-GB" sz="2400" dirty="0" smtClean="0"/>
              <a:t>3.    Which </a:t>
            </a:r>
            <a:r>
              <a:rPr lang="en-GB" sz="2400" dirty="0"/>
              <a:t>early atomic model does the following diagram </a:t>
            </a:r>
            <a:r>
              <a:rPr lang="en-GB" sz="2400" dirty="0" smtClean="0"/>
              <a:t>show?</a:t>
            </a:r>
            <a:endParaRPr lang="en-GB" sz="2400" dirty="0"/>
          </a:p>
          <a:p>
            <a:r>
              <a:rPr lang="en-GB" sz="2400" dirty="0"/>
              <a:t>       </a:t>
            </a:r>
            <a:r>
              <a:rPr lang="en-GB" sz="2400" b="1" dirty="0">
                <a:solidFill>
                  <a:srgbClr val="00B050"/>
                </a:solidFill>
              </a:rPr>
              <a:t>The plum pudding </a:t>
            </a:r>
            <a:r>
              <a:rPr lang="en-GB" sz="2400" b="1" dirty="0" smtClean="0">
                <a:solidFill>
                  <a:srgbClr val="00B050"/>
                </a:solidFill>
              </a:rPr>
              <a:t>model.</a:t>
            </a:r>
            <a:endParaRPr lang="en-GB" sz="2400" b="1" dirty="0">
              <a:solidFill>
                <a:srgbClr val="00B050"/>
              </a:solidFill>
            </a:endParaRPr>
          </a:p>
          <a:p>
            <a:pPr marL="457200" indent="-457200">
              <a:buAutoNum type="arabicPeriod"/>
            </a:pPr>
            <a:endParaRPr lang="en-GB" sz="2400" dirty="0"/>
          </a:p>
          <a:p>
            <a:endParaRPr lang="en-GB" sz="2400" dirty="0"/>
          </a:p>
          <a:p>
            <a:pPr marL="457200" indent="-457200">
              <a:buAutoNum type="arabicPeriod" startAt="4"/>
            </a:pPr>
            <a:r>
              <a:rPr lang="en-GB" sz="2400" dirty="0" smtClean="0"/>
              <a:t>Name Rutherford’s experiment. </a:t>
            </a:r>
          </a:p>
          <a:p>
            <a:r>
              <a:rPr lang="en-GB" sz="2400" b="1" dirty="0" smtClean="0">
                <a:solidFill>
                  <a:srgbClr val="00B050"/>
                </a:solidFill>
              </a:rPr>
              <a:t>       Alpha particle scattering.</a:t>
            </a:r>
            <a:endParaRPr lang="en-GB" sz="2400" dirty="0" smtClean="0"/>
          </a:p>
          <a:p>
            <a:pPr marL="457200" indent="-457200">
              <a:buFont typeface="+mj-lt"/>
              <a:buAutoNum type="arabicPeriod" startAt="5"/>
            </a:pPr>
            <a:r>
              <a:rPr lang="en-GB" sz="2400" dirty="0" smtClean="0"/>
              <a:t>State </a:t>
            </a:r>
            <a:r>
              <a:rPr lang="en-GB" sz="2400" dirty="0"/>
              <a:t>two ways in which </a:t>
            </a:r>
            <a:r>
              <a:rPr lang="en-GB" sz="2400" dirty="0" smtClean="0"/>
              <a:t>Rutherford’s experiment </a:t>
            </a:r>
            <a:r>
              <a:rPr lang="en-GB" sz="2400" dirty="0"/>
              <a:t>changed </a:t>
            </a:r>
            <a:r>
              <a:rPr lang="en-GB" sz="2400" dirty="0" smtClean="0"/>
              <a:t> 	Thomson’s </a:t>
            </a:r>
            <a:r>
              <a:rPr lang="en-GB" sz="2400" dirty="0"/>
              <a:t>model of </a:t>
            </a:r>
            <a:r>
              <a:rPr lang="en-GB" sz="2400" dirty="0" smtClean="0"/>
              <a:t>the atom.</a:t>
            </a:r>
            <a:endParaRPr lang="en-GB" sz="2400" dirty="0"/>
          </a:p>
          <a:p>
            <a:r>
              <a:rPr lang="en-GB" sz="2400" dirty="0"/>
              <a:t>       </a:t>
            </a:r>
            <a:r>
              <a:rPr lang="en-GB" sz="2400" b="1" dirty="0">
                <a:solidFill>
                  <a:srgbClr val="00B050"/>
                </a:solidFill>
              </a:rPr>
              <a:t>He said the positive charge was concentrated into very small    </a:t>
            </a:r>
          </a:p>
          <a:p>
            <a:r>
              <a:rPr lang="en-GB" sz="2400" b="1" dirty="0">
                <a:solidFill>
                  <a:srgbClr val="00B050"/>
                </a:solidFill>
              </a:rPr>
              <a:t>       volume at centre of atom (nucleus) and the electrons orbit </a:t>
            </a:r>
          </a:p>
          <a:p>
            <a:r>
              <a:rPr lang="en-GB" sz="2400" b="1" dirty="0">
                <a:solidFill>
                  <a:srgbClr val="00B050"/>
                </a:solidFill>
              </a:rPr>
              <a:t>       </a:t>
            </a:r>
            <a:r>
              <a:rPr lang="en-GB" sz="2400" b="1" dirty="0" smtClean="0">
                <a:solidFill>
                  <a:srgbClr val="00B050"/>
                </a:solidFill>
              </a:rPr>
              <a:t>nucleus.</a:t>
            </a:r>
            <a:endParaRPr lang="en-GB" sz="2400" b="1" dirty="0">
              <a:solidFill>
                <a:srgbClr val="00B050"/>
              </a:solidFill>
            </a:endParaRPr>
          </a:p>
          <a:p>
            <a:pPr marL="457200" indent="-457200">
              <a:buAutoNum type="arabicPeriod"/>
            </a:pPr>
            <a:endParaRPr lang="en-GB" sz="2400" dirty="0"/>
          </a:p>
        </p:txBody>
      </p:sp>
      <p:pic>
        <p:nvPicPr>
          <p:cNvPr id="5" name="Picture 4">
            <a:extLst>
              <a:ext uri="{FF2B5EF4-FFF2-40B4-BE49-F238E27FC236}">
                <a16:creationId xmlns:a16="http://schemas.microsoft.com/office/drawing/2014/main" xmlns="" id="{0BC50CEE-A7AA-49BD-853A-FCEC5FE81CF9}"/>
              </a:ext>
            </a:extLst>
          </p:cNvPr>
          <p:cNvPicPr>
            <a:picLocks noChangeAspect="1"/>
          </p:cNvPicPr>
          <p:nvPr/>
        </p:nvPicPr>
        <p:blipFill>
          <a:blip r:embed="rId2"/>
          <a:stretch>
            <a:fillRect/>
          </a:stretch>
        </p:blipFill>
        <p:spPr>
          <a:xfrm>
            <a:off x="4716016" y="2924944"/>
            <a:ext cx="2123728" cy="1130928"/>
          </a:xfrm>
          <a:prstGeom prst="rect">
            <a:avLst/>
          </a:prstGeom>
        </p:spPr>
      </p:pic>
    </p:spTree>
    <p:extLst>
      <p:ext uri="{BB962C8B-B14F-4D97-AF65-F5344CB8AC3E}">
        <p14:creationId xmlns:p14="http://schemas.microsoft.com/office/powerpoint/2010/main" val="4644551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Calculations involving masses – Part 4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4401205"/>
          </a:xfrm>
          <a:prstGeom prst="rect">
            <a:avLst/>
          </a:prstGeom>
          <a:noFill/>
        </p:spPr>
        <p:txBody>
          <a:bodyPr wrap="square" rtlCol="0">
            <a:spAutoFit/>
          </a:bodyPr>
          <a:lstStyle/>
          <a:p>
            <a:pPr marL="457200" indent="-457200">
              <a:buFont typeface="+mj-lt"/>
              <a:buAutoNum type="arabicPeriod"/>
            </a:pPr>
            <a:r>
              <a:rPr kumimoji="0" lang="en-GB" sz="2400" b="0" i="0" u="none" strike="noStrike" kern="1200" cap="none" spc="0" normalizeH="0" baseline="0" noProof="0" dirty="0" smtClean="0">
                <a:ln>
                  <a:noFill/>
                </a:ln>
                <a:solidFill>
                  <a:prstClr val="black"/>
                </a:solidFill>
                <a:effectLst/>
                <a:uLnTx/>
                <a:uFillTx/>
                <a:latin typeface="Calibri"/>
                <a:ea typeface="+mn-ea"/>
                <a:cs typeface="+mn-cs"/>
              </a:rPr>
              <a:t>What</a:t>
            </a:r>
            <a:r>
              <a:rPr kumimoji="0" lang="en-GB" sz="2400" b="0" i="0" u="none" strike="noStrike" kern="1200" cap="none" spc="0" normalizeH="0" noProof="0" dirty="0" smtClean="0">
                <a:ln>
                  <a:noFill/>
                </a:ln>
                <a:solidFill>
                  <a:prstClr val="black"/>
                </a:solidFill>
                <a:effectLst/>
                <a:uLnTx/>
                <a:uFillTx/>
                <a:latin typeface="Calibri"/>
                <a:ea typeface="+mn-ea"/>
                <a:cs typeface="+mn-cs"/>
              </a:rPr>
              <a:t> units can be used for the concentration of a solution?</a:t>
            </a:r>
          </a:p>
          <a:p>
            <a:pPr lvl="1"/>
            <a:r>
              <a:rPr lang="en-GB" sz="2400" b="1" noProof="0" dirty="0" smtClean="0">
                <a:solidFill>
                  <a:srgbClr val="00B050"/>
                </a:solidFill>
              </a:rPr>
              <a:t>g/dm</a:t>
            </a:r>
            <a:r>
              <a:rPr lang="en-GB" sz="2400" b="1" baseline="30000" noProof="0" dirty="0" smtClean="0">
                <a:solidFill>
                  <a:srgbClr val="00B050"/>
                </a:solidFill>
              </a:rPr>
              <a:t>3 </a:t>
            </a:r>
            <a:endParaRPr kumimoji="0" lang="en-GB" sz="2400" b="0" i="0" u="none" strike="noStrike" kern="1200" cap="none" spc="0" normalizeH="0" baseline="30000" noProof="0" dirty="0" smtClean="0">
              <a:ln>
                <a:noFill/>
              </a:ln>
              <a:solidFill>
                <a:prstClr val="black"/>
              </a:solidFill>
              <a:effectLst/>
              <a:uLnTx/>
              <a:uFillTx/>
              <a:latin typeface="Calibri"/>
            </a:endParaRPr>
          </a:p>
          <a:p>
            <a:pPr marL="457200" indent="-457200">
              <a:buFont typeface="+mj-lt"/>
              <a:buAutoNum type="arabicPeriod"/>
            </a:pPr>
            <a:r>
              <a:rPr lang="en-GB" sz="2400" baseline="0" dirty="0" smtClean="0">
                <a:solidFill>
                  <a:prstClr val="black"/>
                </a:solidFill>
                <a:latin typeface="Calibri"/>
              </a:rPr>
              <a:t>What does dm</a:t>
            </a:r>
            <a:r>
              <a:rPr lang="en-GB" sz="2400" baseline="30000" dirty="0" smtClean="0">
                <a:solidFill>
                  <a:prstClr val="black"/>
                </a:solidFill>
                <a:latin typeface="Calibri"/>
              </a:rPr>
              <a:t>3</a:t>
            </a:r>
            <a:r>
              <a:rPr lang="en-GB" sz="2400" baseline="0" dirty="0" smtClean="0">
                <a:solidFill>
                  <a:prstClr val="black"/>
                </a:solidFill>
                <a:latin typeface="Calibri"/>
              </a:rPr>
              <a:t> mean?</a:t>
            </a:r>
          </a:p>
          <a:p>
            <a:pPr lvl="1"/>
            <a:r>
              <a:rPr lang="en-GB" sz="2400" b="1" dirty="0" smtClean="0">
                <a:solidFill>
                  <a:srgbClr val="00B050"/>
                </a:solidFill>
              </a:rPr>
              <a:t>1000cm</a:t>
            </a:r>
            <a:r>
              <a:rPr lang="en-GB" sz="2400" b="1" baseline="30000" dirty="0" smtClean="0">
                <a:solidFill>
                  <a:srgbClr val="00B050"/>
                </a:solidFill>
              </a:rPr>
              <a:t>3</a:t>
            </a:r>
            <a:endParaRPr lang="en-GB" sz="2400" baseline="30000" dirty="0" smtClean="0">
              <a:solidFill>
                <a:prstClr val="black"/>
              </a:solidFill>
              <a:latin typeface="Calibri"/>
            </a:endParaRPr>
          </a:p>
          <a:p>
            <a:pPr marL="457200" indent="-457200">
              <a:buFont typeface="+mj-lt"/>
              <a:buAutoNum type="arabicPeriod"/>
            </a:pPr>
            <a:r>
              <a:rPr lang="en-GB" sz="2400" dirty="0" smtClean="0">
                <a:solidFill>
                  <a:prstClr val="black"/>
                </a:solidFill>
                <a:latin typeface="Calibri"/>
              </a:rPr>
              <a:t>Give the equation for calculating concentration from the mass of substance and volume of solution.</a:t>
            </a:r>
          </a:p>
          <a:p>
            <a:pPr lvl="1"/>
            <a:r>
              <a:rPr lang="en-GB" sz="2400" b="1" dirty="0" smtClean="0">
                <a:solidFill>
                  <a:srgbClr val="00B050"/>
                </a:solidFill>
              </a:rPr>
              <a:t>Concentration = mass ÷ volume</a:t>
            </a:r>
            <a:endParaRPr lang="en-GB" sz="2400" dirty="0" smtClean="0">
              <a:solidFill>
                <a:prstClr val="black"/>
              </a:solidFill>
              <a:latin typeface="Calibri"/>
            </a:endParaRPr>
          </a:p>
          <a:p>
            <a:pPr marL="457200" indent="-457200">
              <a:buFont typeface="+mj-lt"/>
              <a:buAutoNum type="arabicPeriod"/>
            </a:pPr>
            <a:r>
              <a:rPr lang="en-GB" sz="2400" dirty="0">
                <a:solidFill>
                  <a:prstClr val="black"/>
                </a:solidFill>
              </a:rPr>
              <a:t>What mass of carbon dioxide is formed when 12g of carbon is burned in air? Relative atomic masses: C 12; O 16</a:t>
            </a:r>
          </a:p>
          <a:p>
            <a:pPr lvl="1" algn="ctr"/>
            <a:r>
              <a:rPr lang="en-GB" sz="2400" dirty="0"/>
              <a:t>C + O</a:t>
            </a:r>
            <a:r>
              <a:rPr lang="en-GB" sz="2400" baseline="-25000" dirty="0"/>
              <a:t>2</a:t>
            </a:r>
            <a:r>
              <a:rPr lang="en-GB" sz="2400" dirty="0"/>
              <a:t> </a:t>
            </a:r>
            <a:r>
              <a:rPr lang="en-GB" sz="2400" dirty="0">
                <a:sym typeface="Wingdings" panose="05000000000000000000" pitchFamily="2" charset="2"/>
              </a:rPr>
              <a:t> CO</a:t>
            </a:r>
            <a:r>
              <a:rPr lang="en-GB" sz="2400" baseline="-25000" dirty="0">
                <a:sym typeface="Wingdings" panose="05000000000000000000" pitchFamily="2" charset="2"/>
              </a:rPr>
              <a:t>2</a:t>
            </a:r>
          </a:p>
          <a:p>
            <a:pPr lvl="1"/>
            <a:r>
              <a:rPr kumimoji="0" lang="en-GB" sz="2400" b="0" i="0" u="none" strike="noStrike" kern="1200" cap="none" spc="0" normalizeH="0" baseline="0" noProof="0" dirty="0" smtClean="0">
                <a:ln>
                  <a:noFill/>
                </a:ln>
                <a:solidFill>
                  <a:srgbClr val="00B050"/>
                </a:solidFill>
                <a:effectLst/>
                <a:uLnTx/>
                <a:uFillTx/>
                <a:latin typeface="Calibri"/>
                <a:ea typeface="+mn-ea"/>
                <a:cs typeface="+mn-cs"/>
              </a:rPr>
              <a:t>44g</a:t>
            </a:r>
            <a:endParaRPr kumimoji="0" lang="en-GB" sz="2400" b="0" i="0" u="none" strike="noStrike" kern="1200" cap="none" spc="0" normalizeH="0" baseline="0" noProof="0" dirty="0">
              <a:ln>
                <a:noFill/>
              </a:ln>
              <a:solidFill>
                <a:srgbClr val="00B05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073103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Calculations involving masses – Part 4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5509200"/>
          </a:xfrm>
          <a:prstGeom prst="rect">
            <a:avLst/>
          </a:prstGeom>
          <a:noFill/>
        </p:spPr>
        <p:txBody>
          <a:bodyPr wrap="square" rtlCol="0">
            <a:spAutoFit/>
          </a:bodyPr>
          <a:lstStyle/>
          <a:p>
            <a:pPr marL="457200" lvl="0" indent="-457200">
              <a:buFont typeface="+mj-lt"/>
              <a:buAutoNum type="arabicPeriod" startAt="5"/>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Calculate the concentration in g/dm</a:t>
            </a:r>
            <a:r>
              <a:rPr kumimoji="0" lang="en-GB" sz="2400" b="0" i="0" u="none" strike="noStrike" kern="1200" cap="none" spc="0" normalizeH="0" baseline="30000" noProof="0" dirty="0">
                <a:ln>
                  <a:noFill/>
                </a:ln>
                <a:solidFill>
                  <a:prstClr val="black"/>
                </a:solidFill>
                <a:effectLst/>
                <a:uLnTx/>
                <a:uFillTx/>
                <a:latin typeface="Calibri"/>
                <a:ea typeface="+mn-ea"/>
                <a:cs typeface="+mn-cs"/>
              </a:rPr>
              <a:t>3</a:t>
            </a:r>
            <a:r>
              <a:rPr kumimoji="0" lang="en-GB" sz="2400" b="0" i="0" u="none" strike="noStrike" kern="1200" cap="none" spc="0" normalizeH="0" baseline="0" noProof="0" dirty="0">
                <a:ln>
                  <a:noFill/>
                </a:ln>
                <a:solidFill>
                  <a:prstClr val="black"/>
                </a:solidFill>
                <a:effectLst/>
                <a:uLnTx/>
                <a:uFillTx/>
                <a:latin typeface="Calibri"/>
                <a:ea typeface="+mn-ea"/>
                <a:cs typeface="+mn-cs"/>
              </a:rPr>
              <a:t> for 50g of sodium chloride </a:t>
            </a:r>
            <a:r>
              <a:rPr lang="en-GB" sz="2400" dirty="0">
                <a:solidFill>
                  <a:prstClr val="black"/>
                </a:solidFill>
              </a:rPr>
              <a:t>in 2.5dm</a:t>
            </a:r>
            <a:r>
              <a:rPr lang="en-GB" sz="2400" baseline="30000" dirty="0">
                <a:solidFill>
                  <a:prstClr val="black"/>
                </a:solidFill>
              </a:rPr>
              <a:t>3</a:t>
            </a:r>
            <a:r>
              <a:rPr kumimoji="0" lang="en-GB" sz="2400" b="0" i="0" u="none" strike="noStrike" kern="1200" cap="none" spc="0" normalizeH="0" baseline="0" noProof="0" dirty="0">
                <a:ln>
                  <a:noFill/>
                </a:ln>
                <a:solidFill>
                  <a:prstClr val="black"/>
                </a:solidFill>
                <a:effectLst/>
                <a:uLnTx/>
                <a:uFillTx/>
                <a:latin typeface="Calibri"/>
                <a:ea typeface="+mn-ea"/>
                <a:cs typeface="+mn-cs"/>
              </a:rPr>
              <a:t> of water.</a:t>
            </a:r>
          </a:p>
          <a:p>
            <a:pPr lvl="0"/>
            <a:r>
              <a:rPr lang="en-GB" sz="2400" b="1" dirty="0">
                <a:solidFill>
                  <a:srgbClr val="00B050"/>
                </a:solidFill>
              </a:rPr>
              <a:t>       50/2.5 = 20g/dm</a:t>
            </a:r>
            <a:r>
              <a:rPr lang="en-GB" sz="2400" b="1" baseline="30000" dirty="0">
                <a:solidFill>
                  <a:srgbClr val="00B050"/>
                </a:solidFill>
              </a:rPr>
              <a:t>3</a:t>
            </a:r>
            <a:r>
              <a:rPr lang="en-GB" sz="2400" b="1" dirty="0">
                <a:solidFill>
                  <a:srgbClr val="00B050"/>
                </a:solidFill>
              </a:rPr>
              <a:t> </a:t>
            </a:r>
          </a:p>
          <a:p>
            <a:pPr lvl="0"/>
            <a:endParaRPr lang="en-GB" sz="2400" b="1" dirty="0">
              <a:solidFill>
                <a:srgbClr val="00B050"/>
              </a:solidFill>
            </a:endParaRPr>
          </a:p>
          <a:p>
            <a:pPr marL="457200" indent="-457200">
              <a:buFont typeface="+mj-lt"/>
              <a:buAutoNum type="arabicPeriod" startAt="6"/>
              <a:defRPr/>
            </a:pPr>
            <a:r>
              <a:rPr lang="en-GB" sz="2400" dirty="0">
                <a:solidFill>
                  <a:prstClr val="black"/>
                </a:solidFill>
              </a:rPr>
              <a:t>Calculate the concentration in g/dm</a:t>
            </a:r>
            <a:r>
              <a:rPr lang="en-GB" sz="2400" baseline="30000" dirty="0">
                <a:solidFill>
                  <a:prstClr val="black"/>
                </a:solidFill>
              </a:rPr>
              <a:t>3</a:t>
            </a:r>
            <a:r>
              <a:rPr lang="en-GB" sz="2400" dirty="0">
                <a:solidFill>
                  <a:prstClr val="black"/>
                </a:solidFill>
                <a:latin typeface="Calibri"/>
              </a:rPr>
              <a:t> </a:t>
            </a:r>
            <a:r>
              <a:rPr kumimoji="0" lang="en-GB" sz="2400" b="0" i="0" u="none" strike="noStrike" kern="1200" cap="none" spc="0" normalizeH="0" baseline="0" noProof="0" dirty="0">
                <a:ln>
                  <a:noFill/>
                </a:ln>
                <a:solidFill>
                  <a:prstClr val="black"/>
                </a:solidFill>
                <a:effectLst/>
                <a:uLnTx/>
                <a:uFillTx/>
                <a:latin typeface="Calibri"/>
                <a:ea typeface="+mn-ea"/>
                <a:cs typeface="+mn-cs"/>
              </a:rPr>
              <a:t>of 1.4g of potassium carbonate in 855cm</a:t>
            </a:r>
            <a:r>
              <a:rPr lang="en-GB" sz="2400" baseline="30000" dirty="0">
                <a:solidFill>
                  <a:prstClr val="black"/>
                </a:solidFill>
              </a:rPr>
              <a:t>3</a:t>
            </a:r>
            <a:r>
              <a:rPr lang="en-GB" sz="2400" dirty="0">
                <a:solidFill>
                  <a:prstClr val="black"/>
                </a:solidFill>
              </a:rPr>
              <a:t> of water.</a:t>
            </a:r>
          </a:p>
          <a:p>
            <a:r>
              <a:rPr lang="en-GB" sz="2400" dirty="0">
                <a:solidFill>
                  <a:prstClr val="black"/>
                </a:solidFill>
                <a:latin typeface="Calibri"/>
              </a:rPr>
              <a:t>       </a:t>
            </a:r>
            <a:r>
              <a:rPr lang="en-GB" sz="2400" b="1" dirty="0">
                <a:solidFill>
                  <a:srgbClr val="00B050"/>
                </a:solidFill>
                <a:latin typeface="Calibri"/>
              </a:rPr>
              <a:t>(1.4/855) </a:t>
            </a:r>
            <a:r>
              <a:rPr lang="en-GB" sz="2400" b="1" dirty="0">
                <a:solidFill>
                  <a:srgbClr val="00B050"/>
                </a:solidFill>
              </a:rPr>
              <a:t>x 1000 = 1.64 g/dm</a:t>
            </a:r>
            <a:r>
              <a:rPr lang="en-GB" sz="2400" b="1" baseline="30000" dirty="0">
                <a:solidFill>
                  <a:srgbClr val="00B050"/>
                </a:solidFill>
              </a:rPr>
              <a:t>3</a:t>
            </a:r>
            <a:r>
              <a:rPr lang="en-GB" sz="2400" b="1" dirty="0">
                <a:solidFill>
                  <a:srgbClr val="00B050"/>
                </a:solidFill>
              </a:rPr>
              <a:t> </a:t>
            </a:r>
          </a:p>
          <a:p>
            <a:endParaRPr lang="en-GB" sz="2400" b="1" dirty="0">
              <a:solidFill>
                <a:srgbClr val="00B050"/>
              </a:solidFill>
            </a:endParaRPr>
          </a:p>
          <a:p>
            <a:pPr marL="457200" indent="-457200">
              <a:buFont typeface="+mj-lt"/>
              <a:buAutoNum type="arabicPeriod" startAt="7"/>
            </a:pPr>
            <a:r>
              <a:rPr kumimoji="0" lang="en-GB" sz="2400" i="0" u="none" strike="noStrike" kern="1200" cap="none" spc="0" normalizeH="0" baseline="0" noProof="0" dirty="0">
                <a:ln>
                  <a:noFill/>
                </a:ln>
                <a:effectLst/>
                <a:uLnTx/>
                <a:uFillTx/>
                <a:latin typeface="Calibri"/>
                <a:ea typeface="+mn-ea"/>
                <a:cs typeface="+mn-cs"/>
              </a:rPr>
              <a:t>A teacher has a solution of lithium fluoride with a concentration of </a:t>
            </a:r>
            <a:r>
              <a:rPr kumimoji="0" lang="en-GB" sz="2400" i="0" u="none" strike="noStrike" kern="1200" cap="none" spc="0" normalizeH="0" baseline="0" noProof="0" dirty="0" smtClean="0">
                <a:ln>
                  <a:noFill/>
                </a:ln>
                <a:effectLst/>
                <a:uLnTx/>
                <a:uFillTx/>
                <a:latin typeface="Calibri"/>
                <a:ea typeface="+mn-ea"/>
                <a:cs typeface="+mn-cs"/>
              </a:rPr>
              <a:t>72.6g/</a:t>
            </a:r>
            <a:r>
              <a:rPr lang="en-GB" sz="2400" dirty="0" smtClean="0">
                <a:solidFill>
                  <a:prstClr val="black"/>
                </a:solidFill>
              </a:rPr>
              <a:t>dm</a:t>
            </a:r>
            <a:r>
              <a:rPr lang="en-GB" sz="2400" baseline="30000" dirty="0" smtClean="0">
                <a:solidFill>
                  <a:prstClr val="black"/>
                </a:solidFill>
              </a:rPr>
              <a:t>3</a:t>
            </a:r>
            <a:r>
              <a:rPr kumimoji="0" lang="en-GB" sz="2400" i="0" u="none" strike="noStrike" kern="1200" cap="none" spc="0" normalizeH="0" baseline="0" noProof="0" dirty="0" smtClean="0">
                <a:ln>
                  <a:noFill/>
                </a:ln>
                <a:effectLst/>
                <a:uLnTx/>
                <a:uFillTx/>
                <a:latin typeface="Calibri"/>
                <a:ea typeface="+mn-ea"/>
                <a:cs typeface="+mn-cs"/>
              </a:rPr>
              <a:t>.  </a:t>
            </a:r>
            <a:r>
              <a:rPr kumimoji="0" lang="en-GB" sz="2400" i="0" u="none" strike="noStrike" kern="1200" cap="none" spc="0" normalizeH="0" baseline="0" noProof="0" dirty="0">
                <a:ln>
                  <a:noFill/>
                </a:ln>
                <a:effectLst/>
                <a:uLnTx/>
                <a:uFillTx/>
                <a:latin typeface="Calibri"/>
                <a:ea typeface="+mn-ea"/>
                <a:cs typeface="+mn-cs"/>
              </a:rPr>
              <a:t>Calculate the mass of lithium </a:t>
            </a:r>
            <a:r>
              <a:rPr kumimoji="0" lang="en-GB" sz="2400" i="0" u="none" strike="noStrike" kern="1200" cap="none" spc="0" normalizeH="0" baseline="0" noProof="0" dirty="0" smtClean="0">
                <a:ln>
                  <a:noFill/>
                </a:ln>
                <a:effectLst/>
                <a:uLnTx/>
                <a:uFillTx/>
                <a:latin typeface="Calibri"/>
                <a:ea typeface="+mn-ea"/>
                <a:cs typeface="+mn-cs"/>
              </a:rPr>
              <a:t>fluoride dissolved </a:t>
            </a:r>
            <a:r>
              <a:rPr kumimoji="0" lang="en-GB" sz="2400" i="0" u="none" strike="noStrike" kern="1200" cap="none" spc="0" normalizeH="0" baseline="0" noProof="0" dirty="0">
                <a:ln>
                  <a:noFill/>
                </a:ln>
                <a:effectLst/>
                <a:uLnTx/>
                <a:uFillTx/>
                <a:latin typeface="Calibri"/>
                <a:ea typeface="+mn-ea"/>
                <a:cs typeface="+mn-cs"/>
              </a:rPr>
              <a:t>in 25.0</a:t>
            </a:r>
            <a:r>
              <a:rPr lang="en-GB" sz="2400" dirty="0"/>
              <a:t>cm</a:t>
            </a:r>
            <a:r>
              <a:rPr lang="en-GB" sz="2400" baseline="30000" dirty="0"/>
              <a:t>3 </a:t>
            </a:r>
            <a:r>
              <a:rPr lang="en-GB" sz="2400" dirty="0"/>
              <a:t>of solution.</a:t>
            </a:r>
            <a:endParaRPr kumimoji="0" lang="en-GB" sz="2400" i="0" u="none" strike="noStrike" kern="1200" cap="none" spc="0" normalizeH="0" baseline="0" noProof="0" dirty="0">
              <a:ln>
                <a:noFill/>
              </a:ln>
              <a:effectLst/>
              <a:uLnTx/>
              <a:uFillTx/>
              <a:latin typeface="Calibri"/>
            </a:endParaRPr>
          </a:p>
          <a:p>
            <a:r>
              <a:rPr lang="en-GB" dirty="0"/>
              <a:t>         </a:t>
            </a:r>
            <a:r>
              <a:rPr lang="en-GB" sz="2400" b="1" dirty="0">
                <a:solidFill>
                  <a:srgbClr val="00B050"/>
                </a:solidFill>
              </a:rPr>
              <a:t>25cm</a:t>
            </a:r>
            <a:r>
              <a:rPr lang="en-GB" sz="2400" b="1" baseline="30000" dirty="0">
                <a:solidFill>
                  <a:srgbClr val="00B050"/>
                </a:solidFill>
              </a:rPr>
              <a:t>3</a:t>
            </a:r>
            <a:r>
              <a:rPr lang="en-GB" sz="2400" b="1" dirty="0">
                <a:solidFill>
                  <a:srgbClr val="00B050"/>
                </a:solidFill>
              </a:rPr>
              <a:t> = 0.025dm</a:t>
            </a:r>
            <a:r>
              <a:rPr lang="en-GB" sz="2400" b="1" baseline="30000" dirty="0">
                <a:solidFill>
                  <a:srgbClr val="00B050"/>
                </a:solidFill>
              </a:rPr>
              <a:t>3</a:t>
            </a:r>
            <a:r>
              <a:rPr lang="en-GB" sz="2400" b="1" dirty="0">
                <a:solidFill>
                  <a:srgbClr val="00B050"/>
                </a:solidFill>
              </a:rPr>
              <a:t> </a:t>
            </a:r>
          </a:p>
          <a:p>
            <a:r>
              <a:rPr lang="en-GB" sz="2400" b="1" dirty="0">
                <a:solidFill>
                  <a:srgbClr val="00B050"/>
                </a:solidFill>
              </a:rPr>
              <a:t>       72.6 x 0.025 = 1.8g</a:t>
            </a:r>
            <a:endParaRPr kumimoji="0" lang="en-GB" sz="2400" b="1" i="0" u="none" strike="noStrike" kern="1200" cap="none" spc="0" normalizeH="0" baseline="0" noProof="0" dirty="0">
              <a:ln>
                <a:noFill/>
              </a:ln>
              <a:solidFill>
                <a:srgbClr val="00B050"/>
              </a:solidFill>
              <a:effectLst/>
              <a:uLnTx/>
              <a:uFillTx/>
            </a:endParaRPr>
          </a:p>
          <a:p>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481422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170" y="692696"/>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582072"/>
            <a:ext cx="3995936" cy="5262979"/>
          </a:xfrm>
          <a:prstGeom prst="rect">
            <a:avLst/>
          </a:prstGeom>
          <a:noFill/>
        </p:spPr>
        <p:txBody>
          <a:bodyPr wrap="square" rtlCol="0">
            <a:spAutoFit/>
          </a:bodyPr>
          <a:lstStyle/>
          <a:p>
            <a:r>
              <a:rPr lang="en-GB" sz="7200" b="1" dirty="0" err="1">
                <a:latin typeface="+mj-lt"/>
                <a:ea typeface="Beirut" charset="-78"/>
                <a:cs typeface="Beirut" charset="-78"/>
              </a:rPr>
              <a:t>LearnIT</a:t>
            </a:r>
            <a:r>
              <a:rPr lang="en-GB" sz="7200" b="1" dirty="0">
                <a:latin typeface="+mj-lt"/>
                <a:ea typeface="Beirut" charset="-78"/>
                <a:cs typeface="Beirut" charset="-78"/>
              </a:rPr>
              <a:t>!</a:t>
            </a:r>
          </a:p>
          <a:p>
            <a:r>
              <a:rPr lang="en-GB" sz="7200" b="1" dirty="0" err="1">
                <a:latin typeface="+mj-lt"/>
                <a:ea typeface="Beirut" charset="-78"/>
                <a:cs typeface="Beirut" charset="-78"/>
              </a:rPr>
              <a:t>KnowIT</a:t>
            </a:r>
            <a:r>
              <a:rPr lang="en-GB" sz="7200" b="1" dirty="0" smtClean="0">
                <a:latin typeface="+mj-lt"/>
                <a:ea typeface="Beirut" charset="-78"/>
                <a:cs typeface="Beirut" charset="-78"/>
              </a:rPr>
              <a:t>!</a:t>
            </a:r>
            <a:endParaRPr lang="en-GB" dirty="0"/>
          </a:p>
          <a:p>
            <a:r>
              <a:rPr lang="en-GB" sz="3600" b="1" dirty="0" smtClean="0">
                <a:solidFill>
                  <a:schemeClr val="tx1">
                    <a:lumMod val="50000"/>
                    <a:lumOff val="50000"/>
                  </a:schemeClr>
                </a:solidFill>
              </a:rPr>
              <a:t>Calculations involving masses – Part 5</a:t>
            </a:r>
          </a:p>
          <a:p>
            <a:endParaRPr lang="en-GB" sz="3600" b="1" dirty="0">
              <a:solidFill>
                <a:schemeClr val="tx1">
                  <a:lumMod val="50000"/>
                  <a:lumOff val="50000"/>
                </a:schemeClr>
              </a:solidFill>
            </a:endParaRPr>
          </a:p>
          <a:p>
            <a:pPr marL="685800" lvl="1" indent="-342900">
              <a:buFont typeface="Arial" charset="0"/>
              <a:buChar char="•"/>
            </a:pPr>
            <a:r>
              <a:rPr lang="en-US" sz="2400" b="1" dirty="0" smtClean="0">
                <a:solidFill>
                  <a:schemeClr val="bg1">
                    <a:lumMod val="50000"/>
                  </a:schemeClr>
                </a:solidFill>
              </a:rPr>
              <a:t>Moles (HT)</a:t>
            </a:r>
          </a:p>
          <a:p>
            <a:pPr marL="685800" lvl="1" indent="-342900">
              <a:buFont typeface="Arial" charset="0"/>
              <a:buChar char="•"/>
            </a:pPr>
            <a:r>
              <a:rPr lang="en-US" sz="2400" b="1" dirty="0" smtClean="0">
                <a:solidFill>
                  <a:schemeClr val="bg1">
                    <a:lumMod val="50000"/>
                  </a:schemeClr>
                </a:solidFill>
              </a:rPr>
              <a:t>Stoichiometry (HT)</a:t>
            </a:r>
            <a:endParaRPr lang="en-GB" dirty="0"/>
          </a:p>
        </p:txBody>
      </p:sp>
    </p:spTree>
    <p:extLst>
      <p:ext uri="{BB962C8B-B14F-4D97-AF65-F5344CB8AC3E}">
        <p14:creationId xmlns:p14="http://schemas.microsoft.com/office/powerpoint/2010/main" val="31548128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The mole and Avogadro constant</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 xmlns:a16="http://schemas.microsoft.com/office/drawing/2014/main" id="{069D24D6-BF3E-48D1-A1E3-FB8C618604DE}"/>
              </a:ext>
            </a:extLst>
          </p:cNvPr>
          <p:cNvSpPr txBox="1"/>
          <p:nvPr/>
        </p:nvSpPr>
        <p:spPr>
          <a:xfrm>
            <a:off x="235624" y="649619"/>
            <a:ext cx="8640960" cy="2554545"/>
          </a:xfrm>
          <a:prstGeom prst="rect">
            <a:avLst/>
          </a:prstGeom>
          <a:noFill/>
          <a:ln>
            <a:solidFill>
              <a:schemeClr val="bg1"/>
            </a:solidFill>
          </a:ln>
        </p:spPr>
        <p:txBody>
          <a:bodyPr wrap="square" rtlCol="0">
            <a:spAutoFit/>
          </a:bodyPr>
          <a:lstStyle/>
          <a:p>
            <a:pPr algn="ctr"/>
            <a:r>
              <a:rPr lang="en-GB" sz="2000" dirty="0"/>
              <a:t>Chemical amounts are measured in </a:t>
            </a:r>
            <a:r>
              <a:rPr lang="en-GB" sz="2000" b="1" dirty="0">
                <a:solidFill>
                  <a:schemeClr val="accent6">
                    <a:lumMod val="75000"/>
                  </a:schemeClr>
                </a:solidFill>
              </a:rPr>
              <a:t>moles</a:t>
            </a:r>
            <a:r>
              <a:rPr lang="en-GB" sz="2000" dirty="0"/>
              <a:t>.  The symbol for the unit mole is </a:t>
            </a:r>
            <a:r>
              <a:rPr lang="en-GB" sz="2000" b="1" dirty="0">
                <a:solidFill>
                  <a:schemeClr val="accent6">
                    <a:lumMod val="75000"/>
                  </a:schemeClr>
                </a:solidFill>
              </a:rPr>
              <a:t>mol</a:t>
            </a:r>
            <a:r>
              <a:rPr lang="en-GB" sz="2000" dirty="0"/>
              <a:t>.</a:t>
            </a:r>
          </a:p>
          <a:p>
            <a:pPr algn="ctr"/>
            <a:endParaRPr lang="en-GB" sz="2000" dirty="0"/>
          </a:p>
          <a:p>
            <a:pPr algn="ctr"/>
            <a:r>
              <a:rPr lang="en-GB" sz="2000" dirty="0">
                <a:solidFill>
                  <a:schemeClr val="accent6">
                    <a:lumMod val="75000"/>
                  </a:schemeClr>
                </a:solidFill>
              </a:rPr>
              <a:t>The mass of </a:t>
            </a:r>
            <a:r>
              <a:rPr lang="en-GB" sz="2000" b="1" dirty="0">
                <a:solidFill>
                  <a:schemeClr val="accent6">
                    <a:lumMod val="75000"/>
                  </a:schemeClr>
                </a:solidFill>
              </a:rPr>
              <a:t>one mole </a:t>
            </a:r>
            <a:r>
              <a:rPr lang="en-GB" sz="2000" dirty="0">
                <a:solidFill>
                  <a:schemeClr val="accent6">
                    <a:lumMod val="75000"/>
                  </a:schemeClr>
                </a:solidFill>
              </a:rPr>
              <a:t>of a substance </a:t>
            </a:r>
            <a:r>
              <a:rPr lang="en-GB" sz="2000" b="1" dirty="0">
                <a:solidFill>
                  <a:schemeClr val="accent6">
                    <a:lumMod val="75000"/>
                  </a:schemeClr>
                </a:solidFill>
              </a:rPr>
              <a:t>in grams </a:t>
            </a:r>
            <a:r>
              <a:rPr lang="en-GB" sz="2000" dirty="0">
                <a:solidFill>
                  <a:schemeClr val="accent6">
                    <a:lumMod val="75000"/>
                  </a:schemeClr>
                </a:solidFill>
              </a:rPr>
              <a:t>is numerically </a:t>
            </a:r>
            <a:r>
              <a:rPr lang="en-GB" sz="2000" b="1" dirty="0">
                <a:solidFill>
                  <a:schemeClr val="accent6">
                    <a:lumMod val="75000"/>
                  </a:schemeClr>
                </a:solidFill>
              </a:rPr>
              <a:t>equal</a:t>
            </a:r>
            <a:r>
              <a:rPr lang="en-GB" sz="2000" dirty="0">
                <a:solidFill>
                  <a:schemeClr val="accent6">
                    <a:lumMod val="75000"/>
                  </a:schemeClr>
                </a:solidFill>
              </a:rPr>
              <a:t> to its </a:t>
            </a:r>
            <a:r>
              <a:rPr lang="en-GB" sz="2000" dirty="0" smtClean="0">
                <a:solidFill>
                  <a:schemeClr val="accent6">
                    <a:lumMod val="75000"/>
                  </a:schemeClr>
                </a:solidFill>
              </a:rPr>
              <a:t>‘</a:t>
            </a:r>
            <a:r>
              <a:rPr lang="en-GB" sz="2000" b="1" dirty="0" smtClean="0">
                <a:solidFill>
                  <a:schemeClr val="accent6">
                    <a:lumMod val="75000"/>
                  </a:schemeClr>
                </a:solidFill>
              </a:rPr>
              <a:t>relative particle mass’</a:t>
            </a:r>
            <a:r>
              <a:rPr lang="en-GB" sz="2000" dirty="0" smtClean="0"/>
              <a:t>.  </a:t>
            </a:r>
            <a:r>
              <a:rPr lang="en-GB" sz="2000" b="1" dirty="0" smtClean="0"/>
              <a:t>One </a:t>
            </a:r>
            <a:r>
              <a:rPr lang="en-GB" sz="2000" b="1" dirty="0"/>
              <a:t>mole of a substance contains the same number of the stated particles, atoms, molecules or ions as one mole of any other substance</a:t>
            </a:r>
            <a:r>
              <a:rPr lang="en-GB" sz="2000" dirty="0"/>
              <a:t>.</a:t>
            </a:r>
          </a:p>
          <a:p>
            <a:pPr algn="ctr"/>
            <a:endParaRPr lang="en-GB" sz="2000" dirty="0"/>
          </a:p>
          <a:p>
            <a:pPr algn="ctr"/>
            <a:r>
              <a:rPr lang="en-GB" sz="2000" dirty="0"/>
              <a:t>The </a:t>
            </a:r>
            <a:r>
              <a:rPr lang="en-GB" sz="2000" b="1" dirty="0">
                <a:solidFill>
                  <a:schemeClr val="accent6">
                    <a:lumMod val="75000"/>
                  </a:schemeClr>
                </a:solidFill>
              </a:rPr>
              <a:t>number</a:t>
            </a:r>
            <a:r>
              <a:rPr lang="en-GB" sz="2000" dirty="0"/>
              <a:t> of atoms, molecules or ions in a mole of a given substance is the </a:t>
            </a:r>
            <a:r>
              <a:rPr lang="en-GB" sz="2000" b="1" dirty="0">
                <a:solidFill>
                  <a:schemeClr val="accent6">
                    <a:lumMod val="75000"/>
                  </a:schemeClr>
                </a:solidFill>
              </a:rPr>
              <a:t>Avogadro constant</a:t>
            </a:r>
            <a:r>
              <a:rPr lang="en-GB" sz="2000" dirty="0"/>
              <a:t>.  The value of the Avogadro constant is </a:t>
            </a:r>
            <a:r>
              <a:rPr lang="en-GB" sz="2000" b="1" dirty="0">
                <a:solidFill>
                  <a:schemeClr val="accent6">
                    <a:lumMod val="75000"/>
                  </a:schemeClr>
                </a:solidFill>
              </a:rPr>
              <a:t>6.02 x 10</a:t>
            </a:r>
            <a:r>
              <a:rPr lang="en-GB" sz="2000" b="1" baseline="30000" dirty="0">
                <a:solidFill>
                  <a:schemeClr val="accent6">
                    <a:lumMod val="75000"/>
                  </a:schemeClr>
                </a:solidFill>
              </a:rPr>
              <a:t>23</a:t>
            </a:r>
            <a:r>
              <a:rPr lang="en-GB" sz="2000" b="1" dirty="0">
                <a:solidFill>
                  <a:schemeClr val="accent6">
                    <a:lumMod val="75000"/>
                  </a:schemeClr>
                </a:solidFill>
              </a:rPr>
              <a:t> per mole</a:t>
            </a:r>
            <a:r>
              <a:rPr lang="en-GB" sz="2000" dirty="0"/>
              <a:t>.</a:t>
            </a:r>
          </a:p>
        </p:txBody>
      </p:sp>
      <p:sp>
        <p:nvSpPr>
          <p:cNvPr id="5" name="TextBox 4">
            <a:extLst>
              <a:ext uri="{FF2B5EF4-FFF2-40B4-BE49-F238E27FC236}">
                <a16:creationId xmlns="" xmlns:a16="http://schemas.microsoft.com/office/drawing/2014/main" id="{79A1256F-7675-44B4-97F3-2F79B109C19A}"/>
              </a:ext>
            </a:extLst>
          </p:cNvPr>
          <p:cNvSpPr txBox="1"/>
          <p:nvPr/>
        </p:nvSpPr>
        <p:spPr>
          <a:xfrm>
            <a:off x="251520" y="3276600"/>
            <a:ext cx="4472880" cy="707886"/>
          </a:xfrm>
          <a:prstGeom prst="rect">
            <a:avLst/>
          </a:prstGeom>
          <a:solidFill>
            <a:schemeClr val="accent6">
              <a:lumMod val="60000"/>
              <a:lumOff val="40000"/>
            </a:schemeClr>
          </a:solidFill>
          <a:ln>
            <a:solidFill>
              <a:schemeClr val="accent6">
                <a:lumMod val="75000"/>
              </a:schemeClr>
            </a:solidFill>
          </a:ln>
        </p:spPr>
        <p:txBody>
          <a:bodyPr wrap="square" rtlCol="0">
            <a:spAutoFit/>
          </a:bodyPr>
          <a:lstStyle/>
          <a:p>
            <a:r>
              <a:rPr lang="en-GB" sz="2000" dirty="0"/>
              <a:t>Number of moles = </a:t>
            </a:r>
            <a:r>
              <a:rPr lang="en-GB" sz="2000" u="sng" dirty="0"/>
              <a:t>mass (g)</a:t>
            </a:r>
            <a:r>
              <a:rPr lang="en-GB" sz="2000" dirty="0"/>
              <a:t>  or  </a:t>
            </a:r>
            <a:r>
              <a:rPr lang="en-GB" sz="2000" u="sng" dirty="0"/>
              <a:t>mass (g)</a:t>
            </a:r>
          </a:p>
          <a:p>
            <a:r>
              <a:rPr lang="en-GB" sz="2000" dirty="0"/>
              <a:t>                                        </a:t>
            </a:r>
            <a:r>
              <a:rPr lang="en-GB" sz="2000" dirty="0" err="1"/>
              <a:t>A</a:t>
            </a:r>
            <a:r>
              <a:rPr lang="en-GB" sz="2000" baseline="-25000" dirty="0" err="1"/>
              <a:t>r</a:t>
            </a:r>
            <a:r>
              <a:rPr lang="en-GB" sz="2000" baseline="-25000" dirty="0"/>
              <a:t>  </a:t>
            </a:r>
            <a:r>
              <a:rPr lang="en-GB" sz="2000" dirty="0"/>
              <a:t>                 M</a:t>
            </a:r>
            <a:r>
              <a:rPr lang="en-GB" sz="2000" baseline="-25000" dirty="0"/>
              <a:t>r</a:t>
            </a:r>
          </a:p>
        </p:txBody>
      </p:sp>
      <p:sp>
        <p:nvSpPr>
          <p:cNvPr id="6" name="TextBox 5">
            <a:extLst>
              <a:ext uri="{FF2B5EF4-FFF2-40B4-BE49-F238E27FC236}">
                <a16:creationId xmlns="" xmlns:a16="http://schemas.microsoft.com/office/drawing/2014/main" id="{E16684BC-32F6-4D57-9477-32A1A7953001}"/>
              </a:ext>
            </a:extLst>
          </p:cNvPr>
          <p:cNvSpPr txBox="1"/>
          <p:nvPr/>
        </p:nvSpPr>
        <p:spPr>
          <a:xfrm>
            <a:off x="4829400" y="3288632"/>
            <a:ext cx="4032448" cy="707886"/>
          </a:xfrm>
          <a:prstGeom prst="rect">
            <a:avLst/>
          </a:prstGeom>
          <a:solidFill>
            <a:schemeClr val="accent6">
              <a:lumMod val="60000"/>
              <a:lumOff val="40000"/>
            </a:schemeClr>
          </a:solidFill>
          <a:ln>
            <a:solidFill>
              <a:schemeClr val="accent6">
                <a:lumMod val="75000"/>
              </a:schemeClr>
            </a:solidFill>
          </a:ln>
        </p:spPr>
        <p:txBody>
          <a:bodyPr wrap="square" rtlCol="0">
            <a:spAutoFit/>
          </a:bodyPr>
          <a:lstStyle/>
          <a:p>
            <a:r>
              <a:rPr lang="en-GB" sz="2000" dirty="0"/>
              <a:t>Mass (g) = number of moles x </a:t>
            </a:r>
            <a:r>
              <a:rPr lang="en-GB" sz="2000" dirty="0" err="1"/>
              <a:t>A</a:t>
            </a:r>
            <a:r>
              <a:rPr lang="en-GB" sz="2000" baseline="-25000" dirty="0" err="1"/>
              <a:t>r</a:t>
            </a:r>
            <a:r>
              <a:rPr lang="en-GB" sz="2000" baseline="-25000" dirty="0"/>
              <a:t> </a:t>
            </a:r>
          </a:p>
          <a:p>
            <a:r>
              <a:rPr lang="en-GB" sz="2000" b="1" baseline="-25000" dirty="0"/>
              <a:t>          </a:t>
            </a:r>
            <a:r>
              <a:rPr lang="en-GB" sz="2000" b="1" dirty="0"/>
              <a:t> or        </a:t>
            </a:r>
            <a:r>
              <a:rPr lang="en-GB" sz="2000" dirty="0"/>
              <a:t>number of moles x M</a:t>
            </a:r>
            <a:r>
              <a:rPr lang="en-GB" sz="2000" baseline="-25000" dirty="0"/>
              <a:t>r</a:t>
            </a:r>
          </a:p>
        </p:txBody>
      </p:sp>
      <p:sp>
        <p:nvSpPr>
          <p:cNvPr id="7" name="TextBox 6">
            <a:extLst>
              <a:ext uri="{FF2B5EF4-FFF2-40B4-BE49-F238E27FC236}">
                <a16:creationId xmlns="" xmlns:a16="http://schemas.microsoft.com/office/drawing/2014/main" id="{5066674C-9F09-44C6-A117-C846405F67B1}"/>
              </a:ext>
            </a:extLst>
          </p:cNvPr>
          <p:cNvSpPr txBox="1"/>
          <p:nvPr/>
        </p:nvSpPr>
        <p:spPr>
          <a:xfrm>
            <a:off x="235624" y="4107098"/>
            <a:ext cx="4488776" cy="2246769"/>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GB" sz="2000" i="1" dirty="0"/>
              <a:t>How many moles of sulfuric acid molecules are there in 4.7g of sulfuric acid (H</a:t>
            </a:r>
            <a:r>
              <a:rPr lang="en-GB" sz="2000" i="1" baseline="-25000" dirty="0"/>
              <a:t>2</a:t>
            </a:r>
            <a:r>
              <a:rPr lang="en-GB" sz="2000" i="1" dirty="0"/>
              <a:t>SO</a:t>
            </a:r>
            <a:r>
              <a:rPr lang="en-GB" sz="2000" i="1" baseline="-25000" dirty="0"/>
              <a:t>4</a:t>
            </a:r>
            <a:r>
              <a:rPr lang="en-GB" sz="2000" i="1" dirty="0"/>
              <a:t>)?  Give your answer to 1 significant figure.</a:t>
            </a:r>
          </a:p>
          <a:p>
            <a:endParaRPr lang="en-GB" sz="2000" dirty="0"/>
          </a:p>
          <a:p>
            <a:r>
              <a:rPr lang="en-GB" sz="2000" b="1" dirty="0">
                <a:solidFill>
                  <a:schemeClr val="accent6">
                    <a:lumMod val="75000"/>
                  </a:schemeClr>
                </a:solidFill>
              </a:rPr>
              <a:t>                       </a:t>
            </a:r>
            <a:r>
              <a:rPr lang="en-GB" sz="2000" b="1" u="sng" dirty="0">
                <a:solidFill>
                  <a:schemeClr val="accent6">
                    <a:lumMod val="75000"/>
                  </a:schemeClr>
                </a:solidFill>
              </a:rPr>
              <a:t> 4.7</a:t>
            </a:r>
            <a:r>
              <a:rPr lang="en-GB" sz="2000" b="1" dirty="0">
                <a:solidFill>
                  <a:schemeClr val="accent6">
                    <a:lumMod val="75000"/>
                  </a:schemeClr>
                </a:solidFill>
              </a:rPr>
              <a:t> = 0.05 </a:t>
            </a:r>
            <a:r>
              <a:rPr lang="en-GB" sz="2000" b="1" dirty="0" err="1">
                <a:solidFill>
                  <a:schemeClr val="accent6">
                    <a:lumMod val="75000"/>
                  </a:schemeClr>
                </a:solidFill>
              </a:rPr>
              <a:t>mol</a:t>
            </a:r>
            <a:endParaRPr lang="en-GB" sz="2000" b="1" dirty="0">
              <a:solidFill>
                <a:schemeClr val="accent6">
                  <a:lumMod val="75000"/>
                </a:schemeClr>
              </a:solidFill>
            </a:endParaRPr>
          </a:p>
          <a:p>
            <a:r>
              <a:rPr lang="en-GB" sz="2000" b="1" dirty="0">
                <a:solidFill>
                  <a:schemeClr val="accent6">
                    <a:lumMod val="75000"/>
                  </a:schemeClr>
                </a:solidFill>
              </a:rPr>
              <a:t>                        98</a:t>
            </a:r>
            <a:r>
              <a:rPr lang="en-GB" sz="2000" dirty="0"/>
              <a:t> </a:t>
            </a:r>
            <a:endParaRPr lang="en-GB" sz="2000" b="1" dirty="0">
              <a:solidFill>
                <a:schemeClr val="accent6">
                  <a:lumMod val="75000"/>
                </a:schemeClr>
              </a:solidFill>
            </a:endParaRPr>
          </a:p>
        </p:txBody>
      </p:sp>
      <p:sp>
        <p:nvSpPr>
          <p:cNvPr id="9" name="TextBox 8">
            <a:extLst>
              <a:ext uri="{FF2B5EF4-FFF2-40B4-BE49-F238E27FC236}">
                <a16:creationId xmlns="" xmlns:a16="http://schemas.microsoft.com/office/drawing/2014/main" id="{56025E75-BD83-464E-9D29-FDB551D7BD56}"/>
              </a:ext>
            </a:extLst>
          </p:cNvPr>
          <p:cNvSpPr txBox="1"/>
          <p:nvPr/>
        </p:nvSpPr>
        <p:spPr>
          <a:xfrm>
            <a:off x="4829400" y="4107098"/>
            <a:ext cx="4032448" cy="2215991"/>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endParaRPr lang="en-GB" sz="2000" i="1" dirty="0" smtClean="0"/>
          </a:p>
          <a:p>
            <a:pPr algn="ctr"/>
            <a:r>
              <a:rPr lang="en-GB" sz="2000" i="1" dirty="0" smtClean="0"/>
              <a:t>What </a:t>
            </a:r>
            <a:r>
              <a:rPr lang="en-GB" sz="2000" i="1" dirty="0"/>
              <a:t>is the mass of 7.2 x 10</a:t>
            </a:r>
            <a:r>
              <a:rPr lang="en-GB" sz="2000" i="1" baseline="30000" dirty="0"/>
              <a:t>-3</a:t>
            </a:r>
            <a:r>
              <a:rPr lang="en-GB" sz="2000" i="1" dirty="0"/>
              <a:t> moles of aluminium </a:t>
            </a:r>
            <a:r>
              <a:rPr lang="en-GB" sz="2000" i="1" dirty="0" err="1"/>
              <a:t>sulfate</a:t>
            </a:r>
            <a:r>
              <a:rPr lang="en-GB" sz="2000" i="1" dirty="0"/>
              <a:t> (Al</a:t>
            </a:r>
            <a:r>
              <a:rPr lang="en-GB" sz="2000" i="1" baseline="-25000" dirty="0"/>
              <a:t>2</a:t>
            </a:r>
            <a:r>
              <a:rPr lang="en-GB" sz="2000" i="1" dirty="0"/>
              <a:t>(SO</a:t>
            </a:r>
            <a:r>
              <a:rPr lang="en-GB" sz="2000" i="1" baseline="-25000" dirty="0"/>
              <a:t>4</a:t>
            </a:r>
            <a:r>
              <a:rPr lang="en-GB" sz="2000" i="1" dirty="0"/>
              <a:t>)</a:t>
            </a:r>
            <a:r>
              <a:rPr lang="en-GB" sz="2000" i="1" baseline="-25000" dirty="0"/>
              <a:t>3</a:t>
            </a:r>
            <a:r>
              <a:rPr lang="en-GB" sz="2000" i="1" dirty="0"/>
              <a:t>)?  Give your answer to 1 decimal place.</a:t>
            </a:r>
          </a:p>
          <a:p>
            <a:pPr algn="ctr"/>
            <a:endParaRPr lang="en-GB" sz="2000" dirty="0"/>
          </a:p>
          <a:p>
            <a:pPr algn="ctr"/>
            <a:r>
              <a:rPr lang="en-GB" sz="2000" b="1" dirty="0">
                <a:solidFill>
                  <a:schemeClr val="accent6">
                    <a:lumMod val="75000"/>
                  </a:schemeClr>
                </a:solidFill>
              </a:rPr>
              <a:t>7.2 x 10</a:t>
            </a:r>
            <a:r>
              <a:rPr lang="en-GB" sz="2000" b="1" baseline="30000" dirty="0">
                <a:solidFill>
                  <a:schemeClr val="accent6">
                    <a:lumMod val="75000"/>
                  </a:schemeClr>
                </a:solidFill>
              </a:rPr>
              <a:t>-3</a:t>
            </a:r>
            <a:r>
              <a:rPr lang="en-GB" sz="2000" b="1" dirty="0">
                <a:solidFill>
                  <a:schemeClr val="accent6">
                    <a:lumMod val="75000"/>
                  </a:schemeClr>
                </a:solidFill>
              </a:rPr>
              <a:t> x 342 = 2.5g </a:t>
            </a:r>
          </a:p>
          <a:p>
            <a:endParaRPr lang="en-GB" b="1" dirty="0">
              <a:solidFill>
                <a:schemeClr val="accent6">
                  <a:lumMod val="75000"/>
                </a:schemeClr>
              </a:solidFill>
            </a:endParaRPr>
          </a:p>
        </p:txBody>
      </p:sp>
    </p:spTree>
    <p:extLst>
      <p:ext uri="{BB962C8B-B14F-4D97-AF65-F5344CB8AC3E}">
        <p14:creationId xmlns:p14="http://schemas.microsoft.com/office/powerpoint/2010/main" val="101065846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The mole and Avogadro constant</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 xmlns:a16="http://schemas.microsoft.com/office/drawing/2014/main" id="{069D24D6-BF3E-48D1-A1E3-FB8C618604DE}"/>
              </a:ext>
            </a:extLst>
          </p:cNvPr>
          <p:cNvSpPr txBox="1"/>
          <p:nvPr/>
        </p:nvSpPr>
        <p:spPr>
          <a:xfrm>
            <a:off x="235624" y="649619"/>
            <a:ext cx="8640960" cy="2308324"/>
          </a:xfrm>
          <a:prstGeom prst="rect">
            <a:avLst/>
          </a:prstGeom>
          <a:noFill/>
          <a:ln>
            <a:solidFill>
              <a:schemeClr val="bg1"/>
            </a:solidFill>
          </a:ln>
        </p:spPr>
        <p:txBody>
          <a:bodyPr wrap="square" rtlCol="0">
            <a:spAutoFit/>
          </a:bodyPr>
          <a:lstStyle/>
          <a:p>
            <a:pPr algn="ctr"/>
            <a:r>
              <a:rPr lang="en-GB" sz="2000" dirty="0" smtClean="0"/>
              <a:t>Multiplying the number of moles by the Avogadro constant will give us the number of particles in a given number of moles.</a:t>
            </a:r>
          </a:p>
          <a:p>
            <a:pPr algn="ctr"/>
            <a:r>
              <a:rPr lang="en-GB" sz="2000" b="1" dirty="0" smtClean="0">
                <a:solidFill>
                  <a:schemeClr val="accent6">
                    <a:lumMod val="75000"/>
                  </a:schemeClr>
                </a:solidFill>
              </a:rPr>
              <a:t>Moles x Avogadro constant = number of particles of a substance.</a:t>
            </a:r>
          </a:p>
          <a:p>
            <a:pPr algn="ctr"/>
            <a:endParaRPr lang="en-GB" sz="2000" dirty="0"/>
          </a:p>
          <a:p>
            <a:pPr algn="ctr"/>
            <a:r>
              <a:rPr lang="en-GB" sz="2000" dirty="0" smtClean="0"/>
              <a:t>It is also possible to work out the number of particles in a given mass.</a:t>
            </a:r>
          </a:p>
          <a:p>
            <a:pPr algn="ctr"/>
            <a:r>
              <a:rPr lang="en-GB" sz="2000" b="1" dirty="0" smtClean="0">
                <a:solidFill>
                  <a:schemeClr val="accent6">
                    <a:lumMod val="75000"/>
                  </a:schemeClr>
                </a:solidFill>
              </a:rPr>
              <a:t>Mass ÷ RFM (or RAM) = moles</a:t>
            </a:r>
          </a:p>
          <a:p>
            <a:pPr algn="ctr"/>
            <a:r>
              <a:rPr lang="en-GB" sz="2000" b="1" dirty="0">
                <a:solidFill>
                  <a:schemeClr val="accent6">
                    <a:lumMod val="75000"/>
                  </a:schemeClr>
                </a:solidFill>
              </a:rPr>
              <a:t>Moles x Avogadro constant = number of particles of a substance</a:t>
            </a:r>
            <a:r>
              <a:rPr lang="en-GB" sz="2000" b="1" dirty="0" smtClean="0">
                <a:solidFill>
                  <a:schemeClr val="accent6">
                    <a:lumMod val="75000"/>
                  </a:schemeClr>
                </a:solidFill>
              </a:rPr>
              <a:t>.</a:t>
            </a:r>
            <a:endParaRPr lang="en-GB" sz="2000" b="1" dirty="0">
              <a:solidFill>
                <a:schemeClr val="accent6">
                  <a:lumMod val="75000"/>
                </a:schemeClr>
              </a:solidFill>
            </a:endParaRPr>
          </a:p>
        </p:txBody>
      </p:sp>
      <p:sp>
        <p:nvSpPr>
          <p:cNvPr id="7" name="TextBox 6">
            <a:extLst>
              <a:ext uri="{FF2B5EF4-FFF2-40B4-BE49-F238E27FC236}">
                <a16:creationId xmlns="" xmlns:a16="http://schemas.microsoft.com/office/drawing/2014/main" id="{5066674C-9F09-44C6-A117-C846405F67B1}"/>
              </a:ext>
            </a:extLst>
          </p:cNvPr>
          <p:cNvSpPr txBox="1"/>
          <p:nvPr/>
        </p:nvSpPr>
        <p:spPr>
          <a:xfrm>
            <a:off x="4419600" y="3140968"/>
            <a:ext cx="4456984" cy="2862322"/>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GB" sz="2000" i="1" dirty="0" smtClean="0"/>
              <a:t>How </a:t>
            </a:r>
            <a:r>
              <a:rPr lang="en-GB" sz="2000" i="1" dirty="0"/>
              <a:t>many </a:t>
            </a:r>
            <a:r>
              <a:rPr lang="en-GB" sz="2000" i="1" dirty="0" smtClean="0"/>
              <a:t>molecules </a:t>
            </a:r>
            <a:r>
              <a:rPr lang="en-GB" sz="2000" i="1" dirty="0"/>
              <a:t>of sulfuric acid </a:t>
            </a:r>
            <a:r>
              <a:rPr lang="en-GB" sz="2000" i="1" dirty="0" smtClean="0"/>
              <a:t>are </a:t>
            </a:r>
            <a:r>
              <a:rPr lang="en-GB" sz="2000" i="1" dirty="0"/>
              <a:t>there in 4.7g of sulfuric acid (H</a:t>
            </a:r>
            <a:r>
              <a:rPr lang="en-GB" sz="2000" i="1" baseline="-25000" dirty="0"/>
              <a:t>2</a:t>
            </a:r>
            <a:r>
              <a:rPr lang="en-GB" sz="2000" i="1" dirty="0"/>
              <a:t>SO</a:t>
            </a:r>
            <a:r>
              <a:rPr lang="en-GB" sz="2000" i="1" baseline="-25000" dirty="0"/>
              <a:t>4</a:t>
            </a:r>
            <a:r>
              <a:rPr lang="en-GB" sz="2000" i="1" dirty="0"/>
              <a:t>)?  </a:t>
            </a:r>
            <a:endParaRPr lang="en-GB" sz="2000" i="1" dirty="0" smtClean="0"/>
          </a:p>
          <a:p>
            <a:pPr algn="ctr"/>
            <a:r>
              <a:rPr lang="en-GB" sz="2000" i="1" dirty="0" smtClean="0"/>
              <a:t>Relative atomic masses: H 1; S 32; O 16</a:t>
            </a:r>
          </a:p>
          <a:p>
            <a:pPr algn="ctr"/>
            <a:endParaRPr lang="en-GB" sz="2000" dirty="0"/>
          </a:p>
          <a:p>
            <a:r>
              <a:rPr lang="en-GB" sz="2000" b="1" dirty="0">
                <a:solidFill>
                  <a:schemeClr val="accent6">
                    <a:lumMod val="75000"/>
                  </a:schemeClr>
                </a:solidFill>
              </a:rPr>
              <a:t>                       </a:t>
            </a:r>
            <a:r>
              <a:rPr lang="en-GB" sz="2000" b="1" dirty="0" smtClean="0">
                <a:solidFill>
                  <a:schemeClr val="accent6">
                    <a:lumMod val="75000"/>
                  </a:schemeClr>
                </a:solidFill>
              </a:rPr>
              <a:t>Mass ÷ RFM = moles</a:t>
            </a:r>
          </a:p>
          <a:p>
            <a:pPr algn="ctr"/>
            <a:r>
              <a:rPr lang="en-GB" sz="2000" b="1" dirty="0" smtClean="0">
                <a:solidFill>
                  <a:schemeClr val="accent6">
                    <a:lumMod val="75000"/>
                  </a:schemeClr>
                </a:solidFill>
              </a:rPr>
              <a:t>4.7 ÷ (2 + 32 + 64) = 0.05 moles</a:t>
            </a:r>
          </a:p>
          <a:p>
            <a:pPr algn="ctr"/>
            <a:endParaRPr lang="en-GB" sz="2000" b="1" dirty="0">
              <a:solidFill>
                <a:schemeClr val="accent6">
                  <a:lumMod val="75000"/>
                </a:schemeClr>
              </a:solidFill>
            </a:endParaRPr>
          </a:p>
          <a:p>
            <a:pPr algn="ctr"/>
            <a:r>
              <a:rPr lang="en-GB" sz="2000" b="1" dirty="0">
                <a:solidFill>
                  <a:schemeClr val="accent6">
                    <a:lumMod val="75000"/>
                  </a:schemeClr>
                </a:solidFill>
              </a:rPr>
              <a:t>Moles x Avogadro constant</a:t>
            </a:r>
          </a:p>
          <a:p>
            <a:pPr algn="ctr"/>
            <a:r>
              <a:rPr lang="en-GB" sz="2000" b="1" dirty="0" smtClean="0">
                <a:solidFill>
                  <a:schemeClr val="accent6">
                    <a:lumMod val="75000"/>
                  </a:schemeClr>
                </a:solidFill>
              </a:rPr>
              <a:t>0.05 x </a:t>
            </a:r>
            <a:r>
              <a:rPr lang="en-GB" sz="2000" b="1" dirty="0">
                <a:solidFill>
                  <a:schemeClr val="accent6">
                    <a:lumMod val="75000"/>
                  </a:schemeClr>
                </a:solidFill>
              </a:rPr>
              <a:t>6.02 x 10</a:t>
            </a:r>
            <a:r>
              <a:rPr lang="en-GB" sz="2000" b="1" baseline="30000" dirty="0">
                <a:solidFill>
                  <a:schemeClr val="accent6">
                    <a:lumMod val="75000"/>
                  </a:schemeClr>
                </a:solidFill>
              </a:rPr>
              <a:t>23</a:t>
            </a:r>
            <a:r>
              <a:rPr lang="en-GB" sz="2000" b="1" dirty="0">
                <a:solidFill>
                  <a:schemeClr val="accent6">
                    <a:lumMod val="75000"/>
                  </a:schemeClr>
                </a:solidFill>
              </a:rPr>
              <a:t> = </a:t>
            </a:r>
            <a:r>
              <a:rPr lang="en-GB" sz="2000" b="1" dirty="0" smtClean="0">
                <a:solidFill>
                  <a:schemeClr val="accent6">
                    <a:lumMod val="75000"/>
                  </a:schemeClr>
                </a:solidFill>
              </a:rPr>
              <a:t>3.01 </a:t>
            </a:r>
            <a:r>
              <a:rPr lang="en-GB" sz="2000" b="1" dirty="0">
                <a:solidFill>
                  <a:schemeClr val="accent6">
                    <a:lumMod val="75000"/>
                  </a:schemeClr>
                </a:solidFill>
              </a:rPr>
              <a:t>x </a:t>
            </a:r>
            <a:r>
              <a:rPr lang="en-GB" sz="2000" b="1" dirty="0" smtClean="0">
                <a:solidFill>
                  <a:schemeClr val="accent6">
                    <a:lumMod val="75000"/>
                  </a:schemeClr>
                </a:solidFill>
              </a:rPr>
              <a:t>10</a:t>
            </a:r>
            <a:r>
              <a:rPr lang="en-GB" sz="2000" b="1" baseline="30000" dirty="0" smtClean="0">
                <a:solidFill>
                  <a:schemeClr val="accent6">
                    <a:lumMod val="75000"/>
                  </a:schemeClr>
                </a:solidFill>
              </a:rPr>
              <a:t>22</a:t>
            </a:r>
            <a:endParaRPr lang="en-GB" sz="2000" b="1" dirty="0">
              <a:solidFill>
                <a:schemeClr val="accent6">
                  <a:lumMod val="75000"/>
                </a:schemeClr>
              </a:solidFill>
            </a:endParaRPr>
          </a:p>
        </p:txBody>
      </p:sp>
      <p:sp>
        <p:nvSpPr>
          <p:cNvPr id="9" name="TextBox 8">
            <a:extLst>
              <a:ext uri="{FF2B5EF4-FFF2-40B4-BE49-F238E27FC236}">
                <a16:creationId xmlns="" xmlns:a16="http://schemas.microsoft.com/office/drawing/2014/main" id="{56025E75-BD83-464E-9D29-FDB551D7BD56}"/>
              </a:ext>
            </a:extLst>
          </p:cNvPr>
          <p:cNvSpPr txBox="1"/>
          <p:nvPr/>
        </p:nvSpPr>
        <p:spPr>
          <a:xfrm>
            <a:off x="213785" y="3140968"/>
            <a:ext cx="4032448" cy="2831544"/>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endParaRPr lang="en-GB" sz="2000" i="1" dirty="0" smtClean="0"/>
          </a:p>
          <a:p>
            <a:pPr algn="ctr"/>
            <a:r>
              <a:rPr lang="en-GB" sz="2000" i="1" dirty="0" smtClean="0"/>
              <a:t>How many molecules are there in </a:t>
            </a:r>
            <a:r>
              <a:rPr lang="en-GB" sz="2000" i="1" dirty="0"/>
              <a:t>7.2 x 10</a:t>
            </a:r>
            <a:r>
              <a:rPr lang="en-GB" sz="2000" i="1" baseline="30000" dirty="0"/>
              <a:t>-3</a:t>
            </a:r>
            <a:r>
              <a:rPr lang="en-GB" sz="2000" i="1" dirty="0"/>
              <a:t> moles of aluminium </a:t>
            </a:r>
            <a:r>
              <a:rPr lang="en-GB" sz="2000" i="1" dirty="0" err="1"/>
              <a:t>sulfate</a:t>
            </a:r>
            <a:r>
              <a:rPr lang="en-GB" sz="2000" i="1" dirty="0"/>
              <a:t> (Al</a:t>
            </a:r>
            <a:r>
              <a:rPr lang="en-GB" sz="2000" i="1" baseline="-25000" dirty="0"/>
              <a:t>2</a:t>
            </a:r>
            <a:r>
              <a:rPr lang="en-GB" sz="2000" i="1" dirty="0"/>
              <a:t>(SO</a:t>
            </a:r>
            <a:r>
              <a:rPr lang="en-GB" sz="2000" i="1" baseline="-25000" dirty="0"/>
              <a:t>4</a:t>
            </a:r>
            <a:r>
              <a:rPr lang="en-GB" sz="2000" i="1" dirty="0"/>
              <a:t>)</a:t>
            </a:r>
            <a:r>
              <a:rPr lang="en-GB" sz="2000" i="1" baseline="-25000" dirty="0"/>
              <a:t>3</a:t>
            </a:r>
            <a:r>
              <a:rPr lang="en-GB" sz="2000" i="1" dirty="0"/>
              <a:t>)?  </a:t>
            </a:r>
            <a:endParaRPr lang="en-GB" sz="2000" i="1" dirty="0" smtClean="0"/>
          </a:p>
          <a:p>
            <a:pPr algn="ctr"/>
            <a:endParaRPr lang="en-GB" sz="2000" dirty="0"/>
          </a:p>
          <a:p>
            <a:pPr algn="ctr"/>
            <a:r>
              <a:rPr lang="en-GB" sz="2000" b="1" dirty="0" smtClean="0">
                <a:solidFill>
                  <a:schemeClr val="accent6">
                    <a:lumMod val="75000"/>
                  </a:schemeClr>
                </a:solidFill>
              </a:rPr>
              <a:t>Moles x Avogadro constant</a:t>
            </a:r>
          </a:p>
          <a:p>
            <a:pPr algn="ctr"/>
            <a:endParaRPr lang="en-GB" sz="2000" b="1" dirty="0" smtClean="0">
              <a:solidFill>
                <a:schemeClr val="accent6">
                  <a:lumMod val="75000"/>
                </a:schemeClr>
              </a:solidFill>
            </a:endParaRPr>
          </a:p>
          <a:p>
            <a:pPr algn="ctr"/>
            <a:r>
              <a:rPr lang="en-GB" sz="2000" b="1" dirty="0" smtClean="0">
                <a:solidFill>
                  <a:schemeClr val="accent6">
                    <a:lumMod val="75000"/>
                  </a:schemeClr>
                </a:solidFill>
              </a:rPr>
              <a:t>7.2 </a:t>
            </a:r>
            <a:r>
              <a:rPr lang="en-GB" sz="2000" b="1" dirty="0">
                <a:solidFill>
                  <a:schemeClr val="accent6">
                    <a:lumMod val="75000"/>
                  </a:schemeClr>
                </a:solidFill>
              </a:rPr>
              <a:t>x 10</a:t>
            </a:r>
            <a:r>
              <a:rPr lang="en-GB" sz="2000" b="1" baseline="30000" dirty="0">
                <a:solidFill>
                  <a:schemeClr val="accent6">
                    <a:lumMod val="75000"/>
                  </a:schemeClr>
                </a:solidFill>
              </a:rPr>
              <a:t>-3</a:t>
            </a:r>
            <a:r>
              <a:rPr lang="en-GB" sz="2000" b="1" dirty="0">
                <a:solidFill>
                  <a:schemeClr val="accent6">
                    <a:lumMod val="75000"/>
                  </a:schemeClr>
                </a:solidFill>
              </a:rPr>
              <a:t> x 6.02 x 10</a:t>
            </a:r>
            <a:r>
              <a:rPr lang="en-GB" sz="2000" b="1" baseline="30000" dirty="0">
                <a:solidFill>
                  <a:schemeClr val="accent6">
                    <a:lumMod val="75000"/>
                  </a:schemeClr>
                </a:solidFill>
              </a:rPr>
              <a:t>23</a:t>
            </a:r>
            <a:r>
              <a:rPr lang="en-GB" sz="2000" b="1" dirty="0" smtClean="0">
                <a:solidFill>
                  <a:schemeClr val="accent6">
                    <a:lumMod val="75000"/>
                  </a:schemeClr>
                </a:solidFill>
              </a:rPr>
              <a:t> = </a:t>
            </a:r>
            <a:r>
              <a:rPr lang="en-GB" sz="2000" b="1" dirty="0">
                <a:solidFill>
                  <a:schemeClr val="accent6">
                    <a:lumMod val="75000"/>
                  </a:schemeClr>
                </a:solidFill>
              </a:rPr>
              <a:t>4.3 x </a:t>
            </a:r>
            <a:r>
              <a:rPr lang="en-GB" sz="2000" b="1" dirty="0" smtClean="0">
                <a:solidFill>
                  <a:schemeClr val="accent6">
                    <a:lumMod val="75000"/>
                  </a:schemeClr>
                </a:solidFill>
              </a:rPr>
              <a:t>10</a:t>
            </a:r>
            <a:r>
              <a:rPr lang="en-GB" sz="2000" b="1" baseline="30000" dirty="0" smtClean="0">
                <a:solidFill>
                  <a:schemeClr val="accent6">
                    <a:lumMod val="75000"/>
                  </a:schemeClr>
                </a:solidFill>
              </a:rPr>
              <a:t>21</a:t>
            </a:r>
            <a:endParaRPr lang="en-GB" sz="2000" b="1" dirty="0">
              <a:solidFill>
                <a:schemeClr val="accent6">
                  <a:lumMod val="75000"/>
                </a:schemeClr>
              </a:solidFill>
            </a:endParaRPr>
          </a:p>
          <a:p>
            <a:endParaRPr lang="en-GB" b="1" dirty="0">
              <a:solidFill>
                <a:schemeClr val="accent6">
                  <a:lumMod val="75000"/>
                </a:schemeClr>
              </a:solidFill>
            </a:endParaRPr>
          </a:p>
        </p:txBody>
      </p:sp>
    </p:spTree>
    <p:extLst>
      <p:ext uri="{BB962C8B-B14F-4D97-AF65-F5344CB8AC3E}">
        <p14:creationId xmlns:p14="http://schemas.microsoft.com/office/powerpoint/2010/main" val="38562548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In excess</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 xmlns:a16="http://schemas.microsoft.com/office/drawing/2014/main" id="{069D24D6-BF3E-48D1-A1E3-FB8C618604DE}"/>
              </a:ext>
            </a:extLst>
          </p:cNvPr>
          <p:cNvSpPr txBox="1"/>
          <p:nvPr/>
        </p:nvSpPr>
        <p:spPr>
          <a:xfrm>
            <a:off x="251520" y="775792"/>
            <a:ext cx="8640960" cy="2862322"/>
          </a:xfrm>
          <a:prstGeom prst="rect">
            <a:avLst/>
          </a:prstGeom>
          <a:noFill/>
          <a:ln>
            <a:solidFill>
              <a:schemeClr val="bg1"/>
            </a:solidFill>
          </a:ln>
        </p:spPr>
        <p:txBody>
          <a:bodyPr wrap="square" rtlCol="0">
            <a:spAutoFit/>
          </a:bodyPr>
          <a:lstStyle/>
          <a:p>
            <a:pPr algn="ctr"/>
            <a:r>
              <a:rPr lang="en-GB" sz="2000" dirty="0" smtClean="0"/>
              <a:t>In a chemical reaction one of the reactants will often be used ‘</a:t>
            </a:r>
            <a:r>
              <a:rPr lang="en-GB" sz="2000" b="1" dirty="0" smtClean="0">
                <a:solidFill>
                  <a:schemeClr val="accent6">
                    <a:lumMod val="75000"/>
                  </a:schemeClr>
                </a:solidFill>
              </a:rPr>
              <a:t>in excess</a:t>
            </a:r>
            <a:r>
              <a:rPr lang="en-GB" sz="2000" dirty="0" smtClean="0"/>
              <a:t>’. This means there is </a:t>
            </a:r>
            <a:r>
              <a:rPr lang="en-GB" sz="2000" b="1" dirty="0" smtClean="0">
                <a:solidFill>
                  <a:schemeClr val="accent6">
                    <a:lumMod val="75000"/>
                  </a:schemeClr>
                </a:solidFill>
              </a:rPr>
              <a:t>more of that reactant present than is needed in the reaction</a:t>
            </a:r>
            <a:r>
              <a:rPr lang="en-GB" sz="2000" dirty="0" smtClean="0"/>
              <a:t>. Some of this reactant will be </a:t>
            </a:r>
            <a:r>
              <a:rPr lang="en-GB" sz="2000" b="1" dirty="0" smtClean="0">
                <a:solidFill>
                  <a:schemeClr val="accent6">
                    <a:lumMod val="75000"/>
                  </a:schemeClr>
                </a:solidFill>
              </a:rPr>
              <a:t>left over </a:t>
            </a:r>
            <a:r>
              <a:rPr lang="en-GB" sz="2000" dirty="0" smtClean="0"/>
              <a:t>at the end of the reaction. </a:t>
            </a:r>
          </a:p>
          <a:p>
            <a:pPr algn="ctr"/>
            <a:endParaRPr lang="en-GB" sz="2000" dirty="0"/>
          </a:p>
          <a:p>
            <a:pPr algn="ctr"/>
            <a:r>
              <a:rPr lang="en-GB" sz="2000" dirty="0" smtClean="0"/>
              <a:t>The </a:t>
            </a:r>
            <a:r>
              <a:rPr lang="en-GB" sz="2000" b="1" dirty="0" smtClean="0">
                <a:solidFill>
                  <a:schemeClr val="accent6">
                    <a:lumMod val="75000"/>
                  </a:schemeClr>
                </a:solidFill>
              </a:rPr>
              <a:t>reaction will stop </a:t>
            </a:r>
            <a:r>
              <a:rPr lang="en-GB" sz="2000" dirty="0" smtClean="0"/>
              <a:t>when the other reactant is used up. This other reactant is often called </a:t>
            </a:r>
            <a:r>
              <a:rPr lang="en-GB" sz="2000" b="1" dirty="0" smtClean="0">
                <a:solidFill>
                  <a:schemeClr val="accent6">
                    <a:lumMod val="75000"/>
                  </a:schemeClr>
                </a:solidFill>
              </a:rPr>
              <a:t>the limiting reactant </a:t>
            </a:r>
            <a:r>
              <a:rPr lang="en-GB" sz="2000" dirty="0" smtClean="0"/>
              <a:t>as it limits the amount of products.</a:t>
            </a:r>
            <a:endParaRPr lang="en-GB" sz="2000" dirty="0"/>
          </a:p>
          <a:p>
            <a:pPr algn="ctr"/>
            <a:endParaRPr lang="en-GB" sz="2000" dirty="0" smtClean="0"/>
          </a:p>
          <a:p>
            <a:pPr algn="ctr"/>
            <a:r>
              <a:rPr lang="en-GB" sz="2000" dirty="0" smtClean="0"/>
              <a:t>Therefore, in a reaction the </a:t>
            </a:r>
            <a:r>
              <a:rPr lang="en-GB" sz="2000" b="1" dirty="0" smtClean="0">
                <a:solidFill>
                  <a:schemeClr val="accent6">
                    <a:lumMod val="75000"/>
                  </a:schemeClr>
                </a:solidFill>
              </a:rPr>
              <a:t>mass of the product formed </a:t>
            </a:r>
            <a:r>
              <a:rPr lang="en-GB" sz="2000" dirty="0" smtClean="0"/>
              <a:t>is </a:t>
            </a:r>
            <a:r>
              <a:rPr lang="en-GB" sz="2000" b="1" dirty="0" smtClean="0">
                <a:solidFill>
                  <a:schemeClr val="accent6">
                    <a:lumMod val="75000"/>
                  </a:schemeClr>
                </a:solidFill>
              </a:rPr>
              <a:t>controlled by the mass of the reactant not in excess</a:t>
            </a:r>
            <a:r>
              <a:rPr lang="en-GB" sz="2000" dirty="0" smtClean="0"/>
              <a:t>, the limiting reactant. </a:t>
            </a:r>
            <a:endParaRPr lang="en-GB" sz="2000" dirty="0"/>
          </a:p>
        </p:txBody>
      </p:sp>
      <p:sp>
        <p:nvSpPr>
          <p:cNvPr id="11" name="TextBox 10"/>
          <p:cNvSpPr txBox="1"/>
          <p:nvPr/>
        </p:nvSpPr>
        <p:spPr>
          <a:xfrm>
            <a:off x="4572000" y="3861048"/>
            <a:ext cx="4320480" cy="255454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000" dirty="0" smtClean="0"/>
              <a:t>In this example the reaction is:  </a:t>
            </a:r>
          </a:p>
          <a:p>
            <a:pPr algn="ctr"/>
            <a:r>
              <a:rPr lang="en-GB" sz="2000" b="1" dirty="0" smtClean="0"/>
              <a:t>A + B</a:t>
            </a:r>
            <a:r>
              <a:rPr lang="en-GB" sz="2000" b="1" dirty="0">
                <a:sym typeface="Wingdings" panose="05000000000000000000" pitchFamily="2" charset="2"/>
              </a:rPr>
              <a:t> </a:t>
            </a:r>
            <a:r>
              <a:rPr lang="en-GB" sz="2000" b="1" dirty="0" smtClean="0">
                <a:sym typeface="Wingdings" panose="05000000000000000000" pitchFamily="2" charset="2"/>
              </a:rPr>
              <a:t> C</a:t>
            </a:r>
          </a:p>
          <a:p>
            <a:r>
              <a:rPr lang="en-GB" sz="2000" b="1" dirty="0" smtClean="0">
                <a:solidFill>
                  <a:schemeClr val="accent6">
                    <a:lumMod val="75000"/>
                  </a:schemeClr>
                </a:solidFill>
              </a:rPr>
              <a:t>B</a:t>
            </a:r>
            <a:r>
              <a:rPr lang="en-GB" sz="2000" dirty="0" smtClean="0"/>
              <a:t> is the </a:t>
            </a:r>
            <a:r>
              <a:rPr lang="en-GB" sz="2000" b="1" dirty="0" smtClean="0">
                <a:solidFill>
                  <a:schemeClr val="accent6">
                    <a:lumMod val="75000"/>
                  </a:schemeClr>
                </a:solidFill>
              </a:rPr>
              <a:t>limiting reactant </a:t>
            </a:r>
            <a:r>
              <a:rPr lang="en-GB" sz="2000" dirty="0" smtClean="0"/>
              <a:t>and </a:t>
            </a:r>
            <a:r>
              <a:rPr lang="en-GB" sz="2000" b="1" dirty="0" smtClean="0">
                <a:solidFill>
                  <a:schemeClr val="accent6">
                    <a:lumMod val="75000"/>
                  </a:schemeClr>
                </a:solidFill>
              </a:rPr>
              <a:t>A </a:t>
            </a:r>
            <a:r>
              <a:rPr lang="en-GB" sz="2000" dirty="0" smtClean="0"/>
              <a:t>is </a:t>
            </a:r>
            <a:r>
              <a:rPr lang="en-GB" sz="2000" b="1" dirty="0" smtClean="0">
                <a:solidFill>
                  <a:schemeClr val="accent6">
                    <a:lumMod val="75000"/>
                  </a:schemeClr>
                </a:solidFill>
              </a:rPr>
              <a:t>in excess</a:t>
            </a:r>
            <a:r>
              <a:rPr lang="en-GB" sz="2000" dirty="0" smtClean="0"/>
              <a:t>.</a:t>
            </a:r>
          </a:p>
          <a:p>
            <a:endParaRPr lang="en-GB" sz="2000" dirty="0" smtClean="0"/>
          </a:p>
          <a:p>
            <a:r>
              <a:rPr lang="en-GB" sz="2000" dirty="0" smtClean="0"/>
              <a:t>The reaction stops when </a:t>
            </a:r>
            <a:r>
              <a:rPr lang="en-GB" sz="2000" b="1" dirty="0" smtClean="0">
                <a:solidFill>
                  <a:schemeClr val="accent6">
                    <a:lumMod val="75000"/>
                  </a:schemeClr>
                </a:solidFill>
              </a:rPr>
              <a:t>B has all been used up</a:t>
            </a:r>
            <a:r>
              <a:rPr lang="en-GB" sz="2000" dirty="0" smtClean="0"/>
              <a:t>. There is some </a:t>
            </a:r>
            <a:r>
              <a:rPr lang="en-GB" sz="2000" b="1" dirty="0" smtClean="0">
                <a:solidFill>
                  <a:schemeClr val="accent6">
                    <a:lumMod val="75000"/>
                  </a:schemeClr>
                </a:solidFill>
              </a:rPr>
              <a:t>A left over </a:t>
            </a:r>
            <a:r>
              <a:rPr lang="en-GB" sz="2000" dirty="0" smtClean="0"/>
              <a:t>at the end of the reaction.</a:t>
            </a:r>
            <a:endParaRPr lang="en-GB" sz="2000" dirty="0"/>
          </a:p>
        </p:txBody>
      </p:sp>
      <p:grpSp>
        <p:nvGrpSpPr>
          <p:cNvPr id="20" name="Group 19"/>
          <p:cNvGrpSpPr/>
          <p:nvPr/>
        </p:nvGrpSpPr>
        <p:grpSpPr>
          <a:xfrm>
            <a:off x="395536" y="4041564"/>
            <a:ext cx="3888432" cy="1758561"/>
            <a:chOff x="395536" y="4041564"/>
            <a:chExt cx="3888432" cy="1758561"/>
          </a:xfrm>
        </p:grpSpPr>
        <p:grpSp>
          <p:nvGrpSpPr>
            <p:cNvPr id="19" name="Group 18"/>
            <p:cNvGrpSpPr/>
            <p:nvPr/>
          </p:nvGrpSpPr>
          <p:grpSpPr>
            <a:xfrm>
              <a:off x="395536" y="4041564"/>
              <a:ext cx="3888432" cy="1758561"/>
              <a:chOff x="395536" y="4041564"/>
              <a:chExt cx="3888432" cy="1758561"/>
            </a:xfrm>
          </p:grpSpPr>
          <p:pic>
            <p:nvPicPr>
              <p:cNvPr id="8" name="Picture 7"/>
              <p:cNvPicPr>
                <a:picLocks noChangeAspect="1"/>
              </p:cNvPicPr>
              <p:nvPr/>
            </p:nvPicPr>
            <p:blipFill>
              <a:blip r:embed="rId3"/>
              <a:stretch>
                <a:fillRect/>
              </a:stretch>
            </p:blipFill>
            <p:spPr>
              <a:xfrm>
                <a:off x="395536" y="4041564"/>
                <a:ext cx="3888432" cy="1758561"/>
              </a:xfrm>
              <a:prstGeom prst="rect">
                <a:avLst/>
              </a:prstGeom>
            </p:spPr>
          </p:pic>
          <p:sp>
            <p:nvSpPr>
              <p:cNvPr id="17" name="Rectangle 16"/>
              <p:cNvSpPr/>
              <p:nvPr/>
            </p:nvSpPr>
            <p:spPr>
              <a:xfrm>
                <a:off x="1115616" y="4653136"/>
                <a:ext cx="432048" cy="3600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grpSp>
          <p:nvGrpSpPr>
            <p:cNvPr id="18" name="Group 17"/>
            <p:cNvGrpSpPr/>
            <p:nvPr/>
          </p:nvGrpSpPr>
          <p:grpSpPr>
            <a:xfrm>
              <a:off x="1151620" y="4689140"/>
              <a:ext cx="1368152" cy="288032"/>
              <a:chOff x="1187624" y="4725144"/>
              <a:chExt cx="1368152" cy="288032"/>
            </a:xfrm>
          </p:grpSpPr>
          <p:cxnSp>
            <p:nvCxnSpPr>
              <p:cNvPr id="13" name="Straight Arrow Connector 12"/>
              <p:cNvCxnSpPr/>
              <p:nvPr/>
            </p:nvCxnSpPr>
            <p:spPr>
              <a:xfrm>
                <a:off x="2123728" y="4797152"/>
                <a:ext cx="4320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Oval 15"/>
              <p:cNvSpPr/>
              <p:nvPr/>
            </p:nvSpPr>
            <p:spPr>
              <a:xfrm>
                <a:off x="1187624" y="4725144"/>
                <a:ext cx="288032"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B</a:t>
                </a:r>
                <a:endParaRPr lang="en-GB" dirty="0"/>
              </a:p>
            </p:txBody>
          </p:sp>
        </p:grpSp>
      </p:grpSp>
    </p:spTree>
    <p:extLst>
      <p:ext uri="{BB962C8B-B14F-4D97-AF65-F5344CB8AC3E}">
        <p14:creationId xmlns:p14="http://schemas.microsoft.com/office/powerpoint/2010/main" val="123411853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4246"/>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Stoichiometry</a:t>
            </a:r>
            <a:endParaRPr lang="en-GB" sz="2400" b="1" dirty="0">
              <a:solidFill>
                <a:schemeClr val="tx1"/>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 xmlns:a16="http://schemas.microsoft.com/office/drawing/2014/main" id="{069D24D6-BF3E-48D1-A1E3-FB8C618604DE}"/>
              </a:ext>
            </a:extLst>
          </p:cNvPr>
          <p:cNvSpPr txBox="1"/>
          <p:nvPr/>
        </p:nvSpPr>
        <p:spPr>
          <a:xfrm>
            <a:off x="251520" y="907207"/>
            <a:ext cx="8640960" cy="1015663"/>
          </a:xfrm>
          <a:prstGeom prst="rect">
            <a:avLst/>
          </a:prstGeom>
          <a:noFill/>
          <a:ln>
            <a:solidFill>
              <a:schemeClr val="bg1"/>
            </a:solidFill>
          </a:ln>
        </p:spPr>
        <p:txBody>
          <a:bodyPr wrap="square" rtlCol="0">
            <a:spAutoFit/>
          </a:bodyPr>
          <a:lstStyle/>
          <a:p>
            <a:pPr algn="ctr"/>
            <a:r>
              <a:rPr lang="en-GB" sz="2000" dirty="0"/>
              <a:t>The</a:t>
            </a:r>
            <a:r>
              <a:rPr lang="en-GB" sz="2000" b="1" dirty="0"/>
              <a:t> balancing numbers </a:t>
            </a:r>
            <a:r>
              <a:rPr lang="en-GB" sz="2000" dirty="0"/>
              <a:t>in a </a:t>
            </a:r>
            <a:r>
              <a:rPr lang="en-GB" sz="2000" b="1" dirty="0"/>
              <a:t>symbol </a:t>
            </a:r>
            <a:r>
              <a:rPr lang="en-GB" sz="2000" dirty="0"/>
              <a:t>equation can be calculated from the</a:t>
            </a:r>
            <a:r>
              <a:rPr lang="en-GB" sz="2000" b="1" dirty="0"/>
              <a:t> masses </a:t>
            </a:r>
            <a:r>
              <a:rPr lang="en-GB" sz="2000" dirty="0"/>
              <a:t>of </a:t>
            </a:r>
            <a:r>
              <a:rPr lang="en-GB" sz="2000" b="1" dirty="0"/>
              <a:t>reactants</a:t>
            </a:r>
            <a:r>
              <a:rPr lang="en-GB" sz="2000" dirty="0"/>
              <a:t> and </a:t>
            </a:r>
            <a:r>
              <a:rPr lang="en-GB" sz="2000" b="1" dirty="0"/>
              <a:t>products</a:t>
            </a:r>
            <a:r>
              <a:rPr lang="en-GB" sz="2000" dirty="0"/>
              <a:t> by </a:t>
            </a:r>
            <a:r>
              <a:rPr lang="en-GB" sz="2000" b="1" dirty="0"/>
              <a:t>converting</a:t>
            </a:r>
            <a:r>
              <a:rPr lang="en-GB" sz="2000" dirty="0"/>
              <a:t> the </a:t>
            </a:r>
            <a:r>
              <a:rPr lang="en-GB" sz="2000" b="1" dirty="0"/>
              <a:t>masses in grams </a:t>
            </a:r>
            <a:r>
              <a:rPr lang="en-GB" sz="2000" dirty="0"/>
              <a:t>to </a:t>
            </a:r>
            <a:r>
              <a:rPr lang="en-GB" sz="2000" b="1" dirty="0"/>
              <a:t>amounts in moles </a:t>
            </a:r>
            <a:r>
              <a:rPr lang="en-GB" sz="2000" dirty="0"/>
              <a:t>and converting the number of moles to </a:t>
            </a:r>
            <a:r>
              <a:rPr lang="en-GB" sz="2000" b="1" dirty="0"/>
              <a:t>simple whole number ratios</a:t>
            </a:r>
            <a:r>
              <a:rPr lang="en-GB" sz="2000" dirty="0"/>
              <a:t>.</a:t>
            </a:r>
            <a:endParaRPr lang="en-GB" sz="2000" dirty="0">
              <a:sym typeface="Wingdings" panose="05000000000000000000" pitchFamily="2" charset="2"/>
            </a:endParaRPr>
          </a:p>
        </p:txBody>
      </p:sp>
      <p:sp>
        <p:nvSpPr>
          <p:cNvPr id="7" name="TextBox 6">
            <a:extLst>
              <a:ext uri="{FF2B5EF4-FFF2-40B4-BE49-F238E27FC236}">
                <a16:creationId xmlns="" xmlns:a16="http://schemas.microsoft.com/office/drawing/2014/main" id="{5066674C-9F09-44C6-A117-C846405F67B1}"/>
              </a:ext>
            </a:extLst>
          </p:cNvPr>
          <p:cNvSpPr txBox="1"/>
          <p:nvPr/>
        </p:nvSpPr>
        <p:spPr>
          <a:xfrm>
            <a:off x="251520" y="2001643"/>
            <a:ext cx="8640960" cy="4093428"/>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GB" sz="2000" dirty="0">
                <a:sym typeface="Wingdings" panose="05000000000000000000" pitchFamily="2" charset="2"/>
              </a:rPr>
              <a:t>8.5g of sodium nitrate (NaNO</a:t>
            </a:r>
            <a:r>
              <a:rPr lang="en-GB" sz="2000" baseline="-25000" dirty="0">
                <a:sym typeface="Wingdings" panose="05000000000000000000" pitchFamily="2" charset="2"/>
              </a:rPr>
              <a:t>3</a:t>
            </a:r>
            <a:r>
              <a:rPr lang="en-GB" sz="2000" dirty="0">
                <a:sym typeface="Wingdings" panose="05000000000000000000" pitchFamily="2" charset="2"/>
              </a:rPr>
              <a:t>) is heated until its mass is constant.  </a:t>
            </a:r>
          </a:p>
          <a:p>
            <a:pPr algn="ctr"/>
            <a:r>
              <a:rPr lang="en-GB" sz="2000" dirty="0">
                <a:sym typeface="Wingdings" panose="05000000000000000000" pitchFamily="2" charset="2"/>
              </a:rPr>
              <a:t>6.9g of sodium nitrite (NaNO</a:t>
            </a:r>
            <a:r>
              <a:rPr lang="en-GB" sz="2000" baseline="-25000" dirty="0">
                <a:sym typeface="Wingdings" panose="05000000000000000000" pitchFamily="2" charset="2"/>
              </a:rPr>
              <a:t>2</a:t>
            </a:r>
            <a:r>
              <a:rPr lang="en-GB" sz="2000" dirty="0">
                <a:sym typeface="Wingdings" panose="05000000000000000000" pitchFamily="2" charset="2"/>
              </a:rPr>
              <a:t>) and 1.6g of oxygen gas (O</a:t>
            </a:r>
            <a:r>
              <a:rPr lang="en-GB" sz="2000" baseline="-25000" dirty="0">
                <a:sym typeface="Wingdings" panose="05000000000000000000" pitchFamily="2" charset="2"/>
              </a:rPr>
              <a:t>2</a:t>
            </a:r>
            <a:r>
              <a:rPr lang="en-GB" sz="2000" dirty="0">
                <a:sym typeface="Wingdings" panose="05000000000000000000" pitchFamily="2" charset="2"/>
              </a:rPr>
              <a:t>) is produced</a:t>
            </a:r>
            <a:r>
              <a:rPr lang="en-GB" sz="2000" b="1" dirty="0" smtClean="0">
                <a:sym typeface="Wingdings" panose="05000000000000000000" pitchFamily="2" charset="2"/>
              </a:rPr>
              <a:t>.</a:t>
            </a:r>
          </a:p>
          <a:p>
            <a:pPr algn="ctr"/>
            <a:endParaRPr lang="en-GB" sz="2000" b="1" dirty="0">
              <a:sym typeface="Wingdings" panose="05000000000000000000" pitchFamily="2" charset="2"/>
            </a:endParaRPr>
          </a:p>
          <a:p>
            <a:pPr algn="ctr"/>
            <a:r>
              <a:rPr lang="en-GB" sz="2000" b="1" dirty="0">
                <a:sym typeface="Wingdings" panose="05000000000000000000" pitchFamily="2" charset="2"/>
              </a:rPr>
              <a:t>NaNO</a:t>
            </a:r>
            <a:r>
              <a:rPr lang="en-GB" sz="2000" b="1" baseline="-25000" dirty="0">
                <a:sym typeface="Wingdings" panose="05000000000000000000" pitchFamily="2" charset="2"/>
              </a:rPr>
              <a:t>3   </a:t>
            </a:r>
            <a:r>
              <a:rPr lang="en-GB" sz="2000" b="1" dirty="0">
                <a:sym typeface="Wingdings" panose="05000000000000000000" pitchFamily="2" charset="2"/>
              </a:rPr>
              <a:t>   NaNO</a:t>
            </a:r>
            <a:r>
              <a:rPr lang="en-GB" sz="2000" b="1" baseline="-25000" dirty="0">
                <a:sym typeface="Wingdings" panose="05000000000000000000" pitchFamily="2" charset="2"/>
              </a:rPr>
              <a:t>2   </a:t>
            </a:r>
            <a:r>
              <a:rPr lang="en-GB" sz="2000" b="1" dirty="0">
                <a:sym typeface="Wingdings" panose="05000000000000000000" pitchFamily="2" charset="2"/>
              </a:rPr>
              <a:t>+  </a:t>
            </a:r>
            <a:r>
              <a:rPr lang="en-GB" sz="2000" b="1" dirty="0" smtClean="0">
                <a:sym typeface="Wingdings" panose="05000000000000000000" pitchFamily="2" charset="2"/>
              </a:rPr>
              <a:t>O</a:t>
            </a:r>
            <a:r>
              <a:rPr lang="en-GB" sz="2000" b="1" baseline="-25000" dirty="0" smtClean="0">
                <a:sym typeface="Wingdings" panose="05000000000000000000" pitchFamily="2" charset="2"/>
              </a:rPr>
              <a:t>2</a:t>
            </a:r>
            <a:endParaRPr lang="en-GB" sz="2000" dirty="0"/>
          </a:p>
          <a:p>
            <a:r>
              <a:rPr lang="en-GB" sz="2000" b="1" dirty="0">
                <a:solidFill>
                  <a:schemeClr val="accent6">
                    <a:lumMod val="75000"/>
                  </a:schemeClr>
                </a:solidFill>
              </a:rPr>
              <a:t>M</a:t>
            </a:r>
            <a:r>
              <a:rPr lang="en-GB" sz="2000" b="1" baseline="-25000" dirty="0">
                <a:solidFill>
                  <a:schemeClr val="accent6">
                    <a:lumMod val="75000"/>
                  </a:schemeClr>
                </a:solidFill>
              </a:rPr>
              <a:t>r</a:t>
            </a:r>
            <a:r>
              <a:rPr lang="en-GB" sz="2000" b="1" dirty="0">
                <a:solidFill>
                  <a:schemeClr val="accent6">
                    <a:lumMod val="75000"/>
                  </a:schemeClr>
                </a:solidFill>
              </a:rPr>
              <a:t>: </a:t>
            </a:r>
            <a:r>
              <a:rPr lang="en-GB" sz="2000" b="1" dirty="0">
                <a:solidFill>
                  <a:schemeClr val="accent6">
                    <a:lumMod val="75000"/>
                  </a:schemeClr>
                </a:solidFill>
                <a:sym typeface="Wingdings" panose="05000000000000000000" pitchFamily="2" charset="2"/>
              </a:rPr>
              <a:t>NaNO</a:t>
            </a:r>
            <a:r>
              <a:rPr lang="en-GB" sz="2000" b="1" baseline="-25000" dirty="0">
                <a:solidFill>
                  <a:schemeClr val="accent6">
                    <a:lumMod val="75000"/>
                  </a:schemeClr>
                </a:solidFill>
                <a:sym typeface="Wingdings" panose="05000000000000000000" pitchFamily="2" charset="2"/>
              </a:rPr>
              <a:t>3 </a:t>
            </a:r>
            <a:r>
              <a:rPr lang="en-GB" sz="2000" b="1" dirty="0">
                <a:solidFill>
                  <a:schemeClr val="accent6">
                    <a:lumMod val="75000"/>
                  </a:schemeClr>
                </a:solidFill>
                <a:sym typeface="Wingdings" panose="05000000000000000000" pitchFamily="2" charset="2"/>
              </a:rPr>
              <a:t> = 23 + 14 + (16x3) =  85</a:t>
            </a:r>
          </a:p>
          <a:p>
            <a:r>
              <a:rPr lang="en-GB" sz="2000" b="1" dirty="0">
                <a:solidFill>
                  <a:schemeClr val="accent6">
                    <a:lumMod val="75000"/>
                  </a:schemeClr>
                </a:solidFill>
              </a:rPr>
              <a:t>M</a:t>
            </a:r>
            <a:r>
              <a:rPr lang="en-GB" sz="2000" b="1" baseline="-25000" dirty="0">
                <a:solidFill>
                  <a:schemeClr val="accent6">
                    <a:lumMod val="75000"/>
                  </a:schemeClr>
                </a:solidFill>
              </a:rPr>
              <a:t>r</a:t>
            </a:r>
            <a:r>
              <a:rPr lang="en-GB" sz="2000" b="1" dirty="0">
                <a:solidFill>
                  <a:schemeClr val="accent6">
                    <a:lumMod val="75000"/>
                  </a:schemeClr>
                </a:solidFill>
              </a:rPr>
              <a:t>: </a:t>
            </a:r>
            <a:r>
              <a:rPr lang="en-GB" sz="2000" b="1" dirty="0">
                <a:solidFill>
                  <a:schemeClr val="accent6">
                    <a:lumMod val="75000"/>
                  </a:schemeClr>
                </a:solidFill>
                <a:sym typeface="Wingdings" panose="05000000000000000000" pitchFamily="2" charset="2"/>
              </a:rPr>
              <a:t>NaNO</a:t>
            </a:r>
            <a:r>
              <a:rPr lang="en-GB" sz="2000" b="1" baseline="-25000" dirty="0">
                <a:solidFill>
                  <a:schemeClr val="accent6">
                    <a:lumMod val="75000"/>
                  </a:schemeClr>
                </a:solidFill>
                <a:sym typeface="Wingdings" panose="05000000000000000000" pitchFamily="2" charset="2"/>
              </a:rPr>
              <a:t>2 </a:t>
            </a:r>
            <a:r>
              <a:rPr lang="en-GB" sz="2000" b="1" dirty="0">
                <a:solidFill>
                  <a:schemeClr val="accent6">
                    <a:lumMod val="75000"/>
                  </a:schemeClr>
                </a:solidFill>
                <a:sym typeface="Wingdings" panose="05000000000000000000" pitchFamily="2" charset="2"/>
              </a:rPr>
              <a:t> = 23 + 14 + (16x2) =  69</a:t>
            </a:r>
            <a:endParaRPr lang="en-GB" sz="2000" b="1" dirty="0">
              <a:solidFill>
                <a:schemeClr val="accent6">
                  <a:lumMod val="75000"/>
                </a:schemeClr>
              </a:solidFill>
            </a:endParaRPr>
          </a:p>
          <a:p>
            <a:r>
              <a:rPr lang="en-GB" sz="2000" b="1" dirty="0">
                <a:solidFill>
                  <a:schemeClr val="accent6">
                    <a:lumMod val="75000"/>
                  </a:schemeClr>
                </a:solidFill>
              </a:rPr>
              <a:t>M</a:t>
            </a:r>
            <a:r>
              <a:rPr lang="en-GB" sz="2000" b="1" baseline="-25000" dirty="0">
                <a:solidFill>
                  <a:schemeClr val="accent6">
                    <a:lumMod val="75000"/>
                  </a:schemeClr>
                </a:solidFill>
              </a:rPr>
              <a:t>r</a:t>
            </a:r>
            <a:r>
              <a:rPr lang="en-GB" sz="2000" b="1" dirty="0">
                <a:solidFill>
                  <a:schemeClr val="accent6">
                    <a:lumMod val="75000"/>
                  </a:schemeClr>
                </a:solidFill>
              </a:rPr>
              <a:t>: </a:t>
            </a:r>
            <a:r>
              <a:rPr lang="en-GB" sz="2000" b="1" dirty="0">
                <a:solidFill>
                  <a:schemeClr val="accent6">
                    <a:lumMod val="75000"/>
                  </a:schemeClr>
                </a:solidFill>
                <a:sym typeface="Wingdings" panose="05000000000000000000" pitchFamily="2" charset="2"/>
              </a:rPr>
              <a:t>O</a:t>
            </a:r>
            <a:r>
              <a:rPr lang="en-GB" sz="2000" b="1" baseline="-25000" dirty="0">
                <a:solidFill>
                  <a:schemeClr val="accent6">
                    <a:lumMod val="75000"/>
                  </a:schemeClr>
                </a:solidFill>
                <a:sym typeface="Wingdings" panose="05000000000000000000" pitchFamily="2" charset="2"/>
              </a:rPr>
              <a:t>2 </a:t>
            </a:r>
            <a:r>
              <a:rPr lang="en-GB" sz="2000" b="1" dirty="0">
                <a:solidFill>
                  <a:schemeClr val="accent6">
                    <a:lumMod val="75000"/>
                  </a:schemeClr>
                </a:solidFill>
                <a:sym typeface="Wingdings" panose="05000000000000000000" pitchFamily="2" charset="2"/>
              </a:rPr>
              <a:t> 	    = 16x2                     = 32</a:t>
            </a:r>
          </a:p>
          <a:p>
            <a:endParaRPr lang="en-GB" sz="2000" dirty="0">
              <a:sym typeface="Wingdings" panose="05000000000000000000" pitchFamily="2" charset="2"/>
            </a:endParaRPr>
          </a:p>
          <a:p>
            <a:r>
              <a:rPr lang="en-GB" sz="2000" dirty="0">
                <a:sym typeface="Wingdings" panose="05000000000000000000" pitchFamily="2" charset="2"/>
              </a:rPr>
              <a:t>Then to convert masses to moles use</a:t>
            </a:r>
            <a:r>
              <a:rPr lang="en-GB" sz="2000" dirty="0" smtClean="0">
                <a:sym typeface="Wingdings" panose="05000000000000000000" pitchFamily="2" charset="2"/>
              </a:rPr>
              <a:t>:</a:t>
            </a:r>
            <a:endParaRPr lang="en-GB" sz="2000" b="1" dirty="0">
              <a:solidFill>
                <a:schemeClr val="accent6">
                  <a:lumMod val="75000"/>
                </a:schemeClr>
              </a:solidFill>
            </a:endParaRPr>
          </a:p>
          <a:p>
            <a:r>
              <a:rPr lang="en-GB" sz="2000" b="1" dirty="0">
                <a:solidFill>
                  <a:schemeClr val="accent6">
                    <a:lumMod val="75000"/>
                  </a:schemeClr>
                </a:solidFill>
                <a:sym typeface="Wingdings" panose="05000000000000000000" pitchFamily="2" charset="2"/>
              </a:rPr>
              <a:t>Moles of NaNO</a:t>
            </a:r>
            <a:r>
              <a:rPr lang="en-GB" sz="2000" b="1" baseline="-25000" dirty="0">
                <a:solidFill>
                  <a:schemeClr val="accent6">
                    <a:lumMod val="75000"/>
                  </a:schemeClr>
                </a:solidFill>
                <a:sym typeface="Wingdings" panose="05000000000000000000" pitchFamily="2" charset="2"/>
              </a:rPr>
              <a:t>3 </a:t>
            </a:r>
            <a:r>
              <a:rPr lang="en-GB" sz="2000" b="1" dirty="0">
                <a:solidFill>
                  <a:schemeClr val="accent6">
                    <a:lumMod val="75000"/>
                  </a:schemeClr>
                </a:solidFill>
                <a:sym typeface="Wingdings" panose="05000000000000000000" pitchFamily="2" charset="2"/>
              </a:rPr>
              <a:t> = 8.5/85 = 0.1 </a:t>
            </a:r>
            <a:r>
              <a:rPr lang="en-GB" sz="2000" b="1" dirty="0" err="1">
                <a:solidFill>
                  <a:schemeClr val="accent6">
                    <a:lumMod val="75000"/>
                  </a:schemeClr>
                </a:solidFill>
                <a:sym typeface="Wingdings" panose="05000000000000000000" pitchFamily="2" charset="2"/>
              </a:rPr>
              <a:t>mol</a:t>
            </a:r>
            <a:endParaRPr lang="en-GB" sz="2000" b="1" dirty="0">
              <a:solidFill>
                <a:schemeClr val="accent6">
                  <a:lumMod val="75000"/>
                </a:schemeClr>
              </a:solidFill>
              <a:sym typeface="Wingdings" panose="05000000000000000000" pitchFamily="2" charset="2"/>
            </a:endParaRPr>
          </a:p>
          <a:p>
            <a:r>
              <a:rPr lang="en-GB" sz="2000" b="1" dirty="0">
                <a:solidFill>
                  <a:schemeClr val="accent6">
                    <a:lumMod val="75000"/>
                  </a:schemeClr>
                </a:solidFill>
                <a:sym typeface="Wingdings" panose="05000000000000000000" pitchFamily="2" charset="2"/>
              </a:rPr>
              <a:t>Moles of NaNO</a:t>
            </a:r>
            <a:r>
              <a:rPr lang="en-GB" sz="2000" b="1" baseline="-25000" dirty="0">
                <a:solidFill>
                  <a:schemeClr val="accent6">
                    <a:lumMod val="75000"/>
                  </a:schemeClr>
                </a:solidFill>
                <a:sym typeface="Wingdings" panose="05000000000000000000" pitchFamily="2" charset="2"/>
              </a:rPr>
              <a:t>2 </a:t>
            </a:r>
            <a:r>
              <a:rPr lang="en-GB" sz="2000" b="1" dirty="0">
                <a:solidFill>
                  <a:schemeClr val="accent6">
                    <a:lumMod val="75000"/>
                  </a:schemeClr>
                </a:solidFill>
                <a:sym typeface="Wingdings" panose="05000000000000000000" pitchFamily="2" charset="2"/>
              </a:rPr>
              <a:t> = 6.9/69 = 0.1 </a:t>
            </a:r>
            <a:r>
              <a:rPr lang="en-GB" sz="2000" b="1" dirty="0" err="1">
                <a:solidFill>
                  <a:schemeClr val="accent6">
                    <a:lumMod val="75000"/>
                  </a:schemeClr>
                </a:solidFill>
                <a:sym typeface="Wingdings" panose="05000000000000000000" pitchFamily="2" charset="2"/>
              </a:rPr>
              <a:t>mol</a:t>
            </a:r>
            <a:endParaRPr lang="en-GB" sz="2000" b="1" dirty="0">
              <a:solidFill>
                <a:schemeClr val="accent6">
                  <a:lumMod val="75000"/>
                </a:schemeClr>
              </a:solidFill>
              <a:sym typeface="Wingdings" panose="05000000000000000000" pitchFamily="2" charset="2"/>
            </a:endParaRPr>
          </a:p>
          <a:p>
            <a:r>
              <a:rPr lang="en-GB" sz="2000" b="1" dirty="0">
                <a:solidFill>
                  <a:schemeClr val="accent6">
                    <a:lumMod val="75000"/>
                  </a:schemeClr>
                </a:solidFill>
                <a:sym typeface="Wingdings" panose="05000000000000000000" pitchFamily="2" charset="2"/>
              </a:rPr>
              <a:t>Moles of O</a:t>
            </a:r>
            <a:r>
              <a:rPr lang="en-GB" sz="2000" b="1" baseline="-25000" dirty="0">
                <a:solidFill>
                  <a:schemeClr val="accent6">
                    <a:lumMod val="75000"/>
                  </a:schemeClr>
                </a:solidFill>
                <a:sym typeface="Wingdings" panose="05000000000000000000" pitchFamily="2" charset="2"/>
              </a:rPr>
              <a:t>2 </a:t>
            </a:r>
            <a:r>
              <a:rPr lang="en-GB" sz="2000" b="1" dirty="0">
                <a:solidFill>
                  <a:schemeClr val="accent6">
                    <a:lumMod val="75000"/>
                  </a:schemeClr>
                </a:solidFill>
                <a:sym typeface="Wingdings" panose="05000000000000000000" pitchFamily="2" charset="2"/>
              </a:rPr>
              <a:t>         = 1.6/32 = 0.05 </a:t>
            </a:r>
            <a:r>
              <a:rPr lang="en-GB" sz="2000" b="1" dirty="0" err="1" smtClean="0">
                <a:solidFill>
                  <a:schemeClr val="accent6">
                    <a:lumMod val="75000"/>
                  </a:schemeClr>
                </a:solidFill>
                <a:sym typeface="Wingdings" panose="05000000000000000000" pitchFamily="2" charset="2"/>
              </a:rPr>
              <a:t>mol</a:t>
            </a:r>
            <a:endParaRPr lang="en-GB" sz="2000" dirty="0"/>
          </a:p>
          <a:p>
            <a:r>
              <a:rPr lang="en-GB" sz="2000" dirty="0"/>
              <a:t>Dividing the ratio by the smallest number gives 2:2:1  </a:t>
            </a:r>
            <a:r>
              <a:rPr lang="en-GB" sz="2000" dirty="0" smtClean="0"/>
              <a:t> </a:t>
            </a:r>
            <a:r>
              <a:rPr lang="en-GB" sz="2000" b="1" dirty="0">
                <a:solidFill>
                  <a:schemeClr val="accent6">
                    <a:lumMod val="75000"/>
                  </a:schemeClr>
                </a:solidFill>
              </a:rPr>
              <a:t>2</a:t>
            </a:r>
            <a:r>
              <a:rPr lang="en-GB" sz="2000" b="1" dirty="0">
                <a:sym typeface="Wingdings" panose="05000000000000000000" pitchFamily="2" charset="2"/>
              </a:rPr>
              <a:t>NaNO</a:t>
            </a:r>
            <a:r>
              <a:rPr lang="en-GB" sz="2000" b="1" baseline="-25000" dirty="0">
                <a:sym typeface="Wingdings" panose="05000000000000000000" pitchFamily="2" charset="2"/>
              </a:rPr>
              <a:t>3   </a:t>
            </a:r>
            <a:r>
              <a:rPr lang="en-GB" sz="2000" b="1" dirty="0">
                <a:sym typeface="Wingdings" panose="05000000000000000000" pitchFamily="2" charset="2"/>
              </a:rPr>
              <a:t>   </a:t>
            </a:r>
            <a:r>
              <a:rPr lang="en-GB" sz="2000" b="1" dirty="0">
                <a:solidFill>
                  <a:schemeClr val="accent6">
                    <a:lumMod val="75000"/>
                  </a:schemeClr>
                </a:solidFill>
                <a:sym typeface="Wingdings" panose="05000000000000000000" pitchFamily="2" charset="2"/>
              </a:rPr>
              <a:t>2</a:t>
            </a:r>
            <a:r>
              <a:rPr lang="en-GB" sz="2000" b="1" dirty="0">
                <a:sym typeface="Wingdings" panose="05000000000000000000" pitchFamily="2" charset="2"/>
              </a:rPr>
              <a:t>NaNO</a:t>
            </a:r>
            <a:r>
              <a:rPr lang="en-GB" sz="2000" b="1" baseline="-25000" dirty="0">
                <a:sym typeface="Wingdings" panose="05000000000000000000" pitchFamily="2" charset="2"/>
              </a:rPr>
              <a:t>2   </a:t>
            </a:r>
            <a:r>
              <a:rPr lang="en-GB" sz="2000" b="1" dirty="0">
                <a:sym typeface="Wingdings" panose="05000000000000000000" pitchFamily="2" charset="2"/>
              </a:rPr>
              <a:t>+  O</a:t>
            </a:r>
            <a:r>
              <a:rPr lang="en-GB" sz="2000" b="1" baseline="-25000" dirty="0">
                <a:sym typeface="Wingdings" panose="05000000000000000000" pitchFamily="2" charset="2"/>
              </a:rPr>
              <a:t>2</a:t>
            </a:r>
            <a:endParaRPr lang="en-GB" sz="2000" b="1" dirty="0">
              <a:sym typeface="Wingdings" panose="05000000000000000000" pitchFamily="2" charset="2"/>
            </a:endParaRPr>
          </a:p>
        </p:txBody>
      </p:sp>
      <p:sp>
        <p:nvSpPr>
          <p:cNvPr id="8" name="TextBox 7">
            <a:extLst>
              <a:ext uri="{FF2B5EF4-FFF2-40B4-BE49-F238E27FC236}">
                <a16:creationId xmlns="" xmlns:a16="http://schemas.microsoft.com/office/drawing/2014/main" id="{3F87603C-119B-48E6-AB6D-D47DB9A53A31}"/>
              </a:ext>
            </a:extLst>
          </p:cNvPr>
          <p:cNvSpPr txBox="1"/>
          <p:nvPr/>
        </p:nvSpPr>
        <p:spPr>
          <a:xfrm>
            <a:off x="4877780" y="3645108"/>
            <a:ext cx="3202196" cy="707886"/>
          </a:xfrm>
          <a:prstGeom prst="rect">
            <a:avLst/>
          </a:prstGeom>
          <a:solidFill>
            <a:schemeClr val="accent6">
              <a:lumMod val="60000"/>
              <a:lumOff val="40000"/>
            </a:schemeClr>
          </a:solidFill>
          <a:ln>
            <a:solidFill>
              <a:schemeClr val="accent6">
                <a:lumMod val="75000"/>
              </a:schemeClr>
            </a:solidFill>
          </a:ln>
        </p:spPr>
        <p:txBody>
          <a:bodyPr wrap="square" rtlCol="0">
            <a:spAutoFit/>
          </a:bodyPr>
          <a:lstStyle/>
          <a:p>
            <a:r>
              <a:rPr lang="en-GB" sz="2000" dirty="0"/>
              <a:t>Number of moles = </a:t>
            </a:r>
            <a:r>
              <a:rPr lang="en-GB" sz="2000" u="sng" dirty="0"/>
              <a:t>mass (g)</a:t>
            </a:r>
            <a:r>
              <a:rPr lang="en-GB" sz="2000" dirty="0"/>
              <a:t>                                                         </a:t>
            </a:r>
          </a:p>
          <a:p>
            <a:r>
              <a:rPr lang="en-GB" sz="2000" dirty="0"/>
              <a:t>                                        M</a:t>
            </a:r>
            <a:r>
              <a:rPr lang="en-GB" sz="2000" baseline="-25000" dirty="0"/>
              <a:t>r</a:t>
            </a:r>
          </a:p>
        </p:txBody>
      </p:sp>
      <p:sp>
        <p:nvSpPr>
          <p:cNvPr id="5" name="TextBox 4">
            <a:extLst>
              <a:ext uri="{FF2B5EF4-FFF2-40B4-BE49-F238E27FC236}">
                <a16:creationId xmlns="" xmlns:a16="http://schemas.microsoft.com/office/drawing/2014/main" id="{FAA9DEDC-66BE-4168-BBAB-9A13E04836DE}"/>
              </a:ext>
            </a:extLst>
          </p:cNvPr>
          <p:cNvSpPr txBox="1"/>
          <p:nvPr/>
        </p:nvSpPr>
        <p:spPr>
          <a:xfrm>
            <a:off x="5292080" y="4725144"/>
            <a:ext cx="3219151" cy="923330"/>
          </a:xfrm>
          <a:prstGeom prst="rect">
            <a:avLst/>
          </a:prstGeom>
          <a:noFill/>
        </p:spPr>
        <p:txBody>
          <a:bodyPr wrap="none" rtlCol="0">
            <a:spAutoFit/>
          </a:bodyPr>
          <a:lstStyle/>
          <a:p>
            <a:r>
              <a:rPr lang="en-GB" b="1" dirty="0">
                <a:solidFill>
                  <a:schemeClr val="accent6">
                    <a:lumMod val="75000"/>
                  </a:schemeClr>
                </a:solidFill>
                <a:sym typeface="Wingdings" panose="05000000000000000000" pitchFamily="2" charset="2"/>
              </a:rPr>
              <a:t>NaNO</a:t>
            </a:r>
            <a:r>
              <a:rPr lang="en-GB" b="1" baseline="-25000" dirty="0">
                <a:solidFill>
                  <a:schemeClr val="accent6">
                    <a:lumMod val="75000"/>
                  </a:schemeClr>
                </a:solidFill>
                <a:sym typeface="Wingdings" panose="05000000000000000000" pitchFamily="2" charset="2"/>
              </a:rPr>
              <a:t>3      </a:t>
            </a:r>
            <a:r>
              <a:rPr lang="en-GB" b="1" dirty="0">
                <a:solidFill>
                  <a:schemeClr val="accent6">
                    <a:lumMod val="75000"/>
                  </a:schemeClr>
                </a:solidFill>
                <a:sym typeface="Wingdings" panose="05000000000000000000" pitchFamily="2" charset="2"/>
              </a:rPr>
              <a:t>:    NaNO</a:t>
            </a:r>
            <a:r>
              <a:rPr lang="en-GB" b="1" baseline="-25000" dirty="0">
                <a:solidFill>
                  <a:schemeClr val="accent6">
                    <a:lumMod val="75000"/>
                  </a:schemeClr>
                </a:solidFill>
                <a:sym typeface="Wingdings" panose="05000000000000000000" pitchFamily="2" charset="2"/>
              </a:rPr>
              <a:t>2      </a:t>
            </a:r>
            <a:r>
              <a:rPr lang="en-GB" b="1" dirty="0">
                <a:solidFill>
                  <a:schemeClr val="accent6">
                    <a:lumMod val="75000"/>
                  </a:schemeClr>
                </a:solidFill>
                <a:sym typeface="Wingdings" panose="05000000000000000000" pitchFamily="2" charset="2"/>
              </a:rPr>
              <a:t>:      O</a:t>
            </a:r>
            <a:r>
              <a:rPr lang="en-GB" b="1" baseline="-25000" dirty="0">
                <a:solidFill>
                  <a:schemeClr val="accent6">
                    <a:lumMod val="75000"/>
                  </a:schemeClr>
                </a:solidFill>
                <a:sym typeface="Wingdings" panose="05000000000000000000" pitchFamily="2" charset="2"/>
              </a:rPr>
              <a:t>2 </a:t>
            </a:r>
            <a:r>
              <a:rPr lang="en-GB" b="1" dirty="0">
                <a:solidFill>
                  <a:schemeClr val="accent6">
                    <a:lumMod val="75000"/>
                  </a:schemeClr>
                </a:solidFill>
                <a:sym typeface="Wingdings" panose="05000000000000000000" pitchFamily="2" charset="2"/>
              </a:rPr>
              <a:t>   </a:t>
            </a:r>
          </a:p>
          <a:p>
            <a:r>
              <a:rPr lang="en-GB" b="1" dirty="0">
                <a:solidFill>
                  <a:schemeClr val="accent6">
                    <a:lumMod val="75000"/>
                  </a:schemeClr>
                </a:solidFill>
                <a:sym typeface="Wingdings" panose="05000000000000000000" pitchFamily="2" charset="2"/>
              </a:rPr>
              <a:t> </a:t>
            </a:r>
            <a:r>
              <a:rPr lang="en-GB" b="1" dirty="0" smtClean="0">
                <a:solidFill>
                  <a:schemeClr val="accent6">
                    <a:lumMod val="75000"/>
                  </a:schemeClr>
                </a:solidFill>
                <a:sym typeface="Wingdings" panose="05000000000000000000" pitchFamily="2" charset="2"/>
              </a:rPr>
              <a:t>     0.1     </a:t>
            </a:r>
            <a:r>
              <a:rPr lang="en-GB" b="1" dirty="0">
                <a:solidFill>
                  <a:schemeClr val="accent6">
                    <a:lumMod val="75000"/>
                  </a:schemeClr>
                </a:solidFill>
                <a:sym typeface="Wingdings" panose="05000000000000000000" pitchFamily="2" charset="2"/>
              </a:rPr>
              <a:t>:     </a:t>
            </a:r>
            <a:r>
              <a:rPr lang="en-GB" b="1" dirty="0" smtClean="0">
                <a:solidFill>
                  <a:schemeClr val="accent6">
                    <a:lumMod val="75000"/>
                  </a:schemeClr>
                </a:solidFill>
                <a:sym typeface="Wingdings" panose="05000000000000000000" pitchFamily="2" charset="2"/>
              </a:rPr>
              <a:t>   0.1       </a:t>
            </a:r>
            <a:r>
              <a:rPr lang="en-GB" b="1" dirty="0">
                <a:solidFill>
                  <a:schemeClr val="accent6">
                    <a:lumMod val="75000"/>
                  </a:schemeClr>
                </a:solidFill>
                <a:sym typeface="Wingdings" panose="05000000000000000000" pitchFamily="2" charset="2"/>
              </a:rPr>
              <a:t>:     0.05     </a:t>
            </a:r>
          </a:p>
          <a:p>
            <a:endParaRPr lang="en-GB" dirty="0"/>
          </a:p>
        </p:txBody>
      </p:sp>
    </p:spTree>
    <p:extLst>
      <p:ext uri="{BB962C8B-B14F-4D97-AF65-F5344CB8AC3E}">
        <p14:creationId xmlns:p14="http://schemas.microsoft.com/office/powerpoint/2010/main" val="347111394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4246"/>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Stoichiometry</a:t>
            </a:r>
            <a:endParaRPr lang="en-GB" sz="2400" b="1" dirty="0">
              <a:solidFill>
                <a:schemeClr val="tx1"/>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 xmlns:a16="http://schemas.microsoft.com/office/drawing/2014/main" id="{069D24D6-BF3E-48D1-A1E3-FB8C618604DE}"/>
              </a:ext>
            </a:extLst>
          </p:cNvPr>
          <p:cNvSpPr txBox="1"/>
          <p:nvPr/>
        </p:nvSpPr>
        <p:spPr>
          <a:xfrm>
            <a:off x="251520" y="866733"/>
            <a:ext cx="8640960" cy="1323439"/>
          </a:xfrm>
          <a:prstGeom prst="rect">
            <a:avLst/>
          </a:prstGeom>
          <a:noFill/>
          <a:ln>
            <a:solidFill>
              <a:schemeClr val="bg1"/>
            </a:solidFill>
          </a:ln>
        </p:spPr>
        <p:txBody>
          <a:bodyPr wrap="square" rtlCol="0">
            <a:spAutoFit/>
          </a:bodyPr>
          <a:lstStyle/>
          <a:p>
            <a:pPr algn="ctr"/>
            <a:r>
              <a:rPr lang="en-GB" sz="2000" dirty="0"/>
              <a:t>In a chemical reaction involving </a:t>
            </a:r>
            <a:r>
              <a:rPr lang="en-GB" sz="2000" b="1" dirty="0"/>
              <a:t>two</a:t>
            </a:r>
            <a:r>
              <a:rPr lang="en-GB" sz="2000" dirty="0"/>
              <a:t> reactants, it is common to use an</a:t>
            </a:r>
            <a:r>
              <a:rPr lang="en-GB" sz="2000" b="1" dirty="0"/>
              <a:t> excess </a:t>
            </a:r>
            <a:r>
              <a:rPr lang="en-GB" sz="2000" dirty="0"/>
              <a:t>of one of the reactants to ensure that all the reactant is </a:t>
            </a:r>
            <a:r>
              <a:rPr lang="en-GB" sz="2000" b="1" dirty="0"/>
              <a:t>used up</a:t>
            </a:r>
            <a:r>
              <a:rPr lang="en-GB" sz="2000" dirty="0"/>
              <a:t>.  The reactant that is completely used up is called the </a:t>
            </a:r>
            <a:r>
              <a:rPr lang="en-GB" sz="2000" b="1" dirty="0"/>
              <a:t>limiting reactant </a:t>
            </a:r>
            <a:r>
              <a:rPr lang="en-GB" sz="2000" dirty="0"/>
              <a:t>because it</a:t>
            </a:r>
            <a:r>
              <a:rPr lang="en-GB" sz="2000" b="1" dirty="0"/>
              <a:t> limits </a:t>
            </a:r>
            <a:r>
              <a:rPr lang="en-GB" sz="2000" dirty="0"/>
              <a:t>the </a:t>
            </a:r>
            <a:r>
              <a:rPr lang="en-GB" sz="2000" b="1" dirty="0"/>
              <a:t>amount</a:t>
            </a:r>
            <a:r>
              <a:rPr lang="en-GB" sz="2000" dirty="0"/>
              <a:t> of</a:t>
            </a:r>
            <a:r>
              <a:rPr lang="en-GB" sz="2000" b="1" dirty="0"/>
              <a:t> products</a:t>
            </a:r>
            <a:r>
              <a:rPr lang="en-GB" sz="2000" dirty="0"/>
              <a:t>.</a:t>
            </a:r>
            <a:endParaRPr lang="en-GB" sz="2000" dirty="0">
              <a:sym typeface="Wingdings" panose="05000000000000000000" pitchFamily="2" charset="2"/>
            </a:endParaRPr>
          </a:p>
        </p:txBody>
      </p:sp>
      <p:sp>
        <p:nvSpPr>
          <p:cNvPr id="7" name="TextBox 6">
            <a:extLst>
              <a:ext uri="{FF2B5EF4-FFF2-40B4-BE49-F238E27FC236}">
                <a16:creationId xmlns="" xmlns:a16="http://schemas.microsoft.com/office/drawing/2014/main" id="{5066674C-9F09-44C6-A117-C846405F67B1}"/>
              </a:ext>
            </a:extLst>
          </p:cNvPr>
          <p:cNvSpPr txBox="1"/>
          <p:nvPr/>
        </p:nvSpPr>
        <p:spPr>
          <a:xfrm>
            <a:off x="107504" y="2313606"/>
            <a:ext cx="6624736" cy="4093428"/>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GB" sz="2000" dirty="0"/>
              <a:t>4.8g of magnesium ribbon reacts with 7.3g of HCl.  </a:t>
            </a:r>
          </a:p>
          <a:p>
            <a:pPr algn="ctr"/>
            <a:r>
              <a:rPr lang="en-GB" sz="2000" i="1" dirty="0"/>
              <a:t>Which is the limiting reactant?</a:t>
            </a:r>
          </a:p>
          <a:p>
            <a:pPr algn="ctr"/>
            <a:endParaRPr lang="en-GB" sz="2000" b="1" dirty="0">
              <a:sym typeface="Wingdings" panose="05000000000000000000" pitchFamily="2" charset="2"/>
            </a:endParaRPr>
          </a:p>
          <a:p>
            <a:pPr algn="ctr"/>
            <a:r>
              <a:rPr lang="en-GB" sz="2000" b="1" dirty="0">
                <a:sym typeface="Wingdings" panose="05000000000000000000" pitchFamily="2" charset="2"/>
              </a:rPr>
              <a:t>Mg(s) + </a:t>
            </a:r>
            <a:r>
              <a:rPr lang="en-GB" sz="2000" b="1" dirty="0">
                <a:solidFill>
                  <a:schemeClr val="accent6">
                    <a:lumMod val="75000"/>
                  </a:schemeClr>
                </a:solidFill>
                <a:sym typeface="Wingdings" panose="05000000000000000000" pitchFamily="2" charset="2"/>
              </a:rPr>
              <a:t>2</a:t>
            </a:r>
            <a:r>
              <a:rPr lang="en-GB" sz="2000" b="1" dirty="0">
                <a:sym typeface="Wingdings" panose="05000000000000000000" pitchFamily="2" charset="2"/>
              </a:rPr>
              <a:t>HCl(</a:t>
            </a:r>
            <a:r>
              <a:rPr lang="en-GB" sz="2000" b="1" dirty="0" err="1">
                <a:sym typeface="Wingdings" panose="05000000000000000000" pitchFamily="2" charset="2"/>
              </a:rPr>
              <a:t>aq</a:t>
            </a:r>
            <a:r>
              <a:rPr lang="en-GB" sz="2000" b="1" dirty="0">
                <a:sym typeface="Wingdings" panose="05000000000000000000" pitchFamily="2" charset="2"/>
              </a:rPr>
              <a:t>)  MgCl</a:t>
            </a:r>
            <a:r>
              <a:rPr lang="en-GB" sz="2000" b="1" baseline="-25000" dirty="0">
                <a:sym typeface="Wingdings" panose="05000000000000000000" pitchFamily="2" charset="2"/>
              </a:rPr>
              <a:t>2</a:t>
            </a:r>
            <a:r>
              <a:rPr lang="en-GB" sz="2000" b="1" dirty="0">
                <a:sym typeface="Wingdings" panose="05000000000000000000" pitchFamily="2" charset="2"/>
              </a:rPr>
              <a:t>(</a:t>
            </a:r>
            <a:r>
              <a:rPr lang="en-GB" sz="2000" b="1" dirty="0" err="1">
                <a:sym typeface="Wingdings" panose="05000000000000000000" pitchFamily="2" charset="2"/>
              </a:rPr>
              <a:t>aq</a:t>
            </a:r>
            <a:r>
              <a:rPr lang="en-GB" sz="2000" b="1" dirty="0">
                <a:sym typeface="Wingdings" panose="05000000000000000000" pitchFamily="2" charset="2"/>
              </a:rPr>
              <a:t>) + H</a:t>
            </a:r>
            <a:r>
              <a:rPr lang="en-GB" sz="2000" b="1" baseline="-25000" dirty="0">
                <a:sym typeface="Wingdings" panose="05000000000000000000" pitchFamily="2" charset="2"/>
              </a:rPr>
              <a:t>2</a:t>
            </a:r>
            <a:r>
              <a:rPr lang="en-GB" sz="2000" b="1" dirty="0">
                <a:sym typeface="Wingdings" panose="05000000000000000000" pitchFamily="2" charset="2"/>
              </a:rPr>
              <a:t>(g</a:t>
            </a:r>
            <a:r>
              <a:rPr lang="en-GB" sz="2000" b="1" dirty="0" smtClean="0">
                <a:sym typeface="Wingdings" panose="05000000000000000000" pitchFamily="2" charset="2"/>
              </a:rPr>
              <a:t>)</a:t>
            </a:r>
          </a:p>
          <a:p>
            <a:pPr algn="ctr"/>
            <a:endParaRPr lang="en-GB" sz="2000" dirty="0"/>
          </a:p>
          <a:p>
            <a:r>
              <a:rPr lang="en-GB" sz="2000" b="1" dirty="0" err="1">
                <a:solidFill>
                  <a:schemeClr val="accent6">
                    <a:lumMod val="75000"/>
                  </a:schemeClr>
                </a:solidFill>
              </a:rPr>
              <a:t>A</a:t>
            </a:r>
            <a:r>
              <a:rPr lang="en-GB" sz="2000" b="1" baseline="-25000" dirty="0" err="1">
                <a:solidFill>
                  <a:schemeClr val="accent6">
                    <a:lumMod val="75000"/>
                  </a:schemeClr>
                </a:solidFill>
              </a:rPr>
              <a:t>r</a:t>
            </a:r>
            <a:r>
              <a:rPr lang="en-GB" sz="2000" b="1" dirty="0">
                <a:solidFill>
                  <a:schemeClr val="accent6">
                    <a:lumMod val="75000"/>
                  </a:schemeClr>
                </a:solidFill>
              </a:rPr>
              <a:t>:  Mg (24) and </a:t>
            </a:r>
            <a:r>
              <a:rPr lang="en-GB" sz="2000" b="1" dirty="0" err="1">
                <a:solidFill>
                  <a:schemeClr val="accent6">
                    <a:lumMod val="75000"/>
                  </a:schemeClr>
                </a:solidFill>
              </a:rPr>
              <a:t>A</a:t>
            </a:r>
            <a:r>
              <a:rPr lang="en-GB" sz="2000" b="1" baseline="-25000" dirty="0" err="1">
                <a:solidFill>
                  <a:schemeClr val="accent6">
                    <a:lumMod val="75000"/>
                  </a:schemeClr>
                </a:solidFill>
              </a:rPr>
              <a:t>r</a:t>
            </a:r>
            <a:r>
              <a:rPr lang="en-GB" sz="2000" b="1" dirty="0">
                <a:solidFill>
                  <a:schemeClr val="accent6">
                    <a:lumMod val="75000"/>
                  </a:schemeClr>
                </a:solidFill>
              </a:rPr>
              <a:t>:  Cl (35.5)  	</a:t>
            </a:r>
            <a:endParaRPr lang="en-GB" sz="2000" dirty="0"/>
          </a:p>
          <a:p>
            <a:r>
              <a:rPr lang="en-GB" sz="2000" b="1" dirty="0">
                <a:solidFill>
                  <a:schemeClr val="accent6">
                    <a:lumMod val="75000"/>
                  </a:schemeClr>
                </a:solidFill>
              </a:rPr>
              <a:t>4.8g of Mg = 4.8/24 moles    = 0.2 </a:t>
            </a:r>
            <a:r>
              <a:rPr lang="en-GB" sz="2000" b="1" dirty="0" err="1">
                <a:solidFill>
                  <a:schemeClr val="accent6">
                    <a:lumMod val="75000"/>
                  </a:schemeClr>
                </a:solidFill>
              </a:rPr>
              <a:t>mol</a:t>
            </a:r>
            <a:endParaRPr lang="en-GB" sz="2000" b="1" dirty="0">
              <a:solidFill>
                <a:schemeClr val="accent6">
                  <a:lumMod val="75000"/>
                </a:schemeClr>
              </a:solidFill>
            </a:endParaRPr>
          </a:p>
          <a:p>
            <a:r>
              <a:rPr lang="en-GB" sz="2000" b="1" dirty="0">
                <a:solidFill>
                  <a:schemeClr val="accent6">
                    <a:lumMod val="75000"/>
                  </a:schemeClr>
                </a:solidFill>
              </a:rPr>
              <a:t>7.3g of HCl = 7.3/36.5 moles = 0.2 </a:t>
            </a:r>
            <a:r>
              <a:rPr lang="en-GB" sz="2000" b="1" dirty="0" err="1" smtClean="0">
                <a:solidFill>
                  <a:schemeClr val="accent6">
                    <a:lumMod val="75000"/>
                  </a:schemeClr>
                </a:solidFill>
              </a:rPr>
              <a:t>mol</a:t>
            </a:r>
            <a:endParaRPr lang="en-GB" sz="2000" b="1" dirty="0"/>
          </a:p>
          <a:p>
            <a:r>
              <a:rPr lang="en-GB" sz="2000" dirty="0"/>
              <a:t>From the balanced equation:</a:t>
            </a:r>
          </a:p>
          <a:p>
            <a:r>
              <a:rPr lang="en-GB" sz="2000" b="1" dirty="0"/>
              <a:t>1 mole of Mg reacts with 2 moles of HCl</a:t>
            </a:r>
            <a:r>
              <a:rPr lang="en-GB" sz="2000" dirty="0"/>
              <a:t>, </a:t>
            </a:r>
          </a:p>
          <a:p>
            <a:r>
              <a:rPr lang="en-GB" sz="2000" dirty="0"/>
              <a:t>therefore </a:t>
            </a:r>
            <a:r>
              <a:rPr lang="en-GB" sz="2000" b="1" dirty="0">
                <a:solidFill>
                  <a:schemeClr val="accent6">
                    <a:lumMod val="75000"/>
                  </a:schemeClr>
                </a:solidFill>
              </a:rPr>
              <a:t>0.2 </a:t>
            </a:r>
            <a:r>
              <a:rPr lang="en-GB" sz="2000" b="1" dirty="0" err="1">
                <a:solidFill>
                  <a:schemeClr val="accent6">
                    <a:lumMod val="75000"/>
                  </a:schemeClr>
                </a:solidFill>
              </a:rPr>
              <a:t>mol</a:t>
            </a:r>
            <a:r>
              <a:rPr lang="en-GB" sz="2000" b="1" dirty="0">
                <a:solidFill>
                  <a:schemeClr val="accent6">
                    <a:lumMod val="75000"/>
                  </a:schemeClr>
                </a:solidFill>
              </a:rPr>
              <a:t> of Mg will need 0.4 </a:t>
            </a:r>
            <a:r>
              <a:rPr lang="en-GB" sz="2000" b="1" dirty="0" err="1">
                <a:solidFill>
                  <a:schemeClr val="accent6">
                    <a:lumMod val="75000"/>
                  </a:schemeClr>
                </a:solidFill>
              </a:rPr>
              <a:t>mol</a:t>
            </a:r>
            <a:r>
              <a:rPr lang="en-GB" sz="2000" b="1" dirty="0">
                <a:solidFill>
                  <a:schemeClr val="accent6">
                    <a:lumMod val="75000"/>
                  </a:schemeClr>
                </a:solidFill>
              </a:rPr>
              <a:t> of HCl </a:t>
            </a:r>
            <a:r>
              <a:rPr lang="en-GB" sz="2000" dirty="0"/>
              <a:t>to react completely, there is only 0.2 </a:t>
            </a:r>
            <a:r>
              <a:rPr lang="en-GB" sz="2000" dirty="0" err="1"/>
              <a:t>mol</a:t>
            </a:r>
            <a:r>
              <a:rPr lang="en-GB" sz="2000" dirty="0"/>
              <a:t> of HCl, so the HCl is the limiting </a:t>
            </a:r>
            <a:r>
              <a:rPr lang="en-GB" sz="2000" dirty="0" smtClean="0"/>
              <a:t>reactant.</a:t>
            </a:r>
            <a:endParaRPr lang="en-GB" sz="2000" dirty="0"/>
          </a:p>
        </p:txBody>
      </p:sp>
      <p:pic>
        <p:nvPicPr>
          <p:cNvPr id="5" name="Picture 4">
            <a:extLst>
              <a:ext uri="{FF2B5EF4-FFF2-40B4-BE49-F238E27FC236}">
                <a16:creationId xmlns="" xmlns:a16="http://schemas.microsoft.com/office/drawing/2014/main" id="{EA6E1320-CBDE-468A-A759-0C080B2E21C9}"/>
              </a:ext>
            </a:extLst>
          </p:cNvPr>
          <p:cNvPicPr>
            <a:picLocks noChangeAspect="1"/>
          </p:cNvPicPr>
          <p:nvPr/>
        </p:nvPicPr>
        <p:blipFill>
          <a:blip r:embed="rId3"/>
          <a:stretch>
            <a:fillRect/>
          </a:stretch>
        </p:blipFill>
        <p:spPr>
          <a:xfrm>
            <a:off x="7219372" y="1916832"/>
            <a:ext cx="1664052" cy="4402805"/>
          </a:xfrm>
          <a:prstGeom prst="rect">
            <a:avLst/>
          </a:prstGeom>
        </p:spPr>
      </p:pic>
    </p:spTree>
    <p:extLst>
      <p:ext uri="{BB962C8B-B14F-4D97-AF65-F5344CB8AC3E}">
        <p14:creationId xmlns:p14="http://schemas.microsoft.com/office/powerpoint/2010/main" val="232534022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5004048" cy="3600986"/>
          </a:xfrm>
          <a:prstGeom prst="rect">
            <a:avLst/>
          </a:prstGeom>
          <a:noFill/>
        </p:spPr>
        <p:txBody>
          <a:bodyPr wrap="square" rtlCol="0">
            <a:spAutoFit/>
          </a:bodyPr>
          <a:lstStyle/>
          <a:p>
            <a:r>
              <a:rPr lang="en-GB" sz="7200" b="1" dirty="0" err="1">
                <a:latin typeface="+mj-lt"/>
                <a:ea typeface="Beirut" charset="-78"/>
                <a:cs typeface="Beirut" charset="-78"/>
              </a:rPr>
              <a:t>QuestionIT</a:t>
            </a:r>
            <a:r>
              <a:rPr lang="en-GB" sz="7200" b="1" dirty="0" smtClean="0">
                <a:latin typeface="+mj-lt"/>
                <a:ea typeface="Beirut" charset="-78"/>
                <a:cs typeface="Beirut" charset="-78"/>
              </a:rPr>
              <a:t>!</a:t>
            </a:r>
            <a:endParaRPr lang="en-GB" dirty="0"/>
          </a:p>
          <a:p>
            <a:r>
              <a:rPr lang="en-GB" sz="3600" b="1" dirty="0">
                <a:solidFill>
                  <a:schemeClr val="tx1">
                    <a:lumMod val="50000"/>
                    <a:lumOff val="50000"/>
                  </a:schemeClr>
                </a:solidFill>
              </a:rPr>
              <a:t>Calculations involving masses – Part 5</a:t>
            </a:r>
          </a:p>
          <a:p>
            <a:endParaRPr lang="en-GB" sz="3600" b="1"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Moles (HT)</a:t>
            </a:r>
          </a:p>
          <a:p>
            <a:pPr marL="685800" lvl="1" indent="-342900">
              <a:buFont typeface="Arial" charset="0"/>
              <a:buChar char="•"/>
            </a:pPr>
            <a:r>
              <a:rPr lang="en-US" sz="2400" b="1" dirty="0">
                <a:solidFill>
                  <a:schemeClr val="bg1">
                    <a:lumMod val="50000"/>
                  </a:schemeClr>
                </a:solidFill>
              </a:rPr>
              <a:t>Stoichiometry (HT)</a:t>
            </a:r>
            <a:endParaRPr lang="en-GB" dirty="0"/>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Tree>
    <p:extLst>
      <p:ext uri="{BB962C8B-B14F-4D97-AF65-F5344CB8AC3E}">
        <p14:creationId xmlns:p14="http://schemas.microsoft.com/office/powerpoint/2010/main" val="115355472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Use of amount of substance </a:t>
            </a:r>
            <a:r>
              <a:rPr lang="en-US" sz="2000" b="1" dirty="0">
                <a:solidFill>
                  <a:schemeClr val="accent6"/>
                </a:solidFill>
              </a:rPr>
              <a:t>(HT)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9091884" cy="4154984"/>
          </a:xfrm>
          <a:prstGeom prst="rect">
            <a:avLst/>
          </a:prstGeom>
          <a:noFill/>
        </p:spPr>
        <p:txBody>
          <a:bodyPr wrap="square" rtlCol="0">
            <a:spAutoFit/>
          </a:bodyPr>
          <a:lstStyle/>
          <a:p>
            <a:pPr marL="457200" lvl="0" indent="-457200">
              <a:buFont typeface="+mj-lt"/>
              <a:buAutoNum type="arabicPeriod"/>
            </a:pPr>
            <a:r>
              <a:rPr lang="en-GB" sz="2400" dirty="0" smtClean="0"/>
              <a:t>What is meant by the term ‘mole’? </a:t>
            </a:r>
          </a:p>
          <a:p>
            <a:pPr marL="457200" lvl="0" indent="-457200">
              <a:buFont typeface="+mj-lt"/>
              <a:buAutoNum type="arabicPeriod"/>
            </a:pPr>
            <a:endParaRPr lang="en-GB" sz="2400" dirty="0" smtClean="0"/>
          </a:p>
          <a:p>
            <a:pPr marL="457200" lvl="0" indent="-457200">
              <a:buFont typeface="+mj-lt"/>
              <a:buAutoNum type="arabicPeriod"/>
            </a:pPr>
            <a:r>
              <a:rPr lang="en-GB" sz="2400" dirty="0" smtClean="0"/>
              <a:t>What is the symbol for the unit mole?</a:t>
            </a:r>
          </a:p>
          <a:p>
            <a:pPr marL="457200" lvl="0" indent="-457200">
              <a:buFont typeface="+mj-lt"/>
              <a:buAutoNum type="arabicPeriod"/>
            </a:pPr>
            <a:endParaRPr lang="en-GB" sz="2400" dirty="0" smtClean="0"/>
          </a:p>
          <a:p>
            <a:pPr marL="457200" lvl="0" indent="-457200">
              <a:buFont typeface="+mj-lt"/>
              <a:buAutoNum type="arabicPeriod"/>
            </a:pPr>
            <a:r>
              <a:rPr lang="en-GB" sz="2400" dirty="0" smtClean="0"/>
              <a:t>What does ‘Avogadro’s constant’ tell us?</a:t>
            </a:r>
          </a:p>
          <a:p>
            <a:pPr marL="457200" lvl="0" indent="-457200">
              <a:buFont typeface="+mj-lt"/>
              <a:buAutoNum type="arabicPeriod"/>
            </a:pPr>
            <a:endParaRPr lang="en-GB" sz="2400" dirty="0" smtClean="0"/>
          </a:p>
          <a:p>
            <a:pPr marL="457200" lvl="0" indent="-457200">
              <a:buFont typeface="+mj-lt"/>
              <a:buAutoNum type="arabicPeriod"/>
            </a:pPr>
            <a:r>
              <a:rPr lang="en-GB" sz="2400" dirty="0" smtClean="0"/>
              <a:t>What is the value for Avogadro’s constant?</a:t>
            </a:r>
          </a:p>
          <a:p>
            <a:pPr marL="457200" lvl="0" indent="-457200">
              <a:buFont typeface="+mj-lt"/>
              <a:buAutoNum type="arabicPeriod"/>
            </a:pPr>
            <a:endParaRPr lang="en-GB" sz="2400" dirty="0" smtClean="0"/>
          </a:p>
          <a:p>
            <a:pPr marL="457200" lvl="0" indent="-457200">
              <a:buFont typeface="+mj-lt"/>
              <a:buAutoNum type="arabicPeriod"/>
            </a:pPr>
            <a:r>
              <a:rPr lang="en-GB" sz="2400" dirty="0" smtClean="0"/>
              <a:t>How many atoms in 1 mole of carbon?</a:t>
            </a:r>
          </a:p>
          <a:p>
            <a:pPr marL="457200" lvl="0" indent="-457200">
              <a:buFont typeface="+mj-lt"/>
              <a:buAutoNum type="arabicPeriod"/>
            </a:pPr>
            <a:endParaRPr lang="en-GB" sz="2400" dirty="0" smtClean="0"/>
          </a:p>
          <a:p>
            <a:pPr lvl="0"/>
            <a:r>
              <a:rPr lang="en-GB" sz="2400" b="1" dirty="0" smtClean="0">
                <a:solidFill>
                  <a:srgbClr val="00B050"/>
                </a:solidFill>
              </a:rPr>
              <a:t> </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6288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Atomic model PART 1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3662541"/>
          </a:xfrm>
          <a:prstGeom prst="rect">
            <a:avLst/>
          </a:prstGeom>
          <a:noFill/>
        </p:spPr>
        <p:txBody>
          <a:bodyPr wrap="square" rtlCol="0">
            <a:spAutoFit/>
          </a:bodyPr>
          <a:lstStyle/>
          <a:p>
            <a:pPr marL="457200" indent="-457200">
              <a:buFont typeface="+mj-lt"/>
              <a:buAutoNum type="arabicPeriod" startAt="6"/>
            </a:pPr>
            <a:r>
              <a:rPr lang="en-GB" sz="2400" dirty="0"/>
              <a:t>Explain why Bohr revised Rutherford’s model of the </a:t>
            </a:r>
            <a:r>
              <a:rPr lang="en-GB" sz="2400" dirty="0" smtClean="0"/>
              <a:t>atom.</a:t>
            </a:r>
            <a:endParaRPr lang="en-GB" sz="2400" dirty="0"/>
          </a:p>
          <a:p>
            <a:r>
              <a:rPr lang="en-GB" sz="2400" b="1" dirty="0">
                <a:solidFill>
                  <a:srgbClr val="00B050"/>
                </a:solidFill>
              </a:rPr>
              <a:t>       </a:t>
            </a:r>
            <a:r>
              <a:rPr lang="en-GB" sz="2400" b="1" dirty="0" smtClean="0">
                <a:solidFill>
                  <a:srgbClr val="00B050"/>
                </a:solidFill>
              </a:rPr>
              <a:t>Suggesting electrons orbit the nucleus at different distances.</a:t>
            </a:r>
          </a:p>
          <a:p>
            <a:endParaRPr lang="en-GB" sz="2400" b="1" dirty="0" smtClean="0">
              <a:solidFill>
                <a:srgbClr val="00B050"/>
              </a:solidFill>
            </a:endParaRPr>
          </a:p>
          <a:p>
            <a:pPr marL="457200" indent="-457200">
              <a:buFont typeface="+mj-lt"/>
              <a:buAutoNum type="arabicPeriod" startAt="7"/>
            </a:pPr>
            <a:r>
              <a:rPr lang="en-GB" sz="2400" dirty="0"/>
              <a:t>Explain why Bohr revised Rutherford’s model of the atom.</a:t>
            </a:r>
          </a:p>
          <a:p>
            <a:r>
              <a:rPr lang="en-GB" sz="2400" b="1" dirty="0">
                <a:solidFill>
                  <a:srgbClr val="00B050"/>
                </a:solidFill>
              </a:rPr>
              <a:t>       Energy emitted from electron transitions can only have certain</a:t>
            </a:r>
          </a:p>
          <a:p>
            <a:r>
              <a:rPr lang="en-GB" sz="2400" b="1" dirty="0">
                <a:solidFill>
                  <a:srgbClr val="00B050"/>
                </a:solidFill>
              </a:rPr>
              <a:t>       fixed energies, so he refined the ‘orbiting electrons’ in</a:t>
            </a:r>
          </a:p>
          <a:p>
            <a:r>
              <a:rPr lang="en-GB" sz="2400" b="1" dirty="0">
                <a:solidFill>
                  <a:srgbClr val="00B050"/>
                </a:solidFill>
              </a:rPr>
              <a:t>       Rutherford’s nuclear model to ‘orbiting electrons in energy levels</a:t>
            </a:r>
          </a:p>
          <a:p>
            <a:r>
              <a:rPr lang="en-GB" sz="2400" b="1" dirty="0">
                <a:solidFill>
                  <a:srgbClr val="00B050"/>
                </a:solidFill>
              </a:rPr>
              <a:t>       (or shells) at fixed distances from the nucleus’.</a:t>
            </a:r>
          </a:p>
          <a:p>
            <a:endParaRPr lang="en-GB" sz="2400" b="1" dirty="0">
              <a:solidFill>
                <a:srgbClr val="00B050"/>
              </a:solidFill>
            </a:endParaRPr>
          </a:p>
          <a:p>
            <a:pPr marL="342900" indent="-342900">
              <a:buFont typeface="+mj-lt"/>
              <a:buAutoNum type="arabicPeriod"/>
            </a:pPr>
            <a:endParaRPr lang="en-GB" sz="1600" dirty="0"/>
          </a:p>
        </p:txBody>
      </p:sp>
    </p:spTree>
    <p:extLst>
      <p:ext uri="{BB962C8B-B14F-4D97-AF65-F5344CB8AC3E}">
        <p14:creationId xmlns:p14="http://schemas.microsoft.com/office/powerpoint/2010/main" val="415436197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Use of amount of substance </a:t>
            </a:r>
            <a:r>
              <a:rPr lang="en-US" sz="2000" b="1" dirty="0">
                <a:solidFill>
                  <a:schemeClr val="accent6"/>
                </a:solidFill>
              </a:rPr>
              <a:t>(HT)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9091884" cy="3416320"/>
          </a:xfrm>
          <a:prstGeom prst="rect">
            <a:avLst/>
          </a:prstGeom>
          <a:noFill/>
        </p:spPr>
        <p:txBody>
          <a:bodyPr wrap="square" rtlCol="0">
            <a:spAutoFit/>
          </a:bodyPr>
          <a:lstStyle/>
          <a:p>
            <a:pPr marL="457200" lvl="0" indent="-457200">
              <a:buFont typeface="+mj-lt"/>
              <a:buAutoNum type="arabicPeriod"/>
            </a:pPr>
            <a:endParaRPr lang="en-GB" sz="2400" dirty="0" smtClean="0"/>
          </a:p>
          <a:p>
            <a:pPr marL="457200" lvl="0" indent="-457200">
              <a:buFont typeface="+mj-lt"/>
              <a:buAutoNum type="arabicPeriod" startAt="6"/>
            </a:pPr>
            <a:r>
              <a:rPr lang="en-GB" sz="2400" dirty="0" smtClean="0"/>
              <a:t>How many atoms in 1 mole of chlorine gas, Cl</a:t>
            </a:r>
            <a:r>
              <a:rPr lang="en-GB" sz="2400" baseline="-25000" dirty="0" smtClean="0"/>
              <a:t>2</a:t>
            </a:r>
            <a:r>
              <a:rPr lang="en-GB" sz="2400" dirty="0" smtClean="0"/>
              <a:t>?</a:t>
            </a:r>
          </a:p>
          <a:p>
            <a:pPr marL="457200" lvl="0" indent="-457200">
              <a:buFont typeface="+mj-lt"/>
              <a:buAutoNum type="arabicPeriod" startAt="6"/>
            </a:pPr>
            <a:endParaRPr lang="en-GB" sz="2400" dirty="0" smtClean="0"/>
          </a:p>
          <a:p>
            <a:pPr marL="457200" lvl="0" indent="-457200">
              <a:buFont typeface="+mj-lt"/>
              <a:buAutoNum type="arabicPeriod" startAt="6"/>
            </a:pPr>
            <a:r>
              <a:rPr lang="en-GB" sz="2400" dirty="0" smtClean="0"/>
              <a:t>What can the following equation tell us about the number of moles of each substance? </a:t>
            </a:r>
          </a:p>
          <a:p>
            <a:pPr lvl="0" algn="ctr"/>
            <a:r>
              <a:rPr lang="en-GB" sz="2400" dirty="0" smtClean="0"/>
              <a:t>Mg + 2HCl </a:t>
            </a:r>
            <a:r>
              <a:rPr lang="en-GB" sz="2400" b="1" dirty="0">
                <a:sym typeface="Wingdings" panose="05000000000000000000" pitchFamily="2" charset="2"/>
              </a:rPr>
              <a:t></a:t>
            </a:r>
            <a:r>
              <a:rPr lang="en-GB" sz="2400" dirty="0" smtClean="0"/>
              <a:t> MgCl</a:t>
            </a:r>
            <a:r>
              <a:rPr lang="en-GB" sz="2400" baseline="-25000" dirty="0" smtClean="0"/>
              <a:t>2</a:t>
            </a:r>
            <a:r>
              <a:rPr lang="en-GB" sz="2400" dirty="0" smtClean="0"/>
              <a:t> + H</a:t>
            </a:r>
            <a:r>
              <a:rPr lang="en-GB" sz="2400" baseline="-25000" dirty="0" smtClean="0"/>
              <a:t>2</a:t>
            </a:r>
          </a:p>
          <a:p>
            <a:pPr marL="457200" lvl="0" indent="-457200">
              <a:buFont typeface="+mj-lt"/>
              <a:buAutoNum type="arabicPeriod" startAt="6"/>
            </a:pPr>
            <a:endParaRPr lang="en-GB" sz="2400" dirty="0" smtClean="0"/>
          </a:p>
          <a:p>
            <a:pPr marL="457200" lvl="0" indent="-457200">
              <a:buFont typeface="+mj-lt"/>
              <a:buAutoNum type="arabicPeriod" startAt="8"/>
            </a:pPr>
            <a:r>
              <a:rPr lang="en-GB" sz="2400" dirty="0" smtClean="0"/>
              <a:t>What is meant by the term ‘limiting reactant’?</a:t>
            </a:r>
          </a:p>
          <a:p>
            <a:pPr lvl="0"/>
            <a:r>
              <a:rPr lang="en-GB" sz="2400" b="1" dirty="0" smtClean="0">
                <a:solidFill>
                  <a:srgbClr val="00B050"/>
                </a:solidFill>
              </a:rPr>
              <a:t> </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333623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Use of amount of substance </a:t>
            </a:r>
            <a:r>
              <a:rPr lang="en-US" sz="2000" b="1" dirty="0">
                <a:solidFill>
                  <a:schemeClr val="accent6"/>
                </a:solidFill>
              </a:rPr>
              <a:t>(HT)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9091884" cy="489364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How many moles of helium atoms are there in 0.04g of helium?</a:t>
            </a:r>
          </a:p>
          <a:p>
            <a:pPr lvl="0"/>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lvl="0"/>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10"/>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What is the mass of 20 moles of calcium carbonate CaCO</a:t>
            </a:r>
            <a:r>
              <a:rPr kumimoji="0" lang="en-GB" sz="2400" b="0" i="0" u="none" strike="noStrike" kern="1200" cap="none" spc="0" normalizeH="0" baseline="-25000" noProof="0" dirty="0">
                <a:ln>
                  <a:noFill/>
                </a:ln>
                <a:solidFill>
                  <a:prstClr val="black"/>
                </a:solidFill>
                <a:effectLst/>
                <a:uLnTx/>
                <a:uFillTx/>
                <a:latin typeface="Calibri"/>
                <a:ea typeface="+mn-ea"/>
                <a:cs typeface="+mn-cs"/>
              </a:rPr>
              <a:t>3</a:t>
            </a:r>
            <a:r>
              <a:rPr kumimoji="0" lang="en-GB" sz="2400" b="0" i="0" u="none" strike="noStrike" kern="1200" cap="none" spc="0" normalizeH="0" baseline="0" noProof="0" dirty="0">
                <a:ln>
                  <a:noFill/>
                </a:ln>
                <a:solidFill>
                  <a:prstClr val="black"/>
                </a:solidFill>
                <a:effectLst/>
                <a:uLnTx/>
                <a:uFillTx/>
                <a:latin typeface="Calibri"/>
                <a:ea typeface="+mn-ea"/>
                <a:cs typeface="+mn-cs"/>
              </a:rPr>
              <a:t>?  </a:t>
            </a:r>
          </a:p>
          <a:p>
            <a:pPr marR="0" lvl="0" algn="l" defTabSz="914400" rtl="0" eaLnBrk="1" fontAlgn="auto" latinLnBrk="0" hangingPunct="1">
              <a:lnSpc>
                <a:spcPct val="100000"/>
              </a:lnSpc>
              <a:spcBef>
                <a:spcPts val="0"/>
              </a:spcBef>
              <a:spcAft>
                <a:spcPts val="0"/>
              </a:spcAft>
              <a:buClrTx/>
              <a:buSzTx/>
              <a:tabLst/>
              <a:defRPr/>
            </a:pPr>
            <a:r>
              <a:rPr lang="en-GB" sz="2400" dirty="0">
                <a:solidFill>
                  <a:prstClr val="black"/>
                </a:solidFill>
                <a:latin typeface="Calibri"/>
              </a:rPr>
              <a:t>       </a:t>
            </a:r>
            <a:r>
              <a:rPr kumimoji="0" lang="en-GB" sz="2400" b="0" i="0" u="none" strike="noStrike" kern="1200" cap="none" spc="0" normalizeH="0" baseline="0" noProof="0" dirty="0">
                <a:ln>
                  <a:noFill/>
                </a:ln>
                <a:solidFill>
                  <a:prstClr val="black"/>
                </a:solidFill>
                <a:effectLst/>
                <a:uLnTx/>
                <a:uFillTx/>
                <a:latin typeface="Calibri"/>
                <a:ea typeface="+mn-ea"/>
                <a:cs typeface="+mn-cs"/>
              </a:rPr>
              <a:t>Answer in kg.</a:t>
            </a:r>
          </a:p>
          <a:p>
            <a:pPr lvl="0"/>
            <a:r>
              <a:rPr lang="en-GB" sz="2400" dirty="0">
                <a:solidFill>
                  <a:prstClr val="black"/>
                </a:solidFill>
                <a:latin typeface="Calibri"/>
              </a:rPr>
              <a:t>       </a:t>
            </a:r>
          </a:p>
          <a:p>
            <a:pPr lvl="0"/>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lvl="0"/>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11"/>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Calcium carbonate decomposes to calcium oxide in a kiln in the following reaction:  </a:t>
            </a:r>
            <a:r>
              <a:rPr kumimoji="0" lang="en-GB" sz="2400" b="1" i="0" u="none" strike="noStrike" kern="1200" cap="none" spc="0" normalizeH="0" baseline="0" noProof="0" dirty="0">
                <a:ln>
                  <a:noFill/>
                </a:ln>
                <a:solidFill>
                  <a:prstClr val="black"/>
                </a:solidFill>
                <a:effectLst/>
                <a:uLnTx/>
                <a:uFillTx/>
                <a:latin typeface="Calibri"/>
                <a:ea typeface="+mn-ea"/>
                <a:cs typeface="+mn-cs"/>
              </a:rPr>
              <a:t>CaCO</a:t>
            </a:r>
            <a:r>
              <a:rPr kumimoji="0" lang="en-GB" sz="2400" b="1" i="0" u="none" strike="noStrike" kern="1200" cap="none" spc="0" normalizeH="0" baseline="-25000" noProof="0" dirty="0">
                <a:ln>
                  <a:noFill/>
                </a:ln>
                <a:solidFill>
                  <a:prstClr val="black"/>
                </a:solidFill>
                <a:effectLst/>
                <a:uLnTx/>
                <a:uFillTx/>
                <a:latin typeface="Calibri"/>
                <a:ea typeface="+mn-ea"/>
                <a:cs typeface="+mn-cs"/>
              </a:rPr>
              <a:t>3</a:t>
            </a:r>
            <a:r>
              <a:rPr kumimoji="0" lang="en-GB" sz="2400" b="1" i="0" u="none" strike="noStrike" kern="1200" cap="none" spc="0" normalizeH="0" baseline="0" noProof="0" dirty="0">
                <a:ln>
                  <a:noFill/>
                </a:ln>
                <a:solidFill>
                  <a:prstClr val="black"/>
                </a:solidFill>
                <a:effectLst/>
                <a:uLnTx/>
                <a:uFillTx/>
                <a:latin typeface="Calibri"/>
                <a:ea typeface="+mn-ea"/>
                <a:cs typeface="+mn-cs"/>
              </a:rPr>
              <a:t> </a:t>
            </a:r>
            <a:r>
              <a:rPr kumimoji="0" lang="en-GB" sz="24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en-GB" sz="2400" b="1" i="0" u="none" strike="noStrike" kern="1200" cap="none" spc="0" normalizeH="0" baseline="0" noProof="0" dirty="0" err="1">
                <a:ln>
                  <a:noFill/>
                </a:ln>
                <a:solidFill>
                  <a:prstClr val="black"/>
                </a:solidFill>
                <a:effectLst/>
                <a:uLnTx/>
                <a:uFillTx/>
                <a:latin typeface="Calibri"/>
                <a:ea typeface="+mn-ea"/>
                <a:cs typeface="+mn-cs"/>
                <a:sym typeface="Wingdings" panose="05000000000000000000" pitchFamily="2" charset="2"/>
              </a:rPr>
              <a:t>CaO</a:t>
            </a:r>
            <a:r>
              <a:rPr kumimoji="0" lang="en-GB" sz="24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 CO</a:t>
            </a:r>
            <a:r>
              <a:rPr kumimoji="0" lang="en-GB" sz="2400" b="1" i="0" u="none" strike="noStrike" kern="1200" cap="none" spc="0" normalizeH="0" baseline="-25000" noProof="0" dirty="0">
                <a:ln>
                  <a:noFill/>
                </a:ln>
                <a:solidFill>
                  <a:prstClr val="black"/>
                </a:solidFill>
                <a:effectLst/>
                <a:uLnTx/>
                <a:uFillTx/>
                <a:latin typeface="Calibri"/>
                <a:ea typeface="+mn-ea"/>
                <a:cs typeface="+mn-cs"/>
                <a:sym typeface="Wingdings" panose="05000000000000000000" pitchFamily="2" charset="2"/>
              </a:rPr>
              <a:t>2</a:t>
            </a:r>
            <a:endParaRPr kumimoji="0" lang="en-GB" sz="2400" b="1" i="0" u="none" strike="noStrike" kern="1200" cap="none" spc="0" normalizeH="0" baseline="-25000" noProof="0" dirty="0">
              <a:ln>
                <a:noFill/>
              </a:ln>
              <a:solidFill>
                <a:prstClr val="black"/>
              </a:solidFill>
              <a:effectLst/>
              <a:uLnTx/>
              <a:uFillTx/>
              <a:latin typeface="Calibri"/>
              <a:ea typeface="+mn-ea"/>
              <a:cs typeface="+mn-cs"/>
            </a:endParaRPr>
          </a:p>
          <a:p>
            <a:pPr lvl="0"/>
            <a:r>
              <a:rPr kumimoji="0" lang="en-GB" sz="2400" b="0" i="0" u="none" strike="noStrike" kern="1200" cap="none" spc="0" normalizeH="0" baseline="0" noProof="0" dirty="0">
                <a:ln>
                  <a:noFill/>
                </a:ln>
                <a:solidFill>
                  <a:prstClr val="black"/>
                </a:solidFill>
                <a:effectLst/>
                <a:uLnTx/>
                <a:uFillTx/>
                <a:latin typeface="Calibri"/>
                <a:ea typeface="+mn-ea"/>
                <a:cs typeface="+mn-cs"/>
              </a:rPr>
              <a:t>       </a:t>
            </a:r>
            <a:r>
              <a:rPr lang="en-GB" sz="2400" dirty="0">
                <a:solidFill>
                  <a:prstClr val="black"/>
                </a:solidFill>
              </a:rPr>
              <a:t>Calculate the </a:t>
            </a:r>
            <a:r>
              <a:rPr lang="en-GB" sz="2400" dirty="0"/>
              <a:t>mass of calcium oxide that can be produced when     </a:t>
            </a:r>
          </a:p>
          <a:p>
            <a:pPr lvl="0"/>
            <a:r>
              <a:rPr lang="en-GB" sz="2400" dirty="0"/>
              <a:t>       300 tonnes of calcium carbonate is heated.</a:t>
            </a:r>
          </a:p>
          <a:p>
            <a:pPr lvl="0"/>
            <a:r>
              <a:rPr lang="en-GB" sz="2400" dirty="0"/>
              <a:t>      </a:t>
            </a:r>
            <a:r>
              <a:rPr lang="en-GB" sz="2400" b="1" dirty="0">
                <a:solidFill>
                  <a:srgbClr val="00B050"/>
                </a:solidFill>
              </a:rPr>
              <a:t> </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026280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Use of amount of substance </a:t>
            </a:r>
            <a:r>
              <a:rPr lang="en-US" sz="2000" b="1" dirty="0">
                <a:solidFill>
                  <a:schemeClr val="accent6"/>
                </a:solidFill>
              </a:rPr>
              <a:t>(HT)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349326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12"/>
              <a:tabLst/>
              <a:defRPr/>
            </a:pPr>
            <a:r>
              <a:rPr lang="en-GB" sz="2400" dirty="0" smtClean="0">
                <a:sym typeface="Wingdings" panose="05000000000000000000" pitchFamily="2" charset="2"/>
              </a:rPr>
              <a:t>0.10g </a:t>
            </a:r>
            <a:r>
              <a:rPr lang="en-GB" sz="2400" dirty="0">
                <a:sym typeface="Wingdings" panose="05000000000000000000" pitchFamily="2" charset="2"/>
              </a:rPr>
              <a:t>of hydrogen reacts with 3.55g of chlorine to produce 3.65g </a:t>
            </a:r>
            <a:r>
              <a:rPr lang="en-GB" sz="2400" dirty="0" smtClean="0">
                <a:sym typeface="Wingdings" panose="05000000000000000000" pitchFamily="2" charset="2"/>
              </a:rPr>
              <a:t>of </a:t>
            </a:r>
            <a:r>
              <a:rPr lang="en-GB" sz="2400" dirty="0">
                <a:sym typeface="Wingdings" panose="05000000000000000000" pitchFamily="2" charset="2"/>
              </a:rPr>
              <a:t>hydrogen chloride.  Use this information to work out the </a:t>
            </a:r>
            <a:r>
              <a:rPr lang="en-GB" sz="2400" dirty="0" smtClean="0">
                <a:sym typeface="Wingdings" panose="05000000000000000000" pitchFamily="2" charset="2"/>
              </a:rPr>
              <a:t>balancing </a:t>
            </a:r>
            <a:r>
              <a:rPr lang="en-GB" sz="2400" dirty="0">
                <a:sym typeface="Wingdings" panose="05000000000000000000" pitchFamily="2" charset="2"/>
              </a:rPr>
              <a:t>numbers for hydrogen chloride</a:t>
            </a:r>
            <a:r>
              <a:rPr lang="en-GB" sz="2400" b="1" dirty="0">
                <a:sym typeface="Wingdings" panose="05000000000000000000" pitchFamily="2" charset="2"/>
              </a:rPr>
              <a:t>.</a:t>
            </a:r>
          </a:p>
          <a:p>
            <a:pPr algn="ctr"/>
            <a:endParaRPr lang="en-GB" sz="1000" b="1" dirty="0">
              <a:sym typeface="Wingdings" panose="05000000000000000000" pitchFamily="2" charset="2"/>
            </a:endParaRPr>
          </a:p>
          <a:p>
            <a:pPr algn="ctr"/>
            <a:r>
              <a:rPr lang="en-GB" sz="2400" b="1" dirty="0"/>
              <a:t>H</a:t>
            </a:r>
            <a:r>
              <a:rPr lang="en-GB" sz="2400" b="1" baseline="-25000" dirty="0"/>
              <a:t>2</a:t>
            </a:r>
            <a:r>
              <a:rPr lang="en-GB" sz="2400" b="1" dirty="0"/>
              <a:t> + Cl</a:t>
            </a:r>
            <a:r>
              <a:rPr lang="en-GB" sz="2400" b="1" baseline="-25000" dirty="0"/>
              <a:t>2</a:t>
            </a:r>
            <a:r>
              <a:rPr lang="en-GB" sz="2400" b="1" dirty="0"/>
              <a:t> </a:t>
            </a:r>
            <a:r>
              <a:rPr lang="en-GB" sz="2400" b="1" dirty="0">
                <a:sym typeface="Wingdings" panose="05000000000000000000" pitchFamily="2" charset="2"/>
              </a:rPr>
              <a:t> ___HCl</a:t>
            </a:r>
          </a:p>
          <a:p>
            <a:endParaRPr lang="en-GB" sz="2400" b="1" dirty="0">
              <a:sym typeface="Wingdings" panose="05000000000000000000" pitchFamily="2" charset="2"/>
            </a:endParaRPr>
          </a:p>
          <a:p>
            <a:endParaRPr lang="en-GB" sz="2400" b="1" dirty="0">
              <a:sym typeface="Wingdings" panose="05000000000000000000" pitchFamily="2" charset="2"/>
            </a:endParaRPr>
          </a:p>
          <a:p>
            <a:pPr lvl="0"/>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304291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Use of amount of substance </a:t>
            </a:r>
            <a:r>
              <a:rPr lang="en-US" sz="2000" b="1" dirty="0">
                <a:solidFill>
                  <a:schemeClr val="accent6"/>
                </a:solidFill>
              </a:rPr>
              <a:t>(HT)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4816703"/>
          </a:xfrm>
          <a:prstGeom prst="rect">
            <a:avLst/>
          </a:prstGeom>
          <a:noFill/>
        </p:spPr>
        <p:txBody>
          <a:bodyPr wrap="square" rtlCol="0">
            <a:spAutoFit/>
          </a:bodyPr>
          <a:lstStyle/>
          <a:p>
            <a:pPr marL="457200" indent="-457200">
              <a:buFont typeface="+mj-lt"/>
              <a:buAutoNum type="arabicPeriod" startAt="13"/>
            </a:pPr>
            <a:r>
              <a:rPr lang="en-GB" sz="2400" dirty="0" smtClean="0"/>
              <a:t>If </a:t>
            </a:r>
            <a:r>
              <a:rPr lang="en-GB" sz="2400" dirty="0"/>
              <a:t>4.95 g of ethene (C</a:t>
            </a:r>
            <a:r>
              <a:rPr lang="en-GB" sz="2400" baseline="-25000" dirty="0"/>
              <a:t>2</a:t>
            </a:r>
            <a:r>
              <a:rPr lang="en-GB" sz="2400" dirty="0"/>
              <a:t>H</a:t>
            </a:r>
            <a:r>
              <a:rPr lang="en-GB" sz="2400" baseline="-25000" dirty="0"/>
              <a:t>4</a:t>
            </a:r>
            <a:r>
              <a:rPr lang="en-GB" sz="2400" dirty="0"/>
              <a:t>) are combusted with 3.25 g of </a:t>
            </a:r>
            <a:r>
              <a:rPr lang="en-GB" sz="2400" dirty="0" smtClean="0"/>
              <a:t>oxygen,     what is the limiting reactant?  </a:t>
            </a:r>
          </a:p>
          <a:p>
            <a:endParaRPr lang="en-GB" sz="2400" dirty="0"/>
          </a:p>
          <a:p>
            <a:pPr algn="ctr"/>
            <a:r>
              <a:rPr lang="en-GB" sz="2400" dirty="0"/>
              <a:t>C</a:t>
            </a:r>
            <a:r>
              <a:rPr lang="en-GB" sz="2400" baseline="-25000" dirty="0"/>
              <a:t>2</a:t>
            </a:r>
            <a:r>
              <a:rPr lang="en-GB" sz="2400" dirty="0"/>
              <a:t>H</a:t>
            </a:r>
            <a:r>
              <a:rPr lang="en-GB" sz="2400" baseline="-25000" dirty="0"/>
              <a:t>4  </a:t>
            </a:r>
            <a:r>
              <a:rPr lang="en-GB" sz="2400" dirty="0"/>
              <a:t>+ 3O</a:t>
            </a:r>
            <a:r>
              <a:rPr lang="en-GB" sz="2400" baseline="-25000" dirty="0"/>
              <a:t>2</a:t>
            </a:r>
            <a:r>
              <a:rPr lang="en-GB" sz="2400" dirty="0">
                <a:sym typeface="Wingdings" panose="05000000000000000000" pitchFamily="2" charset="2"/>
              </a:rPr>
              <a:t>  2CO</a:t>
            </a:r>
            <a:r>
              <a:rPr lang="en-GB" sz="2400" baseline="-25000" dirty="0">
                <a:sym typeface="Wingdings" panose="05000000000000000000" pitchFamily="2" charset="2"/>
              </a:rPr>
              <a:t>2</a:t>
            </a:r>
            <a:r>
              <a:rPr lang="en-GB" sz="2400" dirty="0">
                <a:sym typeface="Wingdings" panose="05000000000000000000" pitchFamily="2" charset="2"/>
              </a:rPr>
              <a:t> </a:t>
            </a:r>
            <a:r>
              <a:rPr lang="en-GB" sz="2400" dirty="0" smtClean="0">
                <a:sym typeface="Wingdings" panose="05000000000000000000" pitchFamily="2" charset="2"/>
              </a:rPr>
              <a:t>+ 2H</a:t>
            </a:r>
            <a:r>
              <a:rPr lang="en-GB" sz="2400" baseline="-25000" dirty="0" smtClean="0">
                <a:sym typeface="Wingdings" panose="05000000000000000000" pitchFamily="2" charset="2"/>
              </a:rPr>
              <a:t>2</a:t>
            </a:r>
            <a:r>
              <a:rPr lang="en-GB" sz="2400" dirty="0" smtClean="0">
                <a:sym typeface="Wingdings" panose="05000000000000000000" pitchFamily="2" charset="2"/>
              </a:rPr>
              <a:t>O</a:t>
            </a:r>
            <a:endParaRPr lang="en-GB" sz="2400" dirty="0"/>
          </a:p>
          <a:p>
            <a:endParaRPr lang="en-GB" sz="2400" b="1" dirty="0">
              <a:solidFill>
                <a:srgbClr val="00B050"/>
              </a:solidFill>
            </a:endParaRPr>
          </a:p>
          <a:p>
            <a:endParaRPr lang="en-GB" sz="2400" b="1" dirty="0">
              <a:solidFill>
                <a:srgbClr val="00B050"/>
              </a:solidFill>
              <a:sym typeface="Wingdings" panose="05000000000000000000" pitchFamily="2" charset="2"/>
            </a:endParaRPr>
          </a:p>
          <a:p>
            <a:endParaRPr lang="en-GB" sz="2400" b="1" dirty="0">
              <a:solidFill>
                <a:srgbClr val="00B050"/>
              </a:solidFill>
              <a:sym typeface="Wingdings" panose="05000000000000000000" pitchFamily="2" charset="2"/>
            </a:endParaRPr>
          </a:p>
          <a:p>
            <a:endParaRPr lang="en-GB" sz="2400" b="1" dirty="0">
              <a:solidFill>
                <a:srgbClr val="00B050"/>
              </a:solidFill>
              <a:sym typeface="Wingdings" panose="05000000000000000000" pitchFamily="2" charset="2"/>
            </a:endParaRPr>
          </a:p>
          <a:p>
            <a:endParaRPr lang="en-GB" sz="2400" b="1" dirty="0">
              <a:sym typeface="Wingdings" panose="05000000000000000000" pitchFamily="2" charset="2"/>
            </a:endParaRPr>
          </a:p>
          <a:p>
            <a:endParaRPr lang="en-GB" sz="2400" b="1" dirty="0">
              <a:sym typeface="Wingdings" panose="05000000000000000000" pitchFamily="2" charset="2"/>
            </a:endParaRPr>
          </a:p>
          <a:p>
            <a:pPr lvl="0"/>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600211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984" y="784286"/>
            <a:ext cx="4824536" cy="5257800"/>
          </a:xfrm>
          <a:prstGeom prst="rect">
            <a:avLst/>
          </a:prstGeom>
        </p:spPr>
      </p:pic>
      <p:sp>
        <p:nvSpPr>
          <p:cNvPr id="7" name="TextBox 6"/>
          <p:cNvSpPr txBox="1"/>
          <p:nvPr/>
        </p:nvSpPr>
        <p:spPr>
          <a:xfrm>
            <a:off x="0" y="980728"/>
            <a:ext cx="6228184" cy="4431983"/>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r>
              <a:rPr lang="en-GB" sz="3600" b="1" dirty="0">
                <a:solidFill>
                  <a:schemeClr val="tx1">
                    <a:lumMod val="50000"/>
                    <a:lumOff val="50000"/>
                  </a:schemeClr>
                </a:solidFill>
              </a:rPr>
              <a:t>Calculations involving </a:t>
            </a:r>
            <a:endParaRPr lang="en-GB" sz="3600" b="1" dirty="0" smtClean="0">
              <a:solidFill>
                <a:schemeClr val="tx1">
                  <a:lumMod val="50000"/>
                  <a:lumOff val="50000"/>
                </a:schemeClr>
              </a:solidFill>
            </a:endParaRPr>
          </a:p>
          <a:p>
            <a:r>
              <a:rPr lang="en-GB" sz="3600" b="1" dirty="0" smtClean="0">
                <a:solidFill>
                  <a:schemeClr val="tx1">
                    <a:lumMod val="50000"/>
                    <a:lumOff val="50000"/>
                  </a:schemeClr>
                </a:solidFill>
              </a:rPr>
              <a:t>masses </a:t>
            </a:r>
            <a:r>
              <a:rPr lang="en-GB" sz="3600" b="1" dirty="0">
                <a:solidFill>
                  <a:schemeClr val="tx1">
                    <a:lumMod val="50000"/>
                    <a:lumOff val="50000"/>
                  </a:schemeClr>
                </a:solidFill>
              </a:rPr>
              <a:t>– Part 5</a:t>
            </a:r>
          </a:p>
          <a:p>
            <a:endParaRPr lang="en-GB" sz="3600" b="1"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Moles (HT)</a:t>
            </a:r>
          </a:p>
          <a:p>
            <a:pPr marL="685800" lvl="1" indent="-342900">
              <a:buFont typeface="Arial" charset="0"/>
              <a:buChar char="•"/>
            </a:pPr>
            <a:r>
              <a:rPr lang="en-US" sz="2400" b="1" dirty="0">
                <a:solidFill>
                  <a:schemeClr val="bg1">
                    <a:lumMod val="50000"/>
                  </a:schemeClr>
                </a:solidFill>
              </a:rPr>
              <a:t>Stoichiometry (HT)</a:t>
            </a:r>
            <a:endParaRPr lang="en-GB" dirty="0"/>
          </a:p>
          <a:p>
            <a:endParaRPr lang="en-GB" dirty="0"/>
          </a:p>
        </p:txBody>
      </p:sp>
    </p:spTree>
    <p:extLst>
      <p:ext uri="{BB962C8B-B14F-4D97-AF65-F5344CB8AC3E}">
        <p14:creationId xmlns:p14="http://schemas.microsoft.com/office/powerpoint/2010/main" val="342753621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Use of amount of substance </a:t>
            </a:r>
            <a:r>
              <a:rPr lang="en-US" sz="2000" b="1" dirty="0">
                <a:solidFill>
                  <a:schemeClr val="accent6"/>
                </a:solidFill>
              </a:rPr>
              <a:t>(HT)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9091884" cy="4154984"/>
          </a:xfrm>
          <a:prstGeom prst="rect">
            <a:avLst/>
          </a:prstGeom>
          <a:noFill/>
        </p:spPr>
        <p:txBody>
          <a:bodyPr wrap="square" rtlCol="0">
            <a:spAutoFit/>
          </a:bodyPr>
          <a:lstStyle/>
          <a:p>
            <a:pPr marL="457200" lvl="0" indent="-457200">
              <a:buFont typeface="+mj-lt"/>
              <a:buAutoNum type="arabicPeriod"/>
            </a:pPr>
            <a:r>
              <a:rPr lang="en-GB" sz="2400" dirty="0" smtClean="0"/>
              <a:t>What is meant by the term ‘mole’? </a:t>
            </a:r>
          </a:p>
          <a:p>
            <a:pPr lvl="1"/>
            <a:r>
              <a:rPr lang="en-GB" sz="2400" b="1" dirty="0">
                <a:solidFill>
                  <a:srgbClr val="00B050"/>
                </a:solidFill>
              </a:rPr>
              <a:t> </a:t>
            </a:r>
            <a:r>
              <a:rPr lang="en-GB" sz="2400" b="1" dirty="0" smtClean="0">
                <a:solidFill>
                  <a:srgbClr val="00B050"/>
                </a:solidFill>
              </a:rPr>
              <a:t>A measure of the chemical amount of a substance. </a:t>
            </a:r>
            <a:endParaRPr lang="en-GB" sz="2400" dirty="0" smtClean="0"/>
          </a:p>
          <a:p>
            <a:pPr marL="457200" lvl="0" indent="-457200">
              <a:buFont typeface="+mj-lt"/>
              <a:buAutoNum type="arabicPeriod"/>
            </a:pPr>
            <a:r>
              <a:rPr lang="en-GB" sz="2400" dirty="0" smtClean="0"/>
              <a:t>What is the symbol for the unit mole?</a:t>
            </a:r>
          </a:p>
          <a:p>
            <a:pPr lvl="1"/>
            <a:r>
              <a:rPr lang="en-GB" sz="2400" b="1" dirty="0">
                <a:solidFill>
                  <a:srgbClr val="00B050"/>
                </a:solidFill>
              </a:rPr>
              <a:t> </a:t>
            </a:r>
            <a:r>
              <a:rPr lang="en-GB" sz="2400" b="1" dirty="0" err="1" smtClean="0">
                <a:solidFill>
                  <a:srgbClr val="00B050"/>
                </a:solidFill>
              </a:rPr>
              <a:t>mol</a:t>
            </a:r>
            <a:r>
              <a:rPr lang="en-GB" sz="2400" b="1" dirty="0" smtClean="0">
                <a:solidFill>
                  <a:srgbClr val="00B050"/>
                </a:solidFill>
              </a:rPr>
              <a:t> </a:t>
            </a:r>
            <a:endParaRPr lang="en-GB" sz="2400" dirty="0" smtClean="0"/>
          </a:p>
          <a:p>
            <a:pPr marL="457200" lvl="0" indent="-457200">
              <a:buFont typeface="+mj-lt"/>
              <a:buAutoNum type="arabicPeriod"/>
            </a:pPr>
            <a:r>
              <a:rPr lang="en-GB" sz="2400" dirty="0" smtClean="0"/>
              <a:t>What does ‘Avogadro’s constant’ tell us?</a:t>
            </a:r>
          </a:p>
          <a:p>
            <a:pPr lvl="1"/>
            <a:r>
              <a:rPr lang="en-GB" sz="2400" b="1" dirty="0">
                <a:solidFill>
                  <a:srgbClr val="00B050"/>
                </a:solidFill>
              </a:rPr>
              <a:t> </a:t>
            </a:r>
            <a:r>
              <a:rPr lang="en-GB" sz="2400" b="1" dirty="0" smtClean="0">
                <a:solidFill>
                  <a:srgbClr val="00B050"/>
                </a:solidFill>
              </a:rPr>
              <a:t>Number of atoms, molecules or ions in a mole of a substance.</a:t>
            </a:r>
            <a:endParaRPr lang="en-GB" sz="2400" dirty="0" smtClean="0"/>
          </a:p>
          <a:p>
            <a:pPr marL="457200" lvl="0" indent="-457200">
              <a:buFont typeface="+mj-lt"/>
              <a:buAutoNum type="arabicPeriod"/>
            </a:pPr>
            <a:r>
              <a:rPr lang="en-GB" sz="2400" dirty="0" smtClean="0"/>
              <a:t>What is the value for Avogadro’s constant?</a:t>
            </a:r>
          </a:p>
          <a:p>
            <a:pPr lvl="1"/>
            <a:r>
              <a:rPr lang="en-GB" sz="2400" b="1" dirty="0">
                <a:solidFill>
                  <a:srgbClr val="00B050"/>
                </a:solidFill>
              </a:rPr>
              <a:t> 6</a:t>
            </a:r>
            <a:r>
              <a:rPr lang="en-GB" sz="2400" b="1" dirty="0" smtClean="0">
                <a:solidFill>
                  <a:srgbClr val="00B050"/>
                </a:solidFill>
              </a:rPr>
              <a:t>.02 x 10</a:t>
            </a:r>
            <a:r>
              <a:rPr lang="en-GB" sz="2400" b="1" baseline="30000" dirty="0" smtClean="0">
                <a:solidFill>
                  <a:srgbClr val="00B050"/>
                </a:solidFill>
              </a:rPr>
              <a:t>23</a:t>
            </a:r>
            <a:r>
              <a:rPr lang="en-GB" sz="2400" b="1" dirty="0" smtClean="0">
                <a:solidFill>
                  <a:srgbClr val="00B050"/>
                </a:solidFill>
              </a:rPr>
              <a:t> per </a:t>
            </a:r>
            <a:r>
              <a:rPr lang="en-GB" sz="2400" b="1" dirty="0" err="1" smtClean="0">
                <a:solidFill>
                  <a:srgbClr val="00B050"/>
                </a:solidFill>
              </a:rPr>
              <a:t>mol</a:t>
            </a:r>
            <a:r>
              <a:rPr lang="en-GB" sz="2400" b="1" dirty="0" smtClean="0">
                <a:solidFill>
                  <a:srgbClr val="00B050"/>
                </a:solidFill>
              </a:rPr>
              <a:t> </a:t>
            </a:r>
            <a:endParaRPr lang="en-GB" sz="2400" dirty="0" smtClean="0"/>
          </a:p>
          <a:p>
            <a:pPr marL="457200" lvl="0" indent="-457200">
              <a:buFont typeface="+mj-lt"/>
              <a:buAutoNum type="arabicPeriod"/>
            </a:pPr>
            <a:r>
              <a:rPr lang="en-GB" sz="2400" dirty="0" smtClean="0"/>
              <a:t>How many atoms in 1 mole of carbon?</a:t>
            </a:r>
          </a:p>
          <a:p>
            <a:pPr lvl="1"/>
            <a:r>
              <a:rPr lang="en-GB" sz="2400" b="1" dirty="0">
                <a:solidFill>
                  <a:srgbClr val="00B050"/>
                </a:solidFill>
              </a:rPr>
              <a:t> 6.02 x 10</a:t>
            </a:r>
            <a:r>
              <a:rPr lang="en-GB" sz="2400" b="1" baseline="30000" dirty="0">
                <a:solidFill>
                  <a:srgbClr val="00B050"/>
                </a:solidFill>
              </a:rPr>
              <a:t>23</a:t>
            </a:r>
            <a:r>
              <a:rPr lang="en-GB" sz="2400" b="1" dirty="0" smtClean="0">
                <a:solidFill>
                  <a:srgbClr val="00B050"/>
                </a:solidFill>
              </a:rPr>
              <a:t> </a:t>
            </a:r>
            <a:endParaRPr lang="en-GB" sz="2400" dirty="0" smtClean="0"/>
          </a:p>
          <a:p>
            <a:pPr lvl="0"/>
            <a:r>
              <a:rPr lang="en-GB" sz="2400" b="1" dirty="0" smtClean="0">
                <a:solidFill>
                  <a:srgbClr val="00B050"/>
                </a:solidFill>
              </a:rPr>
              <a:t> </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92410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Use of amount of substance </a:t>
            </a:r>
            <a:r>
              <a:rPr lang="en-US" sz="2000" b="1" dirty="0">
                <a:solidFill>
                  <a:schemeClr val="accent6"/>
                </a:solidFill>
              </a:rPr>
              <a:t>(HT)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9091884" cy="4524315"/>
          </a:xfrm>
          <a:prstGeom prst="rect">
            <a:avLst/>
          </a:prstGeom>
          <a:noFill/>
        </p:spPr>
        <p:txBody>
          <a:bodyPr wrap="square" rtlCol="0">
            <a:spAutoFit/>
          </a:bodyPr>
          <a:lstStyle/>
          <a:p>
            <a:pPr marL="457200" lvl="0" indent="-457200">
              <a:buFont typeface="+mj-lt"/>
              <a:buAutoNum type="arabicPeriod"/>
            </a:pPr>
            <a:endParaRPr lang="en-GB" sz="2400" dirty="0" smtClean="0"/>
          </a:p>
          <a:p>
            <a:pPr marL="457200" lvl="0" indent="-457200">
              <a:buFont typeface="+mj-lt"/>
              <a:buAutoNum type="arabicPeriod" startAt="6"/>
            </a:pPr>
            <a:r>
              <a:rPr lang="en-GB" sz="2400" dirty="0" smtClean="0"/>
              <a:t>How many atoms in 1 mole of chlorine gas, Cl</a:t>
            </a:r>
            <a:r>
              <a:rPr lang="en-GB" sz="2400" baseline="-25000" dirty="0" smtClean="0"/>
              <a:t>2</a:t>
            </a:r>
            <a:r>
              <a:rPr lang="en-GB" sz="2400" dirty="0" smtClean="0"/>
              <a:t>?</a:t>
            </a:r>
          </a:p>
          <a:p>
            <a:pPr lvl="1"/>
            <a:r>
              <a:rPr lang="en-GB" sz="2400" b="1" dirty="0">
                <a:solidFill>
                  <a:srgbClr val="00B050"/>
                </a:solidFill>
              </a:rPr>
              <a:t> 6.02 x 10</a:t>
            </a:r>
            <a:r>
              <a:rPr lang="en-GB" sz="2400" b="1" baseline="30000" dirty="0">
                <a:solidFill>
                  <a:srgbClr val="00B050"/>
                </a:solidFill>
              </a:rPr>
              <a:t>23</a:t>
            </a:r>
            <a:r>
              <a:rPr lang="en-GB" sz="2400" b="1" dirty="0" smtClean="0">
                <a:solidFill>
                  <a:srgbClr val="00B050"/>
                </a:solidFill>
              </a:rPr>
              <a:t> </a:t>
            </a:r>
            <a:endParaRPr lang="en-GB" sz="2400" dirty="0" smtClean="0"/>
          </a:p>
          <a:p>
            <a:pPr marL="457200" lvl="0" indent="-457200">
              <a:buFont typeface="+mj-lt"/>
              <a:buAutoNum type="arabicPeriod" startAt="6"/>
            </a:pPr>
            <a:r>
              <a:rPr lang="en-GB" sz="2400" dirty="0" smtClean="0"/>
              <a:t>What can the following equation tell us about the number of moles of each substance? </a:t>
            </a:r>
          </a:p>
          <a:p>
            <a:pPr algn="ctr"/>
            <a:r>
              <a:rPr lang="en-GB" sz="2400" dirty="0"/>
              <a:t>Mg + 2HCl </a:t>
            </a:r>
            <a:r>
              <a:rPr lang="en-GB" sz="2400" b="1" dirty="0">
                <a:sym typeface="Wingdings" panose="05000000000000000000" pitchFamily="2" charset="2"/>
              </a:rPr>
              <a:t></a:t>
            </a:r>
            <a:r>
              <a:rPr lang="en-GB" sz="2400" dirty="0"/>
              <a:t> MgCl</a:t>
            </a:r>
            <a:r>
              <a:rPr lang="en-GB" sz="2400" baseline="-25000" dirty="0"/>
              <a:t>2</a:t>
            </a:r>
            <a:r>
              <a:rPr lang="en-GB" sz="2400" dirty="0"/>
              <a:t> + H</a:t>
            </a:r>
            <a:r>
              <a:rPr lang="en-GB" sz="2400" baseline="-25000" dirty="0"/>
              <a:t>2</a:t>
            </a:r>
          </a:p>
          <a:p>
            <a:pPr marL="457200" lvl="0" indent="-457200">
              <a:buFont typeface="+mj-lt"/>
              <a:buAutoNum type="arabicPeriod" startAt="6"/>
            </a:pPr>
            <a:endParaRPr lang="en-GB" sz="2400" dirty="0" smtClean="0"/>
          </a:p>
          <a:p>
            <a:pPr lvl="1"/>
            <a:r>
              <a:rPr lang="en-GB" sz="2400" b="1" dirty="0">
                <a:solidFill>
                  <a:srgbClr val="00B050"/>
                </a:solidFill>
              </a:rPr>
              <a:t> </a:t>
            </a:r>
            <a:r>
              <a:rPr lang="en-GB" sz="2400" b="1" dirty="0" smtClean="0">
                <a:solidFill>
                  <a:srgbClr val="00B050"/>
                </a:solidFill>
              </a:rPr>
              <a:t>1 mole of magnesium reacts with 2 moles of hydrochloric acid to form 1 mole of magnesium chloride and 1 mole of hydrogen. </a:t>
            </a:r>
            <a:endParaRPr lang="en-GB" sz="2400" dirty="0" smtClean="0"/>
          </a:p>
          <a:p>
            <a:pPr marL="457200" lvl="0" indent="-457200">
              <a:buFont typeface="+mj-lt"/>
              <a:buAutoNum type="arabicPeriod" startAt="8"/>
            </a:pPr>
            <a:r>
              <a:rPr lang="en-GB" sz="2400" dirty="0" smtClean="0"/>
              <a:t>What is meant by the term ‘limiting reactant’?</a:t>
            </a:r>
            <a:endParaRPr lang="en-GB" sz="1600" dirty="0">
              <a:solidFill>
                <a:prstClr val="black"/>
              </a:solidFill>
              <a:latin typeface="Calibri"/>
            </a:endParaRPr>
          </a:p>
          <a:p>
            <a:pPr lvl="1"/>
            <a:r>
              <a:rPr lang="en-GB" sz="2400" b="1" dirty="0">
                <a:solidFill>
                  <a:srgbClr val="00B050"/>
                </a:solidFill>
              </a:rPr>
              <a:t> </a:t>
            </a:r>
            <a:r>
              <a:rPr lang="en-GB" sz="2400" b="1" dirty="0" smtClean="0">
                <a:solidFill>
                  <a:srgbClr val="00B050"/>
                </a:solidFill>
              </a:rPr>
              <a:t>A reactant in a reaction which is completely used up when the other reactant is in excess. </a:t>
            </a:r>
            <a:endParaRPr lang="en-GB" sz="2400" dirty="0" smtClean="0"/>
          </a:p>
        </p:txBody>
      </p:sp>
    </p:spTree>
    <p:extLst>
      <p:ext uri="{BB962C8B-B14F-4D97-AF65-F5344CB8AC3E}">
        <p14:creationId xmlns:p14="http://schemas.microsoft.com/office/powerpoint/2010/main" val="186946968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Use of amount of substance </a:t>
            </a:r>
            <a:r>
              <a:rPr lang="en-US" sz="2000" b="1" dirty="0">
                <a:solidFill>
                  <a:schemeClr val="accent6"/>
                </a:solidFill>
              </a:rPr>
              <a:t>(HT)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9091884" cy="624786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9"/>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How many moles of helium atoms are there in 0.04g of helium?</a:t>
            </a:r>
          </a:p>
          <a:p>
            <a:pPr lvl="0"/>
            <a:r>
              <a:rPr lang="en-GB" sz="2400" b="1" dirty="0">
                <a:solidFill>
                  <a:srgbClr val="00B050"/>
                </a:solidFill>
              </a:rPr>
              <a:t>       0.04/4 = </a:t>
            </a:r>
            <a:r>
              <a:rPr lang="en-GB" sz="2400" b="1" dirty="0" smtClean="0">
                <a:solidFill>
                  <a:srgbClr val="00B050"/>
                </a:solidFill>
              </a:rPr>
              <a:t>0.01mol</a:t>
            </a:r>
            <a:endParaRPr lang="en-GB" sz="2400" b="1" dirty="0">
              <a:solidFill>
                <a:srgbClr val="00B050"/>
              </a:solidFill>
            </a:endParaRPr>
          </a:p>
          <a:p>
            <a:pPr lvl="0"/>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10"/>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What is the mass of 20 moles of calcium carbonate CaCO</a:t>
            </a:r>
            <a:r>
              <a:rPr kumimoji="0" lang="en-GB" sz="2400" b="0" i="0" u="none" strike="noStrike" kern="1200" cap="none" spc="0" normalizeH="0" baseline="-25000" noProof="0" dirty="0">
                <a:ln>
                  <a:noFill/>
                </a:ln>
                <a:solidFill>
                  <a:prstClr val="black"/>
                </a:solidFill>
                <a:effectLst/>
                <a:uLnTx/>
                <a:uFillTx/>
                <a:latin typeface="Calibri"/>
                <a:ea typeface="+mn-ea"/>
                <a:cs typeface="+mn-cs"/>
              </a:rPr>
              <a:t>3</a:t>
            </a:r>
            <a:r>
              <a:rPr kumimoji="0" lang="en-GB" sz="2400" b="0" i="0" u="none" strike="noStrike" kern="1200" cap="none" spc="0" normalizeH="0" baseline="0" noProof="0" dirty="0">
                <a:ln>
                  <a:noFill/>
                </a:ln>
                <a:solidFill>
                  <a:prstClr val="black"/>
                </a:solidFill>
                <a:effectLst/>
                <a:uLnTx/>
                <a:uFillTx/>
                <a:latin typeface="Calibri"/>
                <a:ea typeface="+mn-ea"/>
                <a:cs typeface="+mn-cs"/>
              </a:rPr>
              <a:t>?  </a:t>
            </a:r>
          </a:p>
          <a:p>
            <a:pPr marR="0" lvl="0" algn="l" defTabSz="914400" rtl="0" eaLnBrk="1" fontAlgn="auto" latinLnBrk="0" hangingPunct="1">
              <a:lnSpc>
                <a:spcPct val="100000"/>
              </a:lnSpc>
              <a:spcBef>
                <a:spcPts val="0"/>
              </a:spcBef>
              <a:spcAft>
                <a:spcPts val="0"/>
              </a:spcAft>
              <a:buClrTx/>
              <a:buSzTx/>
              <a:tabLst/>
              <a:defRPr/>
            </a:pPr>
            <a:r>
              <a:rPr lang="en-GB" sz="2400" dirty="0">
                <a:solidFill>
                  <a:prstClr val="black"/>
                </a:solidFill>
                <a:latin typeface="Calibri"/>
              </a:rPr>
              <a:t>       </a:t>
            </a:r>
            <a:r>
              <a:rPr kumimoji="0" lang="en-GB" sz="2400" b="0" i="0" u="none" strike="noStrike" kern="1200" cap="none" spc="0" normalizeH="0" baseline="0" noProof="0" dirty="0">
                <a:ln>
                  <a:noFill/>
                </a:ln>
                <a:solidFill>
                  <a:prstClr val="black"/>
                </a:solidFill>
                <a:effectLst/>
                <a:uLnTx/>
                <a:uFillTx/>
                <a:latin typeface="Calibri"/>
                <a:ea typeface="+mn-ea"/>
                <a:cs typeface="+mn-cs"/>
              </a:rPr>
              <a:t>Answer in kg.</a:t>
            </a:r>
          </a:p>
          <a:p>
            <a:pPr lvl="0"/>
            <a:r>
              <a:rPr lang="en-GB" sz="2400" dirty="0">
                <a:solidFill>
                  <a:prstClr val="black"/>
                </a:solidFill>
                <a:latin typeface="Calibri"/>
              </a:rPr>
              <a:t>       </a:t>
            </a:r>
            <a:r>
              <a:rPr lang="en-GB" sz="2400" b="1" dirty="0">
                <a:solidFill>
                  <a:srgbClr val="00B050"/>
                </a:solidFill>
                <a:latin typeface="Calibri"/>
              </a:rPr>
              <a:t>40+12+(16x3) = 100</a:t>
            </a:r>
          </a:p>
          <a:p>
            <a:pPr lvl="0"/>
            <a:r>
              <a:rPr lang="en-GB" sz="2400" b="1" baseline="-25000" dirty="0">
                <a:solidFill>
                  <a:srgbClr val="00B050"/>
                </a:solidFill>
                <a:latin typeface="Calibri"/>
              </a:rPr>
              <a:t>          </a:t>
            </a:r>
            <a:r>
              <a:rPr lang="en-GB" sz="2400" b="1" dirty="0">
                <a:solidFill>
                  <a:srgbClr val="00B050"/>
                </a:solidFill>
              </a:rPr>
              <a:t>100 x 20 = 2,000g = 2kg.</a:t>
            </a:r>
            <a:endParaRPr kumimoji="0" lang="en-GB" sz="2400" b="0" i="0" u="none" strike="noStrike" kern="1200" cap="none" spc="0" normalizeH="0" baseline="-2500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11"/>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Calcium carbonate decomposes to calcium oxide in a kiln in the following reaction:  </a:t>
            </a:r>
            <a:r>
              <a:rPr kumimoji="0" lang="en-GB" sz="2400" b="1" i="0" u="none" strike="noStrike" kern="1200" cap="none" spc="0" normalizeH="0" baseline="0" noProof="0" dirty="0">
                <a:ln>
                  <a:noFill/>
                </a:ln>
                <a:solidFill>
                  <a:prstClr val="black"/>
                </a:solidFill>
                <a:effectLst/>
                <a:uLnTx/>
                <a:uFillTx/>
                <a:latin typeface="Calibri"/>
                <a:ea typeface="+mn-ea"/>
                <a:cs typeface="+mn-cs"/>
              </a:rPr>
              <a:t>CaCO</a:t>
            </a:r>
            <a:r>
              <a:rPr kumimoji="0" lang="en-GB" sz="2400" b="1" i="0" u="none" strike="noStrike" kern="1200" cap="none" spc="0" normalizeH="0" baseline="-25000" noProof="0" dirty="0">
                <a:ln>
                  <a:noFill/>
                </a:ln>
                <a:solidFill>
                  <a:prstClr val="black"/>
                </a:solidFill>
                <a:effectLst/>
                <a:uLnTx/>
                <a:uFillTx/>
                <a:latin typeface="Calibri"/>
                <a:ea typeface="+mn-ea"/>
                <a:cs typeface="+mn-cs"/>
              </a:rPr>
              <a:t>3</a:t>
            </a:r>
            <a:r>
              <a:rPr kumimoji="0" lang="en-GB" sz="2400" b="1" i="0" u="none" strike="noStrike" kern="1200" cap="none" spc="0" normalizeH="0" baseline="0" noProof="0" dirty="0">
                <a:ln>
                  <a:noFill/>
                </a:ln>
                <a:solidFill>
                  <a:prstClr val="black"/>
                </a:solidFill>
                <a:effectLst/>
                <a:uLnTx/>
                <a:uFillTx/>
                <a:latin typeface="Calibri"/>
                <a:ea typeface="+mn-ea"/>
                <a:cs typeface="+mn-cs"/>
              </a:rPr>
              <a:t> </a:t>
            </a:r>
            <a:r>
              <a:rPr kumimoji="0" lang="en-GB" sz="24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en-GB" sz="2400" b="1" i="0" u="none" strike="noStrike" kern="1200" cap="none" spc="0" normalizeH="0" baseline="0" noProof="0" dirty="0" err="1">
                <a:ln>
                  <a:noFill/>
                </a:ln>
                <a:solidFill>
                  <a:prstClr val="black"/>
                </a:solidFill>
                <a:effectLst/>
                <a:uLnTx/>
                <a:uFillTx/>
                <a:latin typeface="Calibri"/>
                <a:ea typeface="+mn-ea"/>
                <a:cs typeface="+mn-cs"/>
                <a:sym typeface="Wingdings" panose="05000000000000000000" pitchFamily="2" charset="2"/>
              </a:rPr>
              <a:t>CaO</a:t>
            </a:r>
            <a:r>
              <a:rPr kumimoji="0" lang="en-GB" sz="24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 CO</a:t>
            </a:r>
            <a:r>
              <a:rPr kumimoji="0" lang="en-GB" sz="2400" b="1" i="0" u="none" strike="noStrike" kern="1200" cap="none" spc="0" normalizeH="0" baseline="-25000" noProof="0" dirty="0">
                <a:ln>
                  <a:noFill/>
                </a:ln>
                <a:solidFill>
                  <a:prstClr val="black"/>
                </a:solidFill>
                <a:effectLst/>
                <a:uLnTx/>
                <a:uFillTx/>
                <a:latin typeface="Calibri"/>
                <a:ea typeface="+mn-ea"/>
                <a:cs typeface="+mn-cs"/>
                <a:sym typeface="Wingdings" panose="05000000000000000000" pitchFamily="2" charset="2"/>
              </a:rPr>
              <a:t>2</a:t>
            </a:r>
            <a:endParaRPr kumimoji="0" lang="en-GB" sz="2400" b="1" i="0" u="none" strike="noStrike" kern="1200" cap="none" spc="0" normalizeH="0" baseline="-25000" noProof="0" dirty="0">
              <a:ln>
                <a:noFill/>
              </a:ln>
              <a:solidFill>
                <a:prstClr val="black"/>
              </a:solidFill>
              <a:effectLst/>
              <a:uLnTx/>
              <a:uFillTx/>
              <a:latin typeface="Calibri"/>
              <a:ea typeface="+mn-ea"/>
              <a:cs typeface="+mn-cs"/>
            </a:endParaRPr>
          </a:p>
          <a:p>
            <a:pPr lvl="0"/>
            <a:r>
              <a:rPr kumimoji="0" lang="en-GB" sz="2400" b="0" i="0" u="none" strike="noStrike" kern="1200" cap="none" spc="0" normalizeH="0" baseline="0" noProof="0" dirty="0">
                <a:ln>
                  <a:noFill/>
                </a:ln>
                <a:solidFill>
                  <a:prstClr val="black"/>
                </a:solidFill>
                <a:effectLst/>
                <a:uLnTx/>
                <a:uFillTx/>
                <a:latin typeface="Calibri"/>
                <a:ea typeface="+mn-ea"/>
                <a:cs typeface="+mn-cs"/>
              </a:rPr>
              <a:t>       </a:t>
            </a:r>
            <a:r>
              <a:rPr lang="en-GB" sz="2400" dirty="0">
                <a:solidFill>
                  <a:prstClr val="black"/>
                </a:solidFill>
              </a:rPr>
              <a:t>Calculate the </a:t>
            </a:r>
            <a:r>
              <a:rPr lang="en-GB" sz="2400" dirty="0"/>
              <a:t>mass of calcium oxide that can be produced when     </a:t>
            </a:r>
          </a:p>
          <a:p>
            <a:pPr lvl="0"/>
            <a:r>
              <a:rPr lang="en-GB" sz="2400" dirty="0"/>
              <a:t>       300 tonnes of calcium carbonate is heated.</a:t>
            </a:r>
          </a:p>
          <a:p>
            <a:pPr lvl="0"/>
            <a:r>
              <a:rPr lang="en-GB" sz="2400" dirty="0"/>
              <a:t>      </a:t>
            </a:r>
            <a:r>
              <a:rPr lang="en-GB" sz="2400" b="1" dirty="0">
                <a:solidFill>
                  <a:srgbClr val="00B050"/>
                </a:solidFill>
              </a:rPr>
              <a:t> Relative formula mass of calcium carbonate = 100 = 100g</a:t>
            </a:r>
          </a:p>
          <a:p>
            <a:pPr lvl="0"/>
            <a:r>
              <a:rPr lang="en-GB" sz="2400" b="1" dirty="0">
                <a:solidFill>
                  <a:srgbClr val="00B050"/>
                </a:solidFill>
              </a:rPr>
              <a:t>       Relative formula mass of calcium oxide = 56 = 56g      </a:t>
            </a:r>
          </a:p>
          <a:p>
            <a:pPr lvl="0"/>
            <a:r>
              <a:rPr lang="en-GB" sz="2400" b="1" dirty="0">
                <a:solidFill>
                  <a:srgbClr val="00B050"/>
                </a:solidFill>
                <a:latin typeface="Calibri"/>
              </a:rPr>
              <a:t>       100 tonnes of calcium carbonate makes 56 tonnes of calcium oxide</a:t>
            </a:r>
          </a:p>
          <a:p>
            <a:pPr lvl="0"/>
            <a:r>
              <a:rPr kumimoji="0" lang="en-GB" sz="2400" b="1" i="0" u="none" strike="noStrike" kern="1200" cap="none" spc="0" normalizeH="0" baseline="0" noProof="0" dirty="0">
                <a:ln>
                  <a:noFill/>
                </a:ln>
                <a:solidFill>
                  <a:srgbClr val="00B050"/>
                </a:solidFill>
                <a:effectLst/>
                <a:uLnTx/>
                <a:uFillTx/>
                <a:latin typeface="Calibri"/>
                <a:ea typeface="+mn-ea"/>
                <a:cs typeface="+mn-cs"/>
              </a:rPr>
              <a:t>       so 300 tonnes make 168 tonnes</a:t>
            </a:r>
            <a:endParaRPr kumimoji="0" lang="en-GB" sz="1800" b="1" i="0" u="none" strike="noStrike" kern="1200" cap="none" spc="0" normalizeH="0" baseline="0" noProof="0" dirty="0">
              <a:ln>
                <a:noFill/>
              </a:ln>
              <a:solidFill>
                <a:srgbClr val="00B05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261210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Use of amount of substance </a:t>
            </a:r>
            <a:r>
              <a:rPr lang="en-US" sz="2000" b="1" dirty="0">
                <a:solidFill>
                  <a:schemeClr val="accent6"/>
                </a:solidFill>
              </a:rPr>
              <a:t>(HT)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75559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12"/>
              <a:tabLst/>
              <a:defRPr/>
            </a:pPr>
            <a:r>
              <a:rPr lang="en-GB" sz="2400" dirty="0" smtClean="0">
                <a:sym typeface="Wingdings" panose="05000000000000000000" pitchFamily="2" charset="2"/>
              </a:rPr>
              <a:t>0.10g </a:t>
            </a:r>
            <a:r>
              <a:rPr lang="en-GB" sz="2400" dirty="0">
                <a:sym typeface="Wingdings" panose="05000000000000000000" pitchFamily="2" charset="2"/>
              </a:rPr>
              <a:t>of hydrogen reacts with 3.55g of chlorine to produce 3.65g </a:t>
            </a:r>
            <a:r>
              <a:rPr lang="en-GB" sz="2400" dirty="0" smtClean="0">
                <a:sym typeface="Wingdings" panose="05000000000000000000" pitchFamily="2" charset="2"/>
              </a:rPr>
              <a:t>of </a:t>
            </a:r>
            <a:r>
              <a:rPr lang="en-GB" sz="2400" dirty="0">
                <a:sym typeface="Wingdings" panose="05000000000000000000" pitchFamily="2" charset="2"/>
              </a:rPr>
              <a:t>hydrogen chloride.  Use this information to work out the </a:t>
            </a:r>
            <a:r>
              <a:rPr lang="en-GB" sz="2400" dirty="0" smtClean="0">
                <a:sym typeface="Wingdings" panose="05000000000000000000" pitchFamily="2" charset="2"/>
              </a:rPr>
              <a:t>balancing </a:t>
            </a:r>
            <a:r>
              <a:rPr lang="en-GB" sz="2400" dirty="0">
                <a:sym typeface="Wingdings" panose="05000000000000000000" pitchFamily="2" charset="2"/>
              </a:rPr>
              <a:t>numbers for hydrogen chloride</a:t>
            </a:r>
            <a:r>
              <a:rPr lang="en-GB" sz="2400" b="1" dirty="0">
                <a:sym typeface="Wingdings" panose="05000000000000000000" pitchFamily="2" charset="2"/>
              </a:rPr>
              <a:t>.</a:t>
            </a:r>
          </a:p>
          <a:p>
            <a:pPr algn="ctr"/>
            <a:endParaRPr lang="en-GB" sz="1000" b="1" dirty="0">
              <a:sym typeface="Wingdings" panose="05000000000000000000" pitchFamily="2" charset="2"/>
            </a:endParaRPr>
          </a:p>
          <a:p>
            <a:pPr algn="ctr"/>
            <a:r>
              <a:rPr lang="en-GB" sz="2400" b="1" dirty="0"/>
              <a:t>H</a:t>
            </a:r>
            <a:r>
              <a:rPr lang="en-GB" sz="2400" b="1" baseline="-25000" dirty="0"/>
              <a:t>2</a:t>
            </a:r>
            <a:r>
              <a:rPr lang="en-GB" sz="2400" b="1" dirty="0"/>
              <a:t> + Cl</a:t>
            </a:r>
            <a:r>
              <a:rPr lang="en-GB" sz="2400" b="1" baseline="-25000" dirty="0"/>
              <a:t>2</a:t>
            </a:r>
            <a:r>
              <a:rPr lang="en-GB" sz="2400" b="1" dirty="0"/>
              <a:t> </a:t>
            </a:r>
            <a:r>
              <a:rPr lang="en-GB" sz="2400" b="1" dirty="0">
                <a:sym typeface="Wingdings" panose="05000000000000000000" pitchFamily="2" charset="2"/>
              </a:rPr>
              <a:t> ___HCl</a:t>
            </a:r>
          </a:p>
          <a:p>
            <a:endParaRPr lang="en-GB" sz="2400" b="1" dirty="0">
              <a:solidFill>
                <a:srgbClr val="00B050"/>
              </a:solidFill>
            </a:endParaRPr>
          </a:p>
          <a:p>
            <a:r>
              <a:rPr lang="en-GB" sz="2400" b="1" dirty="0">
                <a:solidFill>
                  <a:srgbClr val="00B050"/>
                </a:solidFill>
              </a:rPr>
              <a:t>M</a:t>
            </a:r>
            <a:r>
              <a:rPr lang="en-GB" sz="2400" b="1" baseline="-25000" dirty="0">
                <a:solidFill>
                  <a:srgbClr val="00B050"/>
                </a:solidFill>
              </a:rPr>
              <a:t>r</a:t>
            </a:r>
            <a:r>
              <a:rPr lang="en-GB" sz="2400" b="1" dirty="0">
                <a:solidFill>
                  <a:srgbClr val="00B050"/>
                </a:solidFill>
              </a:rPr>
              <a:t>: H</a:t>
            </a:r>
            <a:r>
              <a:rPr lang="en-GB" sz="2400" b="1" baseline="-25000" dirty="0">
                <a:solidFill>
                  <a:srgbClr val="00B050"/>
                </a:solidFill>
              </a:rPr>
              <a:t>2</a:t>
            </a:r>
            <a:r>
              <a:rPr lang="en-GB" sz="2400" b="1" baseline="-25000" dirty="0">
                <a:solidFill>
                  <a:srgbClr val="00B050"/>
                </a:solidFill>
                <a:sym typeface="Wingdings" panose="05000000000000000000" pitchFamily="2" charset="2"/>
              </a:rPr>
              <a:t> </a:t>
            </a:r>
            <a:r>
              <a:rPr lang="en-GB" sz="2400" b="1" dirty="0">
                <a:solidFill>
                  <a:srgbClr val="00B050"/>
                </a:solidFill>
                <a:sym typeface="Wingdings" panose="05000000000000000000" pitchFamily="2" charset="2"/>
              </a:rPr>
              <a:t> 	  = 1 </a:t>
            </a:r>
            <a:r>
              <a:rPr lang="en-GB" sz="2400" b="1" dirty="0" smtClean="0">
                <a:solidFill>
                  <a:srgbClr val="00B050"/>
                </a:solidFill>
                <a:sym typeface="Wingdings" panose="05000000000000000000" pitchFamily="2" charset="2"/>
              </a:rPr>
              <a:t>x 2 </a:t>
            </a:r>
            <a:r>
              <a:rPr lang="en-GB" sz="2400" b="1" dirty="0">
                <a:solidFill>
                  <a:srgbClr val="00B050"/>
                </a:solidFill>
                <a:sym typeface="Wingdings" panose="05000000000000000000" pitchFamily="2" charset="2"/>
              </a:rPr>
              <a:t>= 2</a:t>
            </a:r>
          </a:p>
          <a:p>
            <a:r>
              <a:rPr lang="en-GB" sz="2400" b="1" dirty="0">
                <a:solidFill>
                  <a:srgbClr val="00B050"/>
                </a:solidFill>
              </a:rPr>
              <a:t>M</a:t>
            </a:r>
            <a:r>
              <a:rPr lang="en-GB" sz="2400" b="1" baseline="-25000" dirty="0">
                <a:solidFill>
                  <a:srgbClr val="00B050"/>
                </a:solidFill>
              </a:rPr>
              <a:t>r</a:t>
            </a:r>
            <a:r>
              <a:rPr lang="en-GB" sz="2400" b="1" dirty="0">
                <a:solidFill>
                  <a:srgbClr val="00B050"/>
                </a:solidFill>
              </a:rPr>
              <a:t>: Cl</a:t>
            </a:r>
            <a:r>
              <a:rPr lang="en-GB" sz="2400" b="1" baseline="-25000" dirty="0">
                <a:solidFill>
                  <a:srgbClr val="00B050"/>
                </a:solidFill>
              </a:rPr>
              <a:t>2</a:t>
            </a:r>
            <a:r>
              <a:rPr lang="en-GB" sz="2400" b="1" dirty="0">
                <a:solidFill>
                  <a:srgbClr val="00B050"/>
                </a:solidFill>
                <a:sym typeface="Wingdings" panose="05000000000000000000" pitchFamily="2" charset="2"/>
              </a:rPr>
              <a:t> 	  = 35.5 x 2 = 71</a:t>
            </a:r>
            <a:endParaRPr lang="en-GB" sz="2400" b="1" dirty="0">
              <a:solidFill>
                <a:srgbClr val="00B050"/>
              </a:solidFill>
            </a:endParaRPr>
          </a:p>
          <a:p>
            <a:r>
              <a:rPr lang="en-GB" sz="2400" b="1" dirty="0">
                <a:solidFill>
                  <a:srgbClr val="00B050"/>
                </a:solidFill>
              </a:rPr>
              <a:t>M</a:t>
            </a:r>
            <a:r>
              <a:rPr lang="en-GB" sz="2400" b="1" baseline="-25000" dirty="0">
                <a:solidFill>
                  <a:srgbClr val="00B050"/>
                </a:solidFill>
              </a:rPr>
              <a:t>r</a:t>
            </a:r>
            <a:r>
              <a:rPr lang="en-GB" sz="2400" b="1" dirty="0">
                <a:solidFill>
                  <a:srgbClr val="00B050"/>
                </a:solidFill>
              </a:rPr>
              <a:t>: </a:t>
            </a:r>
            <a:r>
              <a:rPr lang="en-GB" sz="2400" b="1" dirty="0">
                <a:solidFill>
                  <a:srgbClr val="00B050"/>
                </a:solidFill>
                <a:sym typeface="Wingdings" panose="05000000000000000000" pitchFamily="2" charset="2"/>
              </a:rPr>
              <a:t>HCl  = </a:t>
            </a:r>
            <a:r>
              <a:rPr lang="en-GB" sz="2400" b="1" dirty="0" smtClean="0">
                <a:solidFill>
                  <a:srgbClr val="00B050"/>
                </a:solidFill>
                <a:sym typeface="Wingdings" panose="05000000000000000000" pitchFamily="2" charset="2"/>
              </a:rPr>
              <a:t>1 + 35.5 </a:t>
            </a:r>
            <a:r>
              <a:rPr lang="en-GB" sz="2400" b="1" dirty="0">
                <a:solidFill>
                  <a:srgbClr val="00B050"/>
                </a:solidFill>
                <a:sym typeface="Wingdings" panose="05000000000000000000" pitchFamily="2" charset="2"/>
              </a:rPr>
              <a:t>= 36.5</a:t>
            </a:r>
          </a:p>
          <a:p>
            <a:endParaRPr lang="en-GB" sz="2400" b="1" dirty="0">
              <a:solidFill>
                <a:srgbClr val="00B050"/>
              </a:solidFill>
              <a:sym typeface="Wingdings" panose="05000000000000000000" pitchFamily="2" charset="2"/>
            </a:endParaRPr>
          </a:p>
          <a:p>
            <a:r>
              <a:rPr lang="en-GB" sz="2400" b="1" dirty="0">
                <a:solidFill>
                  <a:srgbClr val="00B050"/>
                </a:solidFill>
                <a:sym typeface="Wingdings" panose="05000000000000000000" pitchFamily="2" charset="2"/>
              </a:rPr>
              <a:t>Then to convert masses to moles use:</a:t>
            </a:r>
          </a:p>
          <a:p>
            <a:r>
              <a:rPr lang="en-GB" sz="2400" b="1" dirty="0">
                <a:solidFill>
                  <a:srgbClr val="00B050"/>
                </a:solidFill>
                <a:sym typeface="Wingdings" panose="05000000000000000000" pitchFamily="2" charset="2"/>
              </a:rPr>
              <a:t>Moles of </a:t>
            </a:r>
            <a:r>
              <a:rPr lang="en-GB" sz="2400" b="1" dirty="0">
                <a:solidFill>
                  <a:srgbClr val="00B050"/>
                </a:solidFill>
              </a:rPr>
              <a:t>H</a:t>
            </a:r>
            <a:r>
              <a:rPr lang="en-GB" sz="2400" b="1" baseline="-25000" dirty="0">
                <a:solidFill>
                  <a:srgbClr val="00B050"/>
                </a:solidFill>
              </a:rPr>
              <a:t>2</a:t>
            </a:r>
            <a:r>
              <a:rPr lang="en-GB" sz="2400" b="1" dirty="0">
                <a:solidFill>
                  <a:srgbClr val="00B050"/>
                </a:solidFill>
                <a:sym typeface="Wingdings" panose="05000000000000000000" pitchFamily="2" charset="2"/>
              </a:rPr>
              <a:t>  = 0.10/2 = 0.05 </a:t>
            </a:r>
            <a:r>
              <a:rPr lang="en-GB" sz="2400" b="1" dirty="0" err="1">
                <a:solidFill>
                  <a:srgbClr val="00B050"/>
                </a:solidFill>
                <a:sym typeface="Wingdings" panose="05000000000000000000" pitchFamily="2" charset="2"/>
              </a:rPr>
              <a:t>mol</a:t>
            </a:r>
            <a:endParaRPr lang="en-GB" sz="2400" b="1" dirty="0">
              <a:solidFill>
                <a:srgbClr val="00B050"/>
              </a:solidFill>
              <a:sym typeface="Wingdings" panose="05000000000000000000" pitchFamily="2" charset="2"/>
            </a:endParaRPr>
          </a:p>
          <a:p>
            <a:r>
              <a:rPr lang="en-GB" sz="2400" b="1" dirty="0">
                <a:solidFill>
                  <a:srgbClr val="00B050"/>
                </a:solidFill>
                <a:sym typeface="Wingdings" panose="05000000000000000000" pitchFamily="2" charset="2"/>
              </a:rPr>
              <a:t>Moles of </a:t>
            </a:r>
            <a:r>
              <a:rPr lang="en-GB" sz="2400" b="1" dirty="0">
                <a:solidFill>
                  <a:srgbClr val="00B050"/>
                </a:solidFill>
              </a:rPr>
              <a:t>Cl</a:t>
            </a:r>
            <a:r>
              <a:rPr lang="en-GB" sz="2400" b="1" baseline="-25000" dirty="0">
                <a:solidFill>
                  <a:srgbClr val="00B050"/>
                </a:solidFill>
              </a:rPr>
              <a:t>2   </a:t>
            </a:r>
            <a:r>
              <a:rPr lang="en-GB" sz="2400" b="1" dirty="0">
                <a:solidFill>
                  <a:srgbClr val="00B050"/>
                </a:solidFill>
                <a:sym typeface="Wingdings" panose="05000000000000000000" pitchFamily="2" charset="2"/>
              </a:rPr>
              <a:t>= 3.55/71 = 0.05 </a:t>
            </a:r>
            <a:r>
              <a:rPr lang="en-GB" sz="2400" b="1" dirty="0" err="1">
                <a:solidFill>
                  <a:srgbClr val="00B050"/>
                </a:solidFill>
                <a:sym typeface="Wingdings" panose="05000000000000000000" pitchFamily="2" charset="2"/>
              </a:rPr>
              <a:t>mol</a:t>
            </a:r>
            <a:endParaRPr lang="en-GB" sz="2400" b="1" dirty="0">
              <a:solidFill>
                <a:srgbClr val="00B050"/>
              </a:solidFill>
              <a:sym typeface="Wingdings" panose="05000000000000000000" pitchFamily="2" charset="2"/>
            </a:endParaRPr>
          </a:p>
          <a:p>
            <a:r>
              <a:rPr lang="en-GB" sz="2400" b="1" dirty="0">
                <a:solidFill>
                  <a:srgbClr val="00B050"/>
                </a:solidFill>
                <a:sym typeface="Wingdings" panose="05000000000000000000" pitchFamily="2" charset="2"/>
              </a:rPr>
              <a:t>Moles of HCl = 3.65/36.5 = 0.1 </a:t>
            </a:r>
            <a:r>
              <a:rPr lang="en-GB" sz="2400" b="1" dirty="0" err="1">
                <a:solidFill>
                  <a:srgbClr val="00B050"/>
                </a:solidFill>
                <a:sym typeface="Wingdings" panose="05000000000000000000" pitchFamily="2" charset="2"/>
              </a:rPr>
              <a:t>mol</a:t>
            </a:r>
            <a:endParaRPr lang="en-GB" sz="2400" b="1" dirty="0">
              <a:solidFill>
                <a:srgbClr val="00B050"/>
              </a:solidFill>
              <a:sym typeface="Wingdings" panose="05000000000000000000" pitchFamily="2" charset="2"/>
            </a:endParaRPr>
          </a:p>
          <a:p>
            <a:r>
              <a:rPr lang="en-GB" sz="2400" b="1" dirty="0">
                <a:solidFill>
                  <a:srgbClr val="00B050"/>
                </a:solidFill>
              </a:rPr>
              <a:t>Dividing the ratio by the smallest number gives 1:1:2       </a:t>
            </a:r>
          </a:p>
          <a:p>
            <a:r>
              <a:rPr lang="en-GB" sz="2400" b="1" dirty="0">
                <a:solidFill>
                  <a:srgbClr val="00B050"/>
                </a:solidFill>
              </a:rPr>
              <a:t>H</a:t>
            </a:r>
            <a:r>
              <a:rPr lang="en-GB" sz="2400" b="1" baseline="-25000" dirty="0">
                <a:solidFill>
                  <a:srgbClr val="00B050"/>
                </a:solidFill>
              </a:rPr>
              <a:t>2</a:t>
            </a:r>
            <a:r>
              <a:rPr lang="en-GB" sz="2400" b="1" dirty="0">
                <a:solidFill>
                  <a:srgbClr val="00B050"/>
                </a:solidFill>
              </a:rPr>
              <a:t> + Cl</a:t>
            </a:r>
            <a:r>
              <a:rPr lang="en-GB" sz="2400" b="1" baseline="-25000" dirty="0">
                <a:solidFill>
                  <a:srgbClr val="00B050"/>
                </a:solidFill>
              </a:rPr>
              <a:t>2</a:t>
            </a:r>
            <a:r>
              <a:rPr lang="en-GB" sz="2400" b="1" dirty="0">
                <a:solidFill>
                  <a:srgbClr val="00B050"/>
                </a:solidFill>
              </a:rPr>
              <a:t> </a:t>
            </a:r>
            <a:r>
              <a:rPr lang="en-GB" sz="2400" b="1" dirty="0">
                <a:solidFill>
                  <a:srgbClr val="00B050"/>
                </a:solidFill>
                <a:sym typeface="Wingdings" panose="05000000000000000000" pitchFamily="2" charset="2"/>
              </a:rPr>
              <a:t> 2HCl</a:t>
            </a:r>
          </a:p>
          <a:p>
            <a:endParaRPr lang="en-GB" sz="2400" b="1" dirty="0">
              <a:sym typeface="Wingdings" panose="05000000000000000000" pitchFamily="2" charset="2"/>
            </a:endParaRPr>
          </a:p>
          <a:p>
            <a:endParaRPr lang="en-GB" sz="2400" b="1" dirty="0">
              <a:sym typeface="Wingdings" panose="05000000000000000000" pitchFamily="2" charset="2"/>
            </a:endParaRPr>
          </a:p>
          <a:p>
            <a:pPr lvl="0"/>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102799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Use of amount of substance </a:t>
            </a:r>
            <a:r>
              <a:rPr lang="en-US" sz="2000" b="1" dirty="0">
                <a:solidFill>
                  <a:schemeClr val="accent6"/>
                </a:solidFill>
              </a:rPr>
              <a:t>(HT)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697936"/>
            <a:ext cx="8915400" cy="8510022"/>
          </a:xfrm>
          <a:prstGeom prst="rect">
            <a:avLst/>
          </a:prstGeom>
          <a:noFill/>
        </p:spPr>
        <p:txBody>
          <a:bodyPr wrap="square" rtlCol="0">
            <a:spAutoFit/>
          </a:bodyPr>
          <a:lstStyle/>
          <a:p>
            <a:pPr marL="457200" indent="-457200">
              <a:buFont typeface="+mj-lt"/>
              <a:buAutoNum type="arabicPeriod" startAt="13"/>
            </a:pPr>
            <a:r>
              <a:rPr lang="en-GB" sz="2400" dirty="0" smtClean="0"/>
              <a:t>If </a:t>
            </a:r>
            <a:r>
              <a:rPr lang="en-GB" sz="2400" dirty="0"/>
              <a:t>4.95 g of ethene (C</a:t>
            </a:r>
            <a:r>
              <a:rPr lang="en-GB" sz="2400" baseline="-25000" dirty="0"/>
              <a:t>2</a:t>
            </a:r>
            <a:r>
              <a:rPr lang="en-GB" sz="2400" dirty="0"/>
              <a:t>H</a:t>
            </a:r>
            <a:r>
              <a:rPr lang="en-GB" sz="2400" baseline="-25000" dirty="0"/>
              <a:t>4</a:t>
            </a:r>
            <a:r>
              <a:rPr lang="en-GB" sz="2400" dirty="0"/>
              <a:t>) are combusted with 3.25 g of </a:t>
            </a:r>
            <a:r>
              <a:rPr lang="en-GB" sz="2400" dirty="0" smtClean="0"/>
              <a:t>oxygen,     what </a:t>
            </a:r>
            <a:r>
              <a:rPr lang="en-GB" sz="2400" dirty="0"/>
              <a:t>is the limiting </a:t>
            </a:r>
            <a:r>
              <a:rPr lang="en-GB" sz="2400" dirty="0" smtClean="0"/>
              <a:t>reactant?</a:t>
            </a:r>
            <a:r>
              <a:rPr lang="en-GB" sz="2400" dirty="0"/>
              <a:t>  </a:t>
            </a:r>
          </a:p>
          <a:p>
            <a:endParaRPr lang="en-GB" sz="2400" dirty="0"/>
          </a:p>
          <a:p>
            <a:pPr algn="ctr"/>
            <a:r>
              <a:rPr lang="en-GB" sz="2400" dirty="0"/>
              <a:t>C</a:t>
            </a:r>
            <a:r>
              <a:rPr lang="en-GB" sz="2400" baseline="-25000" dirty="0"/>
              <a:t>2</a:t>
            </a:r>
            <a:r>
              <a:rPr lang="en-GB" sz="2400" dirty="0"/>
              <a:t>H</a:t>
            </a:r>
            <a:r>
              <a:rPr lang="en-GB" sz="2400" baseline="-25000" dirty="0"/>
              <a:t>4 </a:t>
            </a:r>
            <a:r>
              <a:rPr lang="en-GB" sz="2400" dirty="0"/>
              <a:t>+ 3O</a:t>
            </a:r>
            <a:r>
              <a:rPr lang="en-GB" sz="2400" baseline="-25000" dirty="0"/>
              <a:t>2</a:t>
            </a:r>
            <a:r>
              <a:rPr lang="en-GB" sz="2400" dirty="0">
                <a:sym typeface="Wingdings" panose="05000000000000000000" pitchFamily="2" charset="2"/>
              </a:rPr>
              <a:t>  2CO</a:t>
            </a:r>
            <a:r>
              <a:rPr lang="en-GB" sz="2400" baseline="-25000" dirty="0">
                <a:sym typeface="Wingdings" panose="05000000000000000000" pitchFamily="2" charset="2"/>
              </a:rPr>
              <a:t>2</a:t>
            </a:r>
            <a:r>
              <a:rPr lang="en-GB" sz="2400" dirty="0">
                <a:sym typeface="Wingdings" panose="05000000000000000000" pitchFamily="2" charset="2"/>
              </a:rPr>
              <a:t> +2H</a:t>
            </a:r>
            <a:r>
              <a:rPr lang="en-GB" sz="2400" baseline="-25000" dirty="0">
                <a:sym typeface="Wingdings" panose="05000000000000000000" pitchFamily="2" charset="2"/>
              </a:rPr>
              <a:t>2</a:t>
            </a:r>
            <a:r>
              <a:rPr lang="en-GB" sz="2400" dirty="0">
                <a:sym typeface="Wingdings" panose="05000000000000000000" pitchFamily="2" charset="2"/>
              </a:rPr>
              <a:t>O</a:t>
            </a:r>
            <a:endParaRPr lang="en-GB" sz="2400" dirty="0"/>
          </a:p>
          <a:p>
            <a:endParaRPr lang="en-GB" sz="2400" b="1" dirty="0">
              <a:solidFill>
                <a:srgbClr val="00B050"/>
              </a:solidFill>
            </a:endParaRPr>
          </a:p>
          <a:p>
            <a:r>
              <a:rPr lang="en-GB" sz="2400" b="1" dirty="0">
                <a:solidFill>
                  <a:srgbClr val="00B050"/>
                </a:solidFill>
              </a:rPr>
              <a:t>     M</a:t>
            </a:r>
            <a:r>
              <a:rPr lang="en-GB" sz="2400" b="1" baseline="-25000" dirty="0">
                <a:solidFill>
                  <a:srgbClr val="00B050"/>
                </a:solidFill>
              </a:rPr>
              <a:t>r</a:t>
            </a:r>
            <a:r>
              <a:rPr lang="en-GB" sz="2400" b="1" dirty="0">
                <a:solidFill>
                  <a:srgbClr val="00B050"/>
                </a:solidFill>
              </a:rPr>
              <a:t>: C</a:t>
            </a:r>
            <a:r>
              <a:rPr lang="en-GB" sz="2400" b="1" baseline="-25000" dirty="0">
                <a:solidFill>
                  <a:srgbClr val="00B050"/>
                </a:solidFill>
              </a:rPr>
              <a:t>2</a:t>
            </a:r>
            <a:r>
              <a:rPr lang="en-GB" sz="2400" b="1" dirty="0">
                <a:solidFill>
                  <a:srgbClr val="00B050"/>
                </a:solidFill>
              </a:rPr>
              <a:t>H</a:t>
            </a:r>
            <a:r>
              <a:rPr lang="en-GB" sz="2400" b="1" baseline="-25000" dirty="0">
                <a:solidFill>
                  <a:srgbClr val="00B050"/>
                </a:solidFill>
              </a:rPr>
              <a:t>4</a:t>
            </a:r>
            <a:r>
              <a:rPr lang="en-GB" sz="2400" b="1" dirty="0">
                <a:solidFill>
                  <a:srgbClr val="00B050"/>
                </a:solidFill>
                <a:sym typeface="Wingdings" panose="05000000000000000000" pitchFamily="2" charset="2"/>
              </a:rPr>
              <a:t> = 28</a:t>
            </a:r>
          </a:p>
          <a:p>
            <a:r>
              <a:rPr lang="en-GB" sz="2400" b="1" dirty="0">
                <a:solidFill>
                  <a:srgbClr val="00B050"/>
                </a:solidFill>
              </a:rPr>
              <a:t>     M</a:t>
            </a:r>
            <a:r>
              <a:rPr lang="en-GB" sz="2400" b="1" baseline="-25000" dirty="0">
                <a:solidFill>
                  <a:srgbClr val="00B050"/>
                </a:solidFill>
              </a:rPr>
              <a:t>r</a:t>
            </a:r>
            <a:r>
              <a:rPr lang="en-GB" sz="2400" b="1" dirty="0">
                <a:solidFill>
                  <a:srgbClr val="00B050"/>
                </a:solidFill>
              </a:rPr>
              <a:t>: O</a:t>
            </a:r>
            <a:r>
              <a:rPr lang="en-GB" sz="2400" b="1" baseline="-25000" dirty="0">
                <a:solidFill>
                  <a:srgbClr val="00B050"/>
                </a:solidFill>
              </a:rPr>
              <a:t>2</a:t>
            </a:r>
            <a:r>
              <a:rPr lang="en-GB" sz="2400" b="1" baseline="-25000" dirty="0">
                <a:solidFill>
                  <a:srgbClr val="00B050"/>
                </a:solidFill>
                <a:sym typeface="Wingdings" panose="05000000000000000000" pitchFamily="2" charset="2"/>
              </a:rPr>
              <a:t>       </a:t>
            </a:r>
            <a:r>
              <a:rPr lang="en-GB" sz="2400" b="1" dirty="0">
                <a:solidFill>
                  <a:srgbClr val="00B050"/>
                </a:solidFill>
                <a:sym typeface="Wingdings" panose="05000000000000000000" pitchFamily="2" charset="2"/>
              </a:rPr>
              <a:t>= 32</a:t>
            </a:r>
            <a:endParaRPr lang="en-GB" sz="2400" b="1" dirty="0">
              <a:solidFill>
                <a:srgbClr val="00B050"/>
              </a:solidFill>
            </a:endParaRPr>
          </a:p>
          <a:p>
            <a:endParaRPr lang="en-GB" sz="2400" b="1" dirty="0">
              <a:solidFill>
                <a:srgbClr val="00B050"/>
              </a:solidFill>
              <a:sym typeface="Wingdings" panose="05000000000000000000" pitchFamily="2" charset="2"/>
            </a:endParaRPr>
          </a:p>
          <a:p>
            <a:r>
              <a:rPr lang="en-GB" sz="2400" b="1" dirty="0">
                <a:solidFill>
                  <a:srgbClr val="00B050"/>
                </a:solidFill>
                <a:sym typeface="Wingdings" panose="05000000000000000000" pitchFamily="2" charset="2"/>
              </a:rPr>
              <a:t>     4.95/28 = 0.177 </a:t>
            </a:r>
            <a:r>
              <a:rPr lang="en-GB" sz="2400" b="1" dirty="0" err="1">
                <a:solidFill>
                  <a:srgbClr val="00B050"/>
                </a:solidFill>
                <a:sym typeface="Wingdings" panose="05000000000000000000" pitchFamily="2" charset="2"/>
              </a:rPr>
              <a:t>mol</a:t>
            </a:r>
            <a:endParaRPr lang="en-GB" sz="2400" b="1" dirty="0">
              <a:solidFill>
                <a:srgbClr val="00B050"/>
              </a:solidFill>
              <a:sym typeface="Wingdings" panose="05000000000000000000" pitchFamily="2" charset="2"/>
            </a:endParaRPr>
          </a:p>
          <a:p>
            <a:r>
              <a:rPr lang="en-GB" sz="2400" b="1" dirty="0">
                <a:solidFill>
                  <a:srgbClr val="00B050"/>
                </a:solidFill>
                <a:sym typeface="Wingdings" panose="05000000000000000000" pitchFamily="2" charset="2"/>
              </a:rPr>
              <a:t>     3.25/32 = 0.102 </a:t>
            </a:r>
            <a:r>
              <a:rPr lang="en-GB" sz="2400" b="1" dirty="0" err="1">
                <a:solidFill>
                  <a:srgbClr val="00B050"/>
                </a:solidFill>
                <a:sym typeface="Wingdings" panose="05000000000000000000" pitchFamily="2" charset="2"/>
              </a:rPr>
              <a:t>mol</a:t>
            </a:r>
            <a:endParaRPr lang="en-GB" sz="2400" b="1" dirty="0">
              <a:solidFill>
                <a:srgbClr val="00B050"/>
              </a:solidFill>
              <a:sym typeface="Wingdings" panose="05000000000000000000" pitchFamily="2" charset="2"/>
            </a:endParaRPr>
          </a:p>
          <a:p>
            <a:endParaRPr lang="en-GB" sz="2400" b="1" dirty="0">
              <a:solidFill>
                <a:srgbClr val="00B050"/>
              </a:solidFill>
              <a:sym typeface="Wingdings" panose="05000000000000000000" pitchFamily="2" charset="2"/>
            </a:endParaRPr>
          </a:p>
          <a:p>
            <a:r>
              <a:rPr lang="en-GB" sz="2400" b="1" dirty="0">
                <a:solidFill>
                  <a:srgbClr val="00B050"/>
                </a:solidFill>
                <a:sym typeface="Wingdings" panose="05000000000000000000" pitchFamily="2" charset="2"/>
              </a:rPr>
              <a:t>     From the </a:t>
            </a:r>
            <a:r>
              <a:rPr lang="en-GB" sz="2400" b="1" dirty="0" smtClean="0">
                <a:solidFill>
                  <a:srgbClr val="00B050"/>
                </a:solidFill>
                <a:sym typeface="Wingdings" panose="05000000000000000000" pitchFamily="2" charset="2"/>
              </a:rPr>
              <a:t>equation: </a:t>
            </a:r>
            <a:r>
              <a:rPr lang="en-GB" sz="2400" b="1" dirty="0">
                <a:solidFill>
                  <a:srgbClr val="00B050"/>
                </a:solidFill>
                <a:sym typeface="Wingdings" panose="05000000000000000000" pitchFamily="2" charset="2"/>
              </a:rPr>
              <a:t>1 mole of ethene reacts with 3 moles of </a:t>
            </a:r>
          </a:p>
          <a:p>
            <a:r>
              <a:rPr lang="en-GB" sz="2400" b="1" dirty="0">
                <a:solidFill>
                  <a:srgbClr val="00B050"/>
                </a:solidFill>
                <a:sym typeface="Wingdings" panose="05000000000000000000" pitchFamily="2" charset="2"/>
              </a:rPr>
              <a:t>     oxygen.  In this case 0.177 </a:t>
            </a:r>
            <a:r>
              <a:rPr lang="en-GB" sz="2400" b="1" dirty="0" err="1">
                <a:solidFill>
                  <a:srgbClr val="00B050"/>
                </a:solidFill>
                <a:sym typeface="Wingdings" panose="05000000000000000000" pitchFamily="2" charset="2"/>
              </a:rPr>
              <a:t>mol</a:t>
            </a:r>
            <a:r>
              <a:rPr lang="en-GB" sz="2400" b="1" dirty="0">
                <a:solidFill>
                  <a:srgbClr val="00B050"/>
                </a:solidFill>
                <a:sym typeface="Wingdings" panose="05000000000000000000" pitchFamily="2" charset="2"/>
              </a:rPr>
              <a:t> of ethene will need 0.53 </a:t>
            </a:r>
            <a:r>
              <a:rPr lang="en-GB" sz="2400" b="1" dirty="0" err="1">
                <a:solidFill>
                  <a:srgbClr val="00B050"/>
                </a:solidFill>
                <a:sym typeface="Wingdings" panose="05000000000000000000" pitchFamily="2" charset="2"/>
              </a:rPr>
              <a:t>mol</a:t>
            </a:r>
            <a:r>
              <a:rPr lang="en-GB" sz="2400" b="1" dirty="0">
                <a:solidFill>
                  <a:srgbClr val="00B050"/>
                </a:solidFill>
                <a:sym typeface="Wingdings" panose="05000000000000000000" pitchFamily="2" charset="2"/>
              </a:rPr>
              <a:t> of </a:t>
            </a:r>
          </a:p>
          <a:p>
            <a:r>
              <a:rPr lang="en-GB" sz="2400" b="1" dirty="0">
                <a:solidFill>
                  <a:srgbClr val="00B050"/>
                </a:solidFill>
                <a:sym typeface="Wingdings" panose="05000000000000000000" pitchFamily="2" charset="2"/>
              </a:rPr>
              <a:t>     oxygen to react, which we do not have, so oxygen is the limiting </a:t>
            </a:r>
          </a:p>
          <a:p>
            <a:r>
              <a:rPr lang="en-GB" sz="2400" b="1" dirty="0">
                <a:solidFill>
                  <a:srgbClr val="00B050"/>
                </a:solidFill>
                <a:sym typeface="Wingdings" panose="05000000000000000000" pitchFamily="2" charset="2"/>
              </a:rPr>
              <a:t>     factor.</a:t>
            </a:r>
          </a:p>
          <a:p>
            <a:endParaRPr lang="en-GB" sz="2400" b="1" dirty="0">
              <a:solidFill>
                <a:srgbClr val="00B050"/>
              </a:solidFill>
              <a:sym typeface="Wingdings" panose="05000000000000000000" pitchFamily="2" charset="2"/>
            </a:endParaRPr>
          </a:p>
          <a:p>
            <a:endParaRPr lang="en-GB" sz="2400" b="1" dirty="0">
              <a:solidFill>
                <a:srgbClr val="00B050"/>
              </a:solidFill>
              <a:sym typeface="Wingdings" panose="05000000000000000000" pitchFamily="2" charset="2"/>
            </a:endParaRPr>
          </a:p>
          <a:p>
            <a:endParaRPr lang="en-GB" sz="2400" b="1" dirty="0">
              <a:solidFill>
                <a:srgbClr val="00B050"/>
              </a:solidFill>
              <a:sym typeface="Wingdings" panose="05000000000000000000" pitchFamily="2" charset="2"/>
            </a:endParaRPr>
          </a:p>
          <a:p>
            <a:endParaRPr lang="en-GB" sz="2400" b="1" dirty="0">
              <a:sym typeface="Wingdings" panose="05000000000000000000" pitchFamily="2" charset="2"/>
            </a:endParaRPr>
          </a:p>
          <a:p>
            <a:endParaRPr lang="en-GB" sz="2400" b="1" dirty="0">
              <a:sym typeface="Wingdings" panose="05000000000000000000" pitchFamily="2" charset="2"/>
            </a:endParaRPr>
          </a:p>
          <a:p>
            <a:pPr lvl="0"/>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7355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Atomic model PART 2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39154" y="802524"/>
            <a:ext cx="8915400" cy="4078039"/>
          </a:xfrm>
          <a:prstGeom prst="rect">
            <a:avLst/>
          </a:prstGeom>
          <a:noFill/>
        </p:spPr>
        <p:txBody>
          <a:bodyPr wrap="square" rtlCol="0">
            <a:spAutoFit/>
          </a:bodyPr>
          <a:lstStyle/>
          <a:p>
            <a:pPr marL="457200" indent="-457200">
              <a:buFont typeface="+mj-lt"/>
              <a:buAutoNum type="arabicPeriod" startAt="8"/>
            </a:pPr>
            <a:r>
              <a:rPr lang="en-GB" sz="2400" dirty="0" smtClean="0"/>
              <a:t>Name three subatomic particles and their charges.</a:t>
            </a:r>
          </a:p>
          <a:p>
            <a:pPr lvl="1"/>
            <a:r>
              <a:rPr lang="en-GB" sz="2400" b="1" dirty="0" smtClean="0">
                <a:solidFill>
                  <a:srgbClr val="00B050"/>
                </a:solidFill>
              </a:rPr>
              <a:t>Proton – positive; neutron – no charge; electron – negative.</a:t>
            </a:r>
            <a:endParaRPr lang="en-GB" sz="2400" dirty="0" smtClean="0"/>
          </a:p>
          <a:p>
            <a:pPr marL="457200" indent="-457200">
              <a:buFont typeface="+mj-lt"/>
              <a:buAutoNum type="arabicPeriod" startAt="8"/>
            </a:pPr>
            <a:r>
              <a:rPr lang="en-GB" sz="2400" dirty="0" smtClean="0"/>
              <a:t>Complete the sentence ‘All atoms of one type of element have the same number of…’</a:t>
            </a:r>
          </a:p>
          <a:p>
            <a:pPr lvl="1"/>
            <a:r>
              <a:rPr lang="en-GB" sz="2400" b="1" dirty="0" smtClean="0">
                <a:solidFill>
                  <a:srgbClr val="00B050"/>
                </a:solidFill>
              </a:rPr>
              <a:t>Protons.</a:t>
            </a:r>
            <a:endParaRPr lang="en-GB" sz="2400" dirty="0" smtClean="0"/>
          </a:p>
          <a:p>
            <a:pPr marL="457200" indent="-457200">
              <a:buFont typeface="+mj-lt"/>
              <a:buAutoNum type="arabicPeriod" startAt="8"/>
            </a:pPr>
            <a:r>
              <a:rPr lang="en-GB" sz="2400" dirty="0" smtClean="0"/>
              <a:t>What does the atomic number tell us about an atom?</a:t>
            </a:r>
          </a:p>
          <a:p>
            <a:pPr lvl="1"/>
            <a:r>
              <a:rPr lang="en-GB" sz="2400" b="1" dirty="0" smtClean="0">
                <a:solidFill>
                  <a:srgbClr val="00B050"/>
                </a:solidFill>
              </a:rPr>
              <a:t>Number of protons.</a:t>
            </a:r>
            <a:endParaRPr lang="en-GB" sz="2400" dirty="0" smtClean="0"/>
          </a:p>
          <a:p>
            <a:pPr marL="457200" indent="-457200">
              <a:buFont typeface="+mj-lt"/>
              <a:buAutoNum type="arabicPeriod" startAt="8"/>
            </a:pPr>
            <a:r>
              <a:rPr lang="en-GB" sz="2400" dirty="0" smtClean="0"/>
              <a:t>What does the mass number tell us about an atom?</a:t>
            </a:r>
          </a:p>
          <a:p>
            <a:pPr lvl="1"/>
            <a:r>
              <a:rPr lang="en-GB" sz="2400" b="1" dirty="0" smtClean="0">
                <a:solidFill>
                  <a:srgbClr val="00B050"/>
                </a:solidFill>
              </a:rPr>
              <a:t>Number of protons + number of neutrons.</a:t>
            </a:r>
            <a:endParaRPr lang="en-GB" sz="2400" dirty="0" smtClean="0"/>
          </a:p>
          <a:p>
            <a:pPr>
              <a:lnSpc>
                <a:spcPct val="150000"/>
              </a:lnSpc>
            </a:pPr>
            <a:endParaRPr lang="en-GB" dirty="0"/>
          </a:p>
          <a:p>
            <a:pPr marL="342900" indent="-342900">
              <a:buFont typeface="+mj-lt"/>
              <a:buAutoNum type="arabicPeriod"/>
            </a:pPr>
            <a:endParaRPr lang="en-GB" sz="1600" dirty="0"/>
          </a:p>
        </p:txBody>
      </p:sp>
    </p:spTree>
    <p:extLst>
      <p:ext uri="{BB962C8B-B14F-4D97-AF65-F5344CB8AC3E}">
        <p14:creationId xmlns:p14="http://schemas.microsoft.com/office/powerpoint/2010/main" val="3228845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Atomic model PART 2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39154" y="802524"/>
            <a:ext cx="8915400" cy="2677656"/>
          </a:xfrm>
          <a:prstGeom prst="rect">
            <a:avLst/>
          </a:prstGeom>
          <a:noFill/>
        </p:spPr>
        <p:txBody>
          <a:bodyPr wrap="square" rtlCol="0">
            <a:spAutoFit/>
          </a:bodyPr>
          <a:lstStyle/>
          <a:p>
            <a:pPr marL="457200" indent="-457200">
              <a:buFont typeface="+mj-lt"/>
              <a:buAutoNum type="arabicPeriod" startAt="12"/>
            </a:pPr>
            <a:r>
              <a:rPr lang="en-GB" sz="2400" dirty="0" smtClean="0"/>
              <a:t>Why is the overall charge of an atom zero?</a:t>
            </a:r>
          </a:p>
          <a:p>
            <a:pPr lvl="1"/>
            <a:r>
              <a:rPr lang="en-GB" sz="2400" b="1" dirty="0">
                <a:solidFill>
                  <a:srgbClr val="00B050"/>
                </a:solidFill>
              </a:rPr>
              <a:t>Number of protons (positive) = number electrons (negative</a:t>
            </a:r>
            <a:r>
              <a:rPr lang="en-GB" sz="2400" b="1" dirty="0" smtClean="0">
                <a:solidFill>
                  <a:srgbClr val="00B050"/>
                </a:solidFill>
              </a:rPr>
              <a:t>).</a:t>
            </a:r>
          </a:p>
          <a:p>
            <a:pPr lvl="1"/>
            <a:endParaRPr lang="en-GB" sz="2400" dirty="0" smtClean="0"/>
          </a:p>
          <a:p>
            <a:pPr marL="457200" indent="-457200">
              <a:buFont typeface="+mj-lt"/>
              <a:buAutoNum type="arabicPeriod" startAt="13"/>
            </a:pPr>
            <a:r>
              <a:rPr lang="en-GB" sz="2400" dirty="0"/>
              <a:t>Calculate how many protons, electrons and neutrons there are in a silver atom with atomic number 47 and mass number 108</a:t>
            </a:r>
          </a:p>
          <a:p>
            <a:r>
              <a:rPr lang="en-GB" sz="2400" dirty="0"/>
              <a:t>	</a:t>
            </a:r>
            <a:r>
              <a:rPr lang="en-GB" sz="2400" b="1" dirty="0">
                <a:solidFill>
                  <a:srgbClr val="00B050"/>
                </a:solidFill>
              </a:rPr>
              <a:t>Protons = 47   Electrons = 47   Neutrons = 61</a:t>
            </a:r>
            <a:endParaRPr lang="en-GB" sz="2400" dirty="0"/>
          </a:p>
          <a:p>
            <a:pPr marL="457200" indent="-457200">
              <a:buFont typeface="+mj-lt"/>
              <a:buAutoNum type="arabicPeriod" startAt="7"/>
            </a:pPr>
            <a:endParaRPr lang="en-GB" sz="2400" dirty="0" smtClean="0"/>
          </a:p>
        </p:txBody>
      </p:sp>
    </p:spTree>
    <p:extLst>
      <p:ext uri="{BB962C8B-B14F-4D97-AF65-F5344CB8AC3E}">
        <p14:creationId xmlns:p14="http://schemas.microsoft.com/office/powerpoint/2010/main" val="1697390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41705"/>
            <a:ext cx="4572000" cy="4862870"/>
          </a:xfrm>
          <a:prstGeom prst="rect">
            <a:avLst/>
          </a:prstGeom>
          <a:noFill/>
        </p:spPr>
        <p:txBody>
          <a:bodyPr wrap="square" rtlCol="0">
            <a:spAutoFit/>
          </a:bodyPr>
          <a:lstStyle/>
          <a:p>
            <a:r>
              <a:rPr lang="en-GB" sz="7200" b="1" dirty="0" err="1">
                <a:latin typeface="+mj-lt"/>
                <a:ea typeface="Beirut" charset="-78"/>
                <a:cs typeface="Beirut" charset="-78"/>
              </a:rPr>
              <a:t>LearnIT</a:t>
            </a:r>
            <a:r>
              <a:rPr lang="en-GB" sz="7200" b="1" dirty="0">
                <a:latin typeface="+mj-lt"/>
                <a:ea typeface="Beirut" charset="-78"/>
                <a:cs typeface="Beirut" charset="-78"/>
              </a:rPr>
              <a:t>!</a:t>
            </a:r>
          </a:p>
          <a:p>
            <a:r>
              <a:rPr lang="en-GB" sz="7200" b="1" dirty="0" err="1">
                <a:latin typeface="+mj-lt"/>
                <a:ea typeface="Beirut" charset="-78"/>
                <a:cs typeface="Beirut" charset="-78"/>
              </a:rPr>
              <a:t>KnowIT</a:t>
            </a:r>
            <a:r>
              <a:rPr lang="en-GB" sz="7200" b="1" dirty="0">
                <a:latin typeface="+mj-lt"/>
                <a:ea typeface="Beirut" charset="-78"/>
                <a:cs typeface="Beirut" charset="-78"/>
              </a:rPr>
              <a:t>!</a:t>
            </a:r>
          </a:p>
          <a:p>
            <a:endParaRPr lang="en-GB" dirty="0"/>
          </a:p>
          <a:p>
            <a:r>
              <a:rPr lang="en-GB" sz="3600" b="1" dirty="0">
                <a:solidFill>
                  <a:schemeClr val="tx1">
                    <a:lumMod val="50000"/>
                    <a:lumOff val="50000"/>
                  </a:schemeClr>
                </a:solidFill>
              </a:rPr>
              <a:t>Atomic </a:t>
            </a:r>
            <a:r>
              <a:rPr lang="en-GB" sz="3600" b="1" dirty="0" smtClean="0">
                <a:solidFill>
                  <a:schemeClr val="tx1">
                    <a:lumMod val="50000"/>
                    <a:lumOff val="50000"/>
                  </a:schemeClr>
                </a:solidFill>
              </a:rPr>
              <a:t>structure</a:t>
            </a:r>
            <a:endParaRPr lang="en-GB" sz="3600" b="1" dirty="0">
              <a:solidFill>
                <a:schemeClr val="tx1">
                  <a:lumMod val="50000"/>
                  <a:lumOff val="50000"/>
                </a:schemeClr>
              </a:solidFill>
            </a:endParaRPr>
          </a:p>
          <a:p>
            <a:r>
              <a:rPr lang="en-GB" sz="3600" b="1" dirty="0">
                <a:solidFill>
                  <a:schemeClr val="tx1">
                    <a:lumMod val="50000"/>
                    <a:lumOff val="50000"/>
                  </a:schemeClr>
                </a:solidFill>
              </a:rPr>
              <a:t>PART 2</a:t>
            </a:r>
          </a:p>
          <a:p>
            <a:endParaRPr lang="en-GB" sz="2800" dirty="0">
              <a:solidFill>
                <a:schemeClr val="tx1">
                  <a:lumMod val="50000"/>
                  <a:lumOff val="50000"/>
                </a:schemeClr>
              </a:solidFill>
            </a:endParaRPr>
          </a:p>
          <a:p>
            <a:pPr marL="685800" lvl="1" indent="-342900">
              <a:buFont typeface="Arial" charset="0"/>
              <a:buChar char="•"/>
            </a:pPr>
            <a:r>
              <a:rPr lang="en-US" sz="2400" b="1" dirty="0" smtClean="0">
                <a:solidFill>
                  <a:schemeClr val="bg1">
                    <a:lumMod val="50000"/>
                  </a:schemeClr>
                </a:solidFill>
              </a:rPr>
              <a:t>Isotopes</a:t>
            </a:r>
          </a:p>
          <a:p>
            <a:pPr marL="685800" lvl="1" indent="-342900">
              <a:buFont typeface="Arial" charset="0"/>
              <a:buChar char="•"/>
            </a:pPr>
            <a:r>
              <a:rPr lang="en-US" sz="2400" b="1" dirty="0" smtClean="0">
                <a:solidFill>
                  <a:schemeClr val="bg1">
                    <a:lumMod val="50000"/>
                  </a:schemeClr>
                </a:solidFill>
              </a:rPr>
              <a:t>Relative atomic mass</a:t>
            </a:r>
            <a:endParaRPr lang="en-US" sz="2400" b="1" dirty="0">
              <a:solidFill>
                <a:schemeClr val="bg1">
                  <a:lumMod val="50000"/>
                </a:schemeClr>
              </a:solidFill>
            </a:endParaRPr>
          </a:p>
        </p:txBody>
      </p:sp>
    </p:spTree>
    <p:extLst>
      <p:ext uri="{BB962C8B-B14F-4D97-AF65-F5344CB8AC3E}">
        <p14:creationId xmlns:p14="http://schemas.microsoft.com/office/powerpoint/2010/main" val="4038177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Isotopes</a:t>
            </a:r>
            <a:endParaRPr lang="en-GB" sz="2400" b="1" dirty="0">
              <a:solidFill>
                <a:schemeClr val="accent6"/>
              </a:solidFill>
            </a:endParaRPr>
          </a:p>
        </p:txBody>
      </p:sp>
      <p:sp>
        <p:nvSpPr>
          <p:cNvPr id="14" name="Rectangle 13">
            <a:extLst>
              <a:ext uri="{FF2B5EF4-FFF2-40B4-BE49-F238E27FC236}">
                <a16:creationId xmlns:a16="http://schemas.microsoft.com/office/drawing/2014/main" xmlns="" id="{FD792BD6-AA36-4139-A646-A79C93567DC4}"/>
              </a:ext>
            </a:extLst>
          </p:cNvPr>
          <p:cNvSpPr/>
          <p:nvPr/>
        </p:nvSpPr>
        <p:spPr>
          <a:xfrm>
            <a:off x="107504" y="908720"/>
            <a:ext cx="8928992" cy="1200329"/>
          </a:xfrm>
          <a:prstGeom prst="rect">
            <a:avLst/>
          </a:prstGeom>
          <a:solidFill>
            <a:schemeClr val="accent6">
              <a:lumMod val="20000"/>
              <a:lumOff val="80000"/>
            </a:schemeClr>
          </a:solidFill>
          <a:ln>
            <a:solidFill>
              <a:schemeClr val="accent6"/>
            </a:solidFill>
          </a:ln>
        </p:spPr>
        <p:txBody>
          <a:bodyPr wrap="square">
            <a:spAutoFit/>
          </a:bodyPr>
          <a:lstStyle/>
          <a:p>
            <a:pPr algn="ctr"/>
            <a:r>
              <a:rPr lang="en-GB" sz="2400" b="1" dirty="0" smtClean="0">
                <a:solidFill>
                  <a:schemeClr val="accent6">
                    <a:lumMod val="75000"/>
                  </a:schemeClr>
                </a:solidFill>
              </a:rPr>
              <a:t>Isotopes</a:t>
            </a:r>
            <a:r>
              <a:rPr lang="en-GB" sz="2400" dirty="0" smtClean="0"/>
              <a:t> are different </a:t>
            </a:r>
            <a:r>
              <a:rPr lang="en-GB" sz="2400" b="1" dirty="0" smtClean="0">
                <a:solidFill>
                  <a:schemeClr val="accent6">
                    <a:lumMod val="75000"/>
                  </a:schemeClr>
                </a:solidFill>
              </a:rPr>
              <a:t>atoms of the same element </a:t>
            </a:r>
            <a:r>
              <a:rPr lang="en-GB" sz="2400" dirty="0" smtClean="0"/>
              <a:t>containing the </a:t>
            </a:r>
            <a:r>
              <a:rPr lang="en-GB" sz="2400" b="1" dirty="0" smtClean="0">
                <a:solidFill>
                  <a:schemeClr val="accent6">
                    <a:lumMod val="75000"/>
                  </a:schemeClr>
                </a:solidFill>
              </a:rPr>
              <a:t>same number of protons</a:t>
            </a:r>
            <a:r>
              <a:rPr lang="en-GB" sz="2400" dirty="0" smtClean="0"/>
              <a:t> but </a:t>
            </a:r>
            <a:r>
              <a:rPr lang="en-GB" sz="2400" b="1" dirty="0" smtClean="0">
                <a:solidFill>
                  <a:schemeClr val="accent6">
                    <a:lumMod val="75000"/>
                  </a:schemeClr>
                </a:solidFill>
              </a:rPr>
              <a:t>different numbers of neutrons </a:t>
            </a:r>
            <a:r>
              <a:rPr lang="en-GB" sz="2400" dirty="0" smtClean="0"/>
              <a:t>in their nuclei.</a:t>
            </a:r>
            <a:endParaRPr lang="en-GB" sz="2400" dirty="0"/>
          </a:p>
        </p:txBody>
      </p:sp>
      <p:sp>
        <p:nvSpPr>
          <p:cNvPr id="6" name="AutoShape 2" descr="Image result for isotope">
            <a:extLst>
              <a:ext uri="{FF2B5EF4-FFF2-40B4-BE49-F238E27FC236}">
                <a16:creationId xmlns:a16="http://schemas.microsoft.com/office/drawing/2014/main" xmlns="" id="{7E6FB3B4-4B6C-4CA8-9E3E-4F55244BDCC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16">
            <a:extLst>
              <a:ext uri="{FF2B5EF4-FFF2-40B4-BE49-F238E27FC236}">
                <a16:creationId xmlns:a16="http://schemas.microsoft.com/office/drawing/2014/main" xmlns="" id="{B99D16A5-E33C-4E33-96F2-B6A98D9C9528}"/>
              </a:ext>
            </a:extLst>
          </p:cNvPr>
          <p:cNvPicPr>
            <a:picLocks noChangeAspect="1"/>
          </p:cNvPicPr>
          <p:nvPr/>
        </p:nvPicPr>
        <p:blipFill>
          <a:blip r:embed="rId3"/>
          <a:stretch>
            <a:fillRect/>
          </a:stretch>
        </p:blipFill>
        <p:spPr>
          <a:xfrm>
            <a:off x="107504" y="2370390"/>
            <a:ext cx="3649269" cy="1261004"/>
          </a:xfrm>
          <a:prstGeom prst="rect">
            <a:avLst/>
          </a:prstGeom>
        </p:spPr>
      </p:pic>
      <p:sp>
        <p:nvSpPr>
          <p:cNvPr id="19" name="Rectangle 18">
            <a:extLst>
              <a:ext uri="{FF2B5EF4-FFF2-40B4-BE49-F238E27FC236}">
                <a16:creationId xmlns:a16="http://schemas.microsoft.com/office/drawing/2014/main" xmlns="" id="{F5157C55-AE8C-458A-9E78-2EAB4C16512C}"/>
              </a:ext>
            </a:extLst>
          </p:cNvPr>
          <p:cNvSpPr/>
          <p:nvPr/>
        </p:nvSpPr>
        <p:spPr>
          <a:xfrm>
            <a:off x="3756773" y="2413337"/>
            <a:ext cx="4316979" cy="1015663"/>
          </a:xfrm>
          <a:prstGeom prst="rect">
            <a:avLst/>
          </a:prstGeom>
          <a:effectLst/>
        </p:spPr>
        <p:txBody>
          <a:bodyPr wrap="square">
            <a:spAutoFit/>
          </a:bodyPr>
          <a:lstStyle/>
          <a:p>
            <a:r>
              <a:rPr lang="en-GB" sz="2000" b="1" dirty="0">
                <a:solidFill>
                  <a:schemeClr val="accent6">
                    <a:lumMod val="75000"/>
                  </a:schemeClr>
                </a:solidFill>
              </a:rPr>
              <a:t>Isotopes of </a:t>
            </a:r>
            <a:r>
              <a:rPr lang="en-GB" sz="2000" b="1" dirty="0" smtClean="0">
                <a:solidFill>
                  <a:schemeClr val="accent6">
                    <a:lumMod val="75000"/>
                  </a:schemeClr>
                </a:solidFill>
              </a:rPr>
              <a:t>Hydrogen – all containing 1 proton, but different numbers of neutrons</a:t>
            </a:r>
            <a:endParaRPr lang="en-GB" sz="2000" b="1" dirty="0">
              <a:solidFill>
                <a:schemeClr val="accent6">
                  <a:lumMod val="75000"/>
                </a:schemeClr>
              </a:solidFill>
            </a:endParaRPr>
          </a:p>
        </p:txBody>
      </p:sp>
      <p:sp>
        <p:nvSpPr>
          <p:cNvPr id="9" name="Rectangle 8">
            <a:extLst>
              <a:ext uri="{FF2B5EF4-FFF2-40B4-BE49-F238E27FC236}">
                <a16:creationId xmlns:a16="http://schemas.microsoft.com/office/drawing/2014/main" xmlns="" id="{FD792BD6-AA36-4139-A646-A79C93567DC4}"/>
              </a:ext>
            </a:extLst>
          </p:cNvPr>
          <p:cNvSpPr/>
          <p:nvPr/>
        </p:nvSpPr>
        <p:spPr>
          <a:xfrm>
            <a:off x="107504" y="4149080"/>
            <a:ext cx="7056784" cy="1200329"/>
          </a:xfrm>
          <a:prstGeom prst="rect">
            <a:avLst/>
          </a:prstGeom>
          <a:solidFill>
            <a:schemeClr val="accent6">
              <a:lumMod val="20000"/>
              <a:lumOff val="80000"/>
            </a:schemeClr>
          </a:solidFill>
          <a:ln>
            <a:solidFill>
              <a:schemeClr val="accent6"/>
            </a:solidFill>
          </a:ln>
        </p:spPr>
        <p:txBody>
          <a:bodyPr wrap="square">
            <a:spAutoFit/>
          </a:bodyPr>
          <a:lstStyle/>
          <a:p>
            <a:pPr algn="ctr"/>
            <a:r>
              <a:rPr lang="en-GB" sz="2400" dirty="0" smtClean="0"/>
              <a:t>The existence of isotopes results in relative atomic masses of some elements not being whole numbers e.g. chlorine</a:t>
            </a:r>
            <a:endParaRPr lang="en-GB" sz="2400" dirty="0"/>
          </a:p>
        </p:txBody>
      </p:sp>
      <p:pic>
        <p:nvPicPr>
          <p:cNvPr id="3" name="Picture 2"/>
          <p:cNvPicPr>
            <a:picLocks noChangeAspect="1"/>
          </p:cNvPicPr>
          <p:nvPr/>
        </p:nvPicPr>
        <p:blipFill>
          <a:blip r:embed="rId4"/>
          <a:stretch>
            <a:fillRect/>
          </a:stretch>
        </p:blipFill>
        <p:spPr>
          <a:xfrm rot="5400000">
            <a:off x="7145064" y="3968194"/>
            <a:ext cx="1857375" cy="1562100"/>
          </a:xfrm>
          <a:prstGeom prst="rect">
            <a:avLst/>
          </a:prstGeom>
        </p:spPr>
      </p:pic>
    </p:spTree>
    <p:extLst>
      <p:ext uri="{BB962C8B-B14F-4D97-AF65-F5344CB8AC3E}">
        <p14:creationId xmlns:p14="http://schemas.microsoft.com/office/powerpoint/2010/main" val="1077585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824" y="35655"/>
            <a:ext cx="6156176" cy="1017081"/>
          </a:xfrm>
        </p:spPr>
        <p:txBody>
          <a:bodyPr>
            <a:normAutofit fontScale="90000"/>
          </a:bodyPr>
          <a:lstStyle/>
          <a:p>
            <a:pPr algn="r"/>
            <a:r>
              <a:rPr lang="en-GB" b="1" dirty="0">
                <a:solidFill>
                  <a:schemeClr val="accent6"/>
                </a:solidFill>
              </a:rPr>
              <a:t>Overview </a:t>
            </a:r>
            <a:br>
              <a:rPr lang="en-GB" b="1" dirty="0">
                <a:solidFill>
                  <a:schemeClr val="accent6"/>
                </a:solidFill>
              </a:rPr>
            </a:br>
            <a:r>
              <a:rPr lang="en-GB" b="1" dirty="0">
                <a:solidFill>
                  <a:schemeClr val="accent6"/>
                </a:solidFill>
              </a:rPr>
              <a:t> </a:t>
            </a:r>
            <a:r>
              <a:rPr lang="en-GB" sz="2700" b="1" dirty="0" smtClean="0">
                <a:solidFill>
                  <a:schemeClr val="accent6"/>
                </a:solidFill>
              </a:rPr>
              <a:t>Key concepts in chemistry</a:t>
            </a:r>
            <a:endParaRPr lang="en-GB" sz="2700" b="1" dirty="0">
              <a:solidFill>
                <a:schemeClr val="accent6"/>
              </a:solidFill>
            </a:endParaRPr>
          </a:p>
        </p:txBody>
      </p:sp>
      <p:sp>
        <p:nvSpPr>
          <p:cNvPr id="3" name="Subtitle 2"/>
          <p:cNvSpPr>
            <a:spLocks noGrp="1"/>
          </p:cNvSpPr>
          <p:nvPr>
            <p:ph type="subTitle" idx="1"/>
          </p:nvPr>
        </p:nvSpPr>
        <p:spPr>
          <a:xfrm>
            <a:off x="0" y="764704"/>
            <a:ext cx="5544617" cy="5760640"/>
          </a:xfrm>
        </p:spPr>
        <p:txBody>
          <a:bodyPr>
            <a:normAutofit/>
          </a:bodyPr>
          <a:lstStyle/>
          <a:p>
            <a:pPr algn="l"/>
            <a:r>
              <a:rPr lang="en-US" sz="2200" b="1" dirty="0" smtClean="0">
                <a:solidFill>
                  <a:schemeClr val="tx1"/>
                </a:solidFill>
                <a:latin typeface="+mn-lt"/>
              </a:rPr>
              <a:t>Atomic structure</a:t>
            </a:r>
            <a:endParaRPr lang="en-US" sz="2200" b="1" dirty="0">
              <a:solidFill>
                <a:schemeClr val="tx1"/>
              </a:solidFill>
              <a:latin typeface="+mn-lt"/>
            </a:endParaRPr>
          </a:p>
          <a:p>
            <a:pPr marL="685800" lvl="1" indent="-342900" algn="l">
              <a:buFont typeface="Arial" charset="0"/>
              <a:buChar char="•"/>
            </a:pPr>
            <a:r>
              <a:rPr lang="en-US" dirty="0" smtClean="0">
                <a:solidFill>
                  <a:schemeClr val="tx1"/>
                </a:solidFill>
              </a:rPr>
              <a:t>Atomic model</a:t>
            </a:r>
          </a:p>
          <a:p>
            <a:pPr marL="685800" lvl="1" indent="-342900" algn="l">
              <a:buFont typeface="Arial" charset="0"/>
              <a:buChar char="•"/>
            </a:pPr>
            <a:r>
              <a:rPr lang="en-US" dirty="0" smtClean="0">
                <a:solidFill>
                  <a:schemeClr val="tx1"/>
                </a:solidFill>
              </a:rPr>
              <a:t>Structure of atom, including subatomic particles</a:t>
            </a:r>
          </a:p>
          <a:p>
            <a:pPr marL="685800" lvl="1" indent="-342900" algn="l">
              <a:buFont typeface="Arial" charset="0"/>
              <a:buChar char="•"/>
            </a:pPr>
            <a:r>
              <a:rPr lang="en-US" dirty="0" smtClean="0">
                <a:solidFill>
                  <a:schemeClr val="tx1"/>
                </a:solidFill>
              </a:rPr>
              <a:t>Isotopes</a:t>
            </a:r>
          </a:p>
          <a:p>
            <a:pPr marL="685800" lvl="1" indent="-342900" algn="l">
              <a:buFont typeface="Arial" charset="0"/>
              <a:buChar char="•"/>
            </a:pPr>
            <a:r>
              <a:rPr lang="en-US" dirty="0" smtClean="0">
                <a:solidFill>
                  <a:schemeClr val="tx1"/>
                </a:solidFill>
              </a:rPr>
              <a:t>Relative atomic mass</a:t>
            </a:r>
            <a:endParaRPr lang="en-US" dirty="0">
              <a:solidFill>
                <a:schemeClr val="tx1"/>
              </a:solidFill>
            </a:endParaRPr>
          </a:p>
          <a:p>
            <a:pPr lvl="0" algn="l"/>
            <a:r>
              <a:rPr lang="en-US" sz="2200" b="1" dirty="0" smtClean="0">
                <a:solidFill>
                  <a:prstClr val="black"/>
                </a:solidFill>
                <a:latin typeface="Calibri"/>
              </a:rPr>
              <a:t>Periodic table</a:t>
            </a:r>
            <a:endParaRPr lang="en-US" sz="2200" b="1" dirty="0">
              <a:solidFill>
                <a:prstClr val="black"/>
              </a:solidFill>
              <a:latin typeface="Calibri"/>
            </a:endParaRPr>
          </a:p>
          <a:p>
            <a:pPr marL="685800" lvl="1" indent="-342900" algn="l">
              <a:buFont typeface="Arial" charset="0"/>
              <a:buChar char="•"/>
            </a:pPr>
            <a:r>
              <a:rPr lang="en-US" dirty="0" smtClean="0">
                <a:solidFill>
                  <a:prstClr val="black"/>
                </a:solidFill>
              </a:rPr>
              <a:t>Mendeleev and the periodic table</a:t>
            </a:r>
          </a:p>
          <a:p>
            <a:pPr marL="685800" lvl="1" indent="-342900" algn="l">
              <a:buFont typeface="Arial" charset="0"/>
              <a:buChar char="•"/>
            </a:pPr>
            <a:r>
              <a:rPr lang="en-US" dirty="0" smtClean="0">
                <a:solidFill>
                  <a:prstClr val="black"/>
                </a:solidFill>
              </a:rPr>
              <a:t>Atomic number and position in table</a:t>
            </a:r>
          </a:p>
          <a:p>
            <a:pPr marL="685800" lvl="1" indent="-342900" algn="l">
              <a:buFont typeface="Arial" charset="0"/>
              <a:buChar char="•"/>
            </a:pPr>
            <a:r>
              <a:rPr lang="en-US" dirty="0" smtClean="0">
                <a:solidFill>
                  <a:prstClr val="black"/>
                </a:solidFill>
              </a:rPr>
              <a:t>Metals and non-metals</a:t>
            </a:r>
          </a:p>
          <a:p>
            <a:pPr marL="685800" lvl="1" indent="-342900" algn="l">
              <a:buFont typeface="Arial" charset="0"/>
              <a:buChar char="•"/>
            </a:pPr>
            <a:r>
              <a:rPr lang="en-US" dirty="0" smtClean="0">
                <a:solidFill>
                  <a:prstClr val="black"/>
                </a:solidFill>
              </a:rPr>
              <a:t>Electronic configurations</a:t>
            </a:r>
            <a:endParaRPr lang="en-US" dirty="0">
              <a:solidFill>
                <a:schemeClr val="tx1"/>
              </a:solidFill>
            </a:endParaRPr>
          </a:p>
          <a:p>
            <a:pPr lvl="0" algn="l"/>
            <a:r>
              <a:rPr lang="en-US" sz="2200" b="1" dirty="0" smtClean="0">
                <a:solidFill>
                  <a:prstClr val="black"/>
                </a:solidFill>
                <a:latin typeface="Calibri"/>
              </a:rPr>
              <a:t>Bonding</a:t>
            </a:r>
            <a:endParaRPr lang="en-US" sz="2200" b="1" dirty="0">
              <a:solidFill>
                <a:prstClr val="black"/>
              </a:solidFill>
              <a:latin typeface="Calibri"/>
            </a:endParaRPr>
          </a:p>
          <a:p>
            <a:pPr marL="685800" lvl="1" indent="-342900" algn="l">
              <a:buFont typeface="Arial" charset="0"/>
              <a:buChar char="•"/>
            </a:pPr>
            <a:r>
              <a:rPr lang="en-US" dirty="0" smtClean="0">
                <a:solidFill>
                  <a:prstClr val="black"/>
                </a:solidFill>
              </a:rPr>
              <a:t>Ionic bonding</a:t>
            </a:r>
          </a:p>
          <a:p>
            <a:pPr marL="685800" lvl="1" indent="-342900" algn="l">
              <a:buFont typeface="Arial" charset="0"/>
              <a:buChar char="•"/>
            </a:pPr>
            <a:r>
              <a:rPr lang="en-US" dirty="0" smtClean="0">
                <a:solidFill>
                  <a:prstClr val="black"/>
                </a:solidFill>
              </a:rPr>
              <a:t>Covalent bonding</a:t>
            </a:r>
            <a:endParaRPr lang="en-US" dirty="0" smtClean="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endParaRPr lang="en-GB" dirty="0">
              <a:solidFill>
                <a:schemeClr val="tx1"/>
              </a:solidFill>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819" y="1322940"/>
            <a:ext cx="3473090" cy="493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48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Relative atomic mass (HT)</a:t>
            </a:r>
            <a:endParaRPr lang="en-GB" sz="2400" b="1" dirty="0">
              <a:solidFill>
                <a:schemeClr val="accent6"/>
              </a:solidFill>
            </a:endParaRPr>
          </a:p>
        </p:txBody>
      </p:sp>
      <p:sp>
        <p:nvSpPr>
          <p:cNvPr id="5" name="Rectangle 4">
            <a:extLst>
              <a:ext uri="{FF2B5EF4-FFF2-40B4-BE49-F238E27FC236}">
                <a16:creationId xmlns:a16="http://schemas.microsoft.com/office/drawing/2014/main" xmlns="" id="{C922A155-0B59-4B19-AE8C-2815DC71737D}"/>
              </a:ext>
            </a:extLst>
          </p:cNvPr>
          <p:cNvSpPr/>
          <p:nvPr/>
        </p:nvSpPr>
        <p:spPr>
          <a:xfrm>
            <a:off x="107504" y="5168168"/>
            <a:ext cx="8928992" cy="1323439"/>
          </a:xfrm>
          <a:prstGeom prst="rect">
            <a:avLst/>
          </a:prstGeom>
          <a:effectLst/>
        </p:spPr>
        <p:txBody>
          <a:bodyPr wrap="square">
            <a:spAutoFit/>
          </a:bodyPr>
          <a:lstStyle/>
          <a:p>
            <a:r>
              <a:rPr lang="en-GB" sz="2000" b="1" dirty="0">
                <a:solidFill>
                  <a:schemeClr val="accent6">
                    <a:lumMod val="75000"/>
                  </a:schemeClr>
                </a:solidFill>
                <a:latin typeface="+mj-lt"/>
              </a:rPr>
              <a:t>Chlorine’s relative atomic mass of 35.5 is an average of the masses of the different isotopes of chlorine.</a:t>
            </a:r>
          </a:p>
          <a:p>
            <a:r>
              <a:rPr lang="en-GB" sz="2000" b="1" dirty="0">
                <a:solidFill>
                  <a:schemeClr val="accent6">
                    <a:lumMod val="75000"/>
                  </a:schemeClr>
                </a:solidFill>
                <a:latin typeface="+mj-lt"/>
              </a:rPr>
              <a:t>For example, in any sample of Chlorine 25% will be </a:t>
            </a:r>
            <a:r>
              <a:rPr lang="en-GB" sz="2000" b="1" baseline="30000" dirty="0">
                <a:solidFill>
                  <a:schemeClr val="accent6">
                    <a:lumMod val="75000"/>
                  </a:schemeClr>
                </a:solidFill>
                <a:latin typeface="+mj-lt"/>
              </a:rPr>
              <a:t>37</a:t>
            </a:r>
            <a:r>
              <a:rPr lang="en-GB" sz="2000" b="1" dirty="0">
                <a:solidFill>
                  <a:schemeClr val="accent6">
                    <a:lumMod val="75000"/>
                  </a:schemeClr>
                </a:solidFill>
                <a:latin typeface="+mj-lt"/>
              </a:rPr>
              <a:t>Cl and 75% </a:t>
            </a:r>
            <a:r>
              <a:rPr lang="en-GB" sz="2000" b="1" baseline="30000" dirty="0">
                <a:solidFill>
                  <a:schemeClr val="accent6">
                    <a:lumMod val="75000"/>
                  </a:schemeClr>
                </a:solidFill>
                <a:latin typeface="+mj-lt"/>
              </a:rPr>
              <a:t>35</a:t>
            </a:r>
            <a:r>
              <a:rPr lang="en-GB" sz="2000" b="1" dirty="0">
                <a:solidFill>
                  <a:schemeClr val="accent6">
                    <a:lumMod val="75000"/>
                  </a:schemeClr>
                </a:solidFill>
                <a:latin typeface="+mj-lt"/>
              </a:rPr>
              <a:t>Cl. </a:t>
            </a:r>
          </a:p>
          <a:p>
            <a:r>
              <a:rPr lang="en-GB" sz="2000" b="1" dirty="0">
                <a:solidFill>
                  <a:schemeClr val="accent6">
                    <a:lumMod val="75000"/>
                  </a:schemeClr>
                </a:solidFill>
                <a:latin typeface="+mj-lt"/>
              </a:rPr>
              <a:t>(25 x 37) + (75 x 35) </a:t>
            </a:r>
            <a:r>
              <a:rPr lang="en-GB" sz="2000" b="1" dirty="0">
                <a:solidFill>
                  <a:schemeClr val="accent6">
                    <a:lumMod val="75000"/>
                  </a:schemeClr>
                </a:solidFill>
              </a:rPr>
              <a:t>÷ </a:t>
            </a:r>
            <a:r>
              <a:rPr lang="en-GB" sz="2000" b="1" dirty="0">
                <a:solidFill>
                  <a:schemeClr val="accent6">
                    <a:lumMod val="75000"/>
                  </a:schemeClr>
                </a:solidFill>
                <a:latin typeface="+mj-lt"/>
              </a:rPr>
              <a:t>100 = 35.5</a:t>
            </a:r>
          </a:p>
        </p:txBody>
      </p:sp>
      <p:sp>
        <p:nvSpPr>
          <p:cNvPr id="6" name="AutoShape 2" descr="Image result for isotope">
            <a:extLst>
              <a:ext uri="{FF2B5EF4-FFF2-40B4-BE49-F238E27FC236}">
                <a16:creationId xmlns:a16="http://schemas.microsoft.com/office/drawing/2014/main" xmlns="" id="{7E6FB3B4-4B6C-4CA8-9E3E-4F55244BDCC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7">
            <a:extLst>
              <a:ext uri="{FF2B5EF4-FFF2-40B4-BE49-F238E27FC236}">
                <a16:creationId xmlns:a16="http://schemas.microsoft.com/office/drawing/2014/main" xmlns="" id="{03C261A3-8E1B-4AE8-8DE9-0153CE5F74F4}"/>
              </a:ext>
            </a:extLst>
          </p:cNvPr>
          <p:cNvSpPr/>
          <p:nvPr/>
        </p:nvSpPr>
        <p:spPr>
          <a:xfrm>
            <a:off x="395536" y="883718"/>
            <a:ext cx="8280920" cy="4093428"/>
          </a:xfrm>
          <a:prstGeom prst="rect">
            <a:avLst/>
          </a:prstGeom>
          <a:solidFill>
            <a:schemeClr val="accent6">
              <a:lumMod val="20000"/>
              <a:lumOff val="80000"/>
            </a:schemeClr>
          </a:solidFill>
          <a:ln>
            <a:solidFill>
              <a:schemeClr val="accent6"/>
            </a:solidFill>
          </a:ln>
        </p:spPr>
        <p:txBody>
          <a:bodyPr wrap="square">
            <a:spAutoFit/>
          </a:bodyPr>
          <a:lstStyle/>
          <a:p>
            <a:pPr algn="ctr"/>
            <a:r>
              <a:rPr lang="en-GB" sz="2000" dirty="0"/>
              <a:t>The </a:t>
            </a:r>
            <a:r>
              <a:rPr lang="en-GB" sz="2000" b="1" dirty="0">
                <a:solidFill>
                  <a:schemeClr val="accent6">
                    <a:lumMod val="75000"/>
                  </a:schemeClr>
                </a:solidFill>
              </a:rPr>
              <a:t>relative atomic mass </a:t>
            </a:r>
            <a:r>
              <a:rPr lang="en-GB" sz="2000" dirty="0"/>
              <a:t>of an element is an </a:t>
            </a:r>
            <a:r>
              <a:rPr lang="en-GB" sz="2000" b="1" dirty="0">
                <a:solidFill>
                  <a:schemeClr val="accent6">
                    <a:lumMod val="75000"/>
                  </a:schemeClr>
                </a:solidFill>
              </a:rPr>
              <a:t>average</a:t>
            </a:r>
            <a:r>
              <a:rPr lang="en-GB" sz="2000" dirty="0"/>
              <a:t> value that takes account of the </a:t>
            </a:r>
            <a:r>
              <a:rPr lang="en-GB" sz="2000" b="1" dirty="0">
                <a:solidFill>
                  <a:schemeClr val="accent6">
                    <a:lumMod val="75000"/>
                  </a:schemeClr>
                </a:solidFill>
              </a:rPr>
              <a:t>abundance</a:t>
            </a:r>
            <a:r>
              <a:rPr lang="en-GB" sz="2000" dirty="0">
                <a:solidFill>
                  <a:schemeClr val="accent6">
                    <a:lumMod val="75000"/>
                  </a:schemeClr>
                </a:solidFill>
              </a:rPr>
              <a:t> </a:t>
            </a:r>
            <a:r>
              <a:rPr lang="en-GB" sz="2000" dirty="0"/>
              <a:t>of the isotopes of the element</a:t>
            </a:r>
            <a:r>
              <a:rPr lang="en-GB" sz="2000" dirty="0" smtClean="0"/>
              <a:t>. </a:t>
            </a:r>
            <a:endParaRPr lang="en-GB" sz="2000" dirty="0">
              <a:solidFill>
                <a:srgbClr val="333333"/>
              </a:solidFill>
            </a:endParaRPr>
          </a:p>
          <a:p>
            <a:endParaRPr lang="en-GB" sz="2000" dirty="0">
              <a:solidFill>
                <a:srgbClr val="333333"/>
              </a:solidFill>
            </a:endParaRPr>
          </a:p>
          <a:p>
            <a:pPr algn="ctr"/>
            <a:r>
              <a:rPr lang="en-GB" sz="2000" dirty="0">
                <a:solidFill>
                  <a:srgbClr val="333333"/>
                </a:solidFill>
              </a:rPr>
              <a:t>The relative atomic mass is </a:t>
            </a:r>
            <a:r>
              <a:rPr lang="en-GB" sz="2000" dirty="0" smtClean="0">
                <a:solidFill>
                  <a:srgbClr val="333333"/>
                </a:solidFill>
              </a:rPr>
              <a:t>calculated </a:t>
            </a:r>
            <a:r>
              <a:rPr lang="en-GB" sz="2000" dirty="0">
                <a:solidFill>
                  <a:srgbClr val="333333"/>
                </a:solidFill>
              </a:rPr>
              <a:t>using the equation</a:t>
            </a:r>
            <a:r>
              <a:rPr lang="en-GB" sz="2000" dirty="0" smtClean="0">
                <a:solidFill>
                  <a:srgbClr val="333333"/>
                </a:solidFill>
              </a:rPr>
              <a:t>:</a:t>
            </a:r>
          </a:p>
          <a:p>
            <a:pPr algn="ctr"/>
            <a:endParaRPr lang="en-GB" sz="2000" dirty="0">
              <a:solidFill>
                <a:srgbClr val="333333"/>
              </a:solidFill>
            </a:endParaRPr>
          </a:p>
          <a:p>
            <a:pPr algn="ctr"/>
            <a:r>
              <a:rPr lang="en-GB" sz="2000" b="1" u="sng" dirty="0">
                <a:solidFill>
                  <a:schemeClr val="accent6">
                    <a:lumMod val="75000"/>
                  </a:schemeClr>
                </a:solidFill>
              </a:rPr>
              <a:t>(% of isotope 1 × mass of isotope 1) + (% of isotope 2 × mass of isotope 2) </a:t>
            </a:r>
            <a:r>
              <a:rPr lang="en-GB" sz="2000" b="1" dirty="0" smtClean="0">
                <a:solidFill>
                  <a:schemeClr val="accent6">
                    <a:lumMod val="75000"/>
                  </a:schemeClr>
                </a:solidFill>
              </a:rPr>
              <a:t>100</a:t>
            </a:r>
          </a:p>
          <a:p>
            <a:pPr algn="ctr"/>
            <a:endParaRPr lang="en-GB" sz="2000" b="1" dirty="0">
              <a:solidFill>
                <a:srgbClr val="333333"/>
              </a:solidFill>
            </a:endParaRPr>
          </a:p>
          <a:p>
            <a:pPr algn="ctr"/>
            <a:r>
              <a:rPr lang="en-GB" sz="2000" dirty="0" smtClean="0">
                <a:solidFill>
                  <a:srgbClr val="333333"/>
                </a:solidFill>
              </a:rPr>
              <a:t>If there are </a:t>
            </a:r>
            <a:r>
              <a:rPr lang="en-GB" sz="2000" b="1" dirty="0" smtClean="0">
                <a:solidFill>
                  <a:srgbClr val="333333"/>
                </a:solidFill>
              </a:rPr>
              <a:t>more than 2 isotopes </a:t>
            </a:r>
            <a:r>
              <a:rPr lang="en-GB" sz="2000" dirty="0" smtClean="0">
                <a:solidFill>
                  <a:srgbClr val="333333"/>
                </a:solidFill>
              </a:rPr>
              <a:t>they will appear on the top of the equation in the same manner e.g.</a:t>
            </a:r>
          </a:p>
          <a:p>
            <a:pPr algn="ctr"/>
            <a:endParaRPr lang="en-GB" sz="2000" b="1" dirty="0" smtClean="0">
              <a:solidFill>
                <a:srgbClr val="333333"/>
              </a:solidFill>
            </a:endParaRPr>
          </a:p>
          <a:p>
            <a:pPr algn="ctr"/>
            <a:r>
              <a:rPr lang="en-GB" sz="2000" b="1" u="sng" dirty="0" smtClean="0">
                <a:solidFill>
                  <a:schemeClr val="accent6">
                    <a:lumMod val="75000"/>
                  </a:schemeClr>
                </a:solidFill>
              </a:rPr>
              <a:t>(% of isotope 1 x mass) </a:t>
            </a:r>
            <a:r>
              <a:rPr lang="en-GB" sz="2000" b="1" u="sng" dirty="0">
                <a:solidFill>
                  <a:schemeClr val="accent6">
                    <a:lumMod val="75000"/>
                  </a:schemeClr>
                </a:solidFill>
              </a:rPr>
              <a:t>+ (% of isotope </a:t>
            </a:r>
            <a:r>
              <a:rPr lang="en-GB" sz="2000" b="1" u="sng" dirty="0" smtClean="0">
                <a:solidFill>
                  <a:schemeClr val="accent6">
                    <a:lumMod val="75000"/>
                  </a:schemeClr>
                </a:solidFill>
              </a:rPr>
              <a:t>2 </a:t>
            </a:r>
            <a:r>
              <a:rPr lang="en-GB" sz="2000" b="1" u="sng" dirty="0">
                <a:solidFill>
                  <a:schemeClr val="accent6">
                    <a:lumMod val="75000"/>
                  </a:schemeClr>
                </a:solidFill>
              </a:rPr>
              <a:t>x mass) + (% of isotope </a:t>
            </a:r>
            <a:r>
              <a:rPr lang="en-GB" sz="2000" b="1" u="sng" dirty="0" smtClean="0">
                <a:solidFill>
                  <a:schemeClr val="accent6">
                    <a:lumMod val="75000"/>
                  </a:schemeClr>
                </a:solidFill>
              </a:rPr>
              <a:t>3 </a:t>
            </a:r>
            <a:r>
              <a:rPr lang="en-GB" sz="2000" b="1" u="sng" dirty="0">
                <a:solidFill>
                  <a:schemeClr val="accent6">
                    <a:lumMod val="75000"/>
                  </a:schemeClr>
                </a:solidFill>
              </a:rPr>
              <a:t>x mass) </a:t>
            </a:r>
            <a:r>
              <a:rPr lang="en-GB" sz="2000" b="1" u="sng" dirty="0" smtClean="0">
                <a:solidFill>
                  <a:schemeClr val="accent6">
                    <a:lumMod val="75000"/>
                  </a:schemeClr>
                </a:solidFill>
              </a:rPr>
              <a:t> </a:t>
            </a:r>
            <a:endParaRPr lang="en-GB" sz="2000" u="sng" dirty="0">
              <a:solidFill>
                <a:schemeClr val="accent6">
                  <a:lumMod val="75000"/>
                </a:schemeClr>
              </a:solidFill>
            </a:endParaRPr>
          </a:p>
          <a:p>
            <a:pPr algn="ctr"/>
            <a:r>
              <a:rPr lang="en-GB" sz="2000" b="1" dirty="0" smtClean="0">
                <a:solidFill>
                  <a:schemeClr val="accent6">
                    <a:lumMod val="75000"/>
                  </a:schemeClr>
                </a:solidFill>
              </a:rPr>
              <a:t>100</a:t>
            </a:r>
            <a:endParaRPr lang="en-GB" sz="2000" b="1" dirty="0">
              <a:solidFill>
                <a:schemeClr val="accent6">
                  <a:lumMod val="75000"/>
                </a:schemeClr>
              </a:solidFill>
            </a:endParaRPr>
          </a:p>
        </p:txBody>
      </p:sp>
    </p:spTree>
    <p:extLst>
      <p:ext uri="{BB962C8B-B14F-4D97-AF65-F5344CB8AC3E}">
        <p14:creationId xmlns:p14="http://schemas.microsoft.com/office/powerpoint/2010/main" val="2641747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5004048" cy="4585871"/>
          </a:xfrm>
          <a:prstGeom prst="rect">
            <a:avLst/>
          </a:prstGeom>
          <a:noFill/>
        </p:spPr>
        <p:txBody>
          <a:bodyPr wrap="square" rtlCol="0">
            <a:spAutoFit/>
          </a:bodyPr>
          <a:lstStyle/>
          <a:p>
            <a:r>
              <a:rPr lang="en-GB" sz="7200" b="1" dirty="0" err="1">
                <a:latin typeface="+mj-lt"/>
                <a:ea typeface="Beirut" charset="-78"/>
                <a:cs typeface="Beirut" charset="-78"/>
              </a:rPr>
              <a:t>QuestionIT</a:t>
            </a:r>
            <a:r>
              <a:rPr lang="en-GB" sz="7200" b="1" dirty="0">
                <a:latin typeface="+mj-lt"/>
                <a:ea typeface="Beirut" charset="-78"/>
                <a:cs typeface="Beirut" charset="-78"/>
              </a:rPr>
              <a:t>!</a:t>
            </a:r>
          </a:p>
          <a:p>
            <a:endParaRPr lang="en-GB" dirty="0"/>
          </a:p>
          <a:p>
            <a:endParaRPr lang="en-GB" dirty="0"/>
          </a:p>
          <a:p>
            <a:endParaRPr lang="en-GB" dirty="0"/>
          </a:p>
          <a:p>
            <a:r>
              <a:rPr lang="en-GB" sz="3600" b="1" dirty="0">
                <a:solidFill>
                  <a:schemeClr val="tx1">
                    <a:lumMod val="50000"/>
                    <a:lumOff val="50000"/>
                  </a:schemeClr>
                </a:solidFill>
              </a:rPr>
              <a:t>Atomic </a:t>
            </a:r>
            <a:r>
              <a:rPr lang="en-GB" sz="3600" b="1" dirty="0" smtClean="0">
                <a:solidFill>
                  <a:schemeClr val="tx1">
                    <a:lumMod val="50000"/>
                    <a:lumOff val="50000"/>
                  </a:schemeClr>
                </a:solidFill>
              </a:rPr>
              <a:t>structure</a:t>
            </a:r>
            <a:endParaRPr lang="en-GB" sz="3600" b="1" dirty="0">
              <a:solidFill>
                <a:schemeClr val="tx1">
                  <a:lumMod val="50000"/>
                  <a:lumOff val="50000"/>
                </a:schemeClr>
              </a:solidFill>
            </a:endParaRPr>
          </a:p>
          <a:p>
            <a:r>
              <a:rPr lang="en-GB" sz="3600" b="1" dirty="0">
                <a:solidFill>
                  <a:schemeClr val="tx1">
                    <a:lumMod val="50000"/>
                    <a:lumOff val="50000"/>
                  </a:schemeClr>
                </a:solidFill>
              </a:rPr>
              <a:t>PART 2</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Isotopes</a:t>
            </a:r>
          </a:p>
          <a:p>
            <a:pPr marL="685800" lvl="1" indent="-342900">
              <a:buFont typeface="Arial" charset="0"/>
              <a:buChar char="•"/>
            </a:pPr>
            <a:r>
              <a:rPr lang="en-US" sz="2400" b="1" dirty="0">
                <a:solidFill>
                  <a:schemeClr val="bg1">
                    <a:lumMod val="50000"/>
                  </a:schemeClr>
                </a:solidFill>
              </a:rPr>
              <a:t>Relative atomic mass</a:t>
            </a:r>
          </a:p>
          <a:p>
            <a:endParaRPr lang="en-GB" dirty="0"/>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Tree>
    <p:extLst>
      <p:ext uri="{BB962C8B-B14F-4D97-AF65-F5344CB8AC3E}">
        <p14:creationId xmlns:p14="http://schemas.microsoft.com/office/powerpoint/2010/main" val="3723630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Atomic </a:t>
            </a:r>
            <a:r>
              <a:rPr lang="en-US" sz="2000" b="1" dirty="0" smtClean="0">
                <a:solidFill>
                  <a:schemeClr val="accent6"/>
                </a:solidFill>
              </a:rPr>
              <a:t>structure </a:t>
            </a:r>
            <a:r>
              <a:rPr lang="en-US" sz="2000" b="1" dirty="0">
                <a:solidFill>
                  <a:schemeClr val="accent6"/>
                </a:solidFill>
              </a:rPr>
              <a:t>PART 2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39154" y="802524"/>
            <a:ext cx="8915400" cy="5632311"/>
          </a:xfrm>
          <a:prstGeom prst="rect">
            <a:avLst/>
          </a:prstGeom>
          <a:noFill/>
        </p:spPr>
        <p:txBody>
          <a:bodyPr wrap="square" rtlCol="0">
            <a:spAutoFit/>
          </a:bodyPr>
          <a:lstStyle/>
          <a:p>
            <a:pPr marL="457200" indent="-457200">
              <a:buFont typeface="+mj-lt"/>
              <a:buAutoNum type="arabicPeriod"/>
            </a:pPr>
            <a:r>
              <a:rPr lang="en-GB" sz="2400" dirty="0" smtClean="0"/>
              <a:t>What is an isotope?</a:t>
            </a:r>
          </a:p>
          <a:p>
            <a:pPr marL="457200" indent="-457200">
              <a:buFont typeface="+mj-lt"/>
              <a:buAutoNum type="arabicPeriod"/>
            </a:pPr>
            <a:endParaRPr lang="en-GB" sz="2400" dirty="0" smtClean="0"/>
          </a:p>
          <a:p>
            <a:pPr marL="457200" indent="-457200">
              <a:buFont typeface="+mj-lt"/>
              <a:buAutoNum type="arabicPeriod"/>
            </a:pPr>
            <a:r>
              <a:rPr lang="en-GB" sz="2400" dirty="0" smtClean="0"/>
              <a:t>Why do some elements have relative atomic masses which are not whole numbers?</a:t>
            </a:r>
          </a:p>
          <a:p>
            <a:pPr marL="457200" indent="-457200">
              <a:buFont typeface="+mj-lt"/>
              <a:buAutoNum type="arabicPeriod"/>
            </a:pPr>
            <a:endParaRPr lang="en-GB" sz="2400" dirty="0" smtClean="0"/>
          </a:p>
          <a:p>
            <a:pPr marL="457200" indent="-457200">
              <a:buFont typeface="+mj-lt"/>
              <a:buAutoNum type="arabicPeriod"/>
            </a:pPr>
            <a:r>
              <a:rPr lang="en-GB" sz="2400" dirty="0" smtClean="0"/>
              <a:t>Calculate the number of neutrons in this isotope of chlorine.</a:t>
            </a:r>
          </a:p>
          <a:p>
            <a:pPr marL="457200" indent="-457200">
              <a:buFont typeface="+mj-lt"/>
              <a:buAutoNum type="arabicPeriod"/>
            </a:pPr>
            <a:endParaRPr lang="en-GB" sz="2400" dirty="0"/>
          </a:p>
          <a:p>
            <a:pPr marL="457200" indent="-457200">
              <a:buFont typeface="+mj-lt"/>
              <a:buAutoNum type="arabicPeriod"/>
            </a:pPr>
            <a:endParaRPr lang="en-GB" sz="2400" dirty="0" smtClean="0"/>
          </a:p>
          <a:p>
            <a:endParaRPr lang="en-GB" sz="2400" dirty="0" smtClean="0"/>
          </a:p>
          <a:p>
            <a:pPr marL="457200" indent="-457200">
              <a:buFont typeface="+mj-lt"/>
              <a:buAutoNum type="arabicPeriod" startAt="4"/>
            </a:pPr>
            <a:r>
              <a:rPr lang="en-GB" sz="2400" dirty="0" smtClean="0"/>
              <a:t>(HT) Boron has two naturally occurring isotopes B-10 (20%) and B-11 (80%). Calculate the relative atomic mass of bromine.</a:t>
            </a:r>
          </a:p>
          <a:p>
            <a:pPr marL="457200" indent="-457200">
              <a:buFont typeface="+mj-lt"/>
              <a:buAutoNum type="arabicPeriod" startAt="4"/>
            </a:pPr>
            <a:endParaRPr lang="en-GB" sz="2400" dirty="0"/>
          </a:p>
          <a:p>
            <a:pPr marL="457200" indent="-457200">
              <a:buFont typeface="+mj-lt"/>
              <a:buAutoNum type="arabicPeriod" startAt="4"/>
            </a:pPr>
            <a:r>
              <a:rPr lang="en-GB" sz="2400" dirty="0" smtClean="0"/>
              <a:t>(HT) Magnesium has three naturally occurring isotopes Mg -24 (79%); Mg – 25 (10%) and Mg – 26 (11%). Calculate the relative atomic mass of magnesium.</a:t>
            </a:r>
          </a:p>
        </p:txBody>
      </p:sp>
      <p:pic>
        <p:nvPicPr>
          <p:cNvPr id="3" name="Picture 2"/>
          <p:cNvPicPr>
            <a:picLocks noChangeAspect="1"/>
          </p:cNvPicPr>
          <p:nvPr/>
        </p:nvPicPr>
        <p:blipFill>
          <a:blip r:embed="rId2">
            <a:duotone>
              <a:schemeClr val="accent6">
                <a:shade val="45000"/>
                <a:satMod val="135000"/>
              </a:schemeClr>
              <a:prstClr val="white"/>
            </a:duotone>
          </a:blip>
          <a:stretch>
            <a:fillRect/>
          </a:stretch>
        </p:blipFill>
        <p:spPr>
          <a:xfrm>
            <a:off x="611560" y="3068960"/>
            <a:ext cx="1008112" cy="1008112"/>
          </a:xfrm>
          <a:prstGeom prst="rect">
            <a:avLst/>
          </a:prstGeom>
        </p:spPr>
      </p:pic>
    </p:spTree>
    <p:extLst>
      <p:ext uri="{BB962C8B-B14F-4D97-AF65-F5344CB8AC3E}">
        <p14:creationId xmlns:p14="http://schemas.microsoft.com/office/powerpoint/2010/main" val="591300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716016" cy="4955203"/>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endParaRPr lang="en-GB" dirty="0"/>
          </a:p>
          <a:p>
            <a:r>
              <a:rPr lang="en-GB" sz="3600" b="1" dirty="0">
                <a:solidFill>
                  <a:schemeClr val="tx1">
                    <a:lumMod val="50000"/>
                    <a:lumOff val="50000"/>
                  </a:schemeClr>
                </a:solidFill>
              </a:rPr>
              <a:t>Atomic </a:t>
            </a:r>
            <a:r>
              <a:rPr lang="en-GB" sz="3600" b="1" dirty="0" smtClean="0">
                <a:solidFill>
                  <a:schemeClr val="tx1">
                    <a:lumMod val="50000"/>
                    <a:lumOff val="50000"/>
                  </a:schemeClr>
                </a:solidFill>
              </a:rPr>
              <a:t>structure</a:t>
            </a:r>
            <a:endParaRPr lang="en-GB" sz="3600" b="1" dirty="0">
              <a:solidFill>
                <a:schemeClr val="tx1">
                  <a:lumMod val="50000"/>
                  <a:lumOff val="50000"/>
                </a:schemeClr>
              </a:solidFill>
            </a:endParaRPr>
          </a:p>
          <a:p>
            <a:r>
              <a:rPr lang="en-GB" sz="3600" b="1" dirty="0">
                <a:solidFill>
                  <a:schemeClr val="tx1">
                    <a:lumMod val="50000"/>
                    <a:lumOff val="50000"/>
                  </a:schemeClr>
                </a:solidFill>
              </a:rPr>
              <a:t>PART 2</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Isotopes</a:t>
            </a:r>
          </a:p>
          <a:p>
            <a:pPr marL="685800" lvl="1" indent="-342900">
              <a:buFont typeface="Arial" charset="0"/>
              <a:buChar char="•"/>
            </a:pPr>
            <a:r>
              <a:rPr lang="en-US" sz="2400" b="1" dirty="0">
                <a:solidFill>
                  <a:schemeClr val="bg1">
                    <a:lumMod val="50000"/>
                  </a:schemeClr>
                </a:solidFill>
              </a:rPr>
              <a:t>Relative atomic mass</a:t>
            </a:r>
          </a:p>
          <a:p>
            <a:pPr marL="685800" lvl="1" indent="-342900">
              <a:buFont typeface="Arial" charset="0"/>
              <a:buChar char="•"/>
            </a:pPr>
            <a:endParaRPr lang="en-US" sz="2400" b="1" dirty="0">
              <a:solidFill>
                <a:schemeClr val="bg1">
                  <a:lumMod val="50000"/>
                </a:schemeClr>
              </a:solidFill>
            </a:endParaRP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Tree>
    <p:extLst>
      <p:ext uri="{BB962C8B-B14F-4D97-AF65-F5344CB8AC3E}">
        <p14:creationId xmlns:p14="http://schemas.microsoft.com/office/powerpoint/2010/main" val="287613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Atomic </a:t>
            </a:r>
            <a:r>
              <a:rPr lang="en-US" sz="2000" b="1" dirty="0" smtClean="0">
                <a:solidFill>
                  <a:schemeClr val="accent6"/>
                </a:solidFill>
              </a:rPr>
              <a:t>structure </a:t>
            </a:r>
            <a:r>
              <a:rPr lang="en-US" sz="2000" b="1" dirty="0">
                <a:solidFill>
                  <a:schemeClr val="accent6"/>
                </a:solidFill>
              </a:rPr>
              <a:t>PART 2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39154" y="802524"/>
            <a:ext cx="8915400" cy="4154984"/>
          </a:xfrm>
          <a:prstGeom prst="rect">
            <a:avLst/>
          </a:prstGeom>
          <a:noFill/>
        </p:spPr>
        <p:txBody>
          <a:bodyPr wrap="square" rtlCol="0">
            <a:spAutoFit/>
          </a:bodyPr>
          <a:lstStyle/>
          <a:p>
            <a:pPr marL="457200" indent="-457200">
              <a:buFont typeface="+mj-lt"/>
              <a:buAutoNum type="arabicPeriod"/>
            </a:pPr>
            <a:r>
              <a:rPr lang="en-GB" sz="2400" dirty="0" smtClean="0"/>
              <a:t>What is an isotope?</a:t>
            </a:r>
          </a:p>
          <a:p>
            <a:pPr lvl="1"/>
            <a:r>
              <a:rPr lang="en-GB" sz="2400" dirty="0" smtClean="0">
                <a:solidFill>
                  <a:srgbClr val="00B050"/>
                </a:solidFill>
              </a:rPr>
              <a:t>Different atom of the same element, same number of protons, different number of neutrons, in the nucleus</a:t>
            </a:r>
          </a:p>
          <a:p>
            <a:pPr marL="457200" indent="-457200">
              <a:buFont typeface="+mj-lt"/>
              <a:buAutoNum type="arabicPeriod"/>
            </a:pPr>
            <a:r>
              <a:rPr lang="en-GB" sz="2400" dirty="0" smtClean="0"/>
              <a:t>Why do some elements have relative atomic masses which are not whole numbers?</a:t>
            </a:r>
          </a:p>
          <a:p>
            <a:pPr lvl="1"/>
            <a:r>
              <a:rPr lang="en-GB" sz="2400" dirty="0" smtClean="0">
                <a:solidFill>
                  <a:srgbClr val="00B050"/>
                </a:solidFill>
              </a:rPr>
              <a:t>Because of the existence of isotopes</a:t>
            </a:r>
          </a:p>
          <a:p>
            <a:pPr marL="457200" indent="-457200">
              <a:buFont typeface="+mj-lt"/>
              <a:buAutoNum type="arabicPeriod"/>
            </a:pPr>
            <a:r>
              <a:rPr lang="en-GB" sz="2400" dirty="0" smtClean="0"/>
              <a:t>Calculate the number of neutrons in this isotope of chlorine.</a:t>
            </a:r>
          </a:p>
          <a:p>
            <a:pPr lvl="3"/>
            <a:r>
              <a:rPr lang="en-GB" sz="2400" dirty="0">
                <a:solidFill>
                  <a:srgbClr val="00B050"/>
                </a:solidFill>
              </a:rPr>
              <a:t> </a:t>
            </a:r>
            <a:r>
              <a:rPr lang="en-GB" sz="2400" dirty="0" smtClean="0">
                <a:solidFill>
                  <a:srgbClr val="00B050"/>
                </a:solidFill>
              </a:rPr>
              <a:t>  37 – 17 = 20</a:t>
            </a:r>
            <a:endParaRPr lang="en-GB" sz="2400" dirty="0">
              <a:solidFill>
                <a:srgbClr val="00B050"/>
              </a:solidFill>
            </a:endParaRPr>
          </a:p>
          <a:p>
            <a:pPr marL="457200" indent="-457200">
              <a:buFont typeface="+mj-lt"/>
              <a:buAutoNum type="arabicPeriod"/>
            </a:pPr>
            <a:endParaRPr lang="en-GB" sz="2400" dirty="0" smtClean="0"/>
          </a:p>
          <a:p>
            <a:endParaRPr lang="en-GB" sz="2400" dirty="0" smtClean="0"/>
          </a:p>
          <a:p>
            <a:endParaRPr lang="en-GB" sz="2400" dirty="0" smtClean="0"/>
          </a:p>
        </p:txBody>
      </p:sp>
      <p:pic>
        <p:nvPicPr>
          <p:cNvPr id="3" name="Picture 2"/>
          <p:cNvPicPr>
            <a:picLocks noChangeAspect="1"/>
          </p:cNvPicPr>
          <p:nvPr/>
        </p:nvPicPr>
        <p:blipFill>
          <a:blip r:embed="rId2">
            <a:duotone>
              <a:schemeClr val="accent6">
                <a:shade val="45000"/>
                <a:satMod val="135000"/>
              </a:schemeClr>
              <a:prstClr val="white"/>
            </a:duotone>
          </a:blip>
          <a:stretch>
            <a:fillRect/>
          </a:stretch>
        </p:blipFill>
        <p:spPr>
          <a:xfrm>
            <a:off x="683568" y="3429000"/>
            <a:ext cx="1008112" cy="1008112"/>
          </a:xfrm>
          <a:prstGeom prst="rect">
            <a:avLst/>
          </a:prstGeom>
        </p:spPr>
      </p:pic>
    </p:spTree>
    <p:extLst>
      <p:ext uri="{BB962C8B-B14F-4D97-AF65-F5344CB8AC3E}">
        <p14:creationId xmlns:p14="http://schemas.microsoft.com/office/powerpoint/2010/main" val="1802680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Atomic </a:t>
            </a:r>
            <a:r>
              <a:rPr lang="en-US" sz="2000" b="1" dirty="0" smtClean="0">
                <a:solidFill>
                  <a:schemeClr val="accent6"/>
                </a:solidFill>
              </a:rPr>
              <a:t>structure </a:t>
            </a:r>
            <a:r>
              <a:rPr lang="en-US" sz="2000" b="1" dirty="0">
                <a:solidFill>
                  <a:schemeClr val="accent6"/>
                </a:solidFill>
              </a:rPr>
              <a:t>PART 2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39154" y="802524"/>
            <a:ext cx="8915400" cy="4154984"/>
          </a:xfrm>
          <a:prstGeom prst="rect">
            <a:avLst/>
          </a:prstGeom>
          <a:noFill/>
        </p:spPr>
        <p:txBody>
          <a:bodyPr wrap="square" rtlCol="0">
            <a:spAutoFit/>
          </a:bodyPr>
          <a:lstStyle/>
          <a:p>
            <a:pPr marL="457200" indent="-457200">
              <a:buFont typeface="+mj-lt"/>
              <a:buAutoNum type="arabicPeriod" startAt="4"/>
            </a:pPr>
            <a:r>
              <a:rPr lang="en-GB" sz="2400" dirty="0" smtClean="0"/>
              <a:t>(HT) Boron has two naturally occurring isotopes B-10 (20%) and B-11 (80%). Calculate the relative atomic mass of bromine.</a:t>
            </a:r>
          </a:p>
          <a:p>
            <a:pPr marL="457200" indent="-457200">
              <a:buFont typeface="+mj-lt"/>
              <a:buAutoNum type="arabicPeriod" startAt="4"/>
            </a:pPr>
            <a:endParaRPr lang="en-GB" sz="2400" dirty="0" smtClean="0"/>
          </a:p>
          <a:p>
            <a:pPr lvl="1" algn="ctr"/>
            <a:r>
              <a:rPr lang="en-GB" sz="2400" u="sng" dirty="0" smtClean="0">
                <a:solidFill>
                  <a:srgbClr val="00B050"/>
                </a:solidFill>
              </a:rPr>
              <a:t>(20 x 10) + (80 x 11)</a:t>
            </a:r>
            <a:r>
              <a:rPr lang="en-GB" sz="2400" dirty="0" smtClean="0">
                <a:solidFill>
                  <a:srgbClr val="00B050"/>
                </a:solidFill>
              </a:rPr>
              <a:t> = 10.8 or 11</a:t>
            </a:r>
            <a:endParaRPr lang="en-GB" sz="2400" u="sng" dirty="0">
              <a:solidFill>
                <a:srgbClr val="00B050"/>
              </a:solidFill>
            </a:endParaRPr>
          </a:p>
          <a:p>
            <a:pPr lvl="1"/>
            <a:r>
              <a:rPr lang="en-GB" sz="2400" dirty="0" smtClean="0">
                <a:solidFill>
                  <a:srgbClr val="00B050"/>
                </a:solidFill>
              </a:rPr>
              <a:t>				100</a:t>
            </a:r>
            <a:endParaRPr lang="en-GB" sz="2400" dirty="0">
              <a:solidFill>
                <a:srgbClr val="00B050"/>
              </a:solidFill>
            </a:endParaRPr>
          </a:p>
          <a:p>
            <a:pPr marL="457200" indent="-457200">
              <a:buFont typeface="+mj-lt"/>
              <a:buAutoNum type="arabicPeriod" startAt="4"/>
            </a:pPr>
            <a:r>
              <a:rPr lang="en-GB" sz="2400" dirty="0" smtClean="0"/>
              <a:t>(HT) Magnesium has three naturally occurring isotopes Mg -24 (79%); Mg – 25 (10%) and Mg – 26 (11%). Calculate the relative atomic mass of magnesium.</a:t>
            </a:r>
          </a:p>
          <a:p>
            <a:pPr marL="457200" indent="-457200">
              <a:buFont typeface="+mj-lt"/>
              <a:buAutoNum type="arabicPeriod" startAt="4"/>
            </a:pPr>
            <a:endParaRPr lang="en-GB" sz="2400" dirty="0"/>
          </a:p>
          <a:p>
            <a:pPr algn="ctr"/>
            <a:r>
              <a:rPr lang="en-GB" sz="2400" u="sng" dirty="0" smtClean="0">
                <a:solidFill>
                  <a:srgbClr val="00B050"/>
                </a:solidFill>
              </a:rPr>
              <a:t>(79 x 24) + (10 x 25) + (11 x 26) </a:t>
            </a:r>
            <a:r>
              <a:rPr lang="en-GB" sz="2400" dirty="0" smtClean="0">
                <a:solidFill>
                  <a:srgbClr val="00B050"/>
                </a:solidFill>
              </a:rPr>
              <a:t>= 24.32 or 24</a:t>
            </a:r>
          </a:p>
          <a:p>
            <a:r>
              <a:rPr lang="en-GB" sz="2400" dirty="0" smtClean="0">
                <a:solidFill>
                  <a:srgbClr val="00B050"/>
                </a:solidFill>
              </a:rPr>
              <a:t>				100	</a:t>
            </a:r>
          </a:p>
        </p:txBody>
      </p:sp>
    </p:spTree>
    <p:extLst>
      <p:ext uri="{BB962C8B-B14F-4D97-AF65-F5344CB8AC3E}">
        <p14:creationId xmlns:p14="http://schemas.microsoft.com/office/powerpoint/2010/main" val="3326156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572000" cy="5416868"/>
          </a:xfrm>
          <a:prstGeom prst="rect">
            <a:avLst/>
          </a:prstGeom>
          <a:noFill/>
        </p:spPr>
        <p:txBody>
          <a:bodyPr wrap="square" rtlCol="0">
            <a:spAutoFit/>
          </a:bodyPr>
          <a:lstStyle/>
          <a:p>
            <a:r>
              <a:rPr lang="en-GB" sz="7200" b="1" dirty="0" err="1">
                <a:latin typeface="+mj-lt"/>
                <a:ea typeface="Beirut" charset="-78"/>
                <a:cs typeface="Beirut" charset="-78"/>
              </a:rPr>
              <a:t>LearnIT</a:t>
            </a:r>
            <a:r>
              <a:rPr lang="en-GB" sz="7200" b="1" dirty="0">
                <a:latin typeface="+mj-lt"/>
                <a:ea typeface="Beirut" charset="-78"/>
                <a:cs typeface="Beirut" charset="-78"/>
              </a:rPr>
              <a:t>!</a:t>
            </a:r>
          </a:p>
          <a:p>
            <a:r>
              <a:rPr lang="en-GB" sz="7200" b="1" dirty="0" err="1">
                <a:latin typeface="+mj-lt"/>
                <a:ea typeface="Beirut" charset="-78"/>
                <a:cs typeface="Beirut" charset="-78"/>
              </a:rPr>
              <a:t>KnowIT</a:t>
            </a:r>
            <a:r>
              <a:rPr lang="en-GB" sz="7200" b="1" dirty="0">
                <a:latin typeface="+mj-lt"/>
                <a:ea typeface="Beirut" charset="-78"/>
                <a:cs typeface="Beirut" charset="-78"/>
              </a:rPr>
              <a:t>!</a:t>
            </a:r>
          </a:p>
          <a:p>
            <a:endParaRPr lang="en-GB" dirty="0"/>
          </a:p>
          <a:p>
            <a:r>
              <a:rPr lang="en-GB" sz="3600" b="1" dirty="0">
                <a:solidFill>
                  <a:schemeClr val="tx1">
                    <a:lumMod val="50000"/>
                    <a:lumOff val="50000"/>
                  </a:schemeClr>
                </a:solidFill>
              </a:rPr>
              <a:t>Periodic </a:t>
            </a:r>
            <a:r>
              <a:rPr lang="en-GB" sz="3600" b="1" dirty="0" smtClean="0">
                <a:solidFill>
                  <a:schemeClr val="tx1">
                    <a:lumMod val="50000"/>
                    <a:lumOff val="50000"/>
                  </a:schemeClr>
                </a:solidFill>
              </a:rPr>
              <a:t>table</a:t>
            </a:r>
            <a:endParaRPr lang="en-GB" sz="3600" b="1" dirty="0">
              <a:solidFill>
                <a:schemeClr val="tx1">
                  <a:lumMod val="50000"/>
                  <a:lumOff val="50000"/>
                </a:schemeClr>
              </a:solidFill>
            </a:endParaRPr>
          </a:p>
          <a:p>
            <a:endParaRPr lang="en-GB" sz="2800" dirty="0">
              <a:solidFill>
                <a:schemeClr val="tx1">
                  <a:lumMod val="50000"/>
                  <a:lumOff val="50000"/>
                </a:schemeClr>
              </a:solidFill>
            </a:endParaRPr>
          </a:p>
          <a:p>
            <a:pPr marL="685800" lvl="1" indent="-342900">
              <a:buFont typeface="Arial" charset="0"/>
              <a:buChar char="•"/>
            </a:pPr>
            <a:r>
              <a:rPr lang="en-US" sz="2400" b="1" dirty="0" smtClean="0">
                <a:solidFill>
                  <a:schemeClr val="bg1">
                    <a:lumMod val="50000"/>
                  </a:schemeClr>
                </a:solidFill>
              </a:rPr>
              <a:t>Mendeleev and the periodic table</a:t>
            </a:r>
          </a:p>
          <a:p>
            <a:pPr marL="685800" lvl="1" indent="-342900">
              <a:buFont typeface="Arial" charset="0"/>
              <a:buChar char="•"/>
            </a:pPr>
            <a:r>
              <a:rPr lang="en-US" sz="2400" b="1" dirty="0" smtClean="0">
                <a:solidFill>
                  <a:schemeClr val="bg1">
                    <a:lumMod val="50000"/>
                  </a:schemeClr>
                </a:solidFill>
              </a:rPr>
              <a:t>Atomic number</a:t>
            </a:r>
          </a:p>
          <a:p>
            <a:pPr marL="685800" lvl="1" indent="-342900">
              <a:buFont typeface="Arial" charset="0"/>
              <a:buChar char="•"/>
            </a:pPr>
            <a:r>
              <a:rPr lang="en-US" sz="2400" b="1" dirty="0" smtClean="0">
                <a:solidFill>
                  <a:schemeClr val="bg1">
                    <a:lumMod val="50000"/>
                  </a:schemeClr>
                </a:solidFill>
              </a:rPr>
              <a:t>Metals and non-metals</a:t>
            </a:r>
          </a:p>
          <a:p>
            <a:pPr marL="685800" lvl="1" indent="-342900">
              <a:buFont typeface="Arial" charset="0"/>
              <a:buChar char="•"/>
            </a:pPr>
            <a:r>
              <a:rPr lang="en-US" sz="2400" b="1" dirty="0" smtClean="0">
                <a:solidFill>
                  <a:schemeClr val="bg1">
                    <a:lumMod val="50000"/>
                  </a:schemeClr>
                </a:solidFill>
              </a:rPr>
              <a:t>Electronic configuration</a:t>
            </a:r>
            <a:endParaRPr lang="en-GB" dirty="0"/>
          </a:p>
        </p:txBody>
      </p:sp>
    </p:spTree>
    <p:extLst>
      <p:ext uri="{BB962C8B-B14F-4D97-AF65-F5344CB8AC3E}">
        <p14:creationId xmlns:p14="http://schemas.microsoft.com/office/powerpoint/2010/main" val="796982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Periodic </a:t>
            </a:r>
            <a:r>
              <a:rPr lang="en-US" sz="2400" b="1" dirty="0" smtClean="0">
                <a:solidFill>
                  <a:schemeClr val="accent6"/>
                </a:solidFill>
              </a:rPr>
              <a:t>table</a:t>
            </a:r>
            <a:endParaRPr lang="en-GB" sz="2400" b="1" dirty="0">
              <a:solidFill>
                <a:schemeClr val="accent6"/>
              </a:solidFill>
            </a:endParaRPr>
          </a:p>
        </p:txBody>
      </p:sp>
      <p:sp>
        <p:nvSpPr>
          <p:cNvPr id="4" name="AutoShape 4" descr="Image result for law of octaves">
            <a:extLst>
              <a:ext uri="{FF2B5EF4-FFF2-40B4-BE49-F238E27FC236}">
                <a16:creationId xmlns:a16="http://schemas.microsoft.com/office/drawing/2014/main" xmlns="" id="{07EAEC56-9E46-4E61-BAC5-1DF65B91F96B}"/>
              </a:ext>
            </a:extLst>
          </p:cNvPr>
          <p:cNvSpPr>
            <a:spLocks noChangeAspect="1" noChangeArrowheads="1"/>
          </p:cNvSpPr>
          <p:nvPr/>
        </p:nvSpPr>
        <p:spPr bwMode="auto">
          <a:xfrm>
            <a:off x="4419600" y="3276600"/>
            <a:ext cx="304800" cy="304800"/>
          </a:xfrm>
          <a:prstGeom prst="rect">
            <a:avLst/>
          </a:prstGeom>
          <a:noFill/>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a:extLst>
              <a:ext uri="{FF2B5EF4-FFF2-40B4-BE49-F238E27FC236}">
                <a16:creationId xmlns:a16="http://schemas.microsoft.com/office/drawing/2014/main" xmlns="" id="{9C3F0E23-4B81-476D-890E-8D12C65EB330}"/>
              </a:ext>
            </a:extLst>
          </p:cNvPr>
          <p:cNvSpPr txBox="1"/>
          <p:nvPr/>
        </p:nvSpPr>
        <p:spPr>
          <a:xfrm>
            <a:off x="179512" y="836712"/>
            <a:ext cx="7092280" cy="470898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000" b="1" dirty="0"/>
              <a:t>1869</a:t>
            </a:r>
          </a:p>
          <a:p>
            <a:pPr algn="ctr"/>
            <a:r>
              <a:rPr lang="en-GB" sz="2000" b="1" dirty="0">
                <a:solidFill>
                  <a:schemeClr val="accent6">
                    <a:lumMod val="75000"/>
                  </a:schemeClr>
                </a:solidFill>
              </a:rPr>
              <a:t>Dmitri Mendeleev </a:t>
            </a:r>
            <a:r>
              <a:rPr lang="en-GB" sz="2000" dirty="0" smtClean="0"/>
              <a:t>published a periodic table of the elements.</a:t>
            </a:r>
          </a:p>
          <a:p>
            <a:pPr algn="ctr"/>
            <a:endParaRPr lang="en-GB" sz="2000" dirty="0" smtClean="0"/>
          </a:p>
          <a:p>
            <a:pPr algn="ctr"/>
            <a:r>
              <a:rPr lang="en-GB" sz="2000" dirty="0" smtClean="0"/>
              <a:t>He arranged the elements known at the time in </a:t>
            </a:r>
            <a:r>
              <a:rPr lang="en-GB" sz="2000" b="1" dirty="0" smtClean="0">
                <a:solidFill>
                  <a:schemeClr val="accent6">
                    <a:lumMod val="75000"/>
                  </a:schemeClr>
                </a:solidFill>
              </a:rPr>
              <a:t>order of relative atomic mass</a:t>
            </a:r>
            <a:r>
              <a:rPr lang="en-GB" sz="2000" dirty="0" smtClean="0"/>
              <a:t>. He arranged them so that groups of </a:t>
            </a:r>
            <a:r>
              <a:rPr lang="en-GB" sz="2000" b="1" dirty="0" smtClean="0">
                <a:solidFill>
                  <a:schemeClr val="accent6">
                    <a:lumMod val="75000"/>
                  </a:schemeClr>
                </a:solidFill>
              </a:rPr>
              <a:t>elements with similar properties were in the same column</a:t>
            </a:r>
            <a:r>
              <a:rPr lang="en-GB" sz="2000" dirty="0" smtClean="0"/>
              <a:t>.</a:t>
            </a:r>
          </a:p>
          <a:p>
            <a:pPr algn="ctr"/>
            <a:endParaRPr lang="en-GB" sz="2000" b="1" dirty="0">
              <a:solidFill>
                <a:schemeClr val="accent6">
                  <a:lumMod val="75000"/>
                </a:schemeClr>
              </a:solidFill>
            </a:endParaRPr>
          </a:p>
          <a:p>
            <a:pPr algn="ctr"/>
            <a:r>
              <a:rPr lang="en-GB" sz="2000" dirty="0" smtClean="0">
                <a:solidFill>
                  <a:schemeClr val="tx1"/>
                </a:solidFill>
              </a:rPr>
              <a:t>He</a:t>
            </a:r>
            <a:r>
              <a:rPr lang="en-GB" sz="2000" b="1" dirty="0" smtClean="0">
                <a:solidFill>
                  <a:schemeClr val="accent6">
                    <a:lumMod val="75000"/>
                  </a:schemeClr>
                </a:solidFill>
              </a:rPr>
              <a:t> left </a:t>
            </a:r>
            <a:r>
              <a:rPr lang="en-GB" sz="2000" b="1" dirty="0">
                <a:solidFill>
                  <a:schemeClr val="accent6">
                    <a:lumMod val="75000"/>
                  </a:schemeClr>
                </a:solidFill>
              </a:rPr>
              <a:t>gaps for the elements that he thought had not been </a:t>
            </a:r>
            <a:r>
              <a:rPr lang="en-GB" sz="2000" b="1" dirty="0" smtClean="0">
                <a:solidFill>
                  <a:schemeClr val="accent6">
                    <a:lumMod val="75000"/>
                  </a:schemeClr>
                </a:solidFill>
              </a:rPr>
              <a:t>discovered. </a:t>
            </a:r>
            <a:r>
              <a:rPr lang="en-GB" sz="2000" dirty="0" smtClean="0"/>
              <a:t>Elements </a:t>
            </a:r>
            <a:r>
              <a:rPr lang="en-GB" sz="2000" dirty="0"/>
              <a:t>with properties predicted by Mendeleev were eventually discovered</a:t>
            </a:r>
            <a:r>
              <a:rPr lang="en-GB" sz="2000" dirty="0" smtClean="0"/>
              <a:t>.</a:t>
            </a:r>
          </a:p>
          <a:p>
            <a:pPr algn="ctr"/>
            <a:endParaRPr lang="en-GB" sz="2000" dirty="0"/>
          </a:p>
          <a:p>
            <a:pPr algn="ctr"/>
            <a:r>
              <a:rPr lang="en-GB" sz="2000" dirty="0" smtClean="0"/>
              <a:t>Although Mendeleev thought he had arranged elements in order of increasing relative atomic mass this was not always true because of the relative abundances of </a:t>
            </a:r>
            <a:r>
              <a:rPr lang="en-GB" sz="2000" b="1" dirty="0" smtClean="0">
                <a:solidFill>
                  <a:schemeClr val="accent6">
                    <a:lumMod val="75000"/>
                  </a:schemeClr>
                </a:solidFill>
              </a:rPr>
              <a:t>isotopes</a:t>
            </a:r>
            <a:r>
              <a:rPr lang="en-GB" sz="2000" dirty="0" smtClean="0"/>
              <a:t> of some pairs of elements in the table.</a:t>
            </a:r>
            <a:endParaRPr lang="en-GB" sz="2000" dirty="0"/>
          </a:p>
        </p:txBody>
      </p:sp>
      <p:pic>
        <p:nvPicPr>
          <p:cNvPr id="12" name="Picture 11">
            <a:extLst>
              <a:ext uri="{FF2B5EF4-FFF2-40B4-BE49-F238E27FC236}">
                <a16:creationId xmlns:a16="http://schemas.microsoft.com/office/drawing/2014/main" xmlns="" id="{9A525544-BD86-4BAE-8356-85ACC6BC538C}"/>
              </a:ext>
            </a:extLst>
          </p:cNvPr>
          <p:cNvPicPr>
            <a:picLocks noChangeAspect="1"/>
          </p:cNvPicPr>
          <p:nvPr/>
        </p:nvPicPr>
        <p:blipFill>
          <a:blip r:embed="rId3"/>
          <a:stretch>
            <a:fillRect/>
          </a:stretch>
        </p:blipFill>
        <p:spPr>
          <a:xfrm>
            <a:off x="7524328" y="834278"/>
            <a:ext cx="1442269" cy="1874218"/>
          </a:xfrm>
          <a:prstGeom prst="rect">
            <a:avLst/>
          </a:prstGeom>
          <a:effectLst/>
        </p:spPr>
      </p:pic>
    </p:spTree>
    <p:extLst>
      <p:ext uri="{BB962C8B-B14F-4D97-AF65-F5344CB8AC3E}">
        <p14:creationId xmlns:p14="http://schemas.microsoft.com/office/powerpoint/2010/main" val="890431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 name="Group 11263"/>
          <p:cNvGrpSpPr/>
          <p:nvPr/>
        </p:nvGrpSpPr>
        <p:grpSpPr>
          <a:xfrm>
            <a:off x="-347107" y="4837342"/>
            <a:ext cx="10143013" cy="1502266"/>
            <a:chOff x="-314429" y="4847172"/>
            <a:chExt cx="10143013" cy="1502266"/>
          </a:xfrm>
        </p:grpSpPr>
        <p:sp>
          <p:nvSpPr>
            <p:cNvPr id="18" name="TextBox 17">
              <a:extLst>
                <a:ext uri="{FF2B5EF4-FFF2-40B4-BE49-F238E27FC236}">
                  <a16:creationId xmlns:a16="http://schemas.microsoft.com/office/drawing/2014/main" xmlns="" id="{AFF58D8F-580D-4EBC-B1E5-7CBA451EFDE1}"/>
                </a:ext>
              </a:extLst>
            </p:cNvPr>
            <p:cNvSpPr txBox="1"/>
            <p:nvPr/>
          </p:nvSpPr>
          <p:spPr>
            <a:xfrm>
              <a:off x="-314429" y="5182807"/>
              <a:ext cx="5544616" cy="830997"/>
            </a:xfrm>
            <a:prstGeom prst="rect">
              <a:avLst/>
            </a:prstGeom>
            <a:noFill/>
            <a:effectLst/>
          </p:spPr>
          <p:txBody>
            <a:bodyPr wrap="square" rtlCol="0">
              <a:spAutoFit/>
            </a:bodyPr>
            <a:lstStyle/>
            <a:p>
              <a:pPr algn="ctr"/>
              <a:r>
                <a:rPr lang="en-GB" sz="2400" b="1" dirty="0" smtClean="0"/>
                <a:t>Group = electrons in outer shell</a:t>
              </a:r>
            </a:p>
            <a:p>
              <a:pPr algn="ctr"/>
              <a:r>
                <a:rPr lang="en-GB" sz="2400" b="1" dirty="0" smtClean="0"/>
                <a:t>Period = number of shells</a:t>
              </a:r>
            </a:p>
          </p:txBody>
        </p:sp>
        <p:pic>
          <p:nvPicPr>
            <p:cNvPr id="20" name="Picture 2" descr="Image result for chlorine atom">
              <a:extLst>
                <a:ext uri="{FF2B5EF4-FFF2-40B4-BE49-F238E27FC236}">
                  <a16:creationId xmlns:a16="http://schemas.microsoft.com/office/drawing/2014/main" xmlns="" id="{3ACF8B78-B5ED-4273-A42D-1E598B8512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5800" y="4847172"/>
              <a:ext cx="1502266" cy="150226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AFF58D8F-580D-4EBC-B1E5-7CBA451EFDE1}"/>
                </a:ext>
              </a:extLst>
            </p:cNvPr>
            <p:cNvSpPr txBox="1"/>
            <p:nvPr/>
          </p:nvSpPr>
          <p:spPr>
            <a:xfrm>
              <a:off x="4283968" y="5182807"/>
              <a:ext cx="5544616" cy="830997"/>
            </a:xfrm>
            <a:prstGeom prst="rect">
              <a:avLst/>
            </a:prstGeom>
            <a:noFill/>
            <a:effectLst/>
          </p:spPr>
          <p:txBody>
            <a:bodyPr wrap="square" rtlCol="0">
              <a:spAutoFit/>
            </a:bodyPr>
            <a:lstStyle/>
            <a:p>
              <a:pPr algn="ctr"/>
              <a:r>
                <a:rPr lang="en-GB" sz="2400" b="1" dirty="0" smtClean="0"/>
                <a:t>Group = 7 </a:t>
              </a:r>
            </a:p>
            <a:p>
              <a:pPr algn="ctr"/>
              <a:r>
                <a:rPr lang="en-GB" sz="2400" b="1" dirty="0" smtClean="0"/>
                <a:t>Period = 3</a:t>
              </a:r>
            </a:p>
          </p:txBody>
        </p:sp>
      </p:grpSp>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P</a:t>
            </a:r>
            <a:r>
              <a:rPr lang="en-US" sz="2400" b="1" dirty="0" smtClean="0">
                <a:solidFill>
                  <a:schemeClr val="accent6"/>
                </a:solidFill>
              </a:rPr>
              <a:t>eriodic table</a:t>
            </a:r>
            <a:endParaRPr lang="en-GB" sz="2400" b="1" dirty="0">
              <a:solidFill>
                <a:schemeClr val="accent6"/>
              </a:solidFill>
            </a:endParaRPr>
          </a:p>
        </p:txBody>
      </p:sp>
      <p:sp>
        <p:nvSpPr>
          <p:cNvPr id="3" name="TextBox 2">
            <a:extLst>
              <a:ext uri="{FF2B5EF4-FFF2-40B4-BE49-F238E27FC236}">
                <a16:creationId xmlns:a16="http://schemas.microsoft.com/office/drawing/2014/main" xmlns="" id="{AFF58D8F-580D-4EBC-B1E5-7CBA451EFDE1}"/>
              </a:ext>
            </a:extLst>
          </p:cNvPr>
          <p:cNvSpPr txBox="1"/>
          <p:nvPr/>
        </p:nvSpPr>
        <p:spPr>
          <a:xfrm>
            <a:off x="178638" y="773171"/>
            <a:ext cx="8713841"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2000" b="1" dirty="0" smtClean="0"/>
              <a:t>The elements are arranged in order of increasing </a:t>
            </a:r>
            <a:r>
              <a:rPr lang="en-GB" sz="2000" b="1" dirty="0" smtClean="0">
                <a:solidFill>
                  <a:schemeClr val="tx1"/>
                </a:solidFill>
              </a:rPr>
              <a:t>atomic number</a:t>
            </a:r>
            <a:r>
              <a:rPr lang="en-GB" sz="2000" b="1" dirty="0" smtClean="0"/>
              <a:t>. The atomic number indicates the number of </a:t>
            </a:r>
            <a:r>
              <a:rPr lang="en-GB" sz="2000" b="1" dirty="0" smtClean="0">
                <a:solidFill>
                  <a:schemeClr val="tx1"/>
                </a:solidFill>
              </a:rPr>
              <a:t>protons</a:t>
            </a:r>
            <a:r>
              <a:rPr lang="en-GB" sz="2000" b="1" dirty="0" smtClean="0"/>
              <a:t> in an atom of an element.</a:t>
            </a:r>
          </a:p>
        </p:txBody>
      </p:sp>
      <p:sp>
        <p:nvSpPr>
          <p:cNvPr id="4" name="AutoShape 4" descr="Image result for law of octaves">
            <a:extLst>
              <a:ext uri="{FF2B5EF4-FFF2-40B4-BE49-F238E27FC236}">
                <a16:creationId xmlns:a16="http://schemas.microsoft.com/office/drawing/2014/main" xmlns="" id="{07EAEC56-9E46-4E61-BAC5-1DF65B91F96B}"/>
              </a:ext>
            </a:extLst>
          </p:cNvPr>
          <p:cNvSpPr>
            <a:spLocks noChangeAspect="1" noChangeArrowheads="1"/>
          </p:cNvSpPr>
          <p:nvPr/>
        </p:nvSpPr>
        <p:spPr bwMode="auto">
          <a:xfrm>
            <a:off x="4419600" y="3276600"/>
            <a:ext cx="304800" cy="304800"/>
          </a:xfrm>
          <a:prstGeom prst="rect">
            <a:avLst/>
          </a:prstGeom>
          <a:noFill/>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mendeleev">
            <a:extLst>
              <a:ext uri="{FF2B5EF4-FFF2-40B4-BE49-F238E27FC236}">
                <a16:creationId xmlns:a16="http://schemas.microsoft.com/office/drawing/2014/main" xmlns="" id="{A35D8AB4-0467-4C1D-9307-CD83E13F6CFF}"/>
              </a:ext>
            </a:extLst>
          </p:cNvPr>
          <p:cNvSpPr>
            <a:spLocks noChangeAspect="1" noChangeArrowheads="1"/>
          </p:cNvSpPr>
          <p:nvPr/>
        </p:nvSpPr>
        <p:spPr bwMode="auto">
          <a:xfrm>
            <a:off x="4572000" y="3429000"/>
            <a:ext cx="304800" cy="304800"/>
          </a:xfrm>
          <a:prstGeom prst="rect">
            <a:avLst/>
          </a:prstGeom>
          <a:noFill/>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extBox 15">
            <a:extLst>
              <a:ext uri="{FF2B5EF4-FFF2-40B4-BE49-F238E27FC236}">
                <a16:creationId xmlns:a16="http://schemas.microsoft.com/office/drawing/2014/main" xmlns="" id="{AFF58D8F-580D-4EBC-B1E5-7CBA451EFDE1}"/>
              </a:ext>
            </a:extLst>
          </p:cNvPr>
          <p:cNvSpPr txBox="1"/>
          <p:nvPr/>
        </p:nvSpPr>
        <p:spPr>
          <a:xfrm>
            <a:off x="5646932" y="1561532"/>
            <a:ext cx="3245548" cy="221599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b="1" dirty="0" smtClean="0"/>
              <a:t>Elements with similar properties are in </a:t>
            </a:r>
            <a:r>
              <a:rPr lang="en-GB" sz="2000" b="1" dirty="0" smtClean="0">
                <a:solidFill>
                  <a:schemeClr val="accent6">
                    <a:lumMod val="75000"/>
                  </a:schemeClr>
                </a:solidFill>
              </a:rPr>
              <a:t>columns</a:t>
            </a:r>
            <a:r>
              <a:rPr lang="en-GB" sz="2000" b="1" dirty="0" smtClean="0"/>
              <a:t>, known as </a:t>
            </a:r>
            <a:r>
              <a:rPr lang="en-GB" sz="2000" b="1" dirty="0" smtClean="0">
                <a:solidFill>
                  <a:schemeClr val="accent6">
                    <a:lumMod val="75000"/>
                  </a:schemeClr>
                </a:solidFill>
              </a:rPr>
              <a:t>groups</a:t>
            </a:r>
            <a:r>
              <a:rPr lang="en-GB" sz="2000" b="1" dirty="0" smtClean="0"/>
              <a:t>.</a:t>
            </a:r>
          </a:p>
          <a:p>
            <a:pPr algn="ctr"/>
            <a:endParaRPr lang="en-GB" b="1" dirty="0"/>
          </a:p>
          <a:p>
            <a:pPr algn="ctr"/>
            <a:r>
              <a:rPr lang="en-GB" sz="2000" b="1" dirty="0" smtClean="0"/>
              <a:t>Elements in the same group have the </a:t>
            </a:r>
            <a:r>
              <a:rPr lang="en-GB" sz="2000" b="1" dirty="0" smtClean="0">
                <a:solidFill>
                  <a:schemeClr val="accent6">
                    <a:lumMod val="75000"/>
                  </a:schemeClr>
                </a:solidFill>
              </a:rPr>
              <a:t>same number of electrons in their outer shell.</a:t>
            </a:r>
          </a:p>
        </p:txBody>
      </p:sp>
      <p:sp>
        <p:nvSpPr>
          <p:cNvPr id="17" name="TextBox 16">
            <a:extLst>
              <a:ext uri="{FF2B5EF4-FFF2-40B4-BE49-F238E27FC236}">
                <a16:creationId xmlns:a16="http://schemas.microsoft.com/office/drawing/2014/main" xmlns="" id="{AFF58D8F-580D-4EBC-B1E5-7CBA451EFDE1}"/>
              </a:ext>
            </a:extLst>
          </p:cNvPr>
          <p:cNvSpPr txBox="1"/>
          <p:nvPr/>
        </p:nvSpPr>
        <p:spPr>
          <a:xfrm>
            <a:off x="5646932" y="3876784"/>
            <a:ext cx="3245548"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2000" b="1" dirty="0" smtClean="0"/>
              <a:t>It is called a periodic table because similar properties occur at regular intervals</a:t>
            </a:r>
          </a:p>
        </p:txBody>
      </p:sp>
      <p:sp>
        <p:nvSpPr>
          <p:cNvPr id="19" name="TextBox 18">
            <a:extLst>
              <a:ext uri="{FF2B5EF4-FFF2-40B4-BE49-F238E27FC236}">
                <a16:creationId xmlns:a16="http://schemas.microsoft.com/office/drawing/2014/main" xmlns="" id="{AFF58D8F-580D-4EBC-B1E5-7CBA451EFDE1}"/>
              </a:ext>
            </a:extLst>
          </p:cNvPr>
          <p:cNvSpPr txBox="1"/>
          <p:nvPr/>
        </p:nvSpPr>
        <p:spPr>
          <a:xfrm>
            <a:off x="462257" y="4170440"/>
            <a:ext cx="4414543"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b="1" dirty="0" smtClean="0"/>
              <a:t>The </a:t>
            </a:r>
            <a:r>
              <a:rPr lang="en-GB" sz="2000" b="1" dirty="0" smtClean="0">
                <a:solidFill>
                  <a:schemeClr val="accent6">
                    <a:lumMod val="75000"/>
                  </a:schemeClr>
                </a:solidFill>
              </a:rPr>
              <a:t>rows</a:t>
            </a:r>
            <a:r>
              <a:rPr lang="en-GB" sz="2000" b="1" dirty="0" smtClean="0"/>
              <a:t> in the table are called </a:t>
            </a:r>
            <a:r>
              <a:rPr lang="en-GB" sz="2000" b="1" dirty="0" smtClean="0">
                <a:solidFill>
                  <a:schemeClr val="accent6">
                    <a:lumMod val="75000"/>
                  </a:schemeClr>
                </a:solidFill>
              </a:rPr>
              <a:t>periods</a:t>
            </a:r>
          </a:p>
        </p:txBody>
      </p:sp>
      <p:pic>
        <p:nvPicPr>
          <p:cNvPr id="14" name="Picture 13"/>
          <p:cNvPicPr>
            <a:picLocks noChangeAspect="1"/>
          </p:cNvPicPr>
          <p:nvPr/>
        </p:nvPicPr>
        <p:blipFill>
          <a:blip r:embed="rId4"/>
          <a:stretch>
            <a:fillRect/>
          </a:stretch>
        </p:blipFill>
        <p:spPr>
          <a:xfrm>
            <a:off x="178639" y="1515889"/>
            <a:ext cx="5432007" cy="2280102"/>
          </a:xfrm>
          <a:prstGeom prst="rect">
            <a:avLst/>
          </a:prstGeom>
        </p:spPr>
      </p:pic>
    </p:spTree>
    <p:extLst>
      <p:ext uri="{BB962C8B-B14F-4D97-AF65-F5344CB8AC3E}">
        <p14:creationId xmlns:p14="http://schemas.microsoft.com/office/powerpoint/2010/main" val="3184096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Periodic </a:t>
            </a:r>
            <a:r>
              <a:rPr lang="en-US" sz="2400" b="1" dirty="0" smtClean="0">
                <a:solidFill>
                  <a:schemeClr val="accent6"/>
                </a:solidFill>
              </a:rPr>
              <a:t>table</a:t>
            </a:r>
            <a:endParaRPr lang="en-GB" sz="2400" b="1" dirty="0">
              <a:solidFill>
                <a:schemeClr val="accent6"/>
              </a:solidFill>
            </a:endParaRPr>
          </a:p>
        </p:txBody>
      </p:sp>
      <p:sp>
        <p:nvSpPr>
          <p:cNvPr id="3" name="TextBox 2">
            <a:extLst>
              <a:ext uri="{FF2B5EF4-FFF2-40B4-BE49-F238E27FC236}">
                <a16:creationId xmlns:a16="http://schemas.microsoft.com/office/drawing/2014/main" xmlns="" id="{AFF58D8F-580D-4EBC-B1E5-7CBA451EFDE1}"/>
              </a:ext>
            </a:extLst>
          </p:cNvPr>
          <p:cNvSpPr txBox="1"/>
          <p:nvPr/>
        </p:nvSpPr>
        <p:spPr>
          <a:xfrm>
            <a:off x="1030503" y="773171"/>
            <a:ext cx="708299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2000" b="1" dirty="0" smtClean="0"/>
              <a:t>The elements can be divided into </a:t>
            </a:r>
            <a:r>
              <a:rPr lang="en-GB" sz="2000" b="1" dirty="0" smtClean="0">
                <a:solidFill>
                  <a:schemeClr val="tx1"/>
                </a:solidFill>
              </a:rPr>
              <a:t>metals</a:t>
            </a:r>
            <a:r>
              <a:rPr lang="en-GB" sz="2000" b="1" dirty="0" smtClean="0"/>
              <a:t> and </a:t>
            </a:r>
            <a:r>
              <a:rPr lang="en-GB" sz="2000" b="1" dirty="0" smtClean="0">
                <a:solidFill>
                  <a:schemeClr val="tx1"/>
                </a:solidFill>
              </a:rPr>
              <a:t>non-metals</a:t>
            </a:r>
            <a:r>
              <a:rPr lang="en-GB" sz="2000" b="1" dirty="0" smtClean="0"/>
              <a:t>.</a:t>
            </a:r>
          </a:p>
        </p:txBody>
      </p:sp>
      <p:sp>
        <p:nvSpPr>
          <p:cNvPr id="9" name="AutoShape 6" descr="Image result for mendeleev">
            <a:extLst>
              <a:ext uri="{FF2B5EF4-FFF2-40B4-BE49-F238E27FC236}">
                <a16:creationId xmlns:a16="http://schemas.microsoft.com/office/drawing/2014/main" xmlns="" id="{A35D8AB4-0467-4C1D-9307-CD83E13F6CFF}"/>
              </a:ext>
            </a:extLst>
          </p:cNvPr>
          <p:cNvSpPr>
            <a:spLocks noChangeAspect="1" noChangeArrowheads="1"/>
          </p:cNvSpPr>
          <p:nvPr/>
        </p:nvSpPr>
        <p:spPr bwMode="auto">
          <a:xfrm>
            <a:off x="4572000" y="3429000"/>
            <a:ext cx="304800" cy="304800"/>
          </a:xfrm>
          <a:prstGeom prst="rect">
            <a:avLst/>
          </a:prstGeom>
          <a:noFill/>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extBox 15">
            <a:extLst>
              <a:ext uri="{FF2B5EF4-FFF2-40B4-BE49-F238E27FC236}">
                <a16:creationId xmlns:a16="http://schemas.microsoft.com/office/drawing/2014/main" xmlns="" id="{AFF58D8F-580D-4EBC-B1E5-7CBA451EFDE1}"/>
              </a:ext>
            </a:extLst>
          </p:cNvPr>
          <p:cNvSpPr txBox="1"/>
          <p:nvPr/>
        </p:nvSpPr>
        <p:spPr>
          <a:xfrm>
            <a:off x="5681396" y="1600154"/>
            <a:ext cx="3245548" cy="16312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2000" b="1" dirty="0"/>
              <a:t>Elements that </a:t>
            </a:r>
            <a:r>
              <a:rPr lang="en-GB" sz="2000" b="1" dirty="0" smtClean="0"/>
              <a:t>do not form positive ions </a:t>
            </a:r>
            <a:r>
              <a:rPr lang="en-GB" sz="2000" b="1" dirty="0"/>
              <a:t>are non-metals</a:t>
            </a:r>
          </a:p>
          <a:p>
            <a:pPr algn="ctr"/>
            <a:endParaRPr lang="en-GB" sz="2000" b="1" dirty="0" smtClean="0"/>
          </a:p>
          <a:p>
            <a:pPr algn="ctr"/>
            <a:r>
              <a:rPr lang="en-GB" sz="2000" b="1" dirty="0" smtClean="0"/>
              <a:t>Elements that tend to form positive ions are metals</a:t>
            </a:r>
          </a:p>
        </p:txBody>
      </p:sp>
      <p:sp>
        <p:nvSpPr>
          <p:cNvPr id="19" name="TextBox 18">
            <a:extLst>
              <a:ext uri="{FF2B5EF4-FFF2-40B4-BE49-F238E27FC236}">
                <a16:creationId xmlns:a16="http://schemas.microsoft.com/office/drawing/2014/main" xmlns="" id="{AFF58D8F-580D-4EBC-B1E5-7CBA451EFDE1}"/>
              </a:ext>
            </a:extLst>
          </p:cNvPr>
          <p:cNvSpPr txBox="1"/>
          <p:nvPr/>
        </p:nvSpPr>
        <p:spPr>
          <a:xfrm>
            <a:off x="246945" y="4138829"/>
            <a:ext cx="3248456"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b="1" dirty="0" smtClean="0"/>
              <a:t>Most elements are metals – found towards the left and towards the bottom of the periodic table</a:t>
            </a:r>
          </a:p>
        </p:txBody>
      </p:sp>
      <p:grpSp>
        <p:nvGrpSpPr>
          <p:cNvPr id="15" name="Group 14">
            <a:extLst>
              <a:ext uri="{FF2B5EF4-FFF2-40B4-BE49-F238E27FC236}">
                <a16:creationId xmlns:a16="http://schemas.microsoft.com/office/drawing/2014/main" xmlns="" id="{74848C62-FBB1-4EEA-9E2C-EE68FF970869}"/>
              </a:ext>
            </a:extLst>
          </p:cNvPr>
          <p:cNvGrpSpPr/>
          <p:nvPr/>
        </p:nvGrpSpPr>
        <p:grpSpPr>
          <a:xfrm>
            <a:off x="110628" y="1301407"/>
            <a:ext cx="5314846" cy="2221981"/>
            <a:chOff x="446601" y="2352577"/>
            <a:chExt cx="8243374" cy="3668713"/>
          </a:xfrm>
        </p:grpSpPr>
        <p:grpSp>
          <p:nvGrpSpPr>
            <p:cNvPr id="22" name="Group 21">
              <a:extLst>
                <a:ext uri="{FF2B5EF4-FFF2-40B4-BE49-F238E27FC236}">
                  <a16:creationId xmlns:a16="http://schemas.microsoft.com/office/drawing/2014/main" xmlns="" id="{9BE89CFF-B848-48CF-97EB-DB6E937BE75B}"/>
                </a:ext>
              </a:extLst>
            </p:cNvPr>
            <p:cNvGrpSpPr/>
            <p:nvPr/>
          </p:nvGrpSpPr>
          <p:grpSpPr>
            <a:xfrm>
              <a:off x="446601" y="2352577"/>
              <a:ext cx="8243374" cy="3668713"/>
              <a:chOff x="446601" y="2352577"/>
              <a:chExt cx="8243374" cy="3668713"/>
            </a:xfrm>
          </p:grpSpPr>
          <p:grpSp>
            <p:nvGrpSpPr>
              <p:cNvPr id="32" name="Group 4">
                <a:extLst>
                  <a:ext uri="{FF2B5EF4-FFF2-40B4-BE49-F238E27FC236}">
                    <a16:creationId xmlns:a16="http://schemas.microsoft.com/office/drawing/2014/main" xmlns="" id="{9CC73611-F149-46E6-9F34-253E20935DC7}"/>
                  </a:ext>
                </a:extLst>
              </p:cNvPr>
              <p:cNvGrpSpPr>
                <a:grpSpLocks/>
              </p:cNvGrpSpPr>
              <p:nvPr/>
            </p:nvGrpSpPr>
            <p:grpSpPr bwMode="auto">
              <a:xfrm>
                <a:off x="460375" y="2352577"/>
                <a:ext cx="8229600" cy="3668713"/>
                <a:chOff x="279" y="1213"/>
                <a:chExt cx="5184" cy="2311"/>
              </a:xfrm>
            </p:grpSpPr>
            <p:sp>
              <p:nvSpPr>
                <p:cNvPr id="41" name="Rectangle 5">
                  <a:extLst>
                    <a:ext uri="{FF2B5EF4-FFF2-40B4-BE49-F238E27FC236}">
                      <a16:creationId xmlns:a16="http://schemas.microsoft.com/office/drawing/2014/main" xmlns="" id="{A5E653F9-483D-44E8-A6E7-5FE8EBEBF6E2}"/>
                    </a:ext>
                  </a:extLst>
                </p:cNvPr>
                <p:cNvSpPr>
                  <a:spLocks noChangeArrowheads="1"/>
                </p:cNvSpPr>
                <p:nvPr/>
              </p:nvSpPr>
              <p:spPr bwMode="auto">
                <a:xfrm>
                  <a:off x="1716" y="1213"/>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H</a:t>
                  </a:r>
                </a:p>
              </p:txBody>
            </p:sp>
            <p:sp>
              <p:nvSpPr>
                <p:cNvPr id="42" name="Rectangle 6">
                  <a:extLst>
                    <a:ext uri="{FF2B5EF4-FFF2-40B4-BE49-F238E27FC236}">
                      <a16:creationId xmlns:a16="http://schemas.microsoft.com/office/drawing/2014/main" xmlns="" id="{51F914F5-571B-43DC-B521-761C7B0595E0}"/>
                    </a:ext>
                  </a:extLst>
                </p:cNvPr>
                <p:cNvSpPr>
                  <a:spLocks noChangeArrowheads="1"/>
                </p:cNvSpPr>
                <p:nvPr/>
              </p:nvSpPr>
              <p:spPr bwMode="auto">
                <a:xfrm>
                  <a:off x="279"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Li</a:t>
                  </a:r>
                </a:p>
              </p:txBody>
            </p:sp>
            <p:sp>
              <p:nvSpPr>
                <p:cNvPr id="43" name="Rectangle 7">
                  <a:extLst>
                    <a:ext uri="{FF2B5EF4-FFF2-40B4-BE49-F238E27FC236}">
                      <a16:creationId xmlns:a16="http://schemas.microsoft.com/office/drawing/2014/main" xmlns="" id="{40EE3F1C-FCE1-47E9-8D0A-072E44DE0466}"/>
                    </a:ext>
                  </a:extLst>
                </p:cNvPr>
                <p:cNvSpPr>
                  <a:spLocks noChangeArrowheads="1"/>
                </p:cNvSpPr>
                <p:nvPr/>
              </p:nvSpPr>
              <p:spPr bwMode="auto">
                <a:xfrm>
                  <a:off x="279"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Na</a:t>
                  </a:r>
                </a:p>
              </p:txBody>
            </p:sp>
            <p:sp>
              <p:nvSpPr>
                <p:cNvPr id="44" name="Rectangle 8">
                  <a:extLst>
                    <a:ext uri="{FF2B5EF4-FFF2-40B4-BE49-F238E27FC236}">
                      <a16:creationId xmlns:a16="http://schemas.microsoft.com/office/drawing/2014/main" xmlns="" id="{9FF08AF0-5A88-462D-874B-6604CE305414}"/>
                    </a:ext>
                  </a:extLst>
                </p:cNvPr>
                <p:cNvSpPr>
                  <a:spLocks noChangeArrowheads="1"/>
                </p:cNvSpPr>
                <p:nvPr/>
              </p:nvSpPr>
              <p:spPr bwMode="auto">
                <a:xfrm>
                  <a:off x="279"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K</a:t>
                  </a:r>
                </a:p>
              </p:txBody>
            </p:sp>
            <p:sp>
              <p:nvSpPr>
                <p:cNvPr id="45" name="Rectangle 9">
                  <a:extLst>
                    <a:ext uri="{FF2B5EF4-FFF2-40B4-BE49-F238E27FC236}">
                      <a16:creationId xmlns:a16="http://schemas.microsoft.com/office/drawing/2014/main" xmlns="" id="{859DCBBA-70DA-4033-A196-08B1B1AA4162}"/>
                    </a:ext>
                  </a:extLst>
                </p:cNvPr>
                <p:cNvSpPr>
                  <a:spLocks noChangeArrowheads="1"/>
                </p:cNvSpPr>
                <p:nvPr/>
              </p:nvSpPr>
              <p:spPr bwMode="auto">
                <a:xfrm>
                  <a:off x="27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Rb</a:t>
                  </a:r>
                </a:p>
              </p:txBody>
            </p:sp>
            <p:sp>
              <p:nvSpPr>
                <p:cNvPr id="46" name="Rectangle 10">
                  <a:extLst>
                    <a:ext uri="{FF2B5EF4-FFF2-40B4-BE49-F238E27FC236}">
                      <a16:creationId xmlns:a16="http://schemas.microsoft.com/office/drawing/2014/main" xmlns="" id="{A32B7032-25F0-4F1F-A899-F80938782799}"/>
                    </a:ext>
                  </a:extLst>
                </p:cNvPr>
                <p:cNvSpPr>
                  <a:spLocks noChangeArrowheads="1"/>
                </p:cNvSpPr>
                <p:nvPr/>
              </p:nvSpPr>
              <p:spPr bwMode="auto">
                <a:xfrm>
                  <a:off x="27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Cs</a:t>
                  </a:r>
                </a:p>
              </p:txBody>
            </p:sp>
            <p:sp>
              <p:nvSpPr>
                <p:cNvPr id="47" name="Rectangle 11">
                  <a:extLst>
                    <a:ext uri="{FF2B5EF4-FFF2-40B4-BE49-F238E27FC236}">
                      <a16:creationId xmlns:a16="http://schemas.microsoft.com/office/drawing/2014/main" xmlns="" id="{BA6367D4-1B9D-4D9F-A220-0BF2BC0CA848}"/>
                    </a:ext>
                  </a:extLst>
                </p:cNvPr>
                <p:cNvSpPr>
                  <a:spLocks noChangeArrowheads="1"/>
                </p:cNvSpPr>
                <p:nvPr/>
              </p:nvSpPr>
              <p:spPr bwMode="auto">
                <a:xfrm>
                  <a:off x="279"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Fr</a:t>
                  </a:r>
                </a:p>
              </p:txBody>
            </p:sp>
            <p:sp>
              <p:nvSpPr>
                <p:cNvPr id="48" name="Rectangle 12">
                  <a:extLst>
                    <a:ext uri="{FF2B5EF4-FFF2-40B4-BE49-F238E27FC236}">
                      <a16:creationId xmlns:a16="http://schemas.microsoft.com/office/drawing/2014/main" xmlns="" id="{3A56A806-0E04-4C32-8BFA-F9BF08414E10}"/>
                    </a:ext>
                  </a:extLst>
                </p:cNvPr>
                <p:cNvSpPr>
                  <a:spLocks noChangeArrowheads="1"/>
                </p:cNvSpPr>
                <p:nvPr/>
              </p:nvSpPr>
              <p:spPr bwMode="auto">
                <a:xfrm>
                  <a:off x="567" y="1796"/>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Be</a:t>
                  </a:r>
                </a:p>
              </p:txBody>
            </p:sp>
            <p:sp>
              <p:nvSpPr>
                <p:cNvPr id="49" name="Rectangle 13">
                  <a:extLst>
                    <a:ext uri="{FF2B5EF4-FFF2-40B4-BE49-F238E27FC236}">
                      <a16:creationId xmlns:a16="http://schemas.microsoft.com/office/drawing/2014/main" xmlns="" id="{84560938-92ED-4DA0-BDFC-80481162A554}"/>
                    </a:ext>
                  </a:extLst>
                </p:cNvPr>
                <p:cNvSpPr>
                  <a:spLocks noChangeArrowheads="1"/>
                </p:cNvSpPr>
                <p:nvPr/>
              </p:nvSpPr>
              <p:spPr bwMode="auto">
                <a:xfrm>
                  <a:off x="855"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err="1"/>
                    <a:t>Sc</a:t>
                  </a:r>
                  <a:endParaRPr lang="en-GB" sz="1400" dirty="0"/>
                </a:p>
              </p:txBody>
            </p:sp>
            <p:sp>
              <p:nvSpPr>
                <p:cNvPr id="50" name="Rectangle 14">
                  <a:extLst>
                    <a:ext uri="{FF2B5EF4-FFF2-40B4-BE49-F238E27FC236}">
                      <a16:creationId xmlns:a16="http://schemas.microsoft.com/office/drawing/2014/main" xmlns="" id="{05FF1A02-205A-4039-99F3-C2E830470DE6}"/>
                    </a:ext>
                  </a:extLst>
                </p:cNvPr>
                <p:cNvSpPr>
                  <a:spLocks noChangeArrowheads="1"/>
                </p:cNvSpPr>
                <p:nvPr/>
              </p:nvSpPr>
              <p:spPr bwMode="auto">
                <a:xfrm>
                  <a:off x="1143"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Ti</a:t>
                  </a:r>
                </a:p>
              </p:txBody>
            </p:sp>
            <p:sp>
              <p:nvSpPr>
                <p:cNvPr id="51" name="Rectangle 15">
                  <a:extLst>
                    <a:ext uri="{FF2B5EF4-FFF2-40B4-BE49-F238E27FC236}">
                      <a16:creationId xmlns:a16="http://schemas.microsoft.com/office/drawing/2014/main" xmlns="" id="{D7727F25-43A5-46AF-A2AC-A0323DECB4B5}"/>
                    </a:ext>
                  </a:extLst>
                </p:cNvPr>
                <p:cNvSpPr>
                  <a:spLocks noChangeArrowheads="1"/>
                </p:cNvSpPr>
                <p:nvPr/>
              </p:nvSpPr>
              <p:spPr bwMode="auto">
                <a:xfrm>
                  <a:off x="567" y="2084"/>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Mg</a:t>
                  </a:r>
                </a:p>
              </p:txBody>
            </p:sp>
            <p:sp>
              <p:nvSpPr>
                <p:cNvPr id="52" name="Rectangle 16">
                  <a:extLst>
                    <a:ext uri="{FF2B5EF4-FFF2-40B4-BE49-F238E27FC236}">
                      <a16:creationId xmlns:a16="http://schemas.microsoft.com/office/drawing/2014/main" xmlns="" id="{A9509520-2D5D-4D3F-B572-691C4F148AD4}"/>
                    </a:ext>
                  </a:extLst>
                </p:cNvPr>
                <p:cNvSpPr>
                  <a:spLocks noChangeArrowheads="1"/>
                </p:cNvSpPr>
                <p:nvPr/>
              </p:nvSpPr>
              <p:spPr bwMode="auto">
                <a:xfrm>
                  <a:off x="1431"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V</a:t>
                  </a:r>
                </a:p>
              </p:txBody>
            </p:sp>
            <p:sp>
              <p:nvSpPr>
                <p:cNvPr id="53" name="Rectangle 17">
                  <a:extLst>
                    <a:ext uri="{FF2B5EF4-FFF2-40B4-BE49-F238E27FC236}">
                      <a16:creationId xmlns:a16="http://schemas.microsoft.com/office/drawing/2014/main" xmlns="" id="{A4D8ECCE-9331-4C75-AA55-9CF3A11D211B}"/>
                    </a:ext>
                  </a:extLst>
                </p:cNvPr>
                <p:cNvSpPr>
                  <a:spLocks noChangeArrowheads="1"/>
                </p:cNvSpPr>
                <p:nvPr/>
              </p:nvSpPr>
              <p:spPr bwMode="auto">
                <a:xfrm>
                  <a:off x="1719"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Cr</a:t>
                  </a:r>
                </a:p>
              </p:txBody>
            </p:sp>
            <p:sp>
              <p:nvSpPr>
                <p:cNvPr id="54" name="Rectangle 18">
                  <a:extLst>
                    <a:ext uri="{FF2B5EF4-FFF2-40B4-BE49-F238E27FC236}">
                      <a16:creationId xmlns:a16="http://schemas.microsoft.com/office/drawing/2014/main" xmlns="" id="{3C84F275-811F-45CE-90B8-9714128DD30B}"/>
                    </a:ext>
                  </a:extLst>
                </p:cNvPr>
                <p:cNvSpPr>
                  <a:spLocks noChangeArrowheads="1"/>
                </p:cNvSpPr>
                <p:nvPr/>
              </p:nvSpPr>
              <p:spPr bwMode="auto">
                <a:xfrm>
                  <a:off x="2007"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Mn</a:t>
                  </a:r>
                </a:p>
              </p:txBody>
            </p:sp>
            <p:sp>
              <p:nvSpPr>
                <p:cNvPr id="55" name="Rectangle 19">
                  <a:extLst>
                    <a:ext uri="{FF2B5EF4-FFF2-40B4-BE49-F238E27FC236}">
                      <a16:creationId xmlns:a16="http://schemas.microsoft.com/office/drawing/2014/main" xmlns="" id="{4BCDB80C-8D2E-4502-8658-D896D401DE7D}"/>
                    </a:ext>
                  </a:extLst>
                </p:cNvPr>
                <p:cNvSpPr>
                  <a:spLocks noChangeArrowheads="1"/>
                </p:cNvSpPr>
                <p:nvPr/>
              </p:nvSpPr>
              <p:spPr bwMode="auto">
                <a:xfrm>
                  <a:off x="2295"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Fe</a:t>
                  </a:r>
                </a:p>
              </p:txBody>
            </p:sp>
            <p:sp>
              <p:nvSpPr>
                <p:cNvPr id="56" name="Rectangle 20">
                  <a:extLst>
                    <a:ext uri="{FF2B5EF4-FFF2-40B4-BE49-F238E27FC236}">
                      <a16:creationId xmlns:a16="http://schemas.microsoft.com/office/drawing/2014/main" xmlns="" id="{A3D6ECF8-D713-4F05-BBF5-CD172D4AA3A6}"/>
                    </a:ext>
                  </a:extLst>
                </p:cNvPr>
                <p:cNvSpPr>
                  <a:spLocks noChangeArrowheads="1"/>
                </p:cNvSpPr>
                <p:nvPr/>
              </p:nvSpPr>
              <p:spPr bwMode="auto">
                <a:xfrm>
                  <a:off x="2583"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Co</a:t>
                  </a:r>
                </a:p>
              </p:txBody>
            </p:sp>
            <p:sp>
              <p:nvSpPr>
                <p:cNvPr id="57" name="Rectangle 21">
                  <a:extLst>
                    <a:ext uri="{FF2B5EF4-FFF2-40B4-BE49-F238E27FC236}">
                      <a16:creationId xmlns:a16="http://schemas.microsoft.com/office/drawing/2014/main" xmlns="" id="{A2C475F2-4B8E-4DAC-B7A0-55916B76EEFF}"/>
                    </a:ext>
                  </a:extLst>
                </p:cNvPr>
                <p:cNvSpPr>
                  <a:spLocks noChangeArrowheads="1"/>
                </p:cNvSpPr>
                <p:nvPr/>
              </p:nvSpPr>
              <p:spPr bwMode="auto">
                <a:xfrm>
                  <a:off x="2871"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Ni</a:t>
                  </a:r>
                </a:p>
              </p:txBody>
            </p:sp>
            <p:sp>
              <p:nvSpPr>
                <p:cNvPr id="58" name="Rectangle 22">
                  <a:extLst>
                    <a:ext uri="{FF2B5EF4-FFF2-40B4-BE49-F238E27FC236}">
                      <a16:creationId xmlns:a16="http://schemas.microsoft.com/office/drawing/2014/main" xmlns="" id="{43AFCD5D-B471-4E79-8C66-A4C2B5E2FB56}"/>
                    </a:ext>
                  </a:extLst>
                </p:cNvPr>
                <p:cNvSpPr>
                  <a:spLocks noChangeArrowheads="1"/>
                </p:cNvSpPr>
                <p:nvPr/>
              </p:nvSpPr>
              <p:spPr bwMode="auto">
                <a:xfrm>
                  <a:off x="3159"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Cu</a:t>
                  </a:r>
                </a:p>
              </p:txBody>
            </p:sp>
            <p:sp>
              <p:nvSpPr>
                <p:cNvPr id="59" name="Rectangle 23">
                  <a:extLst>
                    <a:ext uri="{FF2B5EF4-FFF2-40B4-BE49-F238E27FC236}">
                      <a16:creationId xmlns:a16="http://schemas.microsoft.com/office/drawing/2014/main" xmlns="" id="{FA1D7341-EE06-4A36-B5B9-4877B7ADC47B}"/>
                    </a:ext>
                  </a:extLst>
                </p:cNvPr>
                <p:cNvSpPr>
                  <a:spLocks noChangeArrowheads="1"/>
                </p:cNvSpPr>
                <p:nvPr/>
              </p:nvSpPr>
              <p:spPr bwMode="auto">
                <a:xfrm>
                  <a:off x="3447"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Zn</a:t>
                  </a:r>
                </a:p>
              </p:txBody>
            </p:sp>
            <p:sp>
              <p:nvSpPr>
                <p:cNvPr id="60" name="Rectangle 24">
                  <a:extLst>
                    <a:ext uri="{FF2B5EF4-FFF2-40B4-BE49-F238E27FC236}">
                      <a16:creationId xmlns:a16="http://schemas.microsoft.com/office/drawing/2014/main" xmlns="" id="{0D8E15D5-AADA-4729-98EB-CF45169CAB4F}"/>
                    </a:ext>
                  </a:extLst>
                </p:cNvPr>
                <p:cNvSpPr>
                  <a:spLocks noChangeArrowheads="1"/>
                </p:cNvSpPr>
                <p:nvPr/>
              </p:nvSpPr>
              <p:spPr bwMode="auto">
                <a:xfrm>
                  <a:off x="3735"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Ga</a:t>
                  </a:r>
                </a:p>
              </p:txBody>
            </p:sp>
            <p:sp>
              <p:nvSpPr>
                <p:cNvPr id="61" name="Rectangle 25">
                  <a:extLst>
                    <a:ext uri="{FF2B5EF4-FFF2-40B4-BE49-F238E27FC236}">
                      <a16:creationId xmlns:a16="http://schemas.microsoft.com/office/drawing/2014/main" xmlns="" id="{5682FB4B-94D0-47E4-8746-4CEB5F361520}"/>
                    </a:ext>
                  </a:extLst>
                </p:cNvPr>
                <p:cNvSpPr>
                  <a:spLocks noChangeArrowheads="1"/>
                </p:cNvSpPr>
                <p:nvPr/>
              </p:nvSpPr>
              <p:spPr bwMode="auto">
                <a:xfrm>
                  <a:off x="4023"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Ge</a:t>
                  </a:r>
                </a:p>
              </p:txBody>
            </p:sp>
            <p:sp>
              <p:nvSpPr>
                <p:cNvPr id="62" name="Rectangle 26">
                  <a:extLst>
                    <a:ext uri="{FF2B5EF4-FFF2-40B4-BE49-F238E27FC236}">
                      <a16:creationId xmlns:a16="http://schemas.microsoft.com/office/drawing/2014/main" xmlns="" id="{DE064B60-1B9E-4CFF-B0FA-137DB7336CE8}"/>
                    </a:ext>
                  </a:extLst>
                </p:cNvPr>
                <p:cNvSpPr>
                  <a:spLocks noChangeArrowheads="1"/>
                </p:cNvSpPr>
                <p:nvPr/>
              </p:nvSpPr>
              <p:spPr bwMode="auto">
                <a:xfrm>
                  <a:off x="4599" y="2372"/>
                  <a:ext cx="288" cy="288"/>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1400" dirty="0"/>
                    <a:t>Se</a:t>
                  </a:r>
                </a:p>
              </p:txBody>
            </p:sp>
            <p:sp>
              <p:nvSpPr>
                <p:cNvPr id="63" name="Rectangle 27">
                  <a:extLst>
                    <a:ext uri="{FF2B5EF4-FFF2-40B4-BE49-F238E27FC236}">
                      <a16:creationId xmlns:a16="http://schemas.microsoft.com/office/drawing/2014/main" xmlns="" id="{B65986F2-C000-4982-864A-4F86BDA4CFFE}"/>
                    </a:ext>
                  </a:extLst>
                </p:cNvPr>
                <p:cNvSpPr>
                  <a:spLocks noChangeArrowheads="1"/>
                </p:cNvSpPr>
                <p:nvPr/>
              </p:nvSpPr>
              <p:spPr bwMode="auto">
                <a:xfrm>
                  <a:off x="4887" y="2372"/>
                  <a:ext cx="288" cy="288"/>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1400" dirty="0"/>
                    <a:t>Br</a:t>
                  </a:r>
                </a:p>
              </p:txBody>
            </p:sp>
            <p:sp>
              <p:nvSpPr>
                <p:cNvPr id="64" name="Rectangle 28">
                  <a:extLst>
                    <a:ext uri="{FF2B5EF4-FFF2-40B4-BE49-F238E27FC236}">
                      <a16:creationId xmlns:a16="http://schemas.microsoft.com/office/drawing/2014/main" xmlns="" id="{C7854360-E1CE-4994-B0C3-6F3A90CDE8C1}"/>
                    </a:ext>
                  </a:extLst>
                </p:cNvPr>
                <p:cNvSpPr>
                  <a:spLocks noChangeArrowheads="1"/>
                </p:cNvSpPr>
                <p:nvPr/>
              </p:nvSpPr>
              <p:spPr bwMode="auto">
                <a:xfrm>
                  <a:off x="567" y="2372"/>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Ca</a:t>
                  </a:r>
                </a:p>
              </p:txBody>
            </p:sp>
            <p:sp>
              <p:nvSpPr>
                <p:cNvPr id="65" name="Rectangle 29">
                  <a:extLst>
                    <a:ext uri="{FF2B5EF4-FFF2-40B4-BE49-F238E27FC236}">
                      <a16:creationId xmlns:a16="http://schemas.microsoft.com/office/drawing/2014/main" xmlns="" id="{261EE0F6-0366-4BD3-B5E1-126817B185BB}"/>
                    </a:ext>
                  </a:extLst>
                </p:cNvPr>
                <p:cNvSpPr>
                  <a:spLocks noChangeArrowheads="1"/>
                </p:cNvSpPr>
                <p:nvPr/>
              </p:nvSpPr>
              <p:spPr bwMode="auto">
                <a:xfrm>
                  <a:off x="5175" y="2372"/>
                  <a:ext cx="288" cy="288"/>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1400" dirty="0"/>
                    <a:t>Kr</a:t>
                  </a:r>
                </a:p>
              </p:txBody>
            </p:sp>
            <p:sp>
              <p:nvSpPr>
                <p:cNvPr id="66" name="Rectangle 30">
                  <a:extLst>
                    <a:ext uri="{FF2B5EF4-FFF2-40B4-BE49-F238E27FC236}">
                      <a16:creationId xmlns:a16="http://schemas.microsoft.com/office/drawing/2014/main" xmlns="" id="{448549F5-1495-425E-881B-484EF0EB8853}"/>
                    </a:ext>
                  </a:extLst>
                </p:cNvPr>
                <p:cNvSpPr>
                  <a:spLocks noChangeArrowheads="1"/>
                </p:cNvSpPr>
                <p:nvPr/>
              </p:nvSpPr>
              <p:spPr bwMode="auto">
                <a:xfrm>
                  <a:off x="85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Y</a:t>
                  </a:r>
                </a:p>
              </p:txBody>
            </p:sp>
            <p:sp>
              <p:nvSpPr>
                <p:cNvPr id="67" name="Rectangle 31">
                  <a:extLst>
                    <a:ext uri="{FF2B5EF4-FFF2-40B4-BE49-F238E27FC236}">
                      <a16:creationId xmlns:a16="http://schemas.microsoft.com/office/drawing/2014/main" xmlns="" id="{330FCA82-CC45-4EED-92C2-C66AFFE75D93}"/>
                    </a:ext>
                  </a:extLst>
                </p:cNvPr>
                <p:cNvSpPr>
                  <a:spLocks noChangeArrowheads="1"/>
                </p:cNvSpPr>
                <p:nvPr/>
              </p:nvSpPr>
              <p:spPr bwMode="auto">
                <a:xfrm>
                  <a:off x="1143"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Zr</a:t>
                  </a:r>
                </a:p>
              </p:txBody>
            </p:sp>
            <p:sp>
              <p:nvSpPr>
                <p:cNvPr id="68" name="Rectangle 32">
                  <a:extLst>
                    <a:ext uri="{FF2B5EF4-FFF2-40B4-BE49-F238E27FC236}">
                      <a16:creationId xmlns:a16="http://schemas.microsoft.com/office/drawing/2014/main" xmlns="" id="{37322A30-C613-4333-B6B3-A1F4F9FF7309}"/>
                    </a:ext>
                  </a:extLst>
                </p:cNvPr>
                <p:cNvSpPr>
                  <a:spLocks noChangeArrowheads="1"/>
                </p:cNvSpPr>
                <p:nvPr/>
              </p:nvSpPr>
              <p:spPr bwMode="auto">
                <a:xfrm>
                  <a:off x="1431"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Nb</a:t>
                  </a:r>
                </a:p>
              </p:txBody>
            </p:sp>
            <p:sp>
              <p:nvSpPr>
                <p:cNvPr id="69" name="Rectangle 33">
                  <a:extLst>
                    <a:ext uri="{FF2B5EF4-FFF2-40B4-BE49-F238E27FC236}">
                      <a16:creationId xmlns:a16="http://schemas.microsoft.com/office/drawing/2014/main" xmlns="" id="{E945816B-C40C-49D8-9549-1FC4990B72AF}"/>
                    </a:ext>
                  </a:extLst>
                </p:cNvPr>
                <p:cNvSpPr>
                  <a:spLocks noChangeArrowheads="1"/>
                </p:cNvSpPr>
                <p:nvPr/>
              </p:nvSpPr>
              <p:spPr bwMode="auto">
                <a:xfrm>
                  <a:off x="171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Mo</a:t>
                  </a:r>
                </a:p>
              </p:txBody>
            </p:sp>
            <p:sp>
              <p:nvSpPr>
                <p:cNvPr id="70" name="Rectangle 34">
                  <a:extLst>
                    <a:ext uri="{FF2B5EF4-FFF2-40B4-BE49-F238E27FC236}">
                      <a16:creationId xmlns:a16="http://schemas.microsoft.com/office/drawing/2014/main" xmlns="" id="{B1357CD9-AB40-43B9-9CC7-0B1CB485FCD4}"/>
                    </a:ext>
                  </a:extLst>
                </p:cNvPr>
                <p:cNvSpPr>
                  <a:spLocks noChangeArrowheads="1"/>
                </p:cNvSpPr>
                <p:nvPr/>
              </p:nvSpPr>
              <p:spPr bwMode="auto">
                <a:xfrm>
                  <a:off x="2007"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Tc</a:t>
                  </a:r>
                </a:p>
              </p:txBody>
            </p:sp>
            <p:sp>
              <p:nvSpPr>
                <p:cNvPr id="71" name="Rectangle 35">
                  <a:extLst>
                    <a:ext uri="{FF2B5EF4-FFF2-40B4-BE49-F238E27FC236}">
                      <a16:creationId xmlns:a16="http://schemas.microsoft.com/office/drawing/2014/main" xmlns="" id="{41A09651-9AF7-4AB3-B1D8-A049E23ED804}"/>
                    </a:ext>
                  </a:extLst>
                </p:cNvPr>
                <p:cNvSpPr>
                  <a:spLocks noChangeArrowheads="1"/>
                </p:cNvSpPr>
                <p:nvPr/>
              </p:nvSpPr>
              <p:spPr bwMode="auto">
                <a:xfrm>
                  <a:off x="229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Ru</a:t>
                  </a:r>
                </a:p>
              </p:txBody>
            </p:sp>
            <p:sp>
              <p:nvSpPr>
                <p:cNvPr id="72" name="Rectangle 36">
                  <a:extLst>
                    <a:ext uri="{FF2B5EF4-FFF2-40B4-BE49-F238E27FC236}">
                      <a16:creationId xmlns:a16="http://schemas.microsoft.com/office/drawing/2014/main" xmlns="" id="{7ECF6F7F-F168-4F10-8C6A-399003704968}"/>
                    </a:ext>
                  </a:extLst>
                </p:cNvPr>
                <p:cNvSpPr>
                  <a:spLocks noChangeArrowheads="1"/>
                </p:cNvSpPr>
                <p:nvPr/>
              </p:nvSpPr>
              <p:spPr bwMode="auto">
                <a:xfrm>
                  <a:off x="2871"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Pd</a:t>
                  </a:r>
                </a:p>
              </p:txBody>
            </p:sp>
            <p:sp>
              <p:nvSpPr>
                <p:cNvPr id="73" name="Rectangle 37">
                  <a:extLst>
                    <a:ext uri="{FF2B5EF4-FFF2-40B4-BE49-F238E27FC236}">
                      <a16:creationId xmlns:a16="http://schemas.microsoft.com/office/drawing/2014/main" xmlns="" id="{1F5CF049-CEC6-4E34-A385-AE4EEA92DB4B}"/>
                    </a:ext>
                  </a:extLst>
                </p:cNvPr>
                <p:cNvSpPr>
                  <a:spLocks noChangeArrowheads="1"/>
                </p:cNvSpPr>
                <p:nvPr/>
              </p:nvSpPr>
              <p:spPr bwMode="auto">
                <a:xfrm>
                  <a:off x="315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Ag</a:t>
                  </a:r>
                </a:p>
              </p:txBody>
            </p:sp>
            <p:sp>
              <p:nvSpPr>
                <p:cNvPr id="74" name="Rectangle 38">
                  <a:extLst>
                    <a:ext uri="{FF2B5EF4-FFF2-40B4-BE49-F238E27FC236}">
                      <a16:creationId xmlns:a16="http://schemas.microsoft.com/office/drawing/2014/main" xmlns="" id="{BE9B66A3-E27A-41BA-A813-45F82F11B313}"/>
                    </a:ext>
                  </a:extLst>
                </p:cNvPr>
                <p:cNvSpPr>
                  <a:spLocks noChangeArrowheads="1"/>
                </p:cNvSpPr>
                <p:nvPr/>
              </p:nvSpPr>
              <p:spPr bwMode="auto">
                <a:xfrm>
                  <a:off x="3447"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Cd</a:t>
                  </a:r>
                </a:p>
              </p:txBody>
            </p:sp>
            <p:sp>
              <p:nvSpPr>
                <p:cNvPr id="75" name="Rectangle 39">
                  <a:extLst>
                    <a:ext uri="{FF2B5EF4-FFF2-40B4-BE49-F238E27FC236}">
                      <a16:creationId xmlns:a16="http://schemas.microsoft.com/office/drawing/2014/main" xmlns="" id="{E7EB24DA-DDB4-4864-913A-3DDBB4C3BCE6}"/>
                    </a:ext>
                  </a:extLst>
                </p:cNvPr>
                <p:cNvSpPr>
                  <a:spLocks noChangeArrowheads="1"/>
                </p:cNvSpPr>
                <p:nvPr/>
              </p:nvSpPr>
              <p:spPr bwMode="auto">
                <a:xfrm>
                  <a:off x="3735"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In</a:t>
                  </a:r>
                </a:p>
              </p:txBody>
            </p:sp>
            <p:sp>
              <p:nvSpPr>
                <p:cNvPr id="76" name="Rectangle 40">
                  <a:extLst>
                    <a:ext uri="{FF2B5EF4-FFF2-40B4-BE49-F238E27FC236}">
                      <a16:creationId xmlns:a16="http://schemas.microsoft.com/office/drawing/2014/main" xmlns="" id="{5F5B037B-4FB5-410C-B3CD-8D5E3D303441}"/>
                    </a:ext>
                  </a:extLst>
                </p:cNvPr>
                <p:cNvSpPr>
                  <a:spLocks noChangeArrowheads="1"/>
                </p:cNvSpPr>
                <p:nvPr/>
              </p:nvSpPr>
              <p:spPr bwMode="auto">
                <a:xfrm>
                  <a:off x="4023"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Sn</a:t>
                  </a:r>
                </a:p>
              </p:txBody>
            </p:sp>
            <p:sp>
              <p:nvSpPr>
                <p:cNvPr id="77" name="Rectangle 41">
                  <a:extLst>
                    <a:ext uri="{FF2B5EF4-FFF2-40B4-BE49-F238E27FC236}">
                      <a16:creationId xmlns:a16="http://schemas.microsoft.com/office/drawing/2014/main" xmlns="" id="{14F53FC7-A7AC-4473-8CC7-2106337E1447}"/>
                    </a:ext>
                  </a:extLst>
                </p:cNvPr>
                <p:cNvSpPr>
                  <a:spLocks noChangeArrowheads="1"/>
                </p:cNvSpPr>
                <p:nvPr/>
              </p:nvSpPr>
              <p:spPr bwMode="auto">
                <a:xfrm>
                  <a:off x="4311"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Sb</a:t>
                  </a:r>
                </a:p>
              </p:txBody>
            </p:sp>
            <p:sp>
              <p:nvSpPr>
                <p:cNvPr id="78" name="Rectangle 42">
                  <a:extLst>
                    <a:ext uri="{FF2B5EF4-FFF2-40B4-BE49-F238E27FC236}">
                      <a16:creationId xmlns:a16="http://schemas.microsoft.com/office/drawing/2014/main" xmlns="" id="{FC84AC9F-A803-4C12-8D6F-F4153468DA8F}"/>
                    </a:ext>
                  </a:extLst>
                </p:cNvPr>
                <p:cNvSpPr>
                  <a:spLocks noChangeArrowheads="1"/>
                </p:cNvSpPr>
                <p:nvPr/>
              </p:nvSpPr>
              <p:spPr bwMode="auto">
                <a:xfrm>
                  <a:off x="567" y="2660"/>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err="1"/>
                    <a:t>Sr</a:t>
                  </a:r>
                  <a:endParaRPr lang="en-GB" sz="1400" dirty="0"/>
                </a:p>
              </p:txBody>
            </p:sp>
            <p:sp>
              <p:nvSpPr>
                <p:cNvPr id="79" name="Rectangle 43">
                  <a:extLst>
                    <a:ext uri="{FF2B5EF4-FFF2-40B4-BE49-F238E27FC236}">
                      <a16:creationId xmlns:a16="http://schemas.microsoft.com/office/drawing/2014/main" xmlns="" id="{2235EBF4-4FEB-414C-BB70-BBEBB3D596EE}"/>
                    </a:ext>
                  </a:extLst>
                </p:cNvPr>
                <p:cNvSpPr>
                  <a:spLocks noChangeArrowheads="1"/>
                </p:cNvSpPr>
                <p:nvPr/>
              </p:nvSpPr>
              <p:spPr bwMode="auto">
                <a:xfrm>
                  <a:off x="4599"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Te</a:t>
                  </a:r>
                </a:p>
              </p:txBody>
            </p:sp>
            <p:sp>
              <p:nvSpPr>
                <p:cNvPr id="80" name="Rectangle 44">
                  <a:extLst>
                    <a:ext uri="{FF2B5EF4-FFF2-40B4-BE49-F238E27FC236}">
                      <a16:creationId xmlns:a16="http://schemas.microsoft.com/office/drawing/2014/main" xmlns="" id="{3A00C62E-E2D9-4E74-8142-A434A6AF0F09}"/>
                    </a:ext>
                  </a:extLst>
                </p:cNvPr>
                <p:cNvSpPr>
                  <a:spLocks noChangeArrowheads="1"/>
                </p:cNvSpPr>
                <p:nvPr/>
              </p:nvSpPr>
              <p:spPr bwMode="auto">
                <a:xfrm>
                  <a:off x="2583" y="2660"/>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Rh</a:t>
                  </a:r>
                </a:p>
              </p:txBody>
            </p:sp>
            <p:sp>
              <p:nvSpPr>
                <p:cNvPr id="81" name="Rectangle 45">
                  <a:extLst>
                    <a:ext uri="{FF2B5EF4-FFF2-40B4-BE49-F238E27FC236}">
                      <a16:creationId xmlns:a16="http://schemas.microsoft.com/office/drawing/2014/main" xmlns="" id="{E9D0339A-D248-4FCB-8A18-60DDCA694DD2}"/>
                    </a:ext>
                  </a:extLst>
                </p:cNvPr>
                <p:cNvSpPr>
                  <a:spLocks noChangeArrowheads="1"/>
                </p:cNvSpPr>
                <p:nvPr/>
              </p:nvSpPr>
              <p:spPr bwMode="auto">
                <a:xfrm>
                  <a:off x="567" y="2948"/>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Ba</a:t>
                  </a:r>
                </a:p>
              </p:txBody>
            </p:sp>
            <p:sp>
              <p:nvSpPr>
                <p:cNvPr id="82" name="Rectangle 46">
                  <a:extLst>
                    <a:ext uri="{FF2B5EF4-FFF2-40B4-BE49-F238E27FC236}">
                      <a16:creationId xmlns:a16="http://schemas.microsoft.com/office/drawing/2014/main" xmlns="" id="{4DA0A382-40A7-4B14-8100-A3F03D685E58}"/>
                    </a:ext>
                  </a:extLst>
                </p:cNvPr>
                <p:cNvSpPr>
                  <a:spLocks noChangeArrowheads="1"/>
                </p:cNvSpPr>
                <p:nvPr/>
              </p:nvSpPr>
              <p:spPr bwMode="auto">
                <a:xfrm>
                  <a:off x="1143"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Hf</a:t>
                  </a:r>
                </a:p>
              </p:txBody>
            </p:sp>
            <p:sp>
              <p:nvSpPr>
                <p:cNvPr id="83" name="Rectangle 47">
                  <a:extLst>
                    <a:ext uri="{FF2B5EF4-FFF2-40B4-BE49-F238E27FC236}">
                      <a16:creationId xmlns:a16="http://schemas.microsoft.com/office/drawing/2014/main" xmlns="" id="{CC51870B-0741-4578-A726-B09B295CF4F6}"/>
                    </a:ext>
                  </a:extLst>
                </p:cNvPr>
                <p:cNvSpPr>
                  <a:spLocks noChangeArrowheads="1"/>
                </p:cNvSpPr>
                <p:nvPr/>
              </p:nvSpPr>
              <p:spPr bwMode="auto">
                <a:xfrm>
                  <a:off x="1431"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Ta</a:t>
                  </a:r>
                </a:p>
              </p:txBody>
            </p:sp>
            <p:sp>
              <p:nvSpPr>
                <p:cNvPr id="84" name="Rectangle 48">
                  <a:extLst>
                    <a:ext uri="{FF2B5EF4-FFF2-40B4-BE49-F238E27FC236}">
                      <a16:creationId xmlns:a16="http://schemas.microsoft.com/office/drawing/2014/main" xmlns="" id="{F493CD6D-2A47-40CB-9C7E-262A074E1C2A}"/>
                    </a:ext>
                  </a:extLst>
                </p:cNvPr>
                <p:cNvSpPr>
                  <a:spLocks noChangeArrowheads="1"/>
                </p:cNvSpPr>
                <p:nvPr/>
              </p:nvSpPr>
              <p:spPr bwMode="auto">
                <a:xfrm>
                  <a:off x="171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W</a:t>
                  </a:r>
                </a:p>
              </p:txBody>
            </p:sp>
            <p:sp>
              <p:nvSpPr>
                <p:cNvPr id="85" name="Rectangle 49">
                  <a:extLst>
                    <a:ext uri="{FF2B5EF4-FFF2-40B4-BE49-F238E27FC236}">
                      <a16:creationId xmlns:a16="http://schemas.microsoft.com/office/drawing/2014/main" xmlns="" id="{1376D528-FE88-4D75-9B9F-85518ADD6300}"/>
                    </a:ext>
                  </a:extLst>
                </p:cNvPr>
                <p:cNvSpPr>
                  <a:spLocks noChangeArrowheads="1"/>
                </p:cNvSpPr>
                <p:nvPr/>
              </p:nvSpPr>
              <p:spPr bwMode="auto">
                <a:xfrm>
                  <a:off x="2007"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Re</a:t>
                  </a:r>
                </a:p>
              </p:txBody>
            </p:sp>
            <p:sp>
              <p:nvSpPr>
                <p:cNvPr id="86" name="Rectangle 50">
                  <a:extLst>
                    <a:ext uri="{FF2B5EF4-FFF2-40B4-BE49-F238E27FC236}">
                      <a16:creationId xmlns:a16="http://schemas.microsoft.com/office/drawing/2014/main" xmlns="" id="{BC0E2017-0F5B-49A7-8A4F-88437A464E2A}"/>
                    </a:ext>
                  </a:extLst>
                </p:cNvPr>
                <p:cNvSpPr>
                  <a:spLocks noChangeArrowheads="1"/>
                </p:cNvSpPr>
                <p:nvPr/>
              </p:nvSpPr>
              <p:spPr bwMode="auto">
                <a:xfrm>
                  <a:off x="229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Os</a:t>
                  </a:r>
                </a:p>
              </p:txBody>
            </p:sp>
            <p:sp>
              <p:nvSpPr>
                <p:cNvPr id="87" name="Rectangle 51">
                  <a:extLst>
                    <a:ext uri="{FF2B5EF4-FFF2-40B4-BE49-F238E27FC236}">
                      <a16:creationId xmlns:a16="http://schemas.microsoft.com/office/drawing/2014/main" xmlns="" id="{C85262DD-1DC1-4B55-B117-1BD525D03123}"/>
                    </a:ext>
                  </a:extLst>
                </p:cNvPr>
                <p:cNvSpPr>
                  <a:spLocks noChangeArrowheads="1"/>
                </p:cNvSpPr>
                <p:nvPr/>
              </p:nvSpPr>
              <p:spPr bwMode="auto">
                <a:xfrm>
                  <a:off x="2583"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Ir</a:t>
                  </a:r>
                </a:p>
              </p:txBody>
            </p:sp>
            <p:sp>
              <p:nvSpPr>
                <p:cNvPr id="88" name="Rectangle 52">
                  <a:extLst>
                    <a:ext uri="{FF2B5EF4-FFF2-40B4-BE49-F238E27FC236}">
                      <a16:creationId xmlns:a16="http://schemas.microsoft.com/office/drawing/2014/main" xmlns="" id="{93099FE8-EF9E-4422-A85E-91AC6001F592}"/>
                    </a:ext>
                  </a:extLst>
                </p:cNvPr>
                <p:cNvSpPr>
                  <a:spLocks noChangeArrowheads="1"/>
                </p:cNvSpPr>
                <p:nvPr/>
              </p:nvSpPr>
              <p:spPr bwMode="auto">
                <a:xfrm>
                  <a:off x="315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Au</a:t>
                  </a:r>
                </a:p>
              </p:txBody>
            </p:sp>
            <p:sp>
              <p:nvSpPr>
                <p:cNvPr id="89" name="Rectangle 53">
                  <a:extLst>
                    <a:ext uri="{FF2B5EF4-FFF2-40B4-BE49-F238E27FC236}">
                      <a16:creationId xmlns:a16="http://schemas.microsoft.com/office/drawing/2014/main" xmlns="" id="{4539E259-26D0-4423-B36E-D5DE8D4DCC2C}"/>
                    </a:ext>
                  </a:extLst>
                </p:cNvPr>
                <p:cNvSpPr>
                  <a:spLocks noChangeArrowheads="1"/>
                </p:cNvSpPr>
                <p:nvPr/>
              </p:nvSpPr>
              <p:spPr bwMode="auto">
                <a:xfrm>
                  <a:off x="3447"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Hg</a:t>
                  </a:r>
                </a:p>
              </p:txBody>
            </p:sp>
            <p:sp>
              <p:nvSpPr>
                <p:cNvPr id="90" name="Rectangle 54">
                  <a:extLst>
                    <a:ext uri="{FF2B5EF4-FFF2-40B4-BE49-F238E27FC236}">
                      <a16:creationId xmlns:a16="http://schemas.microsoft.com/office/drawing/2014/main" xmlns="" id="{882272AE-203B-4890-AD35-9DFCD89F5367}"/>
                    </a:ext>
                  </a:extLst>
                </p:cNvPr>
                <p:cNvSpPr>
                  <a:spLocks noChangeArrowheads="1"/>
                </p:cNvSpPr>
                <p:nvPr/>
              </p:nvSpPr>
              <p:spPr bwMode="auto">
                <a:xfrm>
                  <a:off x="373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Tl</a:t>
                  </a:r>
                </a:p>
              </p:txBody>
            </p:sp>
            <p:sp>
              <p:nvSpPr>
                <p:cNvPr id="91" name="Rectangle 55">
                  <a:extLst>
                    <a:ext uri="{FF2B5EF4-FFF2-40B4-BE49-F238E27FC236}">
                      <a16:creationId xmlns:a16="http://schemas.microsoft.com/office/drawing/2014/main" xmlns="" id="{F206E8C6-54D6-4944-9365-845F134E935E}"/>
                    </a:ext>
                  </a:extLst>
                </p:cNvPr>
                <p:cNvSpPr>
                  <a:spLocks noChangeArrowheads="1"/>
                </p:cNvSpPr>
                <p:nvPr/>
              </p:nvSpPr>
              <p:spPr bwMode="auto">
                <a:xfrm>
                  <a:off x="4023"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err="1"/>
                    <a:t>Pb</a:t>
                  </a:r>
                  <a:endParaRPr lang="en-GB" sz="1400" dirty="0"/>
                </a:p>
              </p:txBody>
            </p:sp>
            <p:sp>
              <p:nvSpPr>
                <p:cNvPr id="92" name="Rectangle 56">
                  <a:extLst>
                    <a:ext uri="{FF2B5EF4-FFF2-40B4-BE49-F238E27FC236}">
                      <a16:creationId xmlns:a16="http://schemas.microsoft.com/office/drawing/2014/main" xmlns="" id="{55D7146F-1E2E-4548-8AAB-C05A44AA0270}"/>
                    </a:ext>
                  </a:extLst>
                </p:cNvPr>
                <p:cNvSpPr>
                  <a:spLocks noChangeArrowheads="1"/>
                </p:cNvSpPr>
                <p:nvPr/>
              </p:nvSpPr>
              <p:spPr bwMode="auto">
                <a:xfrm>
                  <a:off x="4311"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Bi</a:t>
                  </a:r>
                </a:p>
              </p:txBody>
            </p:sp>
            <p:sp>
              <p:nvSpPr>
                <p:cNvPr id="93" name="Rectangle 57">
                  <a:extLst>
                    <a:ext uri="{FF2B5EF4-FFF2-40B4-BE49-F238E27FC236}">
                      <a16:creationId xmlns:a16="http://schemas.microsoft.com/office/drawing/2014/main" xmlns="" id="{F0E57BF1-258A-471C-A8CE-17511B7031A5}"/>
                    </a:ext>
                  </a:extLst>
                </p:cNvPr>
                <p:cNvSpPr>
                  <a:spLocks noChangeArrowheads="1"/>
                </p:cNvSpPr>
                <p:nvPr/>
              </p:nvSpPr>
              <p:spPr bwMode="auto">
                <a:xfrm>
                  <a:off x="4599"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Po</a:t>
                  </a:r>
                </a:p>
              </p:txBody>
            </p:sp>
            <p:sp>
              <p:nvSpPr>
                <p:cNvPr id="94" name="Rectangle 58">
                  <a:extLst>
                    <a:ext uri="{FF2B5EF4-FFF2-40B4-BE49-F238E27FC236}">
                      <a16:creationId xmlns:a16="http://schemas.microsoft.com/office/drawing/2014/main" xmlns="" id="{468E5D51-A286-4B81-8000-2D367788D3E8}"/>
                    </a:ext>
                  </a:extLst>
                </p:cNvPr>
                <p:cNvSpPr>
                  <a:spLocks noChangeArrowheads="1"/>
                </p:cNvSpPr>
                <p:nvPr/>
              </p:nvSpPr>
              <p:spPr bwMode="auto">
                <a:xfrm>
                  <a:off x="855"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La</a:t>
                  </a:r>
                </a:p>
              </p:txBody>
            </p:sp>
            <p:sp>
              <p:nvSpPr>
                <p:cNvPr id="95" name="Rectangle 59">
                  <a:extLst>
                    <a:ext uri="{FF2B5EF4-FFF2-40B4-BE49-F238E27FC236}">
                      <a16:creationId xmlns:a16="http://schemas.microsoft.com/office/drawing/2014/main" xmlns="" id="{74886C56-4149-4A1A-9BD8-829DEB9EB885}"/>
                    </a:ext>
                  </a:extLst>
                </p:cNvPr>
                <p:cNvSpPr>
                  <a:spLocks noChangeArrowheads="1"/>
                </p:cNvSpPr>
                <p:nvPr/>
              </p:nvSpPr>
              <p:spPr bwMode="auto">
                <a:xfrm>
                  <a:off x="4887"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a:t>
                  </a:r>
                </a:p>
              </p:txBody>
            </p:sp>
            <p:sp>
              <p:nvSpPr>
                <p:cNvPr id="96" name="Rectangle 60">
                  <a:extLst>
                    <a:ext uri="{FF2B5EF4-FFF2-40B4-BE49-F238E27FC236}">
                      <a16:creationId xmlns:a16="http://schemas.microsoft.com/office/drawing/2014/main" xmlns="" id="{A098A3D7-C2A8-4674-BD6C-4C732BE59E07}"/>
                    </a:ext>
                  </a:extLst>
                </p:cNvPr>
                <p:cNvSpPr>
                  <a:spLocks noChangeArrowheads="1"/>
                </p:cNvSpPr>
                <p:nvPr/>
              </p:nvSpPr>
              <p:spPr bwMode="auto">
                <a:xfrm>
                  <a:off x="2871" y="2948"/>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Pt</a:t>
                  </a:r>
                </a:p>
              </p:txBody>
            </p:sp>
            <p:sp>
              <p:nvSpPr>
                <p:cNvPr id="97" name="Rectangle 61">
                  <a:extLst>
                    <a:ext uri="{FF2B5EF4-FFF2-40B4-BE49-F238E27FC236}">
                      <a16:creationId xmlns:a16="http://schemas.microsoft.com/office/drawing/2014/main" xmlns="" id="{CA126C9F-09F3-44AD-AEC9-377FF1D708BB}"/>
                    </a:ext>
                  </a:extLst>
                </p:cNvPr>
                <p:cNvSpPr>
                  <a:spLocks noChangeArrowheads="1"/>
                </p:cNvSpPr>
                <p:nvPr/>
              </p:nvSpPr>
              <p:spPr bwMode="auto">
                <a:xfrm>
                  <a:off x="567" y="3236"/>
                  <a:ext cx="288" cy="288"/>
                </a:xfrm>
                <a:prstGeom prst="rect">
                  <a:avLst/>
                </a:prstGeom>
                <a:no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Ra</a:t>
                  </a:r>
                </a:p>
              </p:txBody>
            </p:sp>
            <p:sp>
              <p:nvSpPr>
                <p:cNvPr id="98" name="Rectangle 62">
                  <a:extLst>
                    <a:ext uri="{FF2B5EF4-FFF2-40B4-BE49-F238E27FC236}">
                      <a16:creationId xmlns:a16="http://schemas.microsoft.com/office/drawing/2014/main" xmlns="" id="{757E413C-A027-4C71-83A2-347BC68B9574}"/>
                    </a:ext>
                  </a:extLst>
                </p:cNvPr>
                <p:cNvSpPr>
                  <a:spLocks noChangeArrowheads="1"/>
                </p:cNvSpPr>
                <p:nvPr/>
              </p:nvSpPr>
              <p:spPr bwMode="auto">
                <a:xfrm>
                  <a:off x="1143"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Rf</a:t>
                  </a:r>
                </a:p>
              </p:txBody>
            </p:sp>
            <p:sp>
              <p:nvSpPr>
                <p:cNvPr id="99" name="Rectangle 63">
                  <a:extLst>
                    <a:ext uri="{FF2B5EF4-FFF2-40B4-BE49-F238E27FC236}">
                      <a16:creationId xmlns:a16="http://schemas.microsoft.com/office/drawing/2014/main" xmlns="" id="{CC03A615-F3FF-4681-85F7-853348DE2357}"/>
                    </a:ext>
                  </a:extLst>
                </p:cNvPr>
                <p:cNvSpPr>
                  <a:spLocks noChangeArrowheads="1"/>
                </p:cNvSpPr>
                <p:nvPr/>
              </p:nvSpPr>
              <p:spPr bwMode="auto">
                <a:xfrm>
                  <a:off x="1431"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Db</a:t>
                  </a:r>
                </a:p>
              </p:txBody>
            </p:sp>
            <p:sp>
              <p:nvSpPr>
                <p:cNvPr id="100" name="Rectangle 64">
                  <a:extLst>
                    <a:ext uri="{FF2B5EF4-FFF2-40B4-BE49-F238E27FC236}">
                      <a16:creationId xmlns:a16="http://schemas.microsoft.com/office/drawing/2014/main" xmlns="" id="{3564F727-A296-4F9D-8BB0-B116D9317CE9}"/>
                    </a:ext>
                  </a:extLst>
                </p:cNvPr>
                <p:cNvSpPr>
                  <a:spLocks noChangeArrowheads="1"/>
                </p:cNvSpPr>
                <p:nvPr/>
              </p:nvSpPr>
              <p:spPr bwMode="auto">
                <a:xfrm>
                  <a:off x="1719"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Sg</a:t>
                  </a:r>
                </a:p>
              </p:txBody>
            </p:sp>
            <p:sp>
              <p:nvSpPr>
                <p:cNvPr id="101" name="Rectangle 65">
                  <a:extLst>
                    <a:ext uri="{FF2B5EF4-FFF2-40B4-BE49-F238E27FC236}">
                      <a16:creationId xmlns:a16="http://schemas.microsoft.com/office/drawing/2014/main" xmlns="" id="{830278CE-EF6A-4071-8514-57110F03DC50}"/>
                    </a:ext>
                  </a:extLst>
                </p:cNvPr>
                <p:cNvSpPr>
                  <a:spLocks noChangeArrowheads="1"/>
                </p:cNvSpPr>
                <p:nvPr/>
              </p:nvSpPr>
              <p:spPr bwMode="auto">
                <a:xfrm>
                  <a:off x="2007"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Bh</a:t>
                  </a:r>
                </a:p>
              </p:txBody>
            </p:sp>
            <p:sp>
              <p:nvSpPr>
                <p:cNvPr id="102" name="Rectangle 66">
                  <a:extLst>
                    <a:ext uri="{FF2B5EF4-FFF2-40B4-BE49-F238E27FC236}">
                      <a16:creationId xmlns:a16="http://schemas.microsoft.com/office/drawing/2014/main" xmlns="" id="{78589864-8197-4B44-8D52-89779F298D1D}"/>
                    </a:ext>
                  </a:extLst>
                </p:cNvPr>
                <p:cNvSpPr>
                  <a:spLocks noChangeArrowheads="1"/>
                </p:cNvSpPr>
                <p:nvPr/>
              </p:nvSpPr>
              <p:spPr bwMode="auto">
                <a:xfrm>
                  <a:off x="2295"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Hs</a:t>
                  </a:r>
                </a:p>
              </p:txBody>
            </p:sp>
            <p:sp>
              <p:nvSpPr>
                <p:cNvPr id="103" name="Rectangle 67">
                  <a:extLst>
                    <a:ext uri="{FF2B5EF4-FFF2-40B4-BE49-F238E27FC236}">
                      <a16:creationId xmlns:a16="http://schemas.microsoft.com/office/drawing/2014/main" xmlns="" id="{7B05CF32-A0AD-4D7B-B632-DD280290B7EF}"/>
                    </a:ext>
                  </a:extLst>
                </p:cNvPr>
                <p:cNvSpPr>
                  <a:spLocks noChangeArrowheads="1"/>
                </p:cNvSpPr>
                <p:nvPr/>
              </p:nvSpPr>
              <p:spPr bwMode="auto">
                <a:xfrm>
                  <a:off x="2583"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Mt</a:t>
                  </a:r>
                </a:p>
              </p:txBody>
            </p:sp>
            <p:sp>
              <p:nvSpPr>
                <p:cNvPr id="104" name="Rectangle 68">
                  <a:extLst>
                    <a:ext uri="{FF2B5EF4-FFF2-40B4-BE49-F238E27FC236}">
                      <a16:creationId xmlns:a16="http://schemas.microsoft.com/office/drawing/2014/main" xmlns="" id="{FE00FEEE-314B-43B9-8224-C0A1E1630491}"/>
                    </a:ext>
                  </a:extLst>
                </p:cNvPr>
                <p:cNvSpPr>
                  <a:spLocks noChangeArrowheads="1"/>
                </p:cNvSpPr>
                <p:nvPr/>
              </p:nvSpPr>
              <p:spPr bwMode="auto">
                <a:xfrm>
                  <a:off x="3159"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
                  </a:r>
                </a:p>
              </p:txBody>
            </p:sp>
            <p:sp>
              <p:nvSpPr>
                <p:cNvPr id="105" name="Rectangle 69">
                  <a:extLst>
                    <a:ext uri="{FF2B5EF4-FFF2-40B4-BE49-F238E27FC236}">
                      <a16:creationId xmlns:a16="http://schemas.microsoft.com/office/drawing/2014/main" xmlns="" id="{F4E4A520-30CC-431A-ABC1-A73A949BAAED}"/>
                    </a:ext>
                  </a:extLst>
                </p:cNvPr>
                <p:cNvSpPr>
                  <a:spLocks noChangeArrowheads="1"/>
                </p:cNvSpPr>
                <p:nvPr/>
              </p:nvSpPr>
              <p:spPr bwMode="auto">
                <a:xfrm>
                  <a:off x="3447"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
                  </a:r>
                </a:p>
              </p:txBody>
            </p:sp>
            <p:sp>
              <p:nvSpPr>
                <p:cNvPr id="106" name="Rectangle 70">
                  <a:extLst>
                    <a:ext uri="{FF2B5EF4-FFF2-40B4-BE49-F238E27FC236}">
                      <a16:creationId xmlns:a16="http://schemas.microsoft.com/office/drawing/2014/main" xmlns="" id="{1B00FD40-9F04-4742-99A7-C37D0FCA2F3C}"/>
                    </a:ext>
                  </a:extLst>
                </p:cNvPr>
                <p:cNvSpPr>
                  <a:spLocks noChangeArrowheads="1"/>
                </p:cNvSpPr>
                <p:nvPr/>
              </p:nvSpPr>
              <p:spPr bwMode="auto">
                <a:xfrm>
                  <a:off x="855"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Ac</a:t>
                  </a:r>
                </a:p>
              </p:txBody>
            </p:sp>
            <p:sp>
              <p:nvSpPr>
                <p:cNvPr id="107" name="Rectangle 71">
                  <a:extLst>
                    <a:ext uri="{FF2B5EF4-FFF2-40B4-BE49-F238E27FC236}">
                      <a16:creationId xmlns:a16="http://schemas.microsoft.com/office/drawing/2014/main" xmlns="" id="{B2E40F56-FC61-4557-8692-338C06EB889E}"/>
                    </a:ext>
                  </a:extLst>
                </p:cNvPr>
                <p:cNvSpPr>
                  <a:spLocks noChangeArrowheads="1"/>
                </p:cNvSpPr>
                <p:nvPr/>
              </p:nvSpPr>
              <p:spPr bwMode="auto">
                <a:xfrm>
                  <a:off x="2871" y="323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t>
                  </a:r>
                </a:p>
              </p:txBody>
            </p:sp>
            <p:sp>
              <p:nvSpPr>
                <p:cNvPr id="108" name="Rectangle 72">
                  <a:extLst>
                    <a:ext uri="{FF2B5EF4-FFF2-40B4-BE49-F238E27FC236}">
                      <a16:creationId xmlns:a16="http://schemas.microsoft.com/office/drawing/2014/main" xmlns="" id="{38DF2BD5-C9A7-4616-8F51-957D1CCE7078}"/>
                    </a:ext>
                  </a:extLst>
                </p:cNvPr>
                <p:cNvSpPr>
                  <a:spLocks noChangeArrowheads="1"/>
                </p:cNvSpPr>
                <p:nvPr/>
              </p:nvSpPr>
              <p:spPr bwMode="auto">
                <a:xfrm>
                  <a:off x="3735"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Al</a:t>
                  </a:r>
                </a:p>
              </p:txBody>
            </p:sp>
            <p:sp>
              <p:nvSpPr>
                <p:cNvPr id="109" name="Rectangle 73">
                  <a:extLst>
                    <a:ext uri="{FF2B5EF4-FFF2-40B4-BE49-F238E27FC236}">
                      <a16:creationId xmlns:a16="http://schemas.microsoft.com/office/drawing/2014/main" xmlns="" id="{0D1356FA-D16E-46C1-AD61-51919E184E22}"/>
                    </a:ext>
                  </a:extLst>
                </p:cNvPr>
                <p:cNvSpPr>
                  <a:spLocks noChangeArrowheads="1"/>
                </p:cNvSpPr>
                <p:nvPr/>
              </p:nvSpPr>
              <p:spPr bwMode="auto">
                <a:xfrm>
                  <a:off x="4311" y="2084"/>
                  <a:ext cx="288" cy="288"/>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1400" dirty="0"/>
                    <a:t>P</a:t>
                  </a:r>
                </a:p>
              </p:txBody>
            </p:sp>
            <p:sp>
              <p:nvSpPr>
                <p:cNvPr id="110" name="Rectangle 74">
                  <a:extLst>
                    <a:ext uri="{FF2B5EF4-FFF2-40B4-BE49-F238E27FC236}">
                      <a16:creationId xmlns:a16="http://schemas.microsoft.com/office/drawing/2014/main" xmlns="" id="{E484A4EF-6AF0-44DC-B443-A15D25308089}"/>
                    </a:ext>
                  </a:extLst>
                </p:cNvPr>
                <p:cNvSpPr>
                  <a:spLocks noChangeArrowheads="1"/>
                </p:cNvSpPr>
                <p:nvPr/>
              </p:nvSpPr>
              <p:spPr bwMode="auto">
                <a:xfrm>
                  <a:off x="4311" y="1796"/>
                  <a:ext cx="288" cy="288"/>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1400"/>
                    <a:t>N</a:t>
                  </a:r>
                </a:p>
              </p:txBody>
            </p:sp>
            <p:sp>
              <p:nvSpPr>
                <p:cNvPr id="111" name="Rectangle 75">
                  <a:extLst>
                    <a:ext uri="{FF2B5EF4-FFF2-40B4-BE49-F238E27FC236}">
                      <a16:creationId xmlns:a16="http://schemas.microsoft.com/office/drawing/2014/main" xmlns="" id="{53BF5EF9-C04F-45A2-9578-33DB1F4A431D}"/>
                    </a:ext>
                  </a:extLst>
                </p:cNvPr>
                <p:cNvSpPr>
                  <a:spLocks noChangeArrowheads="1"/>
                </p:cNvSpPr>
                <p:nvPr/>
              </p:nvSpPr>
              <p:spPr bwMode="auto">
                <a:xfrm>
                  <a:off x="4599" y="1796"/>
                  <a:ext cx="288" cy="288"/>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1400"/>
                    <a:t>O</a:t>
                  </a:r>
                </a:p>
              </p:txBody>
            </p:sp>
            <p:sp>
              <p:nvSpPr>
                <p:cNvPr id="112" name="Rectangle 76">
                  <a:extLst>
                    <a:ext uri="{FF2B5EF4-FFF2-40B4-BE49-F238E27FC236}">
                      <a16:creationId xmlns:a16="http://schemas.microsoft.com/office/drawing/2014/main" xmlns="" id="{79209A75-822D-49B6-A03C-AF76BDE592EE}"/>
                    </a:ext>
                  </a:extLst>
                </p:cNvPr>
                <p:cNvSpPr>
                  <a:spLocks noChangeArrowheads="1"/>
                </p:cNvSpPr>
                <p:nvPr/>
              </p:nvSpPr>
              <p:spPr bwMode="auto">
                <a:xfrm>
                  <a:off x="4599" y="2084"/>
                  <a:ext cx="288" cy="288"/>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1400" dirty="0"/>
                    <a:t>S</a:t>
                  </a:r>
                </a:p>
              </p:txBody>
            </p:sp>
            <p:sp>
              <p:nvSpPr>
                <p:cNvPr id="113" name="Rectangle 77">
                  <a:extLst>
                    <a:ext uri="{FF2B5EF4-FFF2-40B4-BE49-F238E27FC236}">
                      <a16:creationId xmlns:a16="http://schemas.microsoft.com/office/drawing/2014/main" xmlns="" id="{D317550D-D662-46FE-90E7-A440BE77F1E2}"/>
                    </a:ext>
                  </a:extLst>
                </p:cNvPr>
                <p:cNvSpPr>
                  <a:spLocks noChangeArrowheads="1"/>
                </p:cNvSpPr>
                <p:nvPr/>
              </p:nvSpPr>
              <p:spPr bwMode="auto">
                <a:xfrm>
                  <a:off x="4887" y="2084"/>
                  <a:ext cx="288" cy="288"/>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1400" dirty="0"/>
                    <a:t>Cl</a:t>
                  </a:r>
                </a:p>
              </p:txBody>
            </p:sp>
            <p:sp>
              <p:nvSpPr>
                <p:cNvPr id="114" name="Rectangle 78">
                  <a:extLst>
                    <a:ext uri="{FF2B5EF4-FFF2-40B4-BE49-F238E27FC236}">
                      <a16:creationId xmlns:a16="http://schemas.microsoft.com/office/drawing/2014/main" xmlns="" id="{2C9AE4AC-591D-4CF8-990A-07D4239D6749}"/>
                    </a:ext>
                  </a:extLst>
                </p:cNvPr>
                <p:cNvSpPr>
                  <a:spLocks noChangeArrowheads="1"/>
                </p:cNvSpPr>
                <p:nvPr/>
              </p:nvSpPr>
              <p:spPr bwMode="auto">
                <a:xfrm>
                  <a:off x="4887" y="1796"/>
                  <a:ext cx="288" cy="288"/>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1400" dirty="0"/>
                    <a:t>F</a:t>
                  </a:r>
                </a:p>
              </p:txBody>
            </p:sp>
            <p:sp>
              <p:nvSpPr>
                <p:cNvPr id="115" name="Rectangle 79">
                  <a:extLst>
                    <a:ext uri="{FF2B5EF4-FFF2-40B4-BE49-F238E27FC236}">
                      <a16:creationId xmlns:a16="http://schemas.microsoft.com/office/drawing/2014/main" xmlns="" id="{F8376040-8041-4823-BCC2-C2E6FC610F6D}"/>
                    </a:ext>
                  </a:extLst>
                </p:cNvPr>
                <p:cNvSpPr>
                  <a:spLocks noChangeArrowheads="1"/>
                </p:cNvSpPr>
                <p:nvPr/>
              </p:nvSpPr>
              <p:spPr bwMode="auto">
                <a:xfrm>
                  <a:off x="5175" y="1796"/>
                  <a:ext cx="288" cy="288"/>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1400" dirty="0"/>
                    <a:t>Ne</a:t>
                  </a:r>
                </a:p>
              </p:txBody>
            </p:sp>
            <p:sp>
              <p:nvSpPr>
                <p:cNvPr id="116" name="Rectangle 80">
                  <a:extLst>
                    <a:ext uri="{FF2B5EF4-FFF2-40B4-BE49-F238E27FC236}">
                      <a16:creationId xmlns:a16="http://schemas.microsoft.com/office/drawing/2014/main" xmlns="" id="{39DDD54D-7F6D-49A9-83F2-8354D3271B84}"/>
                    </a:ext>
                  </a:extLst>
                </p:cNvPr>
                <p:cNvSpPr>
                  <a:spLocks noChangeArrowheads="1"/>
                </p:cNvSpPr>
                <p:nvPr/>
              </p:nvSpPr>
              <p:spPr bwMode="auto">
                <a:xfrm>
                  <a:off x="5175" y="2084"/>
                  <a:ext cx="288" cy="288"/>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1400" dirty="0" err="1"/>
                    <a:t>Ar</a:t>
                  </a:r>
                  <a:endParaRPr lang="en-GB" sz="1400" dirty="0"/>
                </a:p>
              </p:txBody>
            </p:sp>
            <p:sp>
              <p:nvSpPr>
                <p:cNvPr id="117" name="Rectangle 81">
                  <a:extLst>
                    <a:ext uri="{FF2B5EF4-FFF2-40B4-BE49-F238E27FC236}">
                      <a16:creationId xmlns:a16="http://schemas.microsoft.com/office/drawing/2014/main" xmlns="" id="{D2B263EE-B596-4B88-BC83-B66F4695FB9B}"/>
                    </a:ext>
                  </a:extLst>
                </p:cNvPr>
                <p:cNvSpPr>
                  <a:spLocks noChangeArrowheads="1"/>
                </p:cNvSpPr>
                <p:nvPr/>
              </p:nvSpPr>
              <p:spPr bwMode="auto">
                <a:xfrm>
                  <a:off x="5175" y="2948"/>
                  <a:ext cx="288" cy="288"/>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1400" dirty="0"/>
                    <a:t>Rn</a:t>
                  </a:r>
                </a:p>
              </p:txBody>
            </p:sp>
            <p:sp>
              <p:nvSpPr>
                <p:cNvPr id="118" name="Rectangle 82">
                  <a:extLst>
                    <a:ext uri="{FF2B5EF4-FFF2-40B4-BE49-F238E27FC236}">
                      <a16:creationId xmlns:a16="http://schemas.microsoft.com/office/drawing/2014/main" xmlns="" id="{9D5A79B9-FD23-43B1-B1AD-7A168197656A}"/>
                    </a:ext>
                  </a:extLst>
                </p:cNvPr>
                <p:cNvSpPr>
                  <a:spLocks noChangeArrowheads="1"/>
                </p:cNvSpPr>
                <p:nvPr/>
              </p:nvSpPr>
              <p:spPr bwMode="auto">
                <a:xfrm>
                  <a:off x="4887" y="2660"/>
                  <a:ext cx="288" cy="288"/>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1400" dirty="0"/>
                    <a:t>I</a:t>
                  </a:r>
                </a:p>
              </p:txBody>
            </p:sp>
            <p:sp>
              <p:nvSpPr>
                <p:cNvPr id="119" name="Rectangle 83">
                  <a:extLst>
                    <a:ext uri="{FF2B5EF4-FFF2-40B4-BE49-F238E27FC236}">
                      <a16:creationId xmlns:a16="http://schemas.microsoft.com/office/drawing/2014/main" xmlns="" id="{C7B2232C-D784-4E1C-A915-02CDCCAADDB8}"/>
                    </a:ext>
                  </a:extLst>
                </p:cNvPr>
                <p:cNvSpPr>
                  <a:spLocks noChangeArrowheads="1"/>
                </p:cNvSpPr>
                <p:nvPr/>
              </p:nvSpPr>
              <p:spPr bwMode="auto">
                <a:xfrm>
                  <a:off x="4023" y="2084"/>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Si</a:t>
                  </a:r>
                </a:p>
              </p:txBody>
            </p:sp>
            <p:sp>
              <p:nvSpPr>
                <p:cNvPr id="120" name="Rectangle 84">
                  <a:extLst>
                    <a:ext uri="{FF2B5EF4-FFF2-40B4-BE49-F238E27FC236}">
                      <a16:creationId xmlns:a16="http://schemas.microsoft.com/office/drawing/2014/main" xmlns="" id="{35674455-2543-4ADB-8F17-B657540AE0F1}"/>
                    </a:ext>
                  </a:extLst>
                </p:cNvPr>
                <p:cNvSpPr>
                  <a:spLocks noChangeArrowheads="1"/>
                </p:cNvSpPr>
                <p:nvPr/>
              </p:nvSpPr>
              <p:spPr bwMode="auto">
                <a:xfrm>
                  <a:off x="5175" y="2660"/>
                  <a:ext cx="288" cy="288"/>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1400" dirty="0" err="1"/>
                    <a:t>Xe</a:t>
                  </a:r>
                  <a:endParaRPr lang="en-GB" sz="1400" dirty="0"/>
                </a:p>
              </p:txBody>
            </p:sp>
            <p:sp>
              <p:nvSpPr>
                <p:cNvPr id="121" name="Rectangle 85">
                  <a:extLst>
                    <a:ext uri="{FF2B5EF4-FFF2-40B4-BE49-F238E27FC236}">
                      <a16:creationId xmlns:a16="http://schemas.microsoft.com/office/drawing/2014/main" xmlns="" id="{99D877E7-6C46-4548-853C-5074522699F7}"/>
                    </a:ext>
                  </a:extLst>
                </p:cNvPr>
                <p:cNvSpPr>
                  <a:spLocks noChangeArrowheads="1"/>
                </p:cNvSpPr>
                <p:nvPr/>
              </p:nvSpPr>
              <p:spPr bwMode="auto">
                <a:xfrm>
                  <a:off x="5175" y="1508"/>
                  <a:ext cx="288" cy="288"/>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1400" dirty="0"/>
                    <a:t>He</a:t>
                  </a:r>
                </a:p>
              </p:txBody>
            </p:sp>
            <p:sp>
              <p:nvSpPr>
                <p:cNvPr id="122" name="Rectangle 86">
                  <a:extLst>
                    <a:ext uri="{FF2B5EF4-FFF2-40B4-BE49-F238E27FC236}">
                      <a16:creationId xmlns:a16="http://schemas.microsoft.com/office/drawing/2014/main" xmlns="" id="{9FF74BAF-A633-4E77-8F59-2660CD1ED940}"/>
                    </a:ext>
                  </a:extLst>
                </p:cNvPr>
                <p:cNvSpPr>
                  <a:spLocks noChangeArrowheads="1"/>
                </p:cNvSpPr>
                <p:nvPr/>
              </p:nvSpPr>
              <p:spPr bwMode="auto">
                <a:xfrm>
                  <a:off x="3735" y="1796"/>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a:t>B</a:t>
                  </a:r>
                </a:p>
              </p:txBody>
            </p:sp>
            <p:sp>
              <p:nvSpPr>
                <p:cNvPr id="123" name="Rectangle 87">
                  <a:extLst>
                    <a:ext uri="{FF2B5EF4-FFF2-40B4-BE49-F238E27FC236}">
                      <a16:creationId xmlns:a16="http://schemas.microsoft.com/office/drawing/2014/main" xmlns="" id="{AF541F12-D2AA-4138-8872-EAAFB281537A}"/>
                    </a:ext>
                  </a:extLst>
                </p:cNvPr>
                <p:cNvSpPr>
                  <a:spLocks noChangeArrowheads="1"/>
                </p:cNvSpPr>
                <p:nvPr/>
              </p:nvSpPr>
              <p:spPr bwMode="auto">
                <a:xfrm>
                  <a:off x="4023" y="1796"/>
                  <a:ext cx="288" cy="288"/>
                </a:xfrm>
                <a:prstGeom prst="rect">
                  <a:avLst/>
                </a:prstGeom>
                <a:ln>
                  <a:headEnd/>
                  <a:tailEnd/>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GB" sz="1400"/>
                    <a:t>C</a:t>
                  </a:r>
                </a:p>
              </p:txBody>
            </p:sp>
            <p:sp>
              <p:nvSpPr>
                <p:cNvPr id="124" name="Rectangle 88">
                  <a:extLst>
                    <a:ext uri="{FF2B5EF4-FFF2-40B4-BE49-F238E27FC236}">
                      <a16:creationId xmlns:a16="http://schemas.microsoft.com/office/drawing/2014/main" xmlns="" id="{6EB5810E-7FCA-4C10-96DB-D22F3B57D37F}"/>
                    </a:ext>
                  </a:extLst>
                </p:cNvPr>
                <p:cNvSpPr>
                  <a:spLocks noChangeArrowheads="1"/>
                </p:cNvSpPr>
                <p:nvPr/>
              </p:nvSpPr>
              <p:spPr bwMode="auto">
                <a:xfrm>
                  <a:off x="4311" y="2372"/>
                  <a:ext cx="288" cy="2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400" dirty="0"/>
                    <a:t>As</a:t>
                  </a:r>
                </a:p>
              </p:txBody>
            </p:sp>
            <p:sp>
              <p:nvSpPr>
                <p:cNvPr id="125" name="Line 89">
                  <a:extLst>
                    <a:ext uri="{FF2B5EF4-FFF2-40B4-BE49-F238E27FC236}">
                      <a16:creationId xmlns:a16="http://schemas.microsoft.com/office/drawing/2014/main" xmlns="" id="{21752450-E268-4695-A91D-36787FE17F6A}"/>
                    </a:ext>
                  </a:extLst>
                </p:cNvPr>
                <p:cNvSpPr>
                  <a:spLocks noChangeShapeType="1"/>
                </p:cNvSpPr>
                <p:nvPr/>
              </p:nvSpPr>
              <p:spPr bwMode="auto">
                <a:xfrm>
                  <a:off x="3735" y="1796"/>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26" name="Line 90">
                  <a:extLst>
                    <a:ext uri="{FF2B5EF4-FFF2-40B4-BE49-F238E27FC236}">
                      <a16:creationId xmlns:a16="http://schemas.microsoft.com/office/drawing/2014/main" xmlns="" id="{E253D80E-C399-432E-A124-77C5F2F8176A}"/>
                    </a:ext>
                  </a:extLst>
                </p:cNvPr>
                <p:cNvSpPr>
                  <a:spLocks noChangeShapeType="1"/>
                </p:cNvSpPr>
                <p:nvPr/>
              </p:nvSpPr>
              <p:spPr bwMode="auto">
                <a:xfrm>
                  <a:off x="3735" y="2084"/>
                  <a:ext cx="288"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27" name="Line 91">
                  <a:extLst>
                    <a:ext uri="{FF2B5EF4-FFF2-40B4-BE49-F238E27FC236}">
                      <a16:creationId xmlns:a16="http://schemas.microsoft.com/office/drawing/2014/main" xmlns="" id="{BBAC87F5-CBDE-477C-8CB2-69969796FF6C}"/>
                    </a:ext>
                  </a:extLst>
                </p:cNvPr>
                <p:cNvSpPr>
                  <a:spLocks noChangeShapeType="1"/>
                </p:cNvSpPr>
                <p:nvPr/>
              </p:nvSpPr>
              <p:spPr bwMode="auto">
                <a:xfrm>
                  <a:off x="4023" y="2084"/>
                  <a:ext cx="0" cy="28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28" name="Line 92">
                  <a:extLst>
                    <a:ext uri="{FF2B5EF4-FFF2-40B4-BE49-F238E27FC236}">
                      <a16:creationId xmlns:a16="http://schemas.microsoft.com/office/drawing/2014/main" xmlns="" id="{7FEFA856-EC21-42FF-9355-8B3BC100AE50}"/>
                    </a:ext>
                  </a:extLst>
                </p:cNvPr>
                <p:cNvSpPr>
                  <a:spLocks noChangeShapeType="1"/>
                </p:cNvSpPr>
                <p:nvPr/>
              </p:nvSpPr>
              <p:spPr bwMode="auto">
                <a:xfrm>
                  <a:off x="4311" y="2372"/>
                  <a:ext cx="0" cy="288"/>
                </a:xfrm>
                <a:prstGeom prst="lin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29" name="Line 93">
                  <a:extLst>
                    <a:ext uri="{FF2B5EF4-FFF2-40B4-BE49-F238E27FC236}">
                      <a16:creationId xmlns:a16="http://schemas.microsoft.com/office/drawing/2014/main" xmlns="" id="{C1AB43F8-5389-4939-9E7A-1C094201EF70}"/>
                    </a:ext>
                  </a:extLst>
                </p:cNvPr>
                <p:cNvSpPr>
                  <a:spLocks noChangeShapeType="1"/>
                </p:cNvSpPr>
                <p:nvPr/>
              </p:nvSpPr>
              <p:spPr bwMode="auto">
                <a:xfrm>
                  <a:off x="4599" y="266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30" name="Line 94">
                  <a:extLst>
                    <a:ext uri="{FF2B5EF4-FFF2-40B4-BE49-F238E27FC236}">
                      <a16:creationId xmlns:a16="http://schemas.microsoft.com/office/drawing/2014/main" xmlns="" id="{61AAF764-A382-4613-94EC-5B4A88F54803}"/>
                    </a:ext>
                  </a:extLst>
                </p:cNvPr>
                <p:cNvSpPr>
                  <a:spLocks noChangeShapeType="1"/>
                </p:cNvSpPr>
                <p:nvPr/>
              </p:nvSpPr>
              <p:spPr bwMode="auto">
                <a:xfrm>
                  <a:off x="4887" y="2948"/>
                  <a:ext cx="0" cy="288"/>
                </a:xfrm>
                <a:prstGeom prst="lin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31" name="Line 95">
                  <a:extLst>
                    <a:ext uri="{FF2B5EF4-FFF2-40B4-BE49-F238E27FC236}">
                      <a16:creationId xmlns:a16="http://schemas.microsoft.com/office/drawing/2014/main" xmlns="" id="{1CECC3CB-E8CC-4D7A-AB19-748A94A658F2}"/>
                    </a:ext>
                  </a:extLst>
                </p:cNvPr>
                <p:cNvSpPr>
                  <a:spLocks noChangeShapeType="1"/>
                </p:cNvSpPr>
                <p:nvPr/>
              </p:nvSpPr>
              <p:spPr bwMode="auto">
                <a:xfrm>
                  <a:off x="4023" y="2372"/>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32" name="Line 96">
                  <a:extLst>
                    <a:ext uri="{FF2B5EF4-FFF2-40B4-BE49-F238E27FC236}">
                      <a16:creationId xmlns:a16="http://schemas.microsoft.com/office/drawing/2014/main" xmlns="" id="{8D66D095-9150-4A55-BF69-9240E0F6EC1D}"/>
                    </a:ext>
                  </a:extLst>
                </p:cNvPr>
                <p:cNvSpPr>
                  <a:spLocks noChangeShapeType="1"/>
                </p:cNvSpPr>
                <p:nvPr/>
              </p:nvSpPr>
              <p:spPr bwMode="auto">
                <a:xfrm>
                  <a:off x="4311" y="2660"/>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33" name="Line 97">
                  <a:extLst>
                    <a:ext uri="{FF2B5EF4-FFF2-40B4-BE49-F238E27FC236}">
                      <a16:creationId xmlns:a16="http://schemas.microsoft.com/office/drawing/2014/main" xmlns="" id="{0126B852-4ED5-42E0-B5BE-AE090E8452B7}"/>
                    </a:ext>
                  </a:extLst>
                </p:cNvPr>
                <p:cNvSpPr>
                  <a:spLocks noChangeShapeType="1"/>
                </p:cNvSpPr>
                <p:nvPr/>
              </p:nvSpPr>
              <p:spPr bwMode="auto">
                <a:xfrm>
                  <a:off x="4599" y="2948"/>
                  <a:ext cx="2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sp>
              <p:nvSpPr>
                <p:cNvPr id="134" name="Line 98">
                  <a:extLst>
                    <a:ext uri="{FF2B5EF4-FFF2-40B4-BE49-F238E27FC236}">
                      <a16:creationId xmlns:a16="http://schemas.microsoft.com/office/drawing/2014/main" xmlns="" id="{418E7713-2DCC-482B-AE9B-A5CACC14A315}"/>
                    </a:ext>
                  </a:extLst>
                </p:cNvPr>
                <p:cNvSpPr>
                  <a:spLocks noChangeShapeType="1"/>
                </p:cNvSpPr>
                <p:nvPr/>
              </p:nvSpPr>
              <p:spPr bwMode="auto">
                <a:xfrm>
                  <a:off x="5175" y="1508"/>
                  <a:ext cx="0" cy="1728"/>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400"/>
                </a:p>
              </p:txBody>
            </p:sp>
          </p:grpSp>
          <p:sp>
            <p:nvSpPr>
              <p:cNvPr id="33" name="TextBox 32">
                <a:extLst>
                  <a:ext uri="{FF2B5EF4-FFF2-40B4-BE49-F238E27FC236}">
                    <a16:creationId xmlns:a16="http://schemas.microsoft.com/office/drawing/2014/main" xmlns="" id="{FDF8E8A5-A1E4-4ACA-86F9-C22F09C9B61C}"/>
                  </a:ext>
                </a:extLst>
              </p:cNvPr>
              <p:cNvSpPr txBox="1"/>
              <p:nvPr/>
            </p:nvSpPr>
            <p:spPr>
              <a:xfrm>
                <a:off x="446601" y="2411009"/>
                <a:ext cx="552075" cy="615553"/>
              </a:xfrm>
              <a:prstGeom prst="rect">
                <a:avLst/>
              </a:prstGeom>
              <a:noFill/>
            </p:spPr>
            <p:txBody>
              <a:bodyPr wrap="none" rtlCol="0">
                <a:spAutoFit/>
              </a:bodyPr>
              <a:lstStyle/>
              <a:p>
                <a:r>
                  <a:rPr lang="en-GB" sz="1400" dirty="0"/>
                  <a:t>1</a:t>
                </a:r>
              </a:p>
            </p:txBody>
          </p:sp>
          <p:sp>
            <p:nvSpPr>
              <p:cNvPr id="34" name="TextBox 33">
                <a:extLst>
                  <a:ext uri="{FF2B5EF4-FFF2-40B4-BE49-F238E27FC236}">
                    <a16:creationId xmlns:a16="http://schemas.microsoft.com/office/drawing/2014/main" xmlns="" id="{946B5E8B-9335-43FC-AD1A-0A4F49E3EF3A}"/>
                  </a:ext>
                </a:extLst>
              </p:cNvPr>
              <p:cNvSpPr txBox="1"/>
              <p:nvPr/>
            </p:nvSpPr>
            <p:spPr>
              <a:xfrm>
                <a:off x="882960" y="2411007"/>
                <a:ext cx="552075" cy="615553"/>
              </a:xfrm>
              <a:prstGeom prst="rect">
                <a:avLst/>
              </a:prstGeom>
              <a:noFill/>
            </p:spPr>
            <p:txBody>
              <a:bodyPr wrap="none" rtlCol="0">
                <a:spAutoFit/>
              </a:bodyPr>
              <a:lstStyle/>
              <a:p>
                <a:r>
                  <a:rPr lang="en-GB" sz="1400" dirty="0"/>
                  <a:t>2</a:t>
                </a:r>
              </a:p>
            </p:txBody>
          </p:sp>
          <p:sp>
            <p:nvSpPr>
              <p:cNvPr id="35" name="TextBox 34">
                <a:extLst>
                  <a:ext uri="{FF2B5EF4-FFF2-40B4-BE49-F238E27FC236}">
                    <a16:creationId xmlns:a16="http://schemas.microsoft.com/office/drawing/2014/main" xmlns="" id="{7ED48B56-D19D-455F-A423-BC63A3CBB84B}"/>
                  </a:ext>
                </a:extLst>
              </p:cNvPr>
              <p:cNvSpPr txBox="1"/>
              <p:nvPr/>
            </p:nvSpPr>
            <p:spPr>
              <a:xfrm>
                <a:off x="5912161" y="2411010"/>
                <a:ext cx="552075" cy="615553"/>
              </a:xfrm>
              <a:prstGeom prst="rect">
                <a:avLst/>
              </a:prstGeom>
              <a:noFill/>
            </p:spPr>
            <p:txBody>
              <a:bodyPr wrap="none" rtlCol="0">
                <a:spAutoFit/>
              </a:bodyPr>
              <a:lstStyle/>
              <a:p>
                <a:r>
                  <a:rPr lang="en-GB" sz="1400" dirty="0"/>
                  <a:t>3</a:t>
                </a:r>
              </a:p>
            </p:txBody>
          </p:sp>
          <p:sp>
            <p:nvSpPr>
              <p:cNvPr id="36" name="TextBox 35">
                <a:extLst>
                  <a:ext uri="{FF2B5EF4-FFF2-40B4-BE49-F238E27FC236}">
                    <a16:creationId xmlns:a16="http://schemas.microsoft.com/office/drawing/2014/main" xmlns="" id="{974114C5-F7C6-40BA-ADD8-1272B200B325}"/>
                  </a:ext>
                </a:extLst>
              </p:cNvPr>
              <p:cNvSpPr txBox="1"/>
              <p:nvPr/>
            </p:nvSpPr>
            <p:spPr>
              <a:xfrm>
                <a:off x="6369362" y="2411015"/>
                <a:ext cx="552075" cy="615553"/>
              </a:xfrm>
              <a:prstGeom prst="rect">
                <a:avLst/>
              </a:prstGeom>
              <a:noFill/>
            </p:spPr>
            <p:txBody>
              <a:bodyPr wrap="none" rtlCol="0">
                <a:spAutoFit/>
              </a:bodyPr>
              <a:lstStyle/>
              <a:p>
                <a:r>
                  <a:rPr lang="en-GB" sz="1400" dirty="0"/>
                  <a:t>4</a:t>
                </a:r>
              </a:p>
            </p:txBody>
          </p:sp>
          <p:sp>
            <p:nvSpPr>
              <p:cNvPr id="37" name="TextBox 36">
                <a:extLst>
                  <a:ext uri="{FF2B5EF4-FFF2-40B4-BE49-F238E27FC236}">
                    <a16:creationId xmlns:a16="http://schemas.microsoft.com/office/drawing/2014/main" xmlns="" id="{45F6912C-7CB5-427B-8CDC-9F387F342955}"/>
                  </a:ext>
                </a:extLst>
              </p:cNvPr>
              <p:cNvSpPr txBox="1"/>
              <p:nvPr/>
            </p:nvSpPr>
            <p:spPr>
              <a:xfrm>
                <a:off x="6826562" y="2411015"/>
                <a:ext cx="552075" cy="615553"/>
              </a:xfrm>
              <a:prstGeom prst="rect">
                <a:avLst/>
              </a:prstGeom>
              <a:noFill/>
            </p:spPr>
            <p:txBody>
              <a:bodyPr wrap="none" rtlCol="0">
                <a:spAutoFit/>
              </a:bodyPr>
              <a:lstStyle/>
              <a:p>
                <a:r>
                  <a:rPr lang="en-GB" sz="1400" dirty="0"/>
                  <a:t>5</a:t>
                </a:r>
              </a:p>
            </p:txBody>
          </p:sp>
          <p:sp>
            <p:nvSpPr>
              <p:cNvPr id="38" name="TextBox 37">
                <a:extLst>
                  <a:ext uri="{FF2B5EF4-FFF2-40B4-BE49-F238E27FC236}">
                    <a16:creationId xmlns:a16="http://schemas.microsoft.com/office/drawing/2014/main" xmlns="" id="{EBAFB779-D5E1-480A-8EAB-BDD01E5C87CF}"/>
                  </a:ext>
                </a:extLst>
              </p:cNvPr>
              <p:cNvSpPr txBox="1"/>
              <p:nvPr/>
            </p:nvSpPr>
            <p:spPr>
              <a:xfrm>
                <a:off x="7283760" y="2411015"/>
                <a:ext cx="552075" cy="615553"/>
              </a:xfrm>
              <a:prstGeom prst="rect">
                <a:avLst/>
              </a:prstGeom>
              <a:noFill/>
            </p:spPr>
            <p:txBody>
              <a:bodyPr wrap="none" rtlCol="0">
                <a:spAutoFit/>
              </a:bodyPr>
              <a:lstStyle/>
              <a:p>
                <a:r>
                  <a:rPr lang="en-GB" sz="1400" dirty="0"/>
                  <a:t>6</a:t>
                </a:r>
              </a:p>
            </p:txBody>
          </p:sp>
          <p:sp>
            <p:nvSpPr>
              <p:cNvPr id="39" name="TextBox 38">
                <a:extLst>
                  <a:ext uri="{FF2B5EF4-FFF2-40B4-BE49-F238E27FC236}">
                    <a16:creationId xmlns:a16="http://schemas.microsoft.com/office/drawing/2014/main" xmlns="" id="{B4B3AC8D-5643-403A-9F4D-02B8F89D5BE7}"/>
                  </a:ext>
                </a:extLst>
              </p:cNvPr>
              <p:cNvSpPr txBox="1"/>
              <p:nvPr/>
            </p:nvSpPr>
            <p:spPr>
              <a:xfrm>
                <a:off x="7756914" y="2411015"/>
                <a:ext cx="552075" cy="615553"/>
              </a:xfrm>
              <a:prstGeom prst="rect">
                <a:avLst/>
              </a:prstGeom>
              <a:noFill/>
            </p:spPr>
            <p:txBody>
              <a:bodyPr wrap="none" rtlCol="0">
                <a:spAutoFit/>
              </a:bodyPr>
              <a:lstStyle/>
              <a:p>
                <a:r>
                  <a:rPr lang="en-GB" sz="1400" dirty="0"/>
                  <a:t>7</a:t>
                </a:r>
              </a:p>
            </p:txBody>
          </p:sp>
          <p:sp>
            <p:nvSpPr>
              <p:cNvPr id="40" name="TextBox 39">
                <a:extLst>
                  <a:ext uri="{FF2B5EF4-FFF2-40B4-BE49-F238E27FC236}">
                    <a16:creationId xmlns:a16="http://schemas.microsoft.com/office/drawing/2014/main" xmlns="" id="{FA1E64EA-E976-4919-84E3-2DBA670312C5}"/>
                  </a:ext>
                </a:extLst>
              </p:cNvPr>
              <p:cNvSpPr txBox="1"/>
              <p:nvPr/>
            </p:nvSpPr>
            <p:spPr>
              <a:xfrm>
                <a:off x="8198161" y="2411012"/>
                <a:ext cx="456898" cy="535600"/>
              </a:xfrm>
              <a:prstGeom prst="rect">
                <a:avLst/>
              </a:prstGeom>
              <a:noFill/>
            </p:spPr>
            <p:txBody>
              <a:bodyPr wrap="none" rtlCol="0">
                <a:spAutoFit/>
              </a:bodyPr>
              <a:lstStyle/>
              <a:p>
                <a:r>
                  <a:rPr lang="en-GB" sz="1400" dirty="0"/>
                  <a:t>0</a:t>
                </a:r>
              </a:p>
            </p:txBody>
          </p:sp>
        </p:grpSp>
        <p:cxnSp>
          <p:nvCxnSpPr>
            <p:cNvPr id="23" name="Straight Connector 22">
              <a:extLst>
                <a:ext uri="{FF2B5EF4-FFF2-40B4-BE49-F238E27FC236}">
                  <a16:creationId xmlns:a16="http://schemas.microsoft.com/office/drawing/2014/main" xmlns="" id="{2D79E1F6-139D-41C6-9239-6701BE4FAD24}"/>
                </a:ext>
              </a:extLst>
            </p:cNvPr>
            <p:cNvCxnSpPr>
              <a:endCxn id="127" idx="0"/>
            </p:cNvCxnSpPr>
            <p:nvPr/>
          </p:nvCxnSpPr>
          <p:spPr>
            <a:xfrm>
              <a:off x="6403975" y="327808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8A68E19D-2B2C-4C92-B82B-EBD883F68A46}"/>
                </a:ext>
              </a:extLst>
            </p:cNvPr>
            <p:cNvCxnSpPr/>
            <p:nvPr/>
          </p:nvCxnSpPr>
          <p:spPr>
            <a:xfrm>
              <a:off x="6867460" y="375543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1BA8D40E-93D9-43D2-8612-0E88C9DB9096}"/>
                </a:ext>
              </a:extLst>
            </p:cNvPr>
            <p:cNvCxnSpPr/>
            <p:nvPr/>
          </p:nvCxnSpPr>
          <p:spPr>
            <a:xfrm>
              <a:off x="7318375" y="419248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E4D050F9-606F-4A81-9305-98D172FC40AE}"/>
                </a:ext>
              </a:extLst>
            </p:cNvPr>
            <p:cNvCxnSpPr/>
            <p:nvPr/>
          </p:nvCxnSpPr>
          <p:spPr>
            <a:xfrm>
              <a:off x="7775575" y="466983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2634697A-F7D7-4ABE-9521-AF49F4ADC2DD}"/>
                </a:ext>
              </a:extLst>
            </p:cNvPr>
            <p:cNvCxnSpPr/>
            <p:nvPr/>
          </p:nvCxnSpPr>
          <p:spPr>
            <a:xfrm>
              <a:off x="8220399" y="5127039"/>
              <a:ext cx="0" cy="4572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97A1A57-EB0E-4077-B2DC-782053AE39EC}"/>
                </a:ext>
              </a:extLst>
            </p:cNvPr>
            <p:cNvCxnSpPr/>
            <p:nvPr/>
          </p:nvCxnSpPr>
          <p:spPr>
            <a:xfrm flipH="1">
              <a:off x="6403976" y="375543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81EE9B04-5622-44F7-B4DD-5D6658814922}"/>
                </a:ext>
              </a:extLst>
            </p:cNvPr>
            <p:cNvCxnSpPr/>
            <p:nvPr/>
          </p:nvCxnSpPr>
          <p:spPr>
            <a:xfrm flipH="1">
              <a:off x="6867460" y="419248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7CE168B6-B532-4ACE-9395-C35E3F5C6714}"/>
                </a:ext>
              </a:extLst>
            </p:cNvPr>
            <p:cNvCxnSpPr/>
            <p:nvPr/>
          </p:nvCxnSpPr>
          <p:spPr>
            <a:xfrm flipH="1">
              <a:off x="7312091" y="464968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C85F11EA-095F-49AA-822A-40F5237C7373}"/>
                </a:ext>
              </a:extLst>
            </p:cNvPr>
            <p:cNvCxnSpPr/>
            <p:nvPr/>
          </p:nvCxnSpPr>
          <p:spPr>
            <a:xfrm flipH="1">
              <a:off x="7756915" y="5106889"/>
              <a:ext cx="46348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5" name="Straight Arrow Connector 134"/>
          <p:cNvCxnSpPr>
            <a:stCxn id="19" idx="0"/>
          </p:cNvCxnSpPr>
          <p:nvPr/>
        </p:nvCxnSpPr>
        <p:spPr>
          <a:xfrm flipV="1">
            <a:off x="1871173" y="3384935"/>
            <a:ext cx="591308" cy="7538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6" name="TextBox 135">
            <a:extLst>
              <a:ext uri="{FF2B5EF4-FFF2-40B4-BE49-F238E27FC236}">
                <a16:creationId xmlns:a16="http://schemas.microsoft.com/office/drawing/2014/main" xmlns="" id="{AFF58D8F-580D-4EBC-B1E5-7CBA451EFDE1}"/>
              </a:ext>
            </a:extLst>
          </p:cNvPr>
          <p:cNvSpPr txBox="1"/>
          <p:nvPr/>
        </p:nvSpPr>
        <p:spPr>
          <a:xfrm>
            <a:off x="4549250" y="3742291"/>
            <a:ext cx="3267275"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b="1" dirty="0" smtClean="0"/>
              <a:t>Non metals – found towards the right and towards the top of the periodic table</a:t>
            </a:r>
          </a:p>
        </p:txBody>
      </p:sp>
      <p:cxnSp>
        <p:nvCxnSpPr>
          <p:cNvPr id="137" name="Straight Arrow Connector 136"/>
          <p:cNvCxnSpPr/>
          <p:nvPr/>
        </p:nvCxnSpPr>
        <p:spPr>
          <a:xfrm flipH="1" flipV="1">
            <a:off x="5337446" y="3182727"/>
            <a:ext cx="718456" cy="5510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3579099" y="4800548"/>
            <a:ext cx="5564901" cy="1631216"/>
          </a:xfrm>
          <a:prstGeom prst="rect">
            <a:avLst/>
          </a:prstGeom>
          <a:noFill/>
        </p:spPr>
        <p:txBody>
          <a:bodyPr wrap="square" rtlCol="0">
            <a:spAutoFit/>
          </a:bodyPr>
          <a:lstStyle/>
          <a:p>
            <a:r>
              <a:rPr lang="en-GB" sz="2000" dirty="0" smtClean="0"/>
              <a:t>Most </a:t>
            </a:r>
            <a:r>
              <a:rPr lang="en-GB" sz="2000" b="1" dirty="0" smtClean="0">
                <a:solidFill>
                  <a:schemeClr val="accent6">
                    <a:lumMod val="75000"/>
                  </a:schemeClr>
                </a:solidFill>
              </a:rPr>
              <a:t>metals</a:t>
            </a:r>
            <a:r>
              <a:rPr lang="en-GB" sz="2000" dirty="0" smtClean="0"/>
              <a:t> are </a:t>
            </a:r>
            <a:r>
              <a:rPr lang="en-GB" sz="2000" b="1" dirty="0" smtClean="0">
                <a:solidFill>
                  <a:schemeClr val="accent6">
                    <a:lumMod val="75000"/>
                  </a:schemeClr>
                </a:solidFill>
              </a:rPr>
              <a:t>shiny solids </a:t>
            </a:r>
            <a:r>
              <a:rPr lang="en-GB" sz="2000" dirty="0" smtClean="0"/>
              <a:t>with </a:t>
            </a:r>
            <a:r>
              <a:rPr lang="en-GB" sz="2000" b="1" dirty="0" smtClean="0">
                <a:solidFill>
                  <a:schemeClr val="accent6">
                    <a:lumMod val="75000"/>
                  </a:schemeClr>
                </a:solidFill>
              </a:rPr>
              <a:t>high melting points</a:t>
            </a:r>
            <a:r>
              <a:rPr lang="en-GB" sz="2000" dirty="0" smtClean="0"/>
              <a:t>, </a:t>
            </a:r>
            <a:r>
              <a:rPr lang="en-GB" sz="2000" b="1" dirty="0" smtClean="0">
                <a:solidFill>
                  <a:schemeClr val="accent6">
                    <a:lumMod val="75000"/>
                  </a:schemeClr>
                </a:solidFill>
              </a:rPr>
              <a:t>high density </a:t>
            </a:r>
            <a:r>
              <a:rPr lang="en-GB" sz="2000" dirty="0" smtClean="0"/>
              <a:t>and </a:t>
            </a:r>
            <a:r>
              <a:rPr lang="en-GB" sz="2000" b="1" dirty="0" smtClean="0">
                <a:solidFill>
                  <a:schemeClr val="accent6">
                    <a:lumMod val="75000"/>
                  </a:schemeClr>
                </a:solidFill>
              </a:rPr>
              <a:t>good conductors of electricity</a:t>
            </a:r>
            <a:r>
              <a:rPr lang="en-GB" sz="2000" dirty="0" smtClean="0"/>
              <a:t>. </a:t>
            </a:r>
          </a:p>
          <a:p>
            <a:r>
              <a:rPr lang="en-GB" sz="2000" dirty="0" smtClean="0"/>
              <a:t>Whereas most </a:t>
            </a:r>
            <a:r>
              <a:rPr lang="en-GB" sz="2000" b="1" dirty="0" smtClean="0">
                <a:solidFill>
                  <a:schemeClr val="accent6">
                    <a:lumMod val="75000"/>
                  </a:schemeClr>
                </a:solidFill>
              </a:rPr>
              <a:t>non-metals</a:t>
            </a:r>
            <a:r>
              <a:rPr lang="en-GB" sz="2000" dirty="0" smtClean="0"/>
              <a:t> have </a:t>
            </a:r>
            <a:r>
              <a:rPr lang="en-GB" sz="2000" b="1" dirty="0" smtClean="0">
                <a:solidFill>
                  <a:schemeClr val="accent6">
                    <a:lumMod val="75000"/>
                  </a:schemeClr>
                </a:solidFill>
              </a:rPr>
              <a:t>low boiling points </a:t>
            </a:r>
            <a:r>
              <a:rPr lang="en-GB" sz="2000" dirty="0" smtClean="0"/>
              <a:t>and are </a:t>
            </a:r>
            <a:r>
              <a:rPr lang="en-GB" sz="2000" b="1" dirty="0" smtClean="0">
                <a:solidFill>
                  <a:schemeClr val="accent6">
                    <a:lumMod val="75000"/>
                  </a:schemeClr>
                </a:solidFill>
              </a:rPr>
              <a:t>poor conductors of electricity</a:t>
            </a:r>
            <a:r>
              <a:rPr lang="en-GB" sz="2000" dirty="0" smtClean="0"/>
              <a:t>.</a:t>
            </a:r>
            <a:endParaRPr lang="en-GB" sz="2000" dirty="0"/>
          </a:p>
        </p:txBody>
      </p:sp>
    </p:spTree>
    <p:extLst>
      <p:ext uri="{BB962C8B-B14F-4D97-AF65-F5344CB8AC3E}">
        <p14:creationId xmlns:p14="http://schemas.microsoft.com/office/powerpoint/2010/main" val="4030581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824" y="35655"/>
            <a:ext cx="6156176" cy="1017081"/>
          </a:xfrm>
        </p:spPr>
        <p:txBody>
          <a:bodyPr>
            <a:normAutofit fontScale="90000"/>
          </a:bodyPr>
          <a:lstStyle/>
          <a:p>
            <a:pPr algn="r"/>
            <a:r>
              <a:rPr lang="en-GB" b="1" dirty="0">
                <a:solidFill>
                  <a:schemeClr val="accent6"/>
                </a:solidFill>
              </a:rPr>
              <a:t>Overview </a:t>
            </a:r>
            <a:br>
              <a:rPr lang="en-GB" b="1" dirty="0">
                <a:solidFill>
                  <a:schemeClr val="accent6"/>
                </a:solidFill>
              </a:rPr>
            </a:br>
            <a:r>
              <a:rPr lang="en-GB" b="1" dirty="0">
                <a:solidFill>
                  <a:schemeClr val="accent6"/>
                </a:solidFill>
              </a:rPr>
              <a:t> </a:t>
            </a:r>
            <a:r>
              <a:rPr lang="en-GB" sz="2700" b="1" dirty="0" smtClean="0">
                <a:solidFill>
                  <a:schemeClr val="accent6"/>
                </a:solidFill>
              </a:rPr>
              <a:t>Key concepts in chemistry</a:t>
            </a:r>
            <a:endParaRPr lang="en-GB" sz="2700" b="1" dirty="0">
              <a:solidFill>
                <a:schemeClr val="accent6"/>
              </a:solidFill>
            </a:endParaRPr>
          </a:p>
        </p:txBody>
      </p:sp>
      <p:sp>
        <p:nvSpPr>
          <p:cNvPr id="3" name="Subtitle 2"/>
          <p:cNvSpPr>
            <a:spLocks noGrp="1"/>
          </p:cNvSpPr>
          <p:nvPr>
            <p:ph type="subTitle" idx="1"/>
          </p:nvPr>
        </p:nvSpPr>
        <p:spPr>
          <a:xfrm>
            <a:off x="0" y="764704"/>
            <a:ext cx="5544617" cy="5760640"/>
          </a:xfrm>
        </p:spPr>
        <p:txBody>
          <a:bodyPr>
            <a:normAutofit lnSpcReduction="10000"/>
          </a:bodyPr>
          <a:lstStyle/>
          <a:p>
            <a:pPr algn="l"/>
            <a:r>
              <a:rPr lang="en-US" sz="2200" b="1" dirty="0" smtClean="0">
                <a:solidFill>
                  <a:schemeClr val="tx1"/>
                </a:solidFill>
                <a:latin typeface="+mn-lt"/>
              </a:rPr>
              <a:t>Types of substance</a:t>
            </a:r>
            <a:endParaRPr lang="en-US" sz="2200" b="1" dirty="0">
              <a:solidFill>
                <a:schemeClr val="tx1"/>
              </a:solidFill>
              <a:latin typeface="+mn-lt"/>
            </a:endParaRPr>
          </a:p>
          <a:p>
            <a:pPr marL="685800" lvl="1" indent="-342900" algn="l">
              <a:buFont typeface="Arial" charset="0"/>
              <a:buChar char="•"/>
            </a:pPr>
            <a:r>
              <a:rPr lang="en-US" dirty="0" smtClean="0">
                <a:solidFill>
                  <a:schemeClr val="tx1"/>
                </a:solidFill>
              </a:rPr>
              <a:t>Properties of ionic substances</a:t>
            </a:r>
          </a:p>
          <a:p>
            <a:pPr marL="685800" lvl="1" indent="-342900" algn="l">
              <a:buFont typeface="Arial" charset="0"/>
              <a:buChar char="•"/>
            </a:pPr>
            <a:r>
              <a:rPr lang="en-US" dirty="0" smtClean="0">
                <a:solidFill>
                  <a:schemeClr val="tx1"/>
                </a:solidFill>
              </a:rPr>
              <a:t>Properties of covalent substances</a:t>
            </a:r>
          </a:p>
          <a:p>
            <a:pPr marL="685800" lvl="1" indent="-342900" algn="l">
              <a:buFont typeface="Arial" charset="0"/>
              <a:buChar char="•"/>
            </a:pPr>
            <a:r>
              <a:rPr lang="en-US" dirty="0" smtClean="0">
                <a:solidFill>
                  <a:schemeClr val="tx1"/>
                </a:solidFill>
              </a:rPr>
              <a:t>Carbon allotropes</a:t>
            </a:r>
          </a:p>
          <a:p>
            <a:pPr marL="685800" lvl="1" indent="-342900" algn="l">
              <a:buFont typeface="Arial" charset="0"/>
              <a:buChar char="•"/>
            </a:pPr>
            <a:r>
              <a:rPr lang="en-US" dirty="0" smtClean="0">
                <a:solidFill>
                  <a:schemeClr val="tx1"/>
                </a:solidFill>
              </a:rPr>
              <a:t>Polymers</a:t>
            </a:r>
          </a:p>
          <a:p>
            <a:pPr marL="685800" lvl="1" indent="-342900" algn="l">
              <a:buFont typeface="Arial" charset="0"/>
              <a:buChar char="•"/>
            </a:pPr>
            <a:r>
              <a:rPr lang="en-US" dirty="0" smtClean="0">
                <a:solidFill>
                  <a:schemeClr val="tx1"/>
                </a:solidFill>
              </a:rPr>
              <a:t>Properties of metals</a:t>
            </a:r>
          </a:p>
          <a:p>
            <a:pPr marL="685800" lvl="1" indent="-342900" algn="l">
              <a:buFont typeface="Arial" charset="0"/>
              <a:buChar char="•"/>
            </a:pPr>
            <a:r>
              <a:rPr lang="en-US" dirty="0" smtClean="0">
                <a:solidFill>
                  <a:schemeClr val="tx1"/>
                </a:solidFill>
              </a:rPr>
              <a:t>Limitations of models</a:t>
            </a:r>
            <a:endParaRPr lang="en-US" dirty="0">
              <a:solidFill>
                <a:schemeClr val="tx1"/>
              </a:solidFill>
            </a:endParaRPr>
          </a:p>
          <a:p>
            <a:pPr lvl="0" algn="l"/>
            <a:r>
              <a:rPr lang="en-US" sz="2200" b="1" dirty="0" smtClean="0">
                <a:solidFill>
                  <a:prstClr val="black"/>
                </a:solidFill>
                <a:latin typeface="Calibri"/>
              </a:rPr>
              <a:t>Calculations involving masses</a:t>
            </a:r>
            <a:endParaRPr lang="en-US" sz="2200" b="1" dirty="0">
              <a:solidFill>
                <a:prstClr val="black"/>
              </a:solidFill>
              <a:latin typeface="Calibri"/>
            </a:endParaRPr>
          </a:p>
          <a:p>
            <a:pPr marL="685800" lvl="1" indent="-342900" algn="l">
              <a:buFont typeface="Arial" charset="0"/>
              <a:buChar char="•"/>
            </a:pPr>
            <a:r>
              <a:rPr lang="en-US" dirty="0" smtClean="0">
                <a:solidFill>
                  <a:prstClr val="black"/>
                </a:solidFill>
              </a:rPr>
              <a:t>Relative formula mass</a:t>
            </a:r>
          </a:p>
          <a:p>
            <a:pPr marL="685800" lvl="1" indent="-342900" algn="l">
              <a:buFont typeface="Arial" charset="0"/>
              <a:buChar char="•"/>
            </a:pPr>
            <a:r>
              <a:rPr lang="en-US" dirty="0" smtClean="0">
                <a:solidFill>
                  <a:prstClr val="black"/>
                </a:solidFill>
              </a:rPr>
              <a:t>Empirical and molecular formulae</a:t>
            </a:r>
          </a:p>
          <a:p>
            <a:pPr marL="685800" lvl="1" indent="-342900" algn="l">
              <a:buFont typeface="Arial" charset="0"/>
              <a:buChar char="•"/>
            </a:pPr>
            <a:r>
              <a:rPr lang="en-US" dirty="0" smtClean="0">
                <a:solidFill>
                  <a:prstClr val="black"/>
                </a:solidFill>
              </a:rPr>
              <a:t>Law of conservation of mass</a:t>
            </a:r>
          </a:p>
          <a:p>
            <a:pPr marL="685800" lvl="1" indent="-342900" algn="l">
              <a:buFont typeface="Arial" charset="0"/>
              <a:buChar char="•"/>
            </a:pPr>
            <a:r>
              <a:rPr lang="en-US" dirty="0" smtClean="0">
                <a:solidFill>
                  <a:prstClr val="black"/>
                </a:solidFill>
              </a:rPr>
              <a:t>Masses of reactants and products from balanced equations</a:t>
            </a:r>
          </a:p>
          <a:p>
            <a:pPr marL="685800" lvl="1" indent="-342900" algn="l">
              <a:buFont typeface="Arial" charset="0"/>
              <a:buChar char="•"/>
            </a:pPr>
            <a:r>
              <a:rPr lang="en-US" dirty="0" smtClean="0">
                <a:solidFill>
                  <a:prstClr val="black"/>
                </a:solidFill>
              </a:rPr>
              <a:t>Calculate concentration of solutions</a:t>
            </a:r>
          </a:p>
          <a:p>
            <a:pPr marL="685800" lvl="1" indent="-342900" algn="l">
              <a:buFont typeface="Arial" charset="0"/>
              <a:buChar char="•"/>
            </a:pPr>
            <a:r>
              <a:rPr lang="en-US" dirty="0" smtClean="0">
                <a:solidFill>
                  <a:prstClr val="black"/>
                </a:solidFill>
              </a:rPr>
              <a:t>Moles</a:t>
            </a:r>
          </a:p>
          <a:p>
            <a:pPr marL="685800" lvl="1" indent="-342900" algn="l">
              <a:buFont typeface="Arial" charset="0"/>
              <a:buChar char="•"/>
            </a:pPr>
            <a:r>
              <a:rPr lang="en-US" dirty="0" smtClean="0">
                <a:solidFill>
                  <a:prstClr val="black"/>
                </a:solidFill>
              </a:rPr>
              <a:t>Stoichiometry</a:t>
            </a:r>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endParaRPr lang="en-GB" dirty="0">
              <a:solidFill>
                <a:schemeClr val="tx1"/>
              </a:solidFill>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819" y="1322940"/>
            <a:ext cx="3473090" cy="493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375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Electronic configuration</a:t>
            </a:r>
            <a:endParaRPr lang="en-GB" sz="2400" b="1" dirty="0">
              <a:solidFill>
                <a:schemeClr val="accent6"/>
              </a:solidFill>
            </a:endParaRPr>
          </a:p>
        </p:txBody>
      </p:sp>
      <p:grpSp>
        <p:nvGrpSpPr>
          <p:cNvPr id="18" name="Group 17"/>
          <p:cNvGrpSpPr/>
          <p:nvPr/>
        </p:nvGrpSpPr>
        <p:grpSpPr>
          <a:xfrm>
            <a:off x="323528" y="1124744"/>
            <a:ext cx="8463192" cy="5016758"/>
            <a:chOff x="323528" y="1124744"/>
            <a:chExt cx="8463192" cy="5016758"/>
          </a:xfrm>
        </p:grpSpPr>
        <p:sp>
          <p:nvSpPr>
            <p:cNvPr id="3" name="TextBox 2">
              <a:extLst>
                <a:ext uri="{FF2B5EF4-FFF2-40B4-BE49-F238E27FC236}">
                  <a16:creationId xmlns:a16="http://schemas.microsoft.com/office/drawing/2014/main" xmlns="" id="{D533F2BA-6821-4DF5-928F-8BD3313C088F}"/>
                </a:ext>
              </a:extLst>
            </p:cNvPr>
            <p:cNvSpPr txBox="1"/>
            <p:nvPr/>
          </p:nvSpPr>
          <p:spPr>
            <a:xfrm>
              <a:off x="323528" y="1124744"/>
              <a:ext cx="8463192" cy="501675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dirty="0"/>
                <a:t>The electrons in an atom occupy the lowest available </a:t>
              </a:r>
              <a:r>
                <a:rPr lang="en-GB" sz="2000" b="1" dirty="0"/>
                <a:t>energy levels </a:t>
              </a:r>
              <a:r>
                <a:rPr lang="en-GB" sz="2000" dirty="0"/>
                <a:t>(innermost available shells). The electronic structure of an atom can be represented by numbers or by a diagram </a:t>
              </a:r>
              <a:r>
                <a:rPr lang="en-GB" sz="2000" dirty="0" smtClean="0"/>
                <a:t>e.g.</a:t>
              </a:r>
              <a:endParaRPr lang="en-GB" sz="2000" dirty="0"/>
            </a:p>
            <a:p>
              <a:endParaRPr lang="en-GB" sz="2000" dirty="0"/>
            </a:p>
            <a:p>
              <a:endParaRPr lang="en-GB" sz="2000" dirty="0" smtClean="0"/>
            </a:p>
            <a:p>
              <a:endParaRPr lang="en-GB" sz="2000" dirty="0"/>
            </a:p>
            <a:p>
              <a:endParaRPr lang="en-GB" sz="2000" dirty="0" smtClean="0"/>
            </a:p>
            <a:p>
              <a:endParaRPr lang="en-GB" sz="2000" dirty="0"/>
            </a:p>
            <a:p>
              <a:endParaRPr lang="en-GB" sz="2000" dirty="0"/>
            </a:p>
            <a:p>
              <a:endParaRPr lang="en-GB" sz="2000" dirty="0" smtClean="0"/>
            </a:p>
            <a:p>
              <a:endParaRPr lang="en-GB" sz="2000" dirty="0"/>
            </a:p>
            <a:p>
              <a:endParaRPr lang="en-GB" sz="2000" dirty="0" smtClean="0"/>
            </a:p>
            <a:p>
              <a:endParaRPr lang="en-GB" sz="2000" dirty="0" smtClean="0"/>
            </a:p>
            <a:p>
              <a:endParaRPr lang="en-GB" sz="2000" dirty="0"/>
            </a:p>
            <a:p>
              <a:endParaRPr lang="en-GB" sz="2000" dirty="0" smtClean="0"/>
            </a:p>
            <a:p>
              <a:endParaRPr lang="en-GB" sz="2000" dirty="0"/>
            </a:p>
          </p:txBody>
        </p:sp>
        <p:sp>
          <p:nvSpPr>
            <p:cNvPr id="4" name="TextBox 3"/>
            <p:cNvSpPr txBox="1"/>
            <p:nvPr/>
          </p:nvSpPr>
          <p:spPr>
            <a:xfrm>
              <a:off x="2983760" y="2348880"/>
              <a:ext cx="5802960" cy="2246769"/>
            </a:xfrm>
            <a:prstGeom prst="rect">
              <a:avLst/>
            </a:prstGeom>
            <a:noFill/>
          </p:spPr>
          <p:txBody>
            <a:bodyPr wrap="square" rtlCol="0">
              <a:spAutoFit/>
            </a:bodyPr>
            <a:lstStyle/>
            <a:p>
              <a:r>
                <a:rPr lang="en-GB" sz="2000" dirty="0"/>
                <a:t>Calcium has 2 electrons on its lowest energy level</a:t>
              </a:r>
              <a:r>
                <a:rPr lang="en-GB" sz="2000" dirty="0" smtClean="0"/>
                <a:t>,</a:t>
              </a:r>
            </a:p>
            <a:p>
              <a:r>
                <a:rPr lang="en-GB" sz="2000" dirty="0" smtClean="0"/>
                <a:t> </a:t>
              </a:r>
              <a:endParaRPr lang="en-GB" sz="2000" dirty="0"/>
            </a:p>
            <a:p>
              <a:r>
                <a:rPr lang="en-GB" sz="2000" dirty="0"/>
                <a:t>8 on the second energy level</a:t>
              </a:r>
              <a:r>
                <a:rPr lang="en-GB" sz="2000" dirty="0" smtClean="0"/>
                <a:t>,</a:t>
              </a:r>
            </a:p>
            <a:p>
              <a:endParaRPr lang="en-GB" sz="2000" dirty="0"/>
            </a:p>
            <a:p>
              <a:r>
                <a:rPr lang="en-GB" sz="2000" dirty="0"/>
                <a:t>8 on the third energy level </a:t>
              </a:r>
              <a:endParaRPr lang="en-GB" sz="2000" dirty="0" smtClean="0"/>
            </a:p>
            <a:p>
              <a:endParaRPr lang="en-GB" sz="2000" dirty="0"/>
            </a:p>
            <a:p>
              <a:r>
                <a:rPr lang="en-GB" sz="2000" dirty="0"/>
                <a:t>and 2 on the fourth (the highest) energy level.</a:t>
              </a:r>
            </a:p>
          </p:txBody>
        </p:sp>
        <p:cxnSp>
          <p:nvCxnSpPr>
            <p:cNvPr id="6" name="Straight Arrow Connector 5"/>
            <p:cNvCxnSpPr/>
            <p:nvPr/>
          </p:nvCxnSpPr>
          <p:spPr>
            <a:xfrm flipH="1">
              <a:off x="1657490" y="2537826"/>
              <a:ext cx="1358338" cy="68353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flipH="1">
              <a:off x="2051720" y="3179844"/>
              <a:ext cx="933117" cy="35840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flipH="1">
              <a:off x="2204120" y="3780335"/>
              <a:ext cx="779640" cy="11279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flipH="1" flipV="1">
              <a:off x="2051720" y="4292303"/>
              <a:ext cx="932040" cy="10263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3155" t="13099" r="14832" b="12981"/>
            <a:stretch/>
          </p:blipFill>
          <p:spPr>
            <a:xfrm>
              <a:off x="429507" y="2399149"/>
              <a:ext cx="2088233" cy="2304256"/>
            </a:xfrm>
            <a:prstGeom prst="rect">
              <a:avLst/>
            </a:prstGeom>
          </p:spPr>
        </p:pic>
      </p:grpSp>
      <p:sp>
        <p:nvSpPr>
          <p:cNvPr id="9" name="Rectangle 8">
            <a:extLst>
              <a:ext uri="{FF2B5EF4-FFF2-40B4-BE49-F238E27FC236}">
                <a16:creationId xmlns:a16="http://schemas.microsoft.com/office/drawing/2014/main" xmlns="" id="{25065178-7D0B-49A3-AC40-2C848851DF8A}"/>
              </a:ext>
            </a:extLst>
          </p:cNvPr>
          <p:cNvSpPr/>
          <p:nvPr/>
        </p:nvSpPr>
        <p:spPr>
          <a:xfrm>
            <a:off x="1092760" y="4646977"/>
            <a:ext cx="6924728" cy="1446550"/>
          </a:xfrm>
          <a:prstGeom prst="rect">
            <a:avLst/>
          </a:prstGeom>
        </p:spPr>
        <p:txBody>
          <a:bodyPr wrap="square">
            <a:spAutoFit/>
          </a:bodyPr>
          <a:lstStyle/>
          <a:p>
            <a:pPr algn="ctr"/>
            <a:r>
              <a:rPr lang="en-GB" sz="2400" b="1" dirty="0" smtClean="0">
                <a:solidFill>
                  <a:schemeClr val="accent6">
                    <a:lumMod val="75000"/>
                  </a:schemeClr>
                </a:solidFill>
              </a:rPr>
              <a:t>So the electron configuration for Calcium = 2,8,8,2</a:t>
            </a:r>
          </a:p>
          <a:p>
            <a:pPr algn="ctr"/>
            <a:endParaRPr lang="en-GB" sz="2400" b="1" dirty="0" smtClean="0">
              <a:solidFill>
                <a:schemeClr val="accent6">
                  <a:lumMod val="75000"/>
                </a:schemeClr>
              </a:solidFill>
            </a:endParaRPr>
          </a:p>
          <a:p>
            <a:pPr algn="ctr"/>
            <a:r>
              <a:rPr lang="en-GB" sz="2000" dirty="0" smtClean="0"/>
              <a:t>The </a:t>
            </a:r>
            <a:r>
              <a:rPr lang="en-GB" sz="2000" b="1" dirty="0" smtClean="0">
                <a:solidFill>
                  <a:schemeClr val="accent6">
                    <a:lumMod val="75000"/>
                  </a:schemeClr>
                </a:solidFill>
              </a:rPr>
              <a:t>2 electrons in the outer shell </a:t>
            </a:r>
            <a:r>
              <a:rPr lang="en-GB" sz="2000" dirty="0" smtClean="0"/>
              <a:t>tell us calcium is in </a:t>
            </a:r>
            <a:r>
              <a:rPr lang="en-GB" sz="2000" b="1" dirty="0" smtClean="0">
                <a:solidFill>
                  <a:schemeClr val="accent6">
                    <a:lumMod val="75000"/>
                  </a:schemeClr>
                </a:solidFill>
              </a:rPr>
              <a:t>Group 2</a:t>
            </a:r>
          </a:p>
          <a:p>
            <a:pPr algn="ctr"/>
            <a:r>
              <a:rPr lang="en-GB" sz="2000" dirty="0" smtClean="0"/>
              <a:t>The </a:t>
            </a:r>
            <a:r>
              <a:rPr lang="en-GB" sz="2000" b="1" dirty="0" smtClean="0">
                <a:solidFill>
                  <a:schemeClr val="accent6">
                    <a:lumMod val="75000"/>
                  </a:schemeClr>
                </a:solidFill>
              </a:rPr>
              <a:t>4 electron shells </a:t>
            </a:r>
            <a:r>
              <a:rPr lang="en-GB" sz="2000" dirty="0" smtClean="0"/>
              <a:t>tells us calcium is in </a:t>
            </a:r>
            <a:r>
              <a:rPr lang="en-GB" sz="2000" b="1" dirty="0">
                <a:solidFill>
                  <a:schemeClr val="accent6">
                    <a:lumMod val="75000"/>
                  </a:schemeClr>
                </a:solidFill>
              </a:rPr>
              <a:t>P</a:t>
            </a:r>
            <a:r>
              <a:rPr lang="en-GB" sz="2000" b="1" dirty="0" smtClean="0">
                <a:solidFill>
                  <a:schemeClr val="accent6">
                    <a:lumMod val="75000"/>
                  </a:schemeClr>
                </a:solidFill>
              </a:rPr>
              <a:t>eriod 4</a:t>
            </a:r>
            <a:endParaRPr lang="en-GB" b="1" dirty="0">
              <a:solidFill>
                <a:schemeClr val="accent6">
                  <a:lumMod val="75000"/>
                </a:schemeClr>
              </a:solidFill>
            </a:endParaRPr>
          </a:p>
        </p:txBody>
      </p:sp>
    </p:spTree>
    <p:extLst>
      <p:ext uri="{BB962C8B-B14F-4D97-AF65-F5344CB8AC3E}">
        <p14:creationId xmlns:p14="http://schemas.microsoft.com/office/powerpoint/2010/main" val="629872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5004048" cy="5139869"/>
          </a:xfrm>
          <a:prstGeom prst="rect">
            <a:avLst/>
          </a:prstGeom>
          <a:noFill/>
        </p:spPr>
        <p:txBody>
          <a:bodyPr wrap="square" rtlCol="0">
            <a:spAutoFit/>
          </a:bodyPr>
          <a:lstStyle/>
          <a:p>
            <a:r>
              <a:rPr lang="en-GB" sz="7200" b="1" dirty="0" err="1">
                <a:latin typeface="+mj-lt"/>
                <a:ea typeface="Beirut" charset="-78"/>
                <a:cs typeface="Beirut" charset="-78"/>
              </a:rPr>
              <a:t>QuestionIT</a:t>
            </a:r>
            <a:r>
              <a:rPr lang="en-GB" sz="7200" b="1" dirty="0">
                <a:latin typeface="+mj-lt"/>
                <a:ea typeface="Beirut" charset="-78"/>
                <a:cs typeface="Beirut" charset="-78"/>
              </a:rPr>
              <a:t>!</a:t>
            </a:r>
          </a:p>
          <a:p>
            <a:endParaRPr lang="en-GB" dirty="0"/>
          </a:p>
          <a:p>
            <a:endParaRPr lang="en-GB" dirty="0"/>
          </a:p>
          <a:p>
            <a:endParaRPr lang="en-GB" dirty="0"/>
          </a:p>
          <a:p>
            <a:r>
              <a:rPr lang="en-GB" sz="3600" b="1" dirty="0">
                <a:solidFill>
                  <a:schemeClr val="tx1">
                    <a:lumMod val="50000"/>
                    <a:lumOff val="50000"/>
                  </a:schemeClr>
                </a:solidFill>
              </a:rPr>
              <a:t>Periodic </a:t>
            </a:r>
            <a:r>
              <a:rPr lang="en-GB" sz="3600" b="1" dirty="0" smtClean="0">
                <a:solidFill>
                  <a:schemeClr val="tx1">
                    <a:lumMod val="50000"/>
                    <a:lumOff val="50000"/>
                  </a:schemeClr>
                </a:solidFill>
              </a:rPr>
              <a:t>table</a:t>
            </a:r>
            <a:endParaRPr lang="en-GB" sz="3600" b="1" dirty="0">
              <a:solidFill>
                <a:schemeClr val="tx1">
                  <a:lumMod val="50000"/>
                  <a:lumOff val="50000"/>
                </a:schemeClr>
              </a:solidFill>
            </a:endParaRP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Mendeleev and the periodic table</a:t>
            </a:r>
          </a:p>
          <a:p>
            <a:pPr marL="685800" lvl="1" indent="-342900">
              <a:buFont typeface="Arial" charset="0"/>
              <a:buChar char="•"/>
            </a:pPr>
            <a:r>
              <a:rPr lang="en-US" sz="2400" b="1" dirty="0">
                <a:solidFill>
                  <a:schemeClr val="bg1">
                    <a:lumMod val="50000"/>
                  </a:schemeClr>
                </a:solidFill>
              </a:rPr>
              <a:t>Atomic number</a:t>
            </a:r>
          </a:p>
          <a:p>
            <a:pPr marL="685800" lvl="1" indent="-342900">
              <a:buFont typeface="Arial" charset="0"/>
              <a:buChar char="•"/>
            </a:pPr>
            <a:r>
              <a:rPr lang="en-US" sz="2400" b="1" dirty="0">
                <a:solidFill>
                  <a:schemeClr val="bg1">
                    <a:lumMod val="50000"/>
                  </a:schemeClr>
                </a:solidFill>
              </a:rPr>
              <a:t>Metals and non-metals</a:t>
            </a:r>
          </a:p>
          <a:p>
            <a:pPr marL="685800" lvl="1" indent="-342900">
              <a:buFont typeface="Arial" charset="0"/>
              <a:buChar char="•"/>
            </a:pPr>
            <a:r>
              <a:rPr lang="en-US" sz="2400" b="1" dirty="0">
                <a:solidFill>
                  <a:schemeClr val="bg1">
                    <a:lumMod val="50000"/>
                  </a:schemeClr>
                </a:solidFill>
              </a:rPr>
              <a:t>Electronic configuration</a:t>
            </a:r>
            <a:endParaRPr lang="en-GB" sz="2400" dirty="0"/>
          </a:p>
          <a:p>
            <a:endParaRPr lang="en-GB" dirty="0"/>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Tree>
    <p:extLst>
      <p:ext uri="{BB962C8B-B14F-4D97-AF65-F5344CB8AC3E}">
        <p14:creationId xmlns:p14="http://schemas.microsoft.com/office/powerpoint/2010/main" val="771820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Periodic </a:t>
            </a:r>
            <a:r>
              <a:rPr lang="en-US" sz="2000" b="1" dirty="0" smtClean="0">
                <a:solidFill>
                  <a:schemeClr val="accent6"/>
                </a:solidFill>
              </a:rPr>
              <a:t>table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5632311"/>
          </a:xfrm>
          <a:prstGeom prst="rect">
            <a:avLst/>
          </a:prstGeom>
          <a:noFill/>
        </p:spPr>
        <p:txBody>
          <a:bodyPr wrap="square" rtlCol="0">
            <a:spAutoFit/>
          </a:bodyPr>
          <a:lstStyle/>
          <a:p>
            <a:pPr marL="457200" indent="-457200">
              <a:lnSpc>
                <a:spcPct val="250000"/>
              </a:lnSpc>
              <a:buAutoNum type="arabicPeriod"/>
            </a:pPr>
            <a:r>
              <a:rPr lang="en-GB" sz="2400" dirty="0" smtClean="0"/>
              <a:t>How are elements arranged in the periodic table?</a:t>
            </a:r>
          </a:p>
          <a:p>
            <a:pPr marL="457200" indent="-457200">
              <a:lnSpc>
                <a:spcPct val="250000"/>
              </a:lnSpc>
              <a:buAutoNum type="arabicPeriod"/>
            </a:pPr>
            <a:r>
              <a:rPr lang="en-GB" sz="2400" dirty="0" smtClean="0"/>
              <a:t>What are the columns of the periodic table called?</a:t>
            </a:r>
          </a:p>
          <a:p>
            <a:pPr marL="457200" indent="-457200">
              <a:lnSpc>
                <a:spcPct val="250000"/>
              </a:lnSpc>
              <a:buAutoNum type="arabicPeriod"/>
            </a:pPr>
            <a:r>
              <a:rPr lang="en-GB" sz="2400" dirty="0" smtClean="0"/>
              <a:t>What are the rows of a periodic table called?</a:t>
            </a:r>
          </a:p>
          <a:p>
            <a:pPr marL="457200" indent="-457200">
              <a:lnSpc>
                <a:spcPct val="250000"/>
              </a:lnSpc>
              <a:buAutoNum type="arabicPeriod"/>
            </a:pPr>
            <a:r>
              <a:rPr lang="en-GB" sz="2400" dirty="0" smtClean="0"/>
              <a:t>What does the column an element is in tell you about the atoms?</a:t>
            </a:r>
          </a:p>
          <a:p>
            <a:pPr marL="457200" indent="-457200">
              <a:lnSpc>
                <a:spcPct val="250000"/>
              </a:lnSpc>
              <a:buFontTx/>
              <a:buAutoNum type="arabicPeriod"/>
            </a:pPr>
            <a:r>
              <a:rPr lang="en-GB" sz="2400" dirty="0"/>
              <a:t>What does the </a:t>
            </a:r>
            <a:r>
              <a:rPr lang="en-GB" sz="2400" dirty="0" smtClean="0"/>
              <a:t>row </a:t>
            </a:r>
            <a:r>
              <a:rPr lang="en-GB" sz="2400" dirty="0"/>
              <a:t>an element is in tell you about the atoms</a:t>
            </a:r>
            <a:r>
              <a:rPr lang="en-GB" sz="2400" dirty="0" smtClean="0"/>
              <a:t>?</a:t>
            </a:r>
          </a:p>
          <a:p>
            <a:pPr marL="457200" indent="-457200">
              <a:lnSpc>
                <a:spcPct val="250000"/>
              </a:lnSpc>
              <a:buFontTx/>
              <a:buAutoNum type="arabicPeriod"/>
            </a:pPr>
            <a:r>
              <a:rPr lang="en-GB" sz="2400" dirty="0" smtClean="0"/>
              <a:t>Which side of the periodic table are the non-metals found?</a:t>
            </a:r>
          </a:p>
        </p:txBody>
      </p:sp>
    </p:spTree>
    <p:extLst>
      <p:ext uri="{BB962C8B-B14F-4D97-AF65-F5344CB8AC3E}">
        <p14:creationId xmlns:p14="http://schemas.microsoft.com/office/powerpoint/2010/main" val="1850160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Periodic table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6186309"/>
          </a:xfrm>
          <a:prstGeom prst="rect">
            <a:avLst/>
          </a:prstGeom>
          <a:noFill/>
        </p:spPr>
        <p:txBody>
          <a:bodyPr wrap="square" rtlCol="0">
            <a:spAutoFit/>
          </a:bodyPr>
          <a:lstStyle/>
          <a:p>
            <a:pPr marL="457200" indent="-457200">
              <a:buFont typeface="+mj-lt"/>
              <a:buAutoNum type="arabicPeriod" startAt="7"/>
            </a:pPr>
            <a:r>
              <a:rPr lang="en-GB" sz="2400" dirty="0" smtClean="0"/>
              <a:t>How did Mendeleev arrange the elements in his periodic table?</a:t>
            </a:r>
          </a:p>
          <a:p>
            <a:endParaRPr lang="en-GB" sz="2400" dirty="0" smtClean="0"/>
          </a:p>
          <a:p>
            <a:pPr marL="457200" indent="-457200">
              <a:buFont typeface="+mj-lt"/>
              <a:buAutoNum type="arabicPeriod" startAt="8"/>
            </a:pPr>
            <a:r>
              <a:rPr lang="en-GB" sz="2400" dirty="0" smtClean="0"/>
              <a:t>How did Mendeleev use his periodic table to predict the existence of some elements not then discovered?</a:t>
            </a:r>
          </a:p>
          <a:p>
            <a:pPr marL="457200" indent="-457200">
              <a:buFont typeface="+mj-lt"/>
              <a:buAutoNum type="arabicPeriod" startAt="8"/>
            </a:pPr>
            <a:endParaRPr lang="en-GB" sz="2400" dirty="0" smtClean="0"/>
          </a:p>
          <a:p>
            <a:pPr marL="457200" indent="-457200">
              <a:buFontTx/>
              <a:buAutoNum type="arabicPeriod" startAt="8"/>
            </a:pPr>
            <a:r>
              <a:rPr lang="en-GB" sz="2400" dirty="0" smtClean="0"/>
              <a:t>Why is the order based on atomic masses not always correct?</a:t>
            </a:r>
          </a:p>
          <a:p>
            <a:pPr marL="457200" indent="-457200">
              <a:buFontTx/>
              <a:buAutoNum type="arabicPeriod" startAt="8"/>
            </a:pPr>
            <a:endParaRPr lang="en-GB" sz="2400" dirty="0" smtClean="0"/>
          </a:p>
          <a:p>
            <a:pPr marL="457200" indent="-457200">
              <a:buFontTx/>
              <a:buAutoNum type="arabicPeriod" startAt="8"/>
            </a:pPr>
            <a:r>
              <a:rPr lang="en-GB" sz="2400" dirty="0" smtClean="0"/>
              <a:t>What do we call elements that tend to form positive ions?</a:t>
            </a:r>
          </a:p>
          <a:p>
            <a:pPr marL="457200" indent="-457200">
              <a:buFontTx/>
              <a:buAutoNum type="arabicPeriod" startAt="8"/>
            </a:pPr>
            <a:endParaRPr lang="en-GB" sz="2400" dirty="0" smtClean="0"/>
          </a:p>
          <a:p>
            <a:pPr marL="457200" indent="-457200">
              <a:buFontTx/>
              <a:buAutoNum type="arabicPeriod" startAt="8"/>
            </a:pPr>
            <a:r>
              <a:rPr lang="en-GB" sz="2400" dirty="0"/>
              <a:t>What is the electron configuration for sodium</a:t>
            </a:r>
            <a:r>
              <a:rPr lang="en-GB" sz="2400" dirty="0" smtClean="0"/>
              <a:t>?</a:t>
            </a:r>
          </a:p>
          <a:p>
            <a:pPr marL="457200" indent="-457200">
              <a:buFontTx/>
              <a:buAutoNum type="arabicPeriod" startAt="8"/>
            </a:pPr>
            <a:endParaRPr lang="en-GB" sz="2400" dirty="0"/>
          </a:p>
          <a:p>
            <a:pPr marL="457200" indent="-457200">
              <a:buFont typeface="+mj-lt"/>
              <a:buAutoNum type="arabicPeriod" startAt="12"/>
            </a:pPr>
            <a:r>
              <a:rPr lang="en-GB" sz="2400" dirty="0"/>
              <a:t>Draw the electron configuration for a chlorine atom.</a:t>
            </a:r>
          </a:p>
          <a:p>
            <a:pPr lvl="1"/>
            <a:endParaRPr lang="en-GB" sz="2400" dirty="0"/>
          </a:p>
          <a:p>
            <a:pPr marL="457200" indent="-457200">
              <a:buFont typeface="+mj-lt"/>
              <a:buAutoNum type="arabicPeriod" startAt="12"/>
            </a:pPr>
            <a:r>
              <a:rPr lang="en-GB" sz="2400" dirty="0"/>
              <a:t>Write the electron configuration for potassium.</a:t>
            </a:r>
          </a:p>
          <a:p>
            <a:pPr marL="457200" indent="-457200">
              <a:lnSpc>
                <a:spcPct val="250000"/>
              </a:lnSpc>
              <a:buFontTx/>
              <a:buAutoNum type="arabicPeriod" startAt="8"/>
            </a:pPr>
            <a:endParaRPr lang="en-GB" sz="2400" dirty="0" smtClean="0"/>
          </a:p>
        </p:txBody>
      </p:sp>
    </p:spTree>
    <p:extLst>
      <p:ext uri="{BB962C8B-B14F-4D97-AF65-F5344CB8AC3E}">
        <p14:creationId xmlns:p14="http://schemas.microsoft.com/office/powerpoint/2010/main" val="733832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716016" cy="5139869"/>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endParaRPr lang="en-GB" dirty="0"/>
          </a:p>
          <a:p>
            <a:r>
              <a:rPr lang="en-GB" sz="3600" b="1" dirty="0">
                <a:solidFill>
                  <a:schemeClr val="tx1">
                    <a:lumMod val="50000"/>
                    <a:lumOff val="50000"/>
                  </a:schemeClr>
                </a:solidFill>
              </a:rPr>
              <a:t>Periodic table</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Mendeleev and the periodic table</a:t>
            </a:r>
          </a:p>
          <a:p>
            <a:pPr marL="685800" lvl="1" indent="-342900">
              <a:buFont typeface="Arial" charset="0"/>
              <a:buChar char="•"/>
            </a:pPr>
            <a:r>
              <a:rPr lang="en-US" sz="2400" b="1" dirty="0">
                <a:solidFill>
                  <a:schemeClr val="bg1">
                    <a:lumMod val="50000"/>
                  </a:schemeClr>
                </a:solidFill>
              </a:rPr>
              <a:t>Atomic number</a:t>
            </a:r>
          </a:p>
          <a:p>
            <a:pPr marL="685800" lvl="1" indent="-342900">
              <a:buFont typeface="Arial" charset="0"/>
              <a:buChar char="•"/>
            </a:pPr>
            <a:r>
              <a:rPr lang="en-US" sz="2400" b="1" dirty="0">
                <a:solidFill>
                  <a:schemeClr val="bg1">
                    <a:lumMod val="50000"/>
                  </a:schemeClr>
                </a:solidFill>
              </a:rPr>
              <a:t>Metals and non-metals</a:t>
            </a:r>
          </a:p>
          <a:p>
            <a:pPr marL="685800" lvl="1" indent="-342900">
              <a:buFont typeface="Arial" charset="0"/>
              <a:buChar char="•"/>
            </a:pPr>
            <a:r>
              <a:rPr lang="en-US" sz="2400" b="1" dirty="0">
                <a:solidFill>
                  <a:schemeClr val="bg1">
                    <a:lumMod val="50000"/>
                  </a:schemeClr>
                </a:solidFill>
              </a:rPr>
              <a:t>Electronic configuration</a:t>
            </a:r>
            <a:endParaRPr lang="en-GB" sz="2400"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Tree>
    <p:extLst>
      <p:ext uri="{BB962C8B-B14F-4D97-AF65-F5344CB8AC3E}">
        <p14:creationId xmlns:p14="http://schemas.microsoft.com/office/powerpoint/2010/main" val="1199179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Periodic table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5632311"/>
          </a:xfrm>
          <a:prstGeom prst="rect">
            <a:avLst/>
          </a:prstGeom>
          <a:noFill/>
        </p:spPr>
        <p:txBody>
          <a:bodyPr wrap="square" rtlCol="0">
            <a:spAutoFit/>
          </a:bodyPr>
          <a:lstStyle/>
          <a:p>
            <a:pPr marL="457200" indent="-457200">
              <a:lnSpc>
                <a:spcPct val="150000"/>
              </a:lnSpc>
              <a:buAutoNum type="arabicPeriod"/>
            </a:pPr>
            <a:r>
              <a:rPr lang="en-GB" sz="2400" dirty="0" smtClean="0"/>
              <a:t>How are elements arranged in the modern periodic table?</a:t>
            </a:r>
          </a:p>
          <a:p>
            <a:pPr lvl="1">
              <a:lnSpc>
                <a:spcPct val="150000"/>
              </a:lnSpc>
            </a:pPr>
            <a:r>
              <a:rPr lang="en-GB" sz="2400" b="1" dirty="0" smtClean="0">
                <a:solidFill>
                  <a:srgbClr val="00B050"/>
                </a:solidFill>
              </a:rPr>
              <a:t>Increasing atomic number.</a:t>
            </a:r>
            <a:endParaRPr lang="en-GB" sz="2400" dirty="0" smtClean="0"/>
          </a:p>
          <a:p>
            <a:pPr marL="457200" indent="-457200">
              <a:lnSpc>
                <a:spcPct val="150000"/>
              </a:lnSpc>
              <a:buAutoNum type="arabicPeriod"/>
            </a:pPr>
            <a:r>
              <a:rPr lang="en-GB" sz="2400" dirty="0" smtClean="0"/>
              <a:t>What are the columns of the periodic table called?</a:t>
            </a:r>
          </a:p>
          <a:p>
            <a:pPr lvl="1">
              <a:lnSpc>
                <a:spcPct val="150000"/>
              </a:lnSpc>
            </a:pPr>
            <a:r>
              <a:rPr lang="en-GB" sz="2400" b="1" dirty="0" smtClean="0">
                <a:solidFill>
                  <a:srgbClr val="00B050"/>
                </a:solidFill>
              </a:rPr>
              <a:t>Groups.</a:t>
            </a:r>
            <a:endParaRPr lang="en-GB" sz="2400" dirty="0" smtClean="0"/>
          </a:p>
          <a:p>
            <a:pPr marL="457200" indent="-457200">
              <a:lnSpc>
                <a:spcPct val="150000"/>
              </a:lnSpc>
              <a:buAutoNum type="arabicPeriod"/>
            </a:pPr>
            <a:r>
              <a:rPr lang="en-GB" sz="2400" dirty="0" smtClean="0"/>
              <a:t>What are the rows of a periodic table called?</a:t>
            </a:r>
          </a:p>
          <a:p>
            <a:pPr lvl="1">
              <a:lnSpc>
                <a:spcPct val="150000"/>
              </a:lnSpc>
            </a:pPr>
            <a:r>
              <a:rPr lang="en-GB" sz="2400" b="1" dirty="0" smtClean="0">
                <a:solidFill>
                  <a:srgbClr val="00B050"/>
                </a:solidFill>
              </a:rPr>
              <a:t>Periods.</a:t>
            </a:r>
            <a:endParaRPr lang="en-GB" sz="2400" dirty="0" smtClean="0"/>
          </a:p>
          <a:p>
            <a:pPr marL="457200" indent="-457200">
              <a:lnSpc>
                <a:spcPct val="150000"/>
              </a:lnSpc>
              <a:buAutoNum type="arabicPeriod"/>
            </a:pPr>
            <a:r>
              <a:rPr lang="en-GB" sz="2400" dirty="0" smtClean="0"/>
              <a:t>What does the column an element is in tell you about the atoms?</a:t>
            </a:r>
          </a:p>
          <a:p>
            <a:pPr lvl="1">
              <a:lnSpc>
                <a:spcPct val="150000"/>
              </a:lnSpc>
            </a:pPr>
            <a:r>
              <a:rPr lang="en-GB" sz="2400" b="1" dirty="0" smtClean="0">
                <a:solidFill>
                  <a:srgbClr val="00B050"/>
                </a:solidFill>
              </a:rPr>
              <a:t>Number of electrons in outer shell.</a:t>
            </a:r>
            <a:endParaRPr lang="en-GB" sz="2400" dirty="0" smtClean="0"/>
          </a:p>
          <a:p>
            <a:pPr marL="457200" indent="-457200">
              <a:lnSpc>
                <a:spcPct val="150000"/>
              </a:lnSpc>
              <a:buFontTx/>
              <a:buAutoNum type="arabicPeriod"/>
            </a:pPr>
            <a:r>
              <a:rPr lang="en-GB" sz="2400" dirty="0"/>
              <a:t>What does the </a:t>
            </a:r>
            <a:r>
              <a:rPr lang="en-GB" sz="2400" dirty="0" smtClean="0"/>
              <a:t>row </a:t>
            </a:r>
            <a:r>
              <a:rPr lang="en-GB" sz="2400" dirty="0"/>
              <a:t>an element is in tell you about the atoms</a:t>
            </a:r>
            <a:r>
              <a:rPr lang="en-GB" sz="2400" dirty="0" smtClean="0"/>
              <a:t>?</a:t>
            </a:r>
          </a:p>
          <a:p>
            <a:pPr lvl="1">
              <a:lnSpc>
                <a:spcPct val="150000"/>
              </a:lnSpc>
            </a:pPr>
            <a:r>
              <a:rPr lang="en-GB" sz="2400" b="1" dirty="0" smtClean="0">
                <a:solidFill>
                  <a:srgbClr val="00B050"/>
                </a:solidFill>
              </a:rPr>
              <a:t>Number of electron shells.</a:t>
            </a:r>
            <a:endParaRPr lang="en-GB" sz="2400" dirty="0" smtClean="0"/>
          </a:p>
        </p:txBody>
      </p:sp>
    </p:spTree>
    <p:extLst>
      <p:ext uri="{BB962C8B-B14F-4D97-AF65-F5344CB8AC3E}">
        <p14:creationId xmlns:p14="http://schemas.microsoft.com/office/powerpoint/2010/main" val="1401531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Periodic table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5078313"/>
          </a:xfrm>
          <a:prstGeom prst="rect">
            <a:avLst/>
          </a:prstGeom>
          <a:noFill/>
        </p:spPr>
        <p:txBody>
          <a:bodyPr wrap="square" rtlCol="0">
            <a:spAutoFit/>
          </a:bodyPr>
          <a:lstStyle/>
          <a:p>
            <a:pPr marL="457200" indent="-457200">
              <a:lnSpc>
                <a:spcPct val="150000"/>
              </a:lnSpc>
              <a:buFont typeface="+mj-lt"/>
              <a:buAutoNum type="arabicPeriod" startAt="6"/>
            </a:pPr>
            <a:r>
              <a:rPr lang="en-GB" sz="2400" dirty="0"/>
              <a:t>Which side of the periodic table are the non-metals found?</a:t>
            </a:r>
          </a:p>
          <a:p>
            <a:pPr lvl="1">
              <a:lnSpc>
                <a:spcPct val="150000"/>
              </a:lnSpc>
            </a:pPr>
            <a:r>
              <a:rPr lang="en-GB" sz="2400" b="1" dirty="0">
                <a:solidFill>
                  <a:srgbClr val="00B050"/>
                </a:solidFill>
              </a:rPr>
              <a:t>Right and </a:t>
            </a:r>
            <a:r>
              <a:rPr lang="en-GB" sz="2400" b="1" dirty="0" smtClean="0">
                <a:solidFill>
                  <a:srgbClr val="00B050"/>
                </a:solidFill>
              </a:rPr>
              <a:t>top.</a:t>
            </a:r>
            <a:endParaRPr lang="en-GB" sz="2400" dirty="0"/>
          </a:p>
          <a:p>
            <a:pPr marL="457200" indent="-457200">
              <a:buFont typeface="+mj-lt"/>
              <a:buAutoNum type="arabicPeriod" startAt="7"/>
            </a:pPr>
            <a:r>
              <a:rPr lang="en-GB" sz="2400" dirty="0" smtClean="0"/>
              <a:t>How did Mendeleev arrange the elements in his periodic table?</a:t>
            </a:r>
          </a:p>
          <a:p>
            <a:pPr lvl="1"/>
            <a:r>
              <a:rPr lang="en-GB" sz="2400" b="1" dirty="0" smtClean="0">
                <a:solidFill>
                  <a:srgbClr val="00B050"/>
                </a:solidFill>
              </a:rPr>
              <a:t>Arranging in order of their atomic masses, elements with similar properties in the same column</a:t>
            </a:r>
            <a:endParaRPr lang="en-GB" sz="2400" dirty="0" smtClean="0"/>
          </a:p>
          <a:p>
            <a:pPr marL="457200" indent="-457200">
              <a:buFontTx/>
              <a:buAutoNum type="arabicPeriod" startAt="7"/>
            </a:pPr>
            <a:r>
              <a:rPr lang="en-GB" sz="2400" dirty="0">
                <a:solidFill>
                  <a:prstClr val="black"/>
                </a:solidFill>
              </a:rPr>
              <a:t>How did Mendeleev use his periodic table to predict the existence of some elements not then discovered</a:t>
            </a:r>
            <a:r>
              <a:rPr lang="en-GB" sz="2400" dirty="0" smtClean="0"/>
              <a:t>?</a:t>
            </a:r>
          </a:p>
          <a:p>
            <a:pPr lvl="1"/>
            <a:r>
              <a:rPr lang="en-GB" sz="2400" b="1" dirty="0">
                <a:solidFill>
                  <a:srgbClr val="00B050"/>
                </a:solidFill>
              </a:rPr>
              <a:t>Left gaps for elements he thought had not yet been discovered; changed the order based on atomic weights for some elements if they did not fit the pattern</a:t>
            </a:r>
            <a:r>
              <a:rPr lang="en-GB" sz="2400" b="1" dirty="0" smtClean="0">
                <a:solidFill>
                  <a:srgbClr val="00B050"/>
                </a:solidFill>
              </a:rPr>
              <a:t>.</a:t>
            </a:r>
            <a:endParaRPr lang="en-GB" sz="2400" dirty="0" smtClean="0"/>
          </a:p>
          <a:p>
            <a:pPr marL="457200" indent="-457200">
              <a:lnSpc>
                <a:spcPct val="150000"/>
              </a:lnSpc>
              <a:buFontTx/>
              <a:buAutoNum type="arabicPeriod" startAt="7"/>
            </a:pPr>
            <a:r>
              <a:rPr lang="en-GB" sz="2400" dirty="0">
                <a:solidFill>
                  <a:prstClr val="black"/>
                </a:solidFill>
              </a:rPr>
              <a:t>Why is the order based on atomic masses not always correct</a:t>
            </a:r>
            <a:r>
              <a:rPr lang="en-GB" sz="2400" dirty="0" smtClean="0"/>
              <a:t>?</a:t>
            </a:r>
          </a:p>
          <a:p>
            <a:pPr lvl="1"/>
            <a:r>
              <a:rPr lang="en-GB" sz="2400" b="1" dirty="0" smtClean="0">
                <a:solidFill>
                  <a:srgbClr val="00B050"/>
                </a:solidFill>
              </a:rPr>
              <a:t>Existence of isotopes.</a:t>
            </a:r>
            <a:endParaRPr lang="en-GB" sz="2400" dirty="0" smtClean="0"/>
          </a:p>
        </p:txBody>
      </p:sp>
    </p:spTree>
    <p:extLst>
      <p:ext uri="{BB962C8B-B14F-4D97-AF65-F5344CB8AC3E}">
        <p14:creationId xmlns:p14="http://schemas.microsoft.com/office/powerpoint/2010/main" val="18990493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chlorine atom">
            <a:extLst>
              <a:ext uri="{FF2B5EF4-FFF2-40B4-BE49-F238E27FC236}">
                <a16:creationId xmlns:a16="http://schemas.microsoft.com/office/drawing/2014/main" xmlns="" id="{3ACF8B78-B5ED-4273-A42D-1E598B851209}"/>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81420" y="2849256"/>
            <a:ext cx="1502266" cy="15022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Periodic table </a:t>
            </a:r>
            <a:r>
              <a:rPr lang="en-US" sz="2000" b="1" dirty="0" smtClean="0">
                <a:solidFill>
                  <a:schemeClr val="accent6"/>
                </a:solidFill>
              </a:rPr>
              <a:t>–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6294031"/>
          </a:xfrm>
          <a:prstGeom prst="rect">
            <a:avLst/>
          </a:prstGeom>
          <a:noFill/>
        </p:spPr>
        <p:txBody>
          <a:bodyPr wrap="square" rtlCol="0">
            <a:spAutoFit/>
          </a:bodyPr>
          <a:lstStyle/>
          <a:p>
            <a:pPr marL="457200" indent="-457200">
              <a:lnSpc>
                <a:spcPct val="150000"/>
              </a:lnSpc>
              <a:buFontTx/>
              <a:buAutoNum type="arabicPeriod" startAt="10"/>
            </a:pPr>
            <a:r>
              <a:rPr lang="en-GB" sz="2400" dirty="0" smtClean="0"/>
              <a:t>What </a:t>
            </a:r>
            <a:r>
              <a:rPr lang="en-GB" sz="2400" dirty="0"/>
              <a:t>do we call elements that tend to form positive ions?</a:t>
            </a:r>
          </a:p>
          <a:p>
            <a:pPr lvl="1">
              <a:lnSpc>
                <a:spcPct val="150000"/>
              </a:lnSpc>
            </a:pPr>
            <a:r>
              <a:rPr lang="en-GB" sz="2400" b="1" dirty="0" smtClean="0">
                <a:solidFill>
                  <a:srgbClr val="00B050"/>
                </a:solidFill>
              </a:rPr>
              <a:t>Metals.</a:t>
            </a:r>
          </a:p>
          <a:p>
            <a:pPr marL="457200" indent="-457200">
              <a:buFont typeface="+mj-lt"/>
              <a:buAutoNum type="arabicPeriod"/>
            </a:pPr>
            <a:r>
              <a:rPr lang="en-GB" sz="2400" dirty="0"/>
              <a:t>What is the electron configuration for sodium?</a:t>
            </a:r>
          </a:p>
          <a:p>
            <a:pPr lvl="1"/>
            <a:r>
              <a:rPr lang="en-GB" sz="2400" b="1" dirty="0">
                <a:solidFill>
                  <a:srgbClr val="00B050"/>
                </a:solidFill>
              </a:rPr>
              <a:t>2,8,1</a:t>
            </a:r>
            <a:endParaRPr lang="en-GB" sz="2400" dirty="0"/>
          </a:p>
          <a:p>
            <a:pPr marL="457200" indent="-457200">
              <a:buFont typeface="+mj-lt"/>
              <a:buAutoNum type="arabicPeriod" startAt="7"/>
            </a:pPr>
            <a:r>
              <a:rPr lang="en-GB" sz="2400" dirty="0"/>
              <a:t>Draw the electron configuration for a chlorine atom.</a:t>
            </a:r>
          </a:p>
          <a:p>
            <a:pPr lvl="1"/>
            <a:endParaRPr lang="en-GB" sz="2400" b="1" dirty="0">
              <a:solidFill>
                <a:srgbClr val="00B050"/>
              </a:solidFill>
            </a:endParaRPr>
          </a:p>
          <a:p>
            <a:pPr marL="457200" indent="-457200">
              <a:buFont typeface="+mj-lt"/>
              <a:buAutoNum type="arabicPeriod" startAt="7"/>
            </a:pPr>
            <a:endParaRPr lang="en-GB" sz="2400" b="1" dirty="0">
              <a:solidFill>
                <a:srgbClr val="00B050"/>
              </a:solidFill>
            </a:endParaRPr>
          </a:p>
          <a:p>
            <a:pPr marL="457200" indent="-457200">
              <a:buFont typeface="+mj-lt"/>
              <a:buAutoNum type="arabicPeriod" startAt="7"/>
            </a:pPr>
            <a:endParaRPr lang="en-GB" sz="2400" b="1" dirty="0">
              <a:solidFill>
                <a:srgbClr val="00B050"/>
              </a:solidFill>
            </a:endParaRPr>
          </a:p>
          <a:p>
            <a:pPr marL="457200" indent="-457200">
              <a:buFont typeface="+mj-lt"/>
              <a:buAutoNum type="arabicPeriod" startAt="7"/>
            </a:pPr>
            <a:endParaRPr lang="en-GB" sz="2400" b="1" dirty="0">
              <a:solidFill>
                <a:srgbClr val="00B050"/>
              </a:solidFill>
            </a:endParaRPr>
          </a:p>
          <a:p>
            <a:pPr marL="457200" indent="-457200">
              <a:buFont typeface="+mj-lt"/>
              <a:buAutoNum type="arabicPeriod" startAt="7"/>
            </a:pPr>
            <a:r>
              <a:rPr lang="en-GB" sz="2400" dirty="0"/>
              <a:t>Write the electron configuration for potassium.</a:t>
            </a:r>
          </a:p>
          <a:p>
            <a:pPr lvl="1"/>
            <a:r>
              <a:rPr lang="en-GB" sz="2400" b="1" dirty="0">
                <a:solidFill>
                  <a:srgbClr val="00B050"/>
                </a:solidFill>
              </a:rPr>
              <a:t>2,8,8,1</a:t>
            </a:r>
            <a:endParaRPr lang="en-GB" sz="2400" dirty="0"/>
          </a:p>
          <a:p>
            <a:pPr lvl="1">
              <a:lnSpc>
                <a:spcPct val="150000"/>
              </a:lnSpc>
            </a:pPr>
            <a:endParaRPr lang="en-GB" sz="2400" dirty="0"/>
          </a:p>
          <a:p>
            <a:pPr marL="457200" indent="-457200">
              <a:lnSpc>
                <a:spcPct val="150000"/>
              </a:lnSpc>
              <a:buAutoNum type="arabicPeriod"/>
            </a:pPr>
            <a:endParaRPr lang="en-GB" sz="2400" dirty="0"/>
          </a:p>
          <a:p>
            <a:pPr>
              <a:lnSpc>
                <a:spcPct val="150000"/>
              </a:lnSpc>
            </a:pPr>
            <a:endParaRPr lang="en-GB" dirty="0"/>
          </a:p>
          <a:p>
            <a:pPr marL="342900" indent="-342900">
              <a:buFont typeface="+mj-lt"/>
              <a:buAutoNum type="arabicPeriod"/>
            </a:pPr>
            <a:endParaRPr lang="en-GB" sz="1600" dirty="0"/>
          </a:p>
        </p:txBody>
      </p:sp>
    </p:spTree>
    <p:extLst>
      <p:ext uri="{BB962C8B-B14F-4D97-AF65-F5344CB8AC3E}">
        <p14:creationId xmlns:p14="http://schemas.microsoft.com/office/powerpoint/2010/main" val="1628288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7" name="TextBox 6"/>
          <p:cNvSpPr txBox="1"/>
          <p:nvPr/>
        </p:nvSpPr>
        <p:spPr>
          <a:xfrm>
            <a:off x="0" y="980728"/>
            <a:ext cx="4572000" cy="4401205"/>
          </a:xfrm>
          <a:prstGeom prst="rect">
            <a:avLst/>
          </a:prstGeom>
          <a:noFill/>
        </p:spPr>
        <p:txBody>
          <a:bodyPr wrap="square" rtlCol="0">
            <a:spAutoFit/>
          </a:bodyPr>
          <a:lstStyle/>
          <a:p>
            <a:r>
              <a:rPr lang="en-GB" sz="7200" b="1" dirty="0" err="1">
                <a:solidFill>
                  <a:prstClr val="black"/>
                </a:solidFill>
                <a:ea typeface="Beirut" charset="-78"/>
                <a:cs typeface="Beirut" charset="-78"/>
              </a:rPr>
              <a:t>LearnIT</a:t>
            </a:r>
            <a:r>
              <a:rPr lang="en-GB" sz="7200" b="1" dirty="0">
                <a:solidFill>
                  <a:prstClr val="black"/>
                </a:solidFill>
                <a:ea typeface="Beirut" charset="-78"/>
                <a:cs typeface="Beirut" charset="-78"/>
              </a:rPr>
              <a:t>!</a:t>
            </a:r>
          </a:p>
          <a:p>
            <a:r>
              <a:rPr lang="en-GB" sz="7200" b="1" dirty="0" err="1">
                <a:solidFill>
                  <a:prstClr val="black"/>
                </a:solidFill>
                <a:ea typeface="Beirut" charset="-78"/>
                <a:cs typeface="Beirut" charset="-78"/>
              </a:rPr>
              <a:t>KnowIT</a:t>
            </a:r>
            <a:r>
              <a:rPr lang="en-GB" sz="7200" b="1" dirty="0">
                <a:solidFill>
                  <a:prstClr val="black"/>
                </a:solidFill>
                <a:ea typeface="Beirut" charset="-78"/>
                <a:cs typeface="Beirut" charset="-78"/>
              </a:rPr>
              <a:t>!</a:t>
            </a:r>
          </a:p>
          <a:p>
            <a:endParaRPr lang="en-GB" dirty="0">
              <a:solidFill>
                <a:prstClr val="black"/>
              </a:solidFill>
            </a:endParaRPr>
          </a:p>
          <a:p>
            <a:r>
              <a:rPr lang="en-GB" sz="3600" b="1" dirty="0" smtClean="0">
                <a:solidFill>
                  <a:prstClr val="black">
                    <a:lumMod val="50000"/>
                    <a:lumOff val="50000"/>
                  </a:prstClr>
                </a:solidFill>
              </a:rPr>
              <a:t>Bonding part 1</a:t>
            </a:r>
          </a:p>
          <a:p>
            <a:endParaRPr lang="en-GB" sz="3600" b="1" dirty="0">
              <a:solidFill>
                <a:prstClr val="black">
                  <a:lumMod val="50000"/>
                  <a:lumOff val="50000"/>
                </a:prstClr>
              </a:solidFill>
            </a:endParaRPr>
          </a:p>
          <a:p>
            <a:pPr marL="342900" indent="-342900">
              <a:buFont typeface="Arial" panose="020B0604020202020204" pitchFamily="34" charset="0"/>
              <a:buChar char="•"/>
            </a:pPr>
            <a:r>
              <a:rPr lang="en-GB" sz="2800" b="1" dirty="0" smtClean="0">
                <a:solidFill>
                  <a:prstClr val="black">
                    <a:lumMod val="50000"/>
                    <a:lumOff val="50000"/>
                  </a:prstClr>
                </a:solidFill>
              </a:rPr>
              <a:t>Ionic bonding</a:t>
            </a:r>
          </a:p>
          <a:p>
            <a:endParaRPr lang="en-GB" dirty="0">
              <a:solidFill>
                <a:prstClr val="black"/>
              </a:solidFill>
            </a:endParaRPr>
          </a:p>
        </p:txBody>
      </p:sp>
    </p:spTree>
    <p:extLst>
      <p:ext uri="{BB962C8B-B14F-4D97-AF65-F5344CB8AC3E}">
        <p14:creationId xmlns:p14="http://schemas.microsoft.com/office/powerpoint/2010/main" val="19441103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a:effectLst/>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Ions</a:t>
            </a:r>
            <a:endParaRPr lang="en-GB" sz="2400" b="1" dirty="0">
              <a:solidFill>
                <a:schemeClr val="accent6"/>
              </a:solidFill>
            </a:endParaRPr>
          </a:p>
        </p:txBody>
      </p:sp>
      <p:sp>
        <p:nvSpPr>
          <p:cNvPr id="14" name="Rectangle 13">
            <a:extLst>
              <a:ext uri="{FF2B5EF4-FFF2-40B4-BE49-F238E27FC236}">
                <a16:creationId xmlns:a16="http://schemas.microsoft.com/office/drawing/2014/main" xmlns="" id="{FD792BD6-AA36-4139-A646-A79C93567DC4}"/>
              </a:ext>
            </a:extLst>
          </p:cNvPr>
          <p:cNvSpPr/>
          <p:nvPr/>
        </p:nvSpPr>
        <p:spPr>
          <a:xfrm>
            <a:off x="5039922" y="2094827"/>
            <a:ext cx="3960440" cy="3508653"/>
          </a:xfrm>
          <a:prstGeom prst="rect">
            <a:avLst/>
          </a:prstGeom>
          <a:effectLst/>
        </p:spPr>
        <p:txBody>
          <a:bodyPr wrap="square">
            <a:spAutoFit/>
          </a:bodyPr>
          <a:lstStyle/>
          <a:p>
            <a:pPr algn="ctr"/>
            <a:r>
              <a:rPr lang="en-GB" sz="2400" dirty="0"/>
              <a:t>If an atom gains one or more electrons, it gains a </a:t>
            </a:r>
            <a:r>
              <a:rPr lang="en-GB" sz="2400" b="1" dirty="0"/>
              <a:t>negative</a:t>
            </a:r>
            <a:r>
              <a:rPr lang="en-GB" sz="2400" dirty="0"/>
              <a:t> charge because it has more electrons than protons.  </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7" name="Rectangle 16">
            <a:extLst>
              <a:ext uri="{FF2B5EF4-FFF2-40B4-BE49-F238E27FC236}">
                <a16:creationId xmlns:a16="http://schemas.microsoft.com/office/drawing/2014/main" xmlns="" id="{89539DB9-675C-4020-B01D-2EF0EF5DD0B2}"/>
              </a:ext>
            </a:extLst>
          </p:cNvPr>
          <p:cNvSpPr/>
          <p:nvPr/>
        </p:nvSpPr>
        <p:spPr>
          <a:xfrm>
            <a:off x="260187" y="1026978"/>
            <a:ext cx="8820851" cy="707886"/>
          </a:xfrm>
          <a:prstGeom prst="rect">
            <a:avLst/>
          </a:prstGeom>
          <a:solidFill>
            <a:schemeClr val="accent6">
              <a:lumMod val="20000"/>
              <a:lumOff val="80000"/>
            </a:schemeClr>
          </a:solidFill>
          <a:ln>
            <a:solidFill>
              <a:schemeClr val="accent6"/>
            </a:solidFill>
          </a:ln>
          <a:effectLst/>
        </p:spPr>
        <p:txBody>
          <a:bodyPr wrap="square">
            <a:spAutoFit/>
          </a:bodyPr>
          <a:lstStyle/>
          <a:p>
            <a:pPr algn="ctr"/>
            <a:r>
              <a:rPr lang="en-GB" sz="2000" dirty="0"/>
              <a:t>Atoms sometimes </a:t>
            </a:r>
            <a:r>
              <a:rPr lang="en-GB" sz="2000" b="1" dirty="0"/>
              <a:t>lose or gain </a:t>
            </a:r>
            <a:r>
              <a:rPr lang="en-GB" sz="2000" dirty="0"/>
              <a:t>electrons (</a:t>
            </a:r>
            <a:r>
              <a:rPr lang="en-GB" sz="2000" dirty="0" smtClean="0"/>
              <a:t>e.g. </a:t>
            </a:r>
            <a:r>
              <a:rPr lang="en-GB" sz="2000" dirty="0"/>
              <a:t>when a metal reacts with a </a:t>
            </a:r>
            <a:r>
              <a:rPr lang="en-GB" sz="2000" dirty="0" smtClean="0"/>
              <a:t>non-metal). </a:t>
            </a:r>
            <a:r>
              <a:rPr lang="en-GB" sz="2000" dirty="0"/>
              <a:t>When they do this they become a charge atom or an</a:t>
            </a:r>
            <a:r>
              <a:rPr lang="en-GB" sz="2000" b="1" dirty="0"/>
              <a:t> ion</a:t>
            </a:r>
            <a:r>
              <a:rPr lang="en-GB" sz="2000" dirty="0"/>
              <a:t>.</a:t>
            </a:r>
          </a:p>
        </p:txBody>
      </p:sp>
      <p:sp>
        <p:nvSpPr>
          <p:cNvPr id="19" name="Rectangle 18">
            <a:extLst>
              <a:ext uri="{FF2B5EF4-FFF2-40B4-BE49-F238E27FC236}">
                <a16:creationId xmlns:a16="http://schemas.microsoft.com/office/drawing/2014/main" xmlns="" id="{1FC5D21C-D0B1-4476-B12A-1EE14F22EB81}"/>
              </a:ext>
            </a:extLst>
          </p:cNvPr>
          <p:cNvSpPr/>
          <p:nvPr/>
        </p:nvSpPr>
        <p:spPr>
          <a:xfrm>
            <a:off x="4931656" y="4000740"/>
            <a:ext cx="4176972" cy="1569660"/>
          </a:xfrm>
          <a:prstGeom prst="rect">
            <a:avLst/>
          </a:prstGeom>
          <a:effectLst/>
        </p:spPr>
        <p:txBody>
          <a:bodyPr wrap="square">
            <a:spAutoFit/>
          </a:bodyPr>
          <a:lstStyle/>
          <a:p>
            <a:pPr algn="ctr"/>
            <a:r>
              <a:rPr lang="en-GB" sz="2400" dirty="0" smtClean="0">
                <a:solidFill>
                  <a:schemeClr val="accent6">
                    <a:lumMod val="75000"/>
                  </a:schemeClr>
                </a:solidFill>
              </a:rPr>
              <a:t>e.g. </a:t>
            </a:r>
            <a:r>
              <a:rPr lang="en-GB" sz="2400" dirty="0">
                <a:solidFill>
                  <a:schemeClr val="accent6">
                    <a:lumMod val="75000"/>
                  </a:schemeClr>
                </a:solidFill>
              </a:rPr>
              <a:t>If an oxygen atom gains two electrons, it forms a </a:t>
            </a:r>
            <a:r>
              <a:rPr lang="en-GB" sz="2400" b="1" dirty="0">
                <a:solidFill>
                  <a:schemeClr val="accent6">
                    <a:lumMod val="75000"/>
                  </a:schemeClr>
                </a:solidFill>
              </a:rPr>
              <a:t>O</a:t>
            </a:r>
            <a:r>
              <a:rPr lang="en-GB" sz="2400" b="1" baseline="30000" dirty="0">
                <a:solidFill>
                  <a:schemeClr val="accent6">
                    <a:lumMod val="75000"/>
                  </a:schemeClr>
                </a:solidFill>
              </a:rPr>
              <a:t>2-</a:t>
            </a:r>
            <a:r>
              <a:rPr lang="en-GB" sz="2400" b="1" dirty="0">
                <a:solidFill>
                  <a:schemeClr val="accent6">
                    <a:lumMod val="75000"/>
                  </a:schemeClr>
                </a:solidFill>
              </a:rPr>
              <a:t> ion</a:t>
            </a:r>
            <a:r>
              <a:rPr lang="en-GB" sz="2400" dirty="0">
                <a:solidFill>
                  <a:schemeClr val="accent6">
                    <a:lumMod val="75000"/>
                  </a:schemeClr>
                </a:solidFill>
              </a:rPr>
              <a:t>.</a:t>
            </a:r>
          </a:p>
          <a:p>
            <a:pPr algn="ctr"/>
            <a:r>
              <a:rPr lang="en-GB" sz="2400" b="1" dirty="0">
                <a:solidFill>
                  <a:schemeClr val="accent6">
                    <a:lumMod val="75000"/>
                  </a:schemeClr>
                </a:solidFill>
              </a:rPr>
              <a:t>It has 8 protons, 8 neutrons and 10 electrons.</a:t>
            </a:r>
          </a:p>
        </p:txBody>
      </p:sp>
      <p:sp>
        <p:nvSpPr>
          <p:cNvPr id="20" name="Rectangle 19">
            <a:extLst>
              <a:ext uri="{FF2B5EF4-FFF2-40B4-BE49-F238E27FC236}">
                <a16:creationId xmlns:a16="http://schemas.microsoft.com/office/drawing/2014/main" xmlns="" id="{49E51A42-887C-4E19-94E0-8CCEC1DFC326}"/>
              </a:ext>
            </a:extLst>
          </p:cNvPr>
          <p:cNvSpPr/>
          <p:nvPr/>
        </p:nvSpPr>
        <p:spPr>
          <a:xfrm>
            <a:off x="312122" y="4005064"/>
            <a:ext cx="4176972" cy="1569660"/>
          </a:xfrm>
          <a:prstGeom prst="rect">
            <a:avLst/>
          </a:prstGeom>
          <a:effectLst/>
        </p:spPr>
        <p:txBody>
          <a:bodyPr wrap="square">
            <a:spAutoFit/>
          </a:bodyPr>
          <a:lstStyle/>
          <a:p>
            <a:pPr algn="ctr"/>
            <a:r>
              <a:rPr lang="en-GB" sz="2400" dirty="0" smtClean="0">
                <a:solidFill>
                  <a:schemeClr val="accent6">
                    <a:lumMod val="75000"/>
                  </a:schemeClr>
                </a:solidFill>
              </a:rPr>
              <a:t>e.g. </a:t>
            </a:r>
            <a:r>
              <a:rPr lang="en-GB" sz="2400" dirty="0">
                <a:solidFill>
                  <a:schemeClr val="accent6">
                    <a:lumMod val="75000"/>
                  </a:schemeClr>
                </a:solidFill>
              </a:rPr>
              <a:t>If sodium atom loses one electron, it forms a </a:t>
            </a:r>
            <a:r>
              <a:rPr lang="en-GB" sz="2400" b="1" dirty="0">
                <a:solidFill>
                  <a:schemeClr val="accent6">
                    <a:lumMod val="75000"/>
                  </a:schemeClr>
                </a:solidFill>
              </a:rPr>
              <a:t>Na</a:t>
            </a:r>
            <a:r>
              <a:rPr lang="en-GB" sz="2400" b="1" baseline="30000" dirty="0">
                <a:solidFill>
                  <a:schemeClr val="accent6">
                    <a:lumMod val="75000"/>
                  </a:schemeClr>
                </a:solidFill>
              </a:rPr>
              <a:t>+</a:t>
            </a:r>
            <a:r>
              <a:rPr lang="en-GB" sz="2400" b="1" dirty="0">
                <a:solidFill>
                  <a:schemeClr val="accent6">
                    <a:lumMod val="75000"/>
                  </a:schemeClr>
                </a:solidFill>
              </a:rPr>
              <a:t> ion</a:t>
            </a:r>
            <a:r>
              <a:rPr lang="en-GB" sz="2400" dirty="0">
                <a:solidFill>
                  <a:schemeClr val="accent6">
                    <a:lumMod val="75000"/>
                  </a:schemeClr>
                </a:solidFill>
              </a:rPr>
              <a:t>.</a:t>
            </a:r>
          </a:p>
          <a:p>
            <a:pPr algn="ctr"/>
            <a:r>
              <a:rPr lang="en-GB" sz="2400" b="1" dirty="0">
                <a:solidFill>
                  <a:schemeClr val="accent6">
                    <a:lumMod val="75000"/>
                  </a:schemeClr>
                </a:solidFill>
              </a:rPr>
              <a:t>It has 11 protons,  12 neutrons and 10 electrons.</a:t>
            </a:r>
          </a:p>
        </p:txBody>
      </p:sp>
      <p:sp>
        <p:nvSpPr>
          <p:cNvPr id="5" name="Rectangle 4">
            <a:extLst>
              <a:ext uri="{FF2B5EF4-FFF2-40B4-BE49-F238E27FC236}">
                <a16:creationId xmlns:a16="http://schemas.microsoft.com/office/drawing/2014/main" xmlns="" id="{0C51DDD7-372C-4678-9770-1DD3384047A9}"/>
              </a:ext>
            </a:extLst>
          </p:cNvPr>
          <p:cNvSpPr/>
          <p:nvPr/>
        </p:nvSpPr>
        <p:spPr>
          <a:xfrm>
            <a:off x="192508" y="2069146"/>
            <a:ext cx="4572000" cy="1569660"/>
          </a:xfrm>
          <a:prstGeom prst="rect">
            <a:avLst/>
          </a:prstGeom>
          <a:effectLst/>
        </p:spPr>
        <p:txBody>
          <a:bodyPr>
            <a:spAutoFit/>
          </a:bodyPr>
          <a:lstStyle/>
          <a:p>
            <a:pPr algn="ctr"/>
            <a:r>
              <a:rPr lang="en-GB" sz="2400" dirty="0"/>
              <a:t>If an atom loses one or more electrons, it gains a </a:t>
            </a:r>
            <a:r>
              <a:rPr lang="en-GB" sz="2400" b="1" dirty="0"/>
              <a:t>positive</a:t>
            </a:r>
            <a:r>
              <a:rPr lang="en-GB" sz="2400" dirty="0"/>
              <a:t> charge because it has less electrons than protons.  </a:t>
            </a:r>
          </a:p>
        </p:txBody>
      </p:sp>
    </p:spTree>
    <p:extLst>
      <p:ext uri="{BB962C8B-B14F-4D97-AF65-F5344CB8AC3E}">
        <p14:creationId xmlns:p14="http://schemas.microsoft.com/office/powerpoint/2010/main" val="2700283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5652120" cy="5139869"/>
          </a:xfrm>
          <a:prstGeom prst="rect">
            <a:avLst/>
          </a:prstGeom>
          <a:noFill/>
        </p:spPr>
        <p:txBody>
          <a:bodyPr wrap="square" rtlCol="0">
            <a:spAutoFit/>
          </a:bodyPr>
          <a:lstStyle/>
          <a:p>
            <a:r>
              <a:rPr lang="en-GB" sz="7200" b="1" dirty="0" err="1">
                <a:latin typeface="+mj-lt"/>
                <a:ea typeface="Beirut" charset="-78"/>
                <a:cs typeface="Beirut" charset="-78"/>
              </a:rPr>
              <a:t>LearnIT</a:t>
            </a:r>
            <a:r>
              <a:rPr lang="en-GB" sz="7200" b="1" dirty="0">
                <a:latin typeface="+mj-lt"/>
                <a:ea typeface="Beirut" charset="-78"/>
                <a:cs typeface="Beirut" charset="-78"/>
              </a:rPr>
              <a:t>!</a:t>
            </a:r>
          </a:p>
          <a:p>
            <a:r>
              <a:rPr lang="en-GB" sz="7200" b="1" dirty="0" err="1">
                <a:latin typeface="+mj-lt"/>
                <a:ea typeface="Beirut" charset="-78"/>
                <a:cs typeface="Beirut" charset="-78"/>
              </a:rPr>
              <a:t>KnowIT</a:t>
            </a:r>
            <a:r>
              <a:rPr lang="en-GB" sz="7200" b="1" dirty="0">
                <a:latin typeface="+mj-lt"/>
                <a:ea typeface="Beirut" charset="-78"/>
                <a:cs typeface="Beirut" charset="-78"/>
              </a:rPr>
              <a:t>!</a:t>
            </a:r>
          </a:p>
          <a:p>
            <a:endParaRPr lang="en-GB" dirty="0"/>
          </a:p>
          <a:p>
            <a:r>
              <a:rPr lang="en-GB" sz="3600" b="1" dirty="0" smtClean="0">
                <a:solidFill>
                  <a:schemeClr val="tx1">
                    <a:lumMod val="50000"/>
                    <a:lumOff val="50000"/>
                  </a:schemeClr>
                </a:solidFill>
              </a:rPr>
              <a:t>Atomic structure</a:t>
            </a:r>
          </a:p>
          <a:p>
            <a:r>
              <a:rPr lang="en-GB" sz="3600" b="1" dirty="0" smtClean="0">
                <a:solidFill>
                  <a:schemeClr val="tx1">
                    <a:lumMod val="50000"/>
                    <a:lumOff val="50000"/>
                  </a:schemeClr>
                </a:solidFill>
              </a:rPr>
              <a:t>PART </a:t>
            </a:r>
            <a:r>
              <a:rPr lang="en-GB" sz="3600" b="1" dirty="0">
                <a:solidFill>
                  <a:schemeClr val="tx1">
                    <a:lumMod val="50000"/>
                    <a:lumOff val="50000"/>
                  </a:schemeClr>
                </a:solidFill>
              </a:rPr>
              <a:t>1</a:t>
            </a:r>
          </a:p>
          <a:p>
            <a:endParaRPr lang="en-GB" sz="2800" dirty="0">
              <a:solidFill>
                <a:schemeClr val="tx1">
                  <a:lumMod val="50000"/>
                  <a:lumOff val="50000"/>
                </a:schemeClr>
              </a:solidFill>
            </a:endParaRPr>
          </a:p>
          <a:p>
            <a:pPr marL="685800" lvl="1" indent="-342900">
              <a:buFont typeface="Arial" charset="0"/>
              <a:buChar char="•"/>
            </a:pPr>
            <a:r>
              <a:rPr lang="en-US" sz="2400" b="1" dirty="0" smtClean="0">
                <a:solidFill>
                  <a:schemeClr val="bg1">
                    <a:lumMod val="50000"/>
                  </a:schemeClr>
                </a:solidFill>
              </a:rPr>
              <a:t>Model of the atom</a:t>
            </a:r>
          </a:p>
          <a:p>
            <a:pPr marL="685800" lvl="1" indent="-342900">
              <a:buFont typeface="Arial" charset="0"/>
              <a:buChar char="•"/>
            </a:pPr>
            <a:r>
              <a:rPr lang="en-US" sz="2400" b="1" dirty="0" smtClean="0">
                <a:solidFill>
                  <a:schemeClr val="bg1">
                    <a:lumMod val="50000"/>
                  </a:schemeClr>
                </a:solidFill>
              </a:rPr>
              <a:t>Structure of the atom</a:t>
            </a:r>
            <a:endParaRPr lang="en-US" sz="2400" b="1" dirty="0">
              <a:solidFill>
                <a:schemeClr val="bg1">
                  <a:lumMod val="50000"/>
                </a:schemeClr>
              </a:solidFill>
            </a:endParaRPr>
          </a:p>
          <a:p>
            <a:endParaRPr lang="en-GB" dirty="0"/>
          </a:p>
        </p:txBody>
      </p:sp>
    </p:spTree>
    <p:extLst>
      <p:ext uri="{BB962C8B-B14F-4D97-AF65-F5344CB8AC3E}">
        <p14:creationId xmlns:p14="http://schemas.microsoft.com/office/powerpoint/2010/main" val="6323850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Ionic </a:t>
            </a:r>
            <a:r>
              <a:rPr lang="en-US" sz="2400" b="1" dirty="0" smtClean="0">
                <a:solidFill>
                  <a:schemeClr val="accent6"/>
                </a:solidFill>
              </a:rPr>
              <a:t>bonding</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4" descr="Image result for rutherford atomic model">
            <a:extLst>
              <a:ext uri="{FF2B5EF4-FFF2-40B4-BE49-F238E27FC236}">
                <a16:creationId xmlns=""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Rectangle 4">
            <a:extLst>
              <a:ext uri="{FF2B5EF4-FFF2-40B4-BE49-F238E27FC236}">
                <a16:creationId xmlns="" xmlns:a16="http://schemas.microsoft.com/office/drawing/2014/main" id="{9DC43C51-D1F0-4B14-8838-1C9DB1FD3B60}"/>
              </a:ext>
            </a:extLst>
          </p:cNvPr>
          <p:cNvSpPr/>
          <p:nvPr/>
        </p:nvSpPr>
        <p:spPr>
          <a:xfrm>
            <a:off x="215515" y="718949"/>
            <a:ext cx="8712969" cy="2677656"/>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r>
              <a:rPr lang="en-GB" sz="2000" dirty="0">
                <a:solidFill>
                  <a:prstClr val="black"/>
                </a:solidFill>
              </a:rPr>
              <a:t>Ionic bonds form between </a:t>
            </a:r>
            <a:r>
              <a:rPr lang="en-GB" sz="2000" b="1" dirty="0">
                <a:solidFill>
                  <a:srgbClr val="F79646">
                    <a:lumMod val="75000"/>
                  </a:srgbClr>
                </a:solidFill>
              </a:rPr>
              <a:t>metals and non-metals</a:t>
            </a:r>
            <a:r>
              <a:rPr lang="en-GB" sz="2000" dirty="0">
                <a:solidFill>
                  <a:prstClr val="black"/>
                </a:solidFill>
              </a:rPr>
              <a:t>. Ionic bonding involves the </a:t>
            </a:r>
            <a:r>
              <a:rPr lang="en-GB" sz="2000" b="1" dirty="0">
                <a:solidFill>
                  <a:srgbClr val="F79646">
                    <a:lumMod val="75000"/>
                  </a:srgbClr>
                </a:solidFill>
              </a:rPr>
              <a:t>transfer of electrons</a:t>
            </a:r>
            <a:r>
              <a:rPr lang="en-GB" sz="2000" b="1" dirty="0">
                <a:solidFill>
                  <a:prstClr val="black"/>
                </a:solidFill>
              </a:rPr>
              <a:t> </a:t>
            </a:r>
            <a:r>
              <a:rPr lang="en-GB" sz="2000" dirty="0" smtClean="0">
                <a:solidFill>
                  <a:prstClr val="black"/>
                </a:solidFill>
              </a:rPr>
              <a:t>between atoms to produce </a:t>
            </a:r>
            <a:r>
              <a:rPr lang="en-GB" sz="2000" b="1" dirty="0" smtClean="0">
                <a:solidFill>
                  <a:schemeClr val="accent6">
                    <a:lumMod val="75000"/>
                  </a:schemeClr>
                </a:solidFill>
              </a:rPr>
              <a:t>cations</a:t>
            </a:r>
            <a:r>
              <a:rPr lang="en-GB" sz="2000" dirty="0" smtClean="0">
                <a:solidFill>
                  <a:prstClr val="black"/>
                </a:solidFill>
              </a:rPr>
              <a:t> (+) and </a:t>
            </a:r>
            <a:r>
              <a:rPr lang="en-GB" sz="2000" b="1" dirty="0" smtClean="0">
                <a:solidFill>
                  <a:schemeClr val="accent6">
                    <a:lumMod val="75000"/>
                  </a:schemeClr>
                </a:solidFill>
              </a:rPr>
              <a:t>anions</a:t>
            </a:r>
            <a:r>
              <a:rPr lang="en-GB" sz="2000" dirty="0" smtClean="0">
                <a:solidFill>
                  <a:prstClr val="black"/>
                </a:solidFill>
              </a:rPr>
              <a:t> (-).</a:t>
            </a:r>
          </a:p>
          <a:p>
            <a:endParaRPr lang="en-GB" sz="2000" dirty="0" smtClean="0">
              <a:solidFill>
                <a:prstClr val="black"/>
              </a:solidFill>
            </a:endParaRPr>
          </a:p>
          <a:p>
            <a:r>
              <a:rPr lang="en-GB" sz="2000" dirty="0" smtClean="0">
                <a:solidFill>
                  <a:prstClr val="black"/>
                </a:solidFill>
              </a:rPr>
              <a:t>An </a:t>
            </a:r>
            <a:r>
              <a:rPr lang="en-GB" sz="2000" b="1" dirty="0" smtClean="0">
                <a:solidFill>
                  <a:schemeClr val="accent6">
                    <a:lumMod val="75000"/>
                  </a:schemeClr>
                </a:solidFill>
              </a:rPr>
              <a:t>ion</a:t>
            </a:r>
            <a:r>
              <a:rPr lang="en-GB" sz="2000" dirty="0" smtClean="0">
                <a:solidFill>
                  <a:prstClr val="black"/>
                </a:solidFill>
              </a:rPr>
              <a:t> is an </a:t>
            </a:r>
            <a:r>
              <a:rPr lang="en-GB" sz="2000" b="1" dirty="0" smtClean="0">
                <a:solidFill>
                  <a:schemeClr val="accent6">
                    <a:lumMod val="75000"/>
                  </a:schemeClr>
                </a:solidFill>
              </a:rPr>
              <a:t>atom or group of atoms with a positive or negative charge</a:t>
            </a:r>
            <a:r>
              <a:rPr lang="en-GB" sz="2000" dirty="0" smtClean="0">
                <a:solidFill>
                  <a:prstClr val="black"/>
                </a:solidFill>
              </a:rPr>
              <a:t>.</a:t>
            </a:r>
          </a:p>
          <a:p>
            <a:endParaRPr lang="en-GB" sz="2800" dirty="0">
              <a:solidFill>
                <a:prstClr val="black"/>
              </a:solidFill>
            </a:endParaRPr>
          </a:p>
          <a:p>
            <a:r>
              <a:rPr lang="en-GB" sz="2000" b="1" dirty="0">
                <a:solidFill>
                  <a:schemeClr val="accent6">
                    <a:lumMod val="75000"/>
                  </a:schemeClr>
                </a:solidFill>
              </a:rPr>
              <a:t>Metals lose electrons </a:t>
            </a:r>
            <a:r>
              <a:rPr lang="en-GB" sz="2000" dirty="0">
                <a:solidFill>
                  <a:prstClr val="black"/>
                </a:solidFill>
              </a:rPr>
              <a:t>to become </a:t>
            </a:r>
            <a:r>
              <a:rPr lang="en-GB" sz="2000" b="1" dirty="0">
                <a:solidFill>
                  <a:schemeClr val="accent6">
                    <a:lumMod val="75000"/>
                  </a:schemeClr>
                </a:solidFill>
              </a:rPr>
              <a:t>positively charged </a:t>
            </a:r>
            <a:r>
              <a:rPr lang="en-GB" sz="2000" dirty="0">
                <a:solidFill>
                  <a:prstClr val="black"/>
                </a:solidFill>
              </a:rPr>
              <a:t>ions </a:t>
            </a:r>
          </a:p>
          <a:p>
            <a:r>
              <a:rPr lang="en-GB" sz="2000" dirty="0">
                <a:solidFill>
                  <a:prstClr val="black"/>
                </a:solidFill>
              </a:rPr>
              <a:t>and </a:t>
            </a:r>
            <a:r>
              <a:rPr lang="en-GB" sz="2000" b="1" dirty="0">
                <a:solidFill>
                  <a:schemeClr val="accent6">
                    <a:lumMod val="75000"/>
                  </a:schemeClr>
                </a:solidFill>
              </a:rPr>
              <a:t>non-metals gain electrons </a:t>
            </a:r>
            <a:r>
              <a:rPr lang="en-GB" sz="2000" dirty="0">
                <a:solidFill>
                  <a:prstClr val="black"/>
                </a:solidFill>
              </a:rPr>
              <a:t>to become </a:t>
            </a:r>
            <a:r>
              <a:rPr lang="en-GB" sz="2000" b="1" dirty="0">
                <a:solidFill>
                  <a:schemeClr val="accent6">
                    <a:lumMod val="75000"/>
                  </a:schemeClr>
                </a:solidFill>
              </a:rPr>
              <a:t>negatively </a:t>
            </a:r>
          </a:p>
          <a:p>
            <a:r>
              <a:rPr lang="en-GB" sz="2000" b="1" dirty="0">
                <a:solidFill>
                  <a:schemeClr val="accent6">
                    <a:lumMod val="75000"/>
                  </a:schemeClr>
                </a:solidFill>
              </a:rPr>
              <a:t>charged ions</a:t>
            </a:r>
            <a:r>
              <a:rPr lang="en-GB" sz="2000" dirty="0" smtClean="0">
                <a:solidFill>
                  <a:prstClr val="black"/>
                </a:solidFill>
              </a:rPr>
              <a:t>.</a:t>
            </a:r>
          </a:p>
        </p:txBody>
      </p:sp>
      <p:grpSp>
        <p:nvGrpSpPr>
          <p:cNvPr id="3" name="Group 2"/>
          <p:cNvGrpSpPr/>
          <p:nvPr/>
        </p:nvGrpSpPr>
        <p:grpSpPr>
          <a:xfrm>
            <a:off x="5923621" y="2439689"/>
            <a:ext cx="2891638" cy="983169"/>
            <a:chOff x="5923621" y="2439689"/>
            <a:chExt cx="2891638" cy="983169"/>
          </a:xfrm>
        </p:grpSpPr>
        <p:pic>
          <p:nvPicPr>
            <p:cNvPr id="11" name="Picture 1">
              <a:extLst>
                <a:ext uri="{FF2B5EF4-FFF2-40B4-BE49-F238E27FC236}">
                  <a16:creationId xmlns="" xmlns:a16="http://schemas.microsoft.com/office/drawing/2014/main" id="{C5BA21FD-1DF7-4FE5-A2A3-18B649337267}"/>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23621" y="2604517"/>
              <a:ext cx="1368152" cy="792088"/>
            </a:xfrm>
            <a:prstGeom prst="rect">
              <a:avLst/>
            </a:prstGeom>
            <a:noFill/>
            <a:ln w="9525">
              <a:noFill/>
              <a:miter lim="800000"/>
              <a:headEnd/>
              <a:tailEnd/>
            </a:ln>
          </p:spPr>
        </p:pic>
        <p:pic>
          <p:nvPicPr>
            <p:cNvPr id="12" name="Picture 2">
              <a:extLst>
                <a:ext uri="{FF2B5EF4-FFF2-40B4-BE49-F238E27FC236}">
                  <a16:creationId xmlns="" xmlns:a16="http://schemas.microsoft.com/office/drawing/2014/main" id="{F3F7909D-ED31-432B-B271-F33708BF9833}"/>
                </a:ext>
              </a:extLst>
            </p:cNvPr>
            <p:cNvPicPr>
              <a:picLocks noChangeAspect="1" noChangeArrowheads="1"/>
            </p:cNvPicPr>
            <p:nvPr/>
          </p:nvPicPr>
          <p:blipFill>
            <a:blip r:embed="rId4" cstate="print"/>
            <a:srcRect/>
            <a:stretch>
              <a:fillRect/>
            </a:stretch>
          </p:blipFill>
          <p:spPr bwMode="auto">
            <a:xfrm>
              <a:off x="7699643" y="2439689"/>
              <a:ext cx="1115616" cy="983169"/>
            </a:xfrm>
            <a:prstGeom prst="rect">
              <a:avLst/>
            </a:prstGeom>
            <a:noFill/>
            <a:ln w="9525">
              <a:noFill/>
              <a:miter lim="800000"/>
              <a:headEnd/>
              <a:tailEnd/>
            </a:ln>
          </p:spPr>
        </p:pic>
        <p:cxnSp>
          <p:nvCxnSpPr>
            <p:cNvPr id="13" name="Straight Arrow Connector 12">
              <a:extLst>
                <a:ext uri="{FF2B5EF4-FFF2-40B4-BE49-F238E27FC236}">
                  <a16:creationId xmlns="" xmlns:a16="http://schemas.microsoft.com/office/drawing/2014/main" id="{77C4B1B2-BED6-479B-BC0F-7310D957FB94}"/>
                </a:ext>
              </a:extLst>
            </p:cNvPr>
            <p:cNvCxnSpPr/>
            <p:nvPr/>
          </p:nvCxnSpPr>
          <p:spPr>
            <a:xfrm>
              <a:off x="6929212" y="2983106"/>
              <a:ext cx="738734"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18" name="Rectangle 17">
            <a:extLst>
              <a:ext uri="{FF2B5EF4-FFF2-40B4-BE49-F238E27FC236}">
                <a16:creationId xmlns="" xmlns:a16="http://schemas.microsoft.com/office/drawing/2014/main" id="{3FDCEFCE-B733-43B8-A9CD-CE130E331A57}"/>
              </a:ext>
            </a:extLst>
          </p:cNvPr>
          <p:cNvSpPr/>
          <p:nvPr/>
        </p:nvSpPr>
        <p:spPr>
          <a:xfrm>
            <a:off x="5186855" y="3493294"/>
            <a:ext cx="3596707" cy="28623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2000" dirty="0">
                <a:solidFill>
                  <a:prstClr val="black"/>
                </a:solidFill>
              </a:rPr>
              <a:t>The elements in </a:t>
            </a:r>
            <a:r>
              <a:rPr lang="en-GB" sz="2000" b="1" dirty="0">
                <a:solidFill>
                  <a:prstClr val="black"/>
                </a:solidFill>
              </a:rPr>
              <a:t>Group 1 </a:t>
            </a:r>
            <a:r>
              <a:rPr lang="en-GB" sz="2000" dirty="0">
                <a:solidFill>
                  <a:prstClr val="black"/>
                </a:solidFill>
              </a:rPr>
              <a:t>react with the elements in </a:t>
            </a:r>
            <a:r>
              <a:rPr lang="en-GB" sz="2000" b="1" dirty="0">
                <a:solidFill>
                  <a:prstClr val="black"/>
                </a:solidFill>
              </a:rPr>
              <a:t>Group 7.</a:t>
            </a:r>
          </a:p>
          <a:p>
            <a:pPr algn="ctr"/>
            <a:endParaRPr lang="en-GB" sz="2000" dirty="0" smtClean="0">
              <a:solidFill>
                <a:prstClr val="black"/>
              </a:solidFill>
            </a:endParaRPr>
          </a:p>
          <a:p>
            <a:pPr algn="ctr"/>
            <a:r>
              <a:rPr lang="en-GB" sz="2000" dirty="0" smtClean="0">
                <a:solidFill>
                  <a:prstClr val="black"/>
                </a:solidFill>
              </a:rPr>
              <a:t>Groups </a:t>
            </a:r>
            <a:r>
              <a:rPr lang="en-GB" sz="2000" dirty="0">
                <a:solidFill>
                  <a:prstClr val="black"/>
                </a:solidFill>
              </a:rPr>
              <a:t>1 elements can each lose </a:t>
            </a:r>
            <a:r>
              <a:rPr lang="en-GB" sz="2000" b="1" dirty="0">
                <a:solidFill>
                  <a:prstClr val="black"/>
                </a:solidFill>
              </a:rPr>
              <a:t>one </a:t>
            </a:r>
            <a:r>
              <a:rPr lang="en-GB" sz="2000" dirty="0" smtClean="0">
                <a:solidFill>
                  <a:prstClr val="black"/>
                </a:solidFill>
              </a:rPr>
              <a:t>electron.</a:t>
            </a:r>
            <a:endParaRPr lang="en-GB" sz="2000" b="1" dirty="0">
              <a:solidFill>
                <a:prstClr val="black"/>
              </a:solidFill>
            </a:endParaRPr>
          </a:p>
          <a:p>
            <a:pPr algn="ctr"/>
            <a:r>
              <a:rPr lang="en-GB" sz="2000" dirty="0">
                <a:solidFill>
                  <a:prstClr val="black"/>
                </a:solidFill>
              </a:rPr>
              <a:t>This electron can be given to an atom from Group 7, </a:t>
            </a:r>
            <a:r>
              <a:rPr lang="en-GB" sz="2000" dirty="0" smtClean="0">
                <a:solidFill>
                  <a:prstClr val="black"/>
                </a:solidFill>
              </a:rPr>
              <a:t>they both achieve </a:t>
            </a:r>
            <a:r>
              <a:rPr lang="en-GB" sz="2000" dirty="0">
                <a:solidFill>
                  <a:prstClr val="black"/>
                </a:solidFill>
              </a:rPr>
              <a:t>the stable electronic structure of a noble gas.</a:t>
            </a:r>
          </a:p>
        </p:txBody>
      </p:sp>
      <p:pic>
        <p:nvPicPr>
          <p:cNvPr id="19" name="Picture 18">
            <a:extLst>
              <a:ext uri="{FF2B5EF4-FFF2-40B4-BE49-F238E27FC236}">
                <a16:creationId xmlns="" xmlns:a16="http://schemas.microsoft.com/office/drawing/2014/main" id="{D816B88D-8FEA-4563-B53D-3E7778EBB05B}"/>
              </a:ext>
            </a:extLst>
          </p:cNvPr>
          <p:cNvPicPr>
            <a:picLocks noChangeAspect="1"/>
          </p:cNvPicPr>
          <p:nvPr/>
        </p:nvPicPr>
        <p:blipFill>
          <a:blip r:embed="rId5"/>
          <a:stretch>
            <a:fillRect/>
          </a:stretch>
        </p:blipFill>
        <p:spPr>
          <a:xfrm>
            <a:off x="240171" y="3387880"/>
            <a:ext cx="4794284" cy="2987093"/>
          </a:xfrm>
          <a:prstGeom prst="rect">
            <a:avLst/>
          </a:prstGeom>
          <a:ln>
            <a:solidFill>
              <a:schemeClr val="accent6">
                <a:lumMod val="75000"/>
              </a:schemeClr>
            </a:solidFill>
          </a:ln>
        </p:spPr>
      </p:pic>
    </p:spTree>
    <p:extLst>
      <p:ext uri="{BB962C8B-B14F-4D97-AF65-F5344CB8AC3E}">
        <p14:creationId xmlns:p14="http://schemas.microsoft.com/office/powerpoint/2010/main" val="3496751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Ionic </a:t>
            </a:r>
            <a:r>
              <a:rPr lang="en-US" sz="2400" b="1" dirty="0" smtClean="0">
                <a:solidFill>
                  <a:schemeClr val="accent6"/>
                </a:solidFill>
              </a:rPr>
              <a:t>bonding</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4" descr="Image result for rutherford atomic model">
            <a:extLst>
              <a:ext uri="{FF2B5EF4-FFF2-40B4-BE49-F238E27FC236}">
                <a16:creationId xmlns=""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Rectangle 4">
            <a:extLst>
              <a:ext uri="{FF2B5EF4-FFF2-40B4-BE49-F238E27FC236}">
                <a16:creationId xmlns="" xmlns:a16="http://schemas.microsoft.com/office/drawing/2014/main" id="{9DC43C51-D1F0-4B14-8838-1C9DB1FD3B60}"/>
              </a:ext>
            </a:extLst>
          </p:cNvPr>
          <p:cNvSpPr/>
          <p:nvPr/>
        </p:nvSpPr>
        <p:spPr>
          <a:xfrm>
            <a:off x="215515" y="710898"/>
            <a:ext cx="8712969" cy="5847755"/>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GB" sz="2000" dirty="0">
                <a:solidFill>
                  <a:prstClr val="black"/>
                </a:solidFill>
              </a:rPr>
              <a:t>The </a:t>
            </a:r>
            <a:r>
              <a:rPr lang="en-GB" sz="2000" b="1" dirty="0">
                <a:solidFill>
                  <a:schemeClr val="accent6">
                    <a:lumMod val="75000"/>
                  </a:schemeClr>
                </a:solidFill>
              </a:rPr>
              <a:t>electrostatic attraction</a:t>
            </a:r>
            <a:r>
              <a:rPr lang="en-GB" sz="2000" dirty="0">
                <a:solidFill>
                  <a:prstClr val="black"/>
                </a:solidFill>
              </a:rPr>
              <a:t> between the oppositely charged Na</a:t>
            </a:r>
            <a:r>
              <a:rPr lang="en-GB" sz="2000" baseline="30000" dirty="0">
                <a:solidFill>
                  <a:prstClr val="black"/>
                </a:solidFill>
              </a:rPr>
              <a:t>+</a:t>
            </a:r>
            <a:r>
              <a:rPr lang="en-GB" sz="2000" dirty="0">
                <a:solidFill>
                  <a:prstClr val="black"/>
                </a:solidFill>
              </a:rPr>
              <a:t> ions and Cl</a:t>
            </a:r>
            <a:r>
              <a:rPr lang="en-GB" sz="2000" baseline="30000" dirty="0">
                <a:solidFill>
                  <a:prstClr val="black"/>
                </a:solidFill>
              </a:rPr>
              <a:t>-</a:t>
            </a:r>
            <a:r>
              <a:rPr lang="en-GB" sz="2000" dirty="0">
                <a:solidFill>
                  <a:prstClr val="black"/>
                </a:solidFill>
              </a:rPr>
              <a:t> ions is called </a:t>
            </a:r>
            <a:r>
              <a:rPr lang="en-GB" sz="2000" b="1" dirty="0">
                <a:solidFill>
                  <a:schemeClr val="accent6">
                    <a:lumMod val="75000"/>
                  </a:schemeClr>
                </a:solidFill>
              </a:rPr>
              <a:t>ionic bonding</a:t>
            </a:r>
            <a:r>
              <a:rPr lang="en-GB" sz="2000" dirty="0">
                <a:solidFill>
                  <a:prstClr val="black"/>
                </a:solidFill>
              </a:rPr>
              <a:t>.  The electron transfer during the formation of an ionic compound can be represented by a </a:t>
            </a:r>
            <a:r>
              <a:rPr lang="en-GB" sz="2000" b="1" dirty="0">
                <a:solidFill>
                  <a:schemeClr val="accent6">
                    <a:lumMod val="75000"/>
                  </a:schemeClr>
                </a:solidFill>
              </a:rPr>
              <a:t>dot and cross diagram</a:t>
            </a:r>
            <a:r>
              <a:rPr lang="en-GB" sz="2000" dirty="0">
                <a:solidFill>
                  <a:prstClr val="black"/>
                </a:solidFill>
              </a:rPr>
              <a:t>:</a:t>
            </a: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endParaRPr lang="en-GB" dirty="0">
              <a:solidFill>
                <a:prstClr val="black"/>
              </a:solidFill>
            </a:endParaRPr>
          </a:p>
          <a:p>
            <a:pPr algn="ctr"/>
            <a:r>
              <a:rPr lang="en-GB" sz="2000" dirty="0" smtClean="0">
                <a:solidFill>
                  <a:prstClr val="black"/>
                </a:solidFill>
              </a:rPr>
              <a:t>The </a:t>
            </a:r>
            <a:r>
              <a:rPr lang="en-GB" sz="2000" b="1" dirty="0">
                <a:solidFill>
                  <a:prstClr val="black"/>
                </a:solidFill>
              </a:rPr>
              <a:t>charge</a:t>
            </a:r>
            <a:r>
              <a:rPr lang="en-GB" sz="2000" dirty="0">
                <a:solidFill>
                  <a:prstClr val="black"/>
                </a:solidFill>
              </a:rPr>
              <a:t> on the ions produced by metals in group 1 and 2 and by non-metals in group 6 and 7 relates to the </a:t>
            </a:r>
            <a:r>
              <a:rPr lang="en-GB" sz="2000" b="1" dirty="0">
                <a:solidFill>
                  <a:prstClr val="black"/>
                </a:solidFill>
              </a:rPr>
              <a:t>group number </a:t>
            </a:r>
            <a:r>
              <a:rPr lang="en-GB" sz="2000" dirty="0">
                <a:solidFill>
                  <a:prstClr val="black"/>
                </a:solidFill>
              </a:rPr>
              <a:t>of the element in the periodic table. For example </a:t>
            </a:r>
            <a:r>
              <a:rPr lang="en-GB" sz="2000" b="1" dirty="0">
                <a:solidFill>
                  <a:prstClr val="black"/>
                </a:solidFill>
              </a:rPr>
              <a:t>group 1 </a:t>
            </a:r>
            <a:r>
              <a:rPr lang="en-GB" sz="2000" dirty="0">
                <a:solidFill>
                  <a:prstClr val="black"/>
                </a:solidFill>
              </a:rPr>
              <a:t>form </a:t>
            </a:r>
            <a:r>
              <a:rPr lang="en-GB" sz="2000" b="1" dirty="0">
                <a:solidFill>
                  <a:prstClr val="black"/>
                </a:solidFill>
              </a:rPr>
              <a:t>1+ ions</a:t>
            </a:r>
            <a:r>
              <a:rPr lang="en-GB" sz="2000" dirty="0">
                <a:solidFill>
                  <a:prstClr val="black"/>
                </a:solidFill>
              </a:rPr>
              <a:t>, </a:t>
            </a:r>
            <a:r>
              <a:rPr lang="en-GB" sz="2000" b="1" dirty="0">
                <a:solidFill>
                  <a:prstClr val="black"/>
                </a:solidFill>
              </a:rPr>
              <a:t>group 3 </a:t>
            </a:r>
            <a:r>
              <a:rPr lang="en-GB" sz="2000" dirty="0">
                <a:solidFill>
                  <a:prstClr val="black"/>
                </a:solidFill>
              </a:rPr>
              <a:t>form </a:t>
            </a:r>
            <a:r>
              <a:rPr lang="en-GB" sz="2000" b="1" dirty="0">
                <a:solidFill>
                  <a:prstClr val="black"/>
                </a:solidFill>
              </a:rPr>
              <a:t>3+ ions</a:t>
            </a:r>
            <a:r>
              <a:rPr lang="en-GB" sz="2000" dirty="0">
                <a:solidFill>
                  <a:prstClr val="black"/>
                </a:solidFill>
              </a:rPr>
              <a:t>, </a:t>
            </a:r>
            <a:r>
              <a:rPr lang="en-GB" sz="2000" b="1" dirty="0">
                <a:solidFill>
                  <a:prstClr val="black"/>
                </a:solidFill>
              </a:rPr>
              <a:t>group 6 </a:t>
            </a:r>
            <a:r>
              <a:rPr lang="en-GB" sz="2000" dirty="0">
                <a:solidFill>
                  <a:prstClr val="black"/>
                </a:solidFill>
              </a:rPr>
              <a:t>form </a:t>
            </a:r>
            <a:r>
              <a:rPr lang="en-GB" sz="2000" b="1" dirty="0">
                <a:solidFill>
                  <a:prstClr val="black"/>
                </a:solidFill>
              </a:rPr>
              <a:t>2- ions </a:t>
            </a:r>
            <a:r>
              <a:rPr lang="en-GB" sz="2000" dirty="0">
                <a:solidFill>
                  <a:prstClr val="black"/>
                </a:solidFill>
              </a:rPr>
              <a:t>and </a:t>
            </a:r>
            <a:r>
              <a:rPr lang="en-GB" sz="2000" b="1" dirty="0">
                <a:solidFill>
                  <a:prstClr val="black"/>
                </a:solidFill>
              </a:rPr>
              <a:t>group 7 </a:t>
            </a:r>
            <a:r>
              <a:rPr lang="en-GB" sz="2000" dirty="0">
                <a:solidFill>
                  <a:prstClr val="black"/>
                </a:solidFill>
              </a:rPr>
              <a:t>form </a:t>
            </a:r>
            <a:r>
              <a:rPr lang="en-GB" sz="2000" b="1" dirty="0">
                <a:solidFill>
                  <a:prstClr val="black"/>
                </a:solidFill>
              </a:rPr>
              <a:t>1- ions</a:t>
            </a:r>
            <a:r>
              <a:rPr lang="en-GB" sz="2000" dirty="0">
                <a:solidFill>
                  <a:prstClr val="black"/>
                </a:solidFill>
              </a:rPr>
              <a:t>.</a:t>
            </a:r>
          </a:p>
        </p:txBody>
      </p:sp>
      <p:pic>
        <p:nvPicPr>
          <p:cNvPr id="10" name="Picture 4">
            <a:extLst>
              <a:ext uri="{FF2B5EF4-FFF2-40B4-BE49-F238E27FC236}">
                <a16:creationId xmlns="" xmlns:a16="http://schemas.microsoft.com/office/drawing/2014/main" id="{2E5E0B4A-2A7B-466E-A2F5-3BDA8E625C95}"/>
              </a:ext>
            </a:extLst>
          </p:cNvPr>
          <p:cNvPicPr>
            <a:picLocks noChangeAspect="1" noChangeArrowheads="1"/>
          </p:cNvPicPr>
          <p:nvPr/>
        </p:nvPicPr>
        <p:blipFill>
          <a:blip r:embed="rId3" cstate="print"/>
          <a:srcRect/>
          <a:stretch>
            <a:fillRect/>
          </a:stretch>
        </p:blipFill>
        <p:spPr bwMode="auto">
          <a:xfrm>
            <a:off x="4200713" y="1658707"/>
            <a:ext cx="3103603" cy="2052648"/>
          </a:xfrm>
          <a:prstGeom prst="rect">
            <a:avLst/>
          </a:prstGeom>
          <a:noFill/>
          <a:ln w="9525">
            <a:noFill/>
            <a:miter lim="800000"/>
            <a:headEnd/>
            <a:tailEnd/>
          </a:ln>
        </p:spPr>
      </p:pic>
      <p:pic>
        <p:nvPicPr>
          <p:cNvPr id="15" name="Picture 14">
            <a:extLst>
              <a:ext uri="{FF2B5EF4-FFF2-40B4-BE49-F238E27FC236}">
                <a16:creationId xmlns="" xmlns:a16="http://schemas.microsoft.com/office/drawing/2014/main" id="{F55B5E61-3568-402E-B18A-420EDFA6040D}"/>
              </a:ext>
            </a:extLst>
          </p:cNvPr>
          <p:cNvPicPr>
            <a:picLocks noChangeAspect="1"/>
          </p:cNvPicPr>
          <p:nvPr/>
        </p:nvPicPr>
        <p:blipFill>
          <a:blip r:embed="rId4"/>
          <a:stretch>
            <a:fillRect/>
          </a:stretch>
        </p:blipFill>
        <p:spPr>
          <a:xfrm>
            <a:off x="4885281" y="3842301"/>
            <a:ext cx="1879367" cy="1197550"/>
          </a:xfrm>
          <a:prstGeom prst="rect">
            <a:avLst/>
          </a:prstGeom>
        </p:spPr>
      </p:pic>
      <p:grpSp>
        <p:nvGrpSpPr>
          <p:cNvPr id="8" name="Group 7"/>
          <p:cNvGrpSpPr/>
          <p:nvPr/>
        </p:nvGrpSpPr>
        <p:grpSpPr>
          <a:xfrm>
            <a:off x="721093" y="3711355"/>
            <a:ext cx="2080029" cy="1204228"/>
            <a:chOff x="721093" y="3711355"/>
            <a:chExt cx="2080029" cy="1204228"/>
          </a:xfrm>
        </p:grpSpPr>
        <p:pic>
          <p:nvPicPr>
            <p:cNvPr id="14" name="Picture 13">
              <a:extLst>
                <a:ext uri="{FF2B5EF4-FFF2-40B4-BE49-F238E27FC236}">
                  <a16:creationId xmlns="" xmlns:a16="http://schemas.microsoft.com/office/drawing/2014/main" id="{5EE300C7-6F89-4702-A44E-991A2202A2F7}"/>
                </a:ext>
              </a:extLst>
            </p:cNvPr>
            <p:cNvPicPr>
              <a:picLocks noChangeAspect="1"/>
            </p:cNvPicPr>
            <p:nvPr/>
          </p:nvPicPr>
          <p:blipFill>
            <a:blip r:embed="rId5"/>
            <a:stretch>
              <a:fillRect/>
            </a:stretch>
          </p:blipFill>
          <p:spPr>
            <a:xfrm>
              <a:off x="721093" y="3711355"/>
              <a:ext cx="2080029" cy="1204228"/>
            </a:xfrm>
            <a:prstGeom prst="rect">
              <a:avLst/>
            </a:prstGeom>
          </p:spPr>
        </p:pic>
        <p:sp>
          <p:nvSpPr>
            <p:cNvPr id="16" name="Rectangle 15">
              <a:extLst>
                <a:ext uri="{FF2B5EF4-FFF2-40B4-BE49-F238E27FC236}">
                  <a16:creationId xmlns="" xmlns:a16="http://schemas.microsoft.com/office/drawing/2014/main" id="{296F3571-EF36-4842-99B5-BB91AEA1AEFE}"/>
                </a:ext>
              </a:extLst>
            </p:cNvPr>
            <p:cNvSpPr/>
            <p:nvPr/>
          </p:nvSpPr>
          <p:spPr>
            <a:xfrm>
              <a:off x="1657292" y="3867248"/>
              <a:ext cx="360040" cy="5760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cxnSp>
        <p:nvCxnSpPr>
          <p:cNvPr id="22" name="Straight Arrow Connector 21">
            <a:extLst>
              <a:ext uri="{FF2B5EF4-FFF2-40B4-BE49-F238E27FC236}">
                <a16:creationId xmlns="" xmlns:a16="http://schemas.microsoft.com/office/drawing/2014/main" id="{18B262B8-7723-49AA-9B0C-8F63130F3557}"/>
              </a:ext>
            </a:extLst>
          </p:cNvPr>
          <p:cNvCxnSpPr>
            <a:cxnSpLocks/>
          </p:cNvCxnSpPr>
          <p:nvPr/>
        </p:nvCxnSpPr>
        <p:spPr>
          <a:xfrm flipV="1">
            <a:off x="3267653" y="2722087"/>
            <a:ext cx="952872" cy="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 xmlns:a16="http://schemas.microsoft.com/office/drawing/2014/main" id="{FA66621C-CE93-4118-9F6F-4F4327BB5E79}"/>
              </a:ext>
            </a:extLst>
          </p:cNvPr>
          <p:cNvCxnSpPr>
            <a:cxnSpLocks/>
          </p:cNvCxnSpPr>
          <p:nvPr/>
        </p:nvCxnSpPr>
        <p:spPr>
          <a:xfrm flipV="1">
            <a:off x="3267652" y="4323838"/>
            <a:ext cx="952872" cy="1"/>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 xmlns:a16="http://schemas.microsoft.com/office/drawing/2014/main" id="{7814AF88-4C56-4601-B57B-7A0C0CD05DA0}"/>
              </a:ext>
            </a:extLst>
          </p:cNvPr>
          <p:cNvPicPr>
            <a:picLocks noChangeAspect="1"/>
          </p:cNvPicPr>
          <p:nvPr/>
        </p:nvPicPr>
        <p:blipFill>
          <a:blip r:embed="rId6"/>
          <a:stretch>
            <a:fillRect/>
          </a:stretch>
        </p:blipFill>
        <p:spPr>
          <a:xfrm>
            <a:off x="219653" y="1930205"/>
            <a:ext cx="3048000" cy="1628775"/>
          </a:xfrm>
          <a:prstGeom prst="rect">
            <a:avLst/>
          </a:prstGeom>
        </p:spPr>
      </p:pic>
      <p:sp>
        <p:nvSpPr>
          <p:cNvPr id="7" name="TextBox 6">
            <a:extLst>
              <a:ext uri="{FF2B5EF4-FFF2-40B4-BE49-F238E27FC236}">
                <a16:creationId xmlns="" xmlns:a16="http://schemas.microsoft.com/office/drawing/2014/main" id="{6D32E358-CAA0-412A-A6CD-F650B73954BB}"/>
              </a:ext>
            </a:extLst>
          </p:cNvPr>
          <p:cNvSpPr txBox="1"/>
          <p:nvPr/>
        </p:nvSpPr>
        <p:spPr>
          <a:xfrm>
            <a:off x="7268524" y="1873240"/>
            <a:ext cx="1707363" cy="2585323"/>
          </a:xfrm>
          <a:prstGeom prst="rect">
            <a:avLst/>
          </a:prstGeom>
          <a:solidFill>
            <a:schemeClr val="accent6">
              <a:lumMod val="60000"/>
              <a:lumOff val="40000"/>
            </a:schemeClr>
          </a:solidFill>
          <a:ln>
            <a:solidFill>
              <a:schemeClr val="accent6">
                <a:lumMod val="50000"/>
              </a:schemeClr>
            </a:solidFill>
          </a:ln>
        </p:spPr>
        <p:txBody>
          <a:bodyPr wrap="square" rtlCol="0">
            <a:spAutoFit/>
          </a:bodyPr>
          <a:lstStyle/>
          <a:p>
            <a:r>
              <a:rPr lang="en-GB" b="1" dirty="0">
                <a:solidFill>
                  <a:prstClr val="black"/>
                </a:solidFill>
              </a:rPr>
              <a:t>When completing diagrams always include</a:t>
            </a:r>
            <a:r>
              <a:rPr lang="en-GB" b="1" dirty="0" smtClean="0">
                <a:solidFill>
                  <a:prstClr val="black"/>
                </a:solidFill>
              </a:rPr>
              <a:t>:</a:t>
            </a:r>
            <a:endParaRPr lang="en-GB" b="1" dirty="0">
              <a:solidFill>
                <a:prstClr val="black"/>
              </a:solidFill>
            </a:endParaRPr>
          </a:p>
          <a:p>
            <a:pPr marL="285750" indent="-285750">
              <a:buFont typeface="Arial" panose="020B0604020202020204" pitchFamily="34" charset="0"/>
              <a:buChar char="•"/>
            </a:pPr>
            <a:r>
              <a:rPr lang="en-GB" b="1" dirty="0">
                <a:solidFill>
                  <a:prstClr val="black"/>
                </a:solidFill>
              </a:rPr>
              <a:t>The correct number of electrons on outer </a:t>
            </a:r>
            <a:r>
              <a:rPr lang="en-GB" b="1" dirty="0" smtClean="0">
                <a:solidFill>
                  <a:prstClr val="black"/>
                </a:solidFill>
              </a:rPr>
              <a:t>shells</a:t>
            </a:r>
            <a:endParaRPr lang="en-GB" b="1" dirty="0">
              <a:solidFill>
                <a:prstClr val="black"/>
              </a:solidFill>
            </a:endParaRPr>
          </a:p>
          <a:p>
            <a:pPr marL="285750" indent="-285750">
              <a:buFont typeface="Arial" panose="020B0604020202020204" pitchFamily="34" charset="0"/>
              <a:buChar char="•"/>
            </a:pPr>
            <a:r>
              <a:rPr lang="en-GB" b="1" dirty="0">
                <a:solidFill>
                  <a:prstClr val="black"/>
                </a:solidFill>
              </a:rPr>
              <a:t>The charge</a:t>
            </a:r>
          </a:p>
        </p:txBody>
      </p:sp>
    </p:spTree>
    <p:extLst>
      <p:ext uri="{BB962C8B-B14F-4D97-AF65-F5344CB8AC3E}">
        <p14:creationId xmlns:p14="http://schemas.microsoft.com/office/powerpoint/2010/main" val="18107498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Ionic </a:t>
            </a:r>
            <a:r>
              <a:rPr lang="en-US" sz="2400" b="1" dirty="0" smtClean="0">
                <a:solidFill>
                  <a:schemeClr val="accent6"/>
                </a:solidFill>
              </a:rPr>
              <a:t>bonding</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 name="Rectangle 6">
            <a:extLst>
              <a:ext uri="{FF2B5EF4-FFF2-40B4-BE49-F238E27FC236}">
                <a16:creationId xmlns="" xmlns:a16="http://schemas.microsoft.com/office/drawing/2014/main" id="{EE8C732A-BEB8-490D-BD12-5D4FA6AB80ED}"/>
              </a:ext>
            </a:extLst>
          </p:cNvPr>
          <p:cNvSpPr/>
          <p:nvPr/>
        </p:nvSpPr>
        <p:spPr>
          <a:xfrm>
            <a:off x="179512" y="829069"/>
            <a:ext cx="4104456" cy="3785652"/>
          </a:xfrm>
          <a:prstGeom prst="rect">
            <a:avLst/>
          </a:prstGeom>
          <a:solidFill>
            <a:schemeClr val="bg1"/>
          </a:solid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r>
              <a:rPr lang="en-GB" sz="2000" b="1" dirty="0">
                <a:solidFill>
                  <a:prstClr val="black"/>
                </a:solidFill>
              </a:rPr>
              <a:t>Magnesium oxide:  </a:t>
            </a:r>
          </a:p>
          <a:p>
            <a:r>
              <a:rPr lang="en-GB" sz="2000" dirty="0">
                <a:solidFill>
                  <a:prstClr val="black"/>
                </a:solidFill>
              </a:rPr>
              <a:t>Sometimes the atoms reacting need to gain or lose </a:t>
            </a:r>
            <a:r>
              <a:rPr lang="en-GB" sz="2000" b="1" dirty="0">
                <a:solidFill>
                  <a:prstClr val="black"/>
                </a:solidFill>
              </a:rPr>
              <a:t>two electrons</a:t>
            </a:r>
            <a:r>
              <a:rPr lang="en-GB" sz="2000" dirty="0">
                <a:solidFill>
                  <a:prstClr val="black"/>
                </a:solidFill>
              </a:rPr>
              <a:t> to gain a stable noble gas structure. Each magnesium loses two electrons and each oxygen gains two electrons</a:t>
            </a:r>
            <a:r>
              <a:rPr lang="en-GB" sz="2000" dirty="0" smtClean="0">
                <a:solidFill>
                  <a:prstClr val="black"/>
                </a:solidFill>
              </a:rPr>
              <a:t>.</a:t>
            </a:r>
            <a:endParaRPr lang="en-GB" sz="2000" dirty="0">
              <a:solidFill>
                <a:prstClr val="black"/>
              </a:solidFill>
            </a:endParaRPr>
          </a:p>
          <a:p>
            <a:r>
              <a:rPr lang="en-GB" sz="2000" dirty="0">
                <a:solidFill>
                  <a:prstClr val="black"/>
                </a:solidFill>
              </a:rPr>
              <a:t>Magnesium ions have the formula Mg</a:t>
            </a:r>
            <a:r>
              <a:rPr lang="en-GB" sz="2000" baseline="30000" dirty="0">
                <a:solidFill>
                  <a:prstClr val="black"/>
                </a:solidFill>
              </a:rPr>
              <a:t>2+</a:t>
            </a:r>
            <a:r>
              <a:rPr lang="en-GB" sz="2000" dirty="0">
                <a:solidFill>
                  <a:prstClr val="black"/>
                </a:solidFill>
              </a:rPr>
              <a:t>, while oxide ions have the formula O</a:t>
            </a:r>
            <a:r>
              <a:rPr lang="en-GB" sz="2000" baseline="30000" dirty="0">
                <a:solidFill>
                  <a:prstClr val="black"/>
                </a:solidFill>
              </a:rPr>
              <a:t>2- </a:t>
            </a:r>
            <a:r>
              <a:rPr lang="en-GB" sz="2000" dirty="0">
                <a:solidFill>
                  <a:prstClr val="black"/>
                </a:solidFill>
              </a:rPr>
              <a:t>.</a:t>
            </a:r>
          </a:p>
          <a:p>
            <a:r>
              <a:rPr lang="en-GB" sz="2000" dirty="0">
                <a:solidFill>
                  <a:prstClr val="black"/>
                </a:solidFill>
              </a:rPr>
              <a:t>This means that one magnesium atom reacts with one oxygen atom, giving the formula </a:t>
            </a:r>
            <a:r>
              <a:rPr lang="en-GB" sz="2000" b="1" dirty="0" err="1">
                <a:solidFill>
                  <a:prstClr val="black"/>
                </a:solidFill>
              </a:rPr>
              <a:t>MgO</a:t>
            </a:r>
            <a:endParaRPr lang="en-GB" sz="2000" b="1" dirty="0">
              <a:solidFill>
                <a:prstClr val="black"/>
              </a:solidFill>
            </a:endParaRPr>
          </a:p>
        </p:txBody>
      </p:sp>
      <p:sp>
        <p:nvSpPr>
          <p:cNvPr id="9" name="TextBox 8">
            <a:extLst>
              <a:ext uri="{FF2B5EF4-FFF2-40B4-BE49-F238E27FC236}">
                <a16:creationId xmlns="" xmlns:a16="http://schemas.microsoft.com/office/drawing/2014/main" id="{0F48F02C-EB80-471E-8E8A-16F054EEA839}"/>
              </a:ext>
            </a:extLst>
          </p:cNvPr>
          <p:cNvSpPr txBox="1"/>
          <p:nvPr/>
        </p:nvSpPr>
        <p:spPr>
          <a:xfrm>
            <a:off x="4721859" y="815041"/>
            <a:ext cx="4173996" cy="2831544"/>
          </a:xfrm>
          <a:prstGeom prst="rect">
            <a:avLst/>
          </a:prstGeom>
          <a:solidFill>
            <a:schemeClr val="bg1"/>
          </a:solid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000" b="1" dirty="0">
                <a:solidFill>
                  <a:prstClr val="black"/>
                </a:solidFill>
              </a:rPr>
              <a:t>Calcium Chloride:  </a:t>
            </a:r>
          </a:p>
          <a:p>
            <a:r>
              <a:rPr lang="en-GB" sz="2000" dirty="0">
                <a:solidFill>
                  <a:prstClr val="black"/>
                </a:solidFill>
              </a:rPr>
              <a:t>Each calcium atom (2, 8, 8, 2) needs to lose two electrons but each chlorine atom (2, 8, 7) needs to gain only one electron.  </a:t>
            </a:r>
          </a:p>
          <a:p>
            <a:r>
              <a:rPr lang="en-GB" sz="2000" dirty="0">
                <a:solidFill>
                  <a:prstClr val="black"/>
                </a:solidFill>
              </a:rPr>
              <a:t>This means that two chlorine atoms </a:t>
            </a:r>
          </a:p>
          <a:p>
            <a:r>
              <a:rPr lang="en-GB" sz="2000" dirty="0">
                <a:solidFill>
                  <a:prstClr val="black"/>
                </a:solidFill>
              </a:rPr>
              <a:t>react with every one calcium atom, giving the formula </a:t>
            </a:r>
            <a:r>
              <a:rPr lang="en-GB" sz="2000" b="1" dirty="0">
                <a:solidFill>
                  <a:prstClr val="black"/>
                </a:solidFill>
              </a:rPr>
              <a:t>CaCl</a:t>
            </a:r>
            <a:r>
              <a:rPr lang="en-GB" sz="2000" b="1" baseline="-25000" dirty="0">
                <a:solidFill>
                  <a:prstClr val="black"/>
                </a:solidFill>
              </a:rPr>
              <a:t>2</a:t>
            </a:r>
          </a:p>
          <a:p>
            <a:endParaRPr lang="en-GB" dirty="0">
              <a:solidFill>
                <a:prstClr val="black"/>
              </a:solidFill>
            </a:endParaRPr>
          </a:p>
        </p:txBody>
      </p:sp>
      <p:pic>
        <p:nvPicPr>
          <p:cNvPr id="10" name="Picture 6">
            <a:extLst>
              <a:ext uri="{FF2B5EF4-FFF2-40B4-BE49-F238E27FC236}">
                <a16:creationId xmlns="" xmlns:a16="http://schemas.microsoft.com/office/drawing/2014/main" id="{E25F9066-EC9C-4F56-B8FF-A27A7A726233}"/>
              </a:ext>
            </a:extLst>
          </p:cNvPr>
          <p:cNvPicPr>
            <a:picLocks noChangeAspect="1" noChangeArrowheads="1"/>
          </p:cNvPicPr>
          <p:nvPr/>
        </p:nvPicPr>
        <p:blipFill rotWithShape="1">
          <a:blip r:embed="rId3" cstate="print"/>
          <a:srcRect t="9082" b="762"/>
          <a:stretch/>
        </p:blipFill>
        <p:spPr bwMode="auto">
          <a:xfrm>
            <a:off x="514467" y="4625529"/>
            <a:ext cx="3434545" cy="1810912"/>
          </a:xfrm>
          <a:prstGeom prst="rect">
            <a:avLst/>
          </a:prstGeom>
          <a:noFill/>
          <a:ln w="9525">
            <a:noFill/>
            <a:miter lim="800000"/>
            <a:headEnd/>
            <a:tailEnd/>
          </a:ln>
        </p:spPr>
      </p:pic>
      <p:pic>
        <p:nvPicPr>
          <p:cNvPr id="11" name="Picture 7">
            <a:extLst>
              <a:ext uri="{FF2B5EF4-FFF2-40B4-BE49-F238E27FC236}">
                <a16:creationId xmlns="" xmlns:a16="http://schemas.microsoft.com/office/drawing/2014/main" id="{8892F598-DCAF-45D3-8C0D-45568D1211C7}"/>
              </a:ext>
            </a:extLst>
          </p:cNvPr>
          <p:cNvPicPr>
            <a:picLocks noChangeAspect="1" noChangeArrowheads="1"/>
          </p:cNvPicPr>
          <p:nvPr/>
        </p:nvPicPr>
        <p:blipFill>
          <a:blip r:embed="rId4" cstate="print"/>
          <a:srcRect/>
          <a:stretch>
            <a:fillRect/>
          </a:stretch>
        </p:blipFill>
        <p:spPr bwMode="auto">
          <a:xfrm>
            <a:off x="4860032" y="3303434"/>
            <a:ext cx="3640162" cy="3133007"/>
          </a:xfrm>
          <a:prstGeom prst="rect">
            <a:avLst/>
          </a:prstGeom>
          <a:noFill/>
          <a:ln w="9525">
            <a:noFill/>
            <a:miter lim="800000"/>
            <a:headEnd/>
            <a:tailEnd/>
          </a:ln>
        </p:spPr>
      </p:pic>
    </p:spTree>
    <p:extLst>
      <p:ext uri="{BB962C8B-B14F-4D97-AF65-F5344CB8AC3E}">
        <p14:creationId xmlns:p14="http://schemas.microsoft.com/office/powerpoint/2010/main" val="31925719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Names of compounds</a:t>
            </a:r>
            <a:endParaRPr lang="en-GB" sz="2400" b="1" dirty="0">
              <a:solidFill>
                <a:schemeClr val="accent6"/>
              </a:solidFill>
            </a:endParaRPr>
          </a:p>
        </p:txBody>
      </p:sp>
      <p:sp>
        <p:nvSpPr>
          <p:cNvPr id="4" name="Rectangle 3"/>
          <p:cNvSpPr/>
          <p:nvPr/>
        </p:nvSpPr>
        <p:spPr>
          <a:xfrm>
            <a:off x="251520" y="728956"/>
            <a:ext cx="8607667" cy="1015663"/>
          </a:xfrm>
          <a:prstGeom prst="rect">
            <a:avLst/>
          </a:prstGeom>
          <a:solidFill>
            <a:schemeClr val="accent6">
              <a:lumMod val="20000"/>
              <a:lumOff val="80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000" dirty="0">
                <a:cs typeface="Arial" pitchFamily="34" charset="0"/>
              </a:rPr>
              <a:t>Compounds contain </a:t>
            </a:r>
            <a:r>
              <a:rPr lang="en-GB" sz="2000" b="1" dirty="0">
                <a:cs typeface="Arial" pitchFamily="34" charset="0"/>
              </a:rPr>
              <a:t>two or more </a:t>
            </a:r>
            <a:r>
              <a:rPr lang="en-GB" sz="2000" dirty="0">
                <a:cs typeface="Arial" pitchFamily="34" charset="0"/>
              </a:rPr>
              <a:t>elements </a:t>
            </a:r>
            <a:r>
              <a:rPr lang="en-GB" sz="2000" b="1" dirty="0">
                <a:cs typeface="Arial" pitchFamily="34" charset="0"/>
              </a:rPr>
              <a:t>chemically</a:t>
            </a:r>
            <a:r>
              <a:rPr lang="en-GB" sz="2000" dirty="0">
                <a:cs typeface="Arial" pitchFamily="34" charset="0"/>
              </a:rPr>
              <a:t> combined in</a:t>
            </a:r>
            <a:r>
              <a:rPr lang="en-GB" sz="2000" b="1" dirty="0">
                <a:cs typeface="Arial" pitchFamily="34" charset="0"/>
              </a:rPr>
              <a:t> fixed proportions </a:t>
            </a:r>
            <a:r>
              <a:rPr lang="en-GB" sz="2000" dirty="0">
                <a:cs typeface="Arial" pitchFamily="34" charset="0"/>
              </a:rPr>
              <a:t>and can be represented by formulae using the symbols of atoms from which they formed.</a:t>
            </a:r>
            <a:endParaRPr lang="en-GB" sz="2000" dirty="0">
              <a:solidFill>
                <a:schemeClr val="tx1"/>
              </a:solidFill>
              <a:cs typeface="Arial" pitchFamily="34" charset="0"/>
            </a:endParaRPr>
          </a:p>
        </p:txBody>
      </p:sp>
      <p:sp>
        <p:nvSpPr>
          <p:cNvPr id="123" name="Rectangle 122"/>
          <p:cNvSpPr/>
          <p:nvPr/>
        </p:nvSpPr>
        <p:spPr>
          <a:xfrm>
            <a:off x="251520" y="1846451"/>
            <a:ext cx="5040560" cy="1631216"/>
          </a:xfrm>
          <a:prstGeom prst="rect">
            <a:avLst/>
          </a:prstGeom>
          <a:solidFill>
            <a:schemeClr val="bg1"/>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eaLnBrk="0" fontAlgn="base" hangingPunct="0">
              <a:spcBef>
                <a:spcPct val="0"/>
              </a:spcBef>
              <a:spcAft>
                <a:spcPct val="0"/>
              </a:spcAft>
            </a:pPr>
            <a:r>
              <a:rPr lang="en-US" altLang="en-US" sz="2000" dirty="0">
                <a:solidFill>
                  <a:srgbClr val="000000"/>
                </a:solidFill>
                <a:cs typeface="Times New Roman" panose="02020603050405020304" pitchFamily="18" charset="0"/>
              </a:rPr>
              <a:t>Naming a compound with </a:t>
            </a:r>
            <a:r>
              <a:rPr lang="en-US" altLang="en-US" sz="2000" b="1" dirty="0">
                <a:solidFill>
                  <a:srgbClr val="000000"/>
                </a:solidFill>
                <a:cs typeface="Times New Roman" panose="02020603050405020304" pitchFamily="18" charset="0"/>
              </a:rPr>
              <a:t>two elements </a:t>
            </a:r>
            <a:r>
              <a:rPr lang="en-US" altLang="en-US" sz="2000" dirty="0">
                <a:solidFill>
                  <a:srgbClr val="000000"/>
                </a:solidFill>
                <a:cs typeface="Times New Roman" panose="02020603050405020304" pitchFamily="18" charset="0"/>
              </a:rPr>
              <a:t>(usually a metal and a non metal) apply these rules:</a:t>
            </a:r>
            <a:endParaRPr lang="en-US" altLang="en-US" sz="2000" dirty="0">
              <a:solidFill>
                <a:schemeClr val="tx1"/>
              </a:solidFill>
            </a:endParaRPr>
          </a:p>
          <a:p>
            <a:pPr marL="285750" lvl="0" indent="-285750" eaLnBrk="0" fontAlgn="base" hangingPunct="0">
              <a:spcBef>
                <a:spcPct val="0"/>
              </a:spcBef>
              <a:spcAft>
                <a:spcPct val="0"/>
              </a:spcAft>
              <a:buFont typeface="Arial" panose="020B0604020202020204" pitchFamily="34" charset="0"/>
              <a:buChar char="•"/>
            </a:pPr>
            <a:r>
              <a:rPr lang="en-US" altLang="en-US" sz="2000" dirty="0">
                <a:solidFill>
                  <a:srgbClr val="000000"/>
                </a:solidFill>
                <a:cs typeface="Times New Roman" panose="02020603050405020304" pitchFamily="18" charset="0"/>
              </a:rPr>
              <a:t>The metal name does not change</a:t>
            </a:r>
          </a:p>
          <a:p>
            <a:pPr marL="285750" lvl="0" indent="-285750" eaLnBrk="0" fontAlgn="base" hangingPunct="0">
              <a:spcBef>
                <a:spcPct val="0"/>
              </a:spcBef>
              <a:spcAft>
                <a:spcPct val="0"/>
              </a:spcAft>
              <a:buFont typeface="Arial" panose="020B0604020202020204" pitchFamily="34" charset="0"/>
              <a:buChar char="•"/>
            </a:pPr>
            <a:r>
              <a:rPr lang="en-US" altLang="en-US" sz="2000" dirty="0">
                <a:solidFill>
                  <a:srgbClr val="000000"/>
                </a:solidFill>
                <a:cs typeface="Times New Roman" panose="02020603050405020304" pitchFamily="18" charset="0"/>
              </a:rPr>
              <a:t>The non-metal's name ends in </a:t>
            </a:r>
            <a:r>
              <a:rPr lang="en-US" altLang="en-US" sz="2000" b="1" dirty="0">
                <a:solidFill>
                  <a:schemeClr val="accent6">
                    <a:lumMod val="75000"/>
                  </a:schemeClr>
                </a:solidFill>
                <a:cs typeface="Times New Roman" panose="02020603050405020304" pitchFamily="18" charset="0"/>
              </a:rPr>
              <a:t>ide</a:t>
            </a:r>
            <a:endParaRPr lang="en-GB" sz="2000" b="1" dirty="0">
              <a:solidFill>
                <a:schemeClr val="accent6">
                  <a:lumMod val="75000"/>
                </a:schemeClr>
              </a:solidFill>
              <a:cs typeface="Arial" pitchFamily="34" charset="0"/>
            </a:endParaRPr>
          </a:p>
        </p:txBody>
      </p:sp>
      <p:sp>
        <p:nvSpPr>
          <p:cNvPr id="22" name="Rectangle 2">
            <a:extLst>
              <a:ext uri="{FF2B5EF4-FFF2-40B4-BE49-F238E27FC236}">
                <a16:creationId xmlns:a16="http://schemas.microsoft.com/office/drawing/2014/main" xmlns="" id="{633FB2BD-3127-4D1B-81C9-5C714ECF69A5}"/>
              </a:ext>
            </a:extLst>
          </p:cNvPr>
          <p:cNvSpPr>
            <a:spLocks noChangeArrowheads="1"/>
          </p:cNvSpPr>
          <p:nvPr/>
        </p:nvSpPr>
        <p:spPr bwMode="auto">
          <a:xfrm>
            <a:off x="4646204" y="1474512"/>
            <a:ext cx="4158382" cy="167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cs typeface="Times New Roman" panose="02020603050405020304" pitchFamily="18" charset="0"/>
              </a:rPr>
              <a:t>             For </a:t>
            </a:r>
            <a:r>
              <a:rPr kumimoji="0" lang="en-US" altLang="en-US" sz="2000" b="0" i="0" u="none" strike="noStrike" cap="none" normalizeH="0" baseline="0" dirty="0">
                <a:ln>
                  <a:noFill/>
                </a:ln>
                <a:solidFill>
                  <a:srgbClr val="000000"/>
                </a:solidFill>
                <a:effectLst/>
                <a:latin typeface="+mn-lt"/>
                <a:cs typeface="Times New Roman" panose="02020603050405020304" pitchFamily="18" charset="0"/>
              </a:rPr>
              <a:t>example:    </a:t>
            </a:r>
            <a:endParaRPr kumimoji="0" lang="en-US" altLang="en-US" sz="2000" b="0" i="0" u="none" strike="noStrike" cap="none" normalizeH="0" baseline="0" dirty="0" smtClean="0">
              <a:ln>
                <a:noFill/>
              </a:ln>
              <a:solidFill>
                <a:srgbClr val="000000"/>
              </a:solidFill>
              <a:effectLst/>
              <a:latin typeface="+mn-lt"/>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mn-lt"/>
                <a:cs typeface="Times New Roman" panose="02020603050405020304" pitchFamily="18" charset="0"/>
              </a:rPr>
              <a:t>	 </a:t>
            </a:r>
            <a:r>
              <a:rPr lang="en-US" altLang="en-US" sz="2000" dirty="0" smtClean="0">
                <a:solidFill>
                  <a:srgbClr val="000000"/>
                </a:solidFill>
                <a:latin typeface="+mn-lt"/>
                <a:cs typeface="Times New Roman" panose="02020603050405020304" pitchFamily="18" charset="0"/>
              </a:rPr>
              <a:t>       </a:t>
            </a:r>
            <a:r>
              <a:rPr kumimoji="0" lang="en-US" altLang="en-US" sz="2000" b="0" u="none" strike="noStrike" cap="none" normalizeH="0" baseline="0" dirty="0" smtClean="0">
                <a:ln>
                  <a:noFill/>
                </a:ln>
                <a:solidFill>
                  <a:srgbClr val="000000"/>
                </a:solidFill>
                <a:effectLst/>
                <a:latin typeface="+mn-lt"/>
                <a:cs typeface="Times New Roman" panose="02020603050405020304" pitchFamily="18" charset="0"/>
              </a:rPr>
              <a:t>Na</a:t>
            </a:r>
            <a:r>
              <a:rPr kumimoji="0" lang="en-US" altLang="en-US" sz="2000" b="0" u="none" strike="noStrike" cap="none" normalizeH="0" baseline="-30000" dirty="0" smtClean="0">
                <a:ln>
                  <a:noFill/>
                </a:ln>
                <a:solidFill>
                  <a:srgbClr val="000000"/>
                </a:solidFill>
                <a:effectLst/>
                <a:latin typeface="+mn-lt"/>
                <a:cs typeface="Times New Roman" panose="02020603050405020304" pitchFamily="18" charset="0"/>
              </a:rPr>
              <a:t>2</a:t>
            </a:r>
            <a:r>
              <a:rPr kumimoji="0" lang="en-US" altLang="en-US" sz="2000" b="0" u="none" strike="noStrike" cap="none" normalizeH="0" baseline="0" dirty="0" smtClean="0">
                <a:ln>
                  <a:noFill/>
                </a:ln>
                <a:solidFill>
                  <a:srgbClr val="000000"/>
                </a:solidFill>
                <a:effectLst/>
                <a:latin typeface="+mn-lt"/>
                <a:cs typeface="Times New Roman" panose="02020603050405020304" pitchFamily="18" charset="0"/>
              </a:rPr>
              <a:t>S </a:t>
            </a:r>
            <a:r>
              <a:rPr kumimoji="0" lang="en-US" altLang="en-US" sz="2000" b="0" u="none" strike="noStrike" cap="none" normalizeH="0" baseline="0" dirty="0">
                <a:ln>
                  <a:noFill/>
                </a:ln>
                <a:solidFill>
                  <a:srgbClr val="000000"/>
                </a:solidFill>
                <a:effectLst/>
                <a:latin typeface="+mn-lt"/>
                <a:cs typeface="Times New Roman" panose="02020603050405020304" pitchFamily="18" charset="0"/>
              </a:rPr>
              <a:t>= sodium sulf</a:t>
            </a:r>
            <a:r>
              <a:rPr kumimoji="0" lang="en-US" altLang="en-US" sz="2000" b="1" u="none" strike="noStrike" cap="none" normalizeH="0" baseline="0" dirty="0">
                <a:ln>
                  <a:noFill/>
                </a:ln>
                <a:solidFill>
                  <a:srgbClr val="000000"/>
                </a:solidFill>
                <a:effectLst/>
                <a:latin typeface="+mn-lt"/>
                <a:cs typeface="Times New Roman" panose="02020603050405020304" pitchFamily="18" charset="0"/>
              </a:rPr>
              <a:t>ide</a:t>
            </a:r>
            <a:endParaRPr kumimoji="0" lang="en-US" altLang="en-US" sz="2000" b="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30000" dirty="0">
                <a:ln>
                  <a:noFill/>
                </a:ln>
                <a:solidFill>
                  <a:srgbClr val="000000"/>
                </a:solidFill>
                <a:effectLst/>
                <a:latin typeface="+mn-lt"/>
                <a:cs typeface="Times New Roman" panose="02020603050405020304" pitchFamily="18" charset="0"/>
              </a:rPr>
              <a:t>                                         </a:t>
            </a:r>
            <a:r>
              <a:rPr kumimoji="0" lang="en-US" altLang="en-US" sz="2000" b="0" i="0" u="none" strike="noStrike" cap="none" normalizeH="0" baseline="0" dirty="0">
                <a:ln>
                  <a:noFill/>
                </a:ln>
                <a:solidFill>
                  <a:srgbClr val="000000"/>
                </a:solidFill>
                <a:effectLst/>
                <a:latin typeface="+mn-lt"/>
                <a:cs typeface="Times New Roman" panose="02020603050405020304" pitchFamily="18" charset="0"/>
              </a:rPr>
              <a:t>K</a:t>
            </a:r>
            <a:r>
              <a:rPr kumimoji="0" lang="en-US" altLang="en-US" sz="2000" b="0" i="0" u="none" strike="noStrike" cap="none" normalizeH="0" baseline="-30000" dirty="0">
                <a:ln>
                  <a:noFill/>
                </a:ln>
                <a:solidFill>
                  <a:srgbClr val="000000"/>
                </a:solidFill>
                <a:effectLst/>
                <a:latin typeface="+mn-lt"/>
                <a:cs typeface="Times New Roman" panose="02020603050405020304" pitchFamily="18" charset="0"/>
              </a:rPr>
              <a:t>2</a:t>
            </a:r>
            <a:r>
              <a:rPr kumimoji="0" lang="en-US" altLang="en-US" sz="2000" b="0" i="0" u="none" strike="noStrike" cap="none" normalizeH="0" baseline="0" dirty="0">
                <a:ln>
                  <a:noFill/>
                </a:ln>
                <a:solidFill>
                  <a:srgbClr val="000000"/>
                </a:solidFill>
                <a:effectLst/>
                <a:latin typeface="+mn-lt"/>
                <a:cs typeface="Times New Roman" panose="02020603050405020304" pitchFamily="18" charset="0"/>
              </a:rPr>
              <a:t>O  = potassium ox</a:t>
            </a:r>
            <a:r>
              <a:rPr kumimoji="0" lang="en-US" altLang="en-US" sz="2000" b="1" i="0" u="none" strike="noStrike" cap="none" normalizeH="0" baseline="0" dirty="0">
                <a:ln>
                  <a:noFill/>
                </a:ln>
                <a:solidFill>
                  <a:srgbClr val="000000"/>
                </a:solidFill>
                <a:effectLst/>
                <a:latin typeface="+mn-lt"/>
                <a:cs typeface="Times New Roman" panose="02020603050405020304" pitchFamily="18" charset="0"/>
              </a:rPr>
              <a:t>ide</a:t>
            </a:r>
            <a:endParaRPr kumimoji="0" lang="en-US" altLang="en-US" sz="2000" b="1"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xmlns="" id="{70CD362C-37C9-4D82-A79C-074E2F9F8FE0}"/>
              </a:ext>
            </a:extLst>
          </p:cNvPr>
          <p:cNvSpPr/>
          <p:nvPr/>
        </p:nvSpPr>
        <p:spPr>
          <a:xfrm>
            <a:off x="3777997" y="5326906"/>
            <a:ext cx="5079608" cy="984885"/>
          </a:xfrm>
          <a:prstGeom prst="rect">
            <a:avLst/>
          </a:prstGeom>
        </p:spPr>
        <p:txBody>
          <a:bodyPr wrap="square">
            <a:spAutoFit/>
          </a:bodyPr>
          <a:lstStyle/>
          <a:p>
            <a:pPr marL="457200"/>
            <a:r>
              <a:rPr lang="en-GB" dirty="0">
                <a:solidFill>
                  <a:srgbClr val="000000"/>
                </a:solidFill>
                <a:latin typeface="Times New Roman" panose="02020603050405020304" pitchFamily="18" charset="0"/>
              </a:rPr>
              <a:t/>
            </a:r>
            <a:br>
              <a:rPr lang="en-GB" dirty="0">
                <a:solidFill>
                  <a:srgbClr val="000000"/>
                </a:solidFill>
                <a:latin typeface="Times New Roman" panose="02020603050405020304" pitchFamily="18" charset="0"/>
              </a:rPr>
            </a:br>
            <a:r>
              <a:rPr lang="en-GB" sz="2000" dirty="0">
                <a:solidFill>
                  <a:srgbClr val="000000"/>
                </a:solidFill>
              </a:rPr>
              <a:t>For example:   Na</a:t>
            </a:r>
            <a:r>
              <a:rPr lang="en-GB" sz="2000" baseline="-25000" dirty="0">
                <a:solidFill>
                  <a:srgbClr val="000000"/>
                </a:solidFill>
              </a:rPr>
              <a:t>2</a:t>
            </a:r>
            <a:r>
              <a:rPr lang="en-GB" sz="2000" dirty="0">
                <a:solidFill>
                  <a:srgbClr val="000000"/>
                </a:solidFill>
              </a:rPr>
              <a:t>CO</a:t>
            </a:r>
            <a:r>
              <a:rPr lang="en-GB" sz="2000" baseline="-25000" dirty="0">
                <a:solidFill>
                  <a:srgbClr val="000000"/>
                </a:solidFill>
              </a:rPr>
              <a:t>3</a:t>
            </a:r>
            <a:r>
              <a:rPr lang="en-GB" sz="2000" dirty="0">
                <a:solidFill>
                  <a:srgbClr val="000000"/>
                </a:solidFill>
              </a:rPr>
              <a:t> = sodium carbon</a:t>
            </a:r>
            <a:r>
              <a:rPr lang="en-GB" sz="2000" b="1" dirty="0">
                <a:solidFill>
                  <a:srgbClr val="000000"/>
                </a:solidFill>
              </a:rPr>
              <a:t>ate</a:t>
            </a:r>
          </a:p>
          <a:p>
            <a:pPr marL="457200"/>
            <a:r>
              <a:rPr lang="en-GB" sz="2000" dirty="0">
                <a:solidFill>
                  <a:srgbClr val="000000"/>
                </a:solidFill>
              </a:rPr>
              <a:t>                          KNO</a:t>
            </a:r>
            <a:r>
              <a:rPr lang="en-GB" sz="2000" baseline="-25000" dirty="0">
                <a:solidFill>
                  <a:srgbClr val="000000"/>
                </a:solidFill>
              </a:rPr>
              <a:t>3</a:t>
            </a:r>
            <a:r>
              <a:rPr lang="en-GB" sz="2000" dirty="0">
                <a:solidFill>
                  <a:srgbClr val="000000"/>
                </a:solidFill>
              </a:rPr>
              <a:t>    = potassium nitr</a:t>
            </a:r>
            <a:r>
              <a:rPr lang="en-GB" sz="2000" b="1" dirty="0">
                <a:solidFill>
                  <a:srgbClr val="000000"/>
                </a:solidFill>
              </a:rPr>
              <a:t>ate</a:t>
            </a:r>
            <a:endParaRPr lang="en-GB" sz="2000" b="1" i="0" dirty="0">
              <a:solidFill>
                <a:srgbClr val="000000"/>
              </a:solidFill>
              <a:effectLst/>
            </a:endParaRPr>
          </a:p>
        </p:txBody>
      </p:sp>
      <p:sp>
        <p:nvSpPr>
          <p:cNvPr id="24" name="Rectangle 23">
            <a:extLst>
              <a:ext uri="{FF2B5EF4-FFF2-40B4-BE49-F238E27FC236}">
                <a16:creationId xmlns:a16="http://schemas.microsoft.com/office/drawing/2014/main" xmlns="" id="{9443A84F-1ACE-4628-A5B2-91BBFA3E703D}"/>
              </a:ext>
            </a:extLst>
          </p:cNvPr>
          <p:cNvSpPr/>
          <p:nvPr/>
        </p:nvSpPr>
        <p:spPr>
          <a:xfrm>
            <a:off x="251520" y="3686758"/>
            <a:ext cx="3960441" cy="2554545"/>
          </a:xfrm>
          <a:prstGeom prst="rect">
            <a:avLst/>
          </a:prstGeom>
          <a:solidFill>
            <a:schemeClr val="bg1"/>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eaLnBrk="0" fontAlgn="base" hangingPunct="0">
              <a:spcBef>
                <a:spcPct val="0"/>
              </a:spcBef>
              <a:spcAft>
                <a:spcPct val="0"/>
              </a:spcAft>
            </a:pPr>
            <a:r>
              <a:rPr lang="en-GB" sz="2000" dirty="0"/>
              <a:t>Naming a compound with a metal that reacts with ions that consist of </a:t>
            </a:r>
            <a:r>
              <a:rPr lang="en-GB" sz="2000" b="1" dirty="0"/>
              <a:t>two or more </a:t>
            </a:r>
            <a:r>
              <a:rPr lang="en-GB" sz="2000" dirty="0"/>
              <a:t>non-metal atoms covalently bonded together apply these rules:</a:t>
            </a:r>
          </a:p>
          <a:p>
            <a:pPr marL="285750" lvl="0" indent="-285750" eaLnBrk="0" fontAlgn="base" hangingPunct="0">
              <a:spcBef>
                <a:spcPct val="0"/>
              </a:spcBef>
              <a:spcAft>
                <a:spcPct val="0"/>
              </a:spcAft>
              <a:buFont typeface="Arial" panose="020B0604020202020204" pitchFamily="34" charset="0"/>
              <a:buChar char="•"/>
            </a:pPr>
            <a:r>
              <a:rPr lang="en-US" altLang="en-US" sz="2000" dirty="0">
                <a:solidFill>
                  <a:srgbClr val="000000"/>
                </a:solidFill>
                <a:cs typeface="Times New Roman" panose="02020603050405020304" pitchFamily="18" charset="0"/>
              </a:rPr>
              <a:t>The metal name does not change</a:t>
            </a:r>
          </a:p>
          <a:p>
            <a:pPr marL="285750" lvl="0" indent="-285750" eaLnBrk="0" fontAlgn="base" hangingPunct="0">
              <a:spcBef>
                <a:spcPct val="0"/>
              </a:spcBef>
              <a:spcAft>
                <a:spcPct val="0"/>
              </a:spcAft>
              <a:buFont typeface="Arial" panose="020B0604020202020204" pitchFamily="34" charset="0"/>
              <a:buChar char="•"/>
            </a:pPr>
            <a:r>
              <a:rPr lang="en-US" altLang="en-US" sz="2000" dirty="0">
                <a:solidFill>
                  <a:srgbClr val="000000"/>
                </a:solidFill>
                <a:cs typeface="Times New Roman" panose="02020603050405020304" pitchFamily="18" charset="0"/>
              </a:rPr>
              <a:t>The non-metal's name ends in </a:t>
            </a:r>
            <a:r>
              <a:rPr lang="en-US" altLang="en-US" sz="2000" b="1" dirty="0">
                <a:solidFill>
                  <a:schemeClr val="accent6">
                    <a:lumMod val="75000"/>
                  </a:schemeClr>
                </a:solidFill>
                <a:cs typeface="Times New Roman" panose="02020603050405020304" pitchFamily="18" charset="0"/>
              </a:rPr>
              <a:t>ate</a:t>
            </a:r>
            <a:r>
              <a:rPr lang="en-US" altLang="en-US" sz="2000" dirty="0">
                <a:solidFill>
                  <a:srgbClr val="000000"/>
                </a:solidFill>
                <a:cs typeface="Times New Roman" panose="02020603050405020304" pitchFamily="18" charset="0"/>
              </a:rPr>
              <a:t> if oxygen is present</a:t>
            </a:r>
            <a:endParaRPr lang="en-GB" sz="2000" dirty="0"/>
          </a:p>
        </p:txBody>
      </p:sp>
      <p:sp>
        <p:nvSpPr>
          <p:cNvPr id="9" name="Rectangle 8">
            <a:extLst>
              <a:ext uri="{FF2B5EF4-FFF2-40B4-BE49-F238E27FC236}">
                <a16:creationId xmlns:a16="http://schemas.microsoft.com/office/drawing/2014/main" xmlns="" id="{8DD19BAE-620A-46EB-B358-9634FAA1737F}"/>
              </a:ext>
            </a:extLst>
          </p:cNvPr>
          <p:cNvSpPr/>
          <p:nvPr/>
        </p:nvSpPr>
        <p:spPr>
          <a:xfrm>
            <a:off x="5436096" y="2974289"/>
            <a:ext cx="3456384"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2000" dirty="0"/>
              <a:t>When </a:t>
            </a:r>
            <a:r>
              <a:rPr lang="en-GB" sz="2000" dirty="0" smtClean="0"/>
              <a:t>a </a:t>
            </a:r>
            <a:r>
              <a:rPr lang="en-GB" sz="2000" dirty="0"/>
              <a:t>compound contains a transition metal, the names become a bit more complicated. To distinguish them, Roman numerals indicate the charge on the metal ion </a:t>
            </a:r>
          </a:p>
          <a:p>
            <a:pPr algn="ctr"/>
            <a:r>
              <a:rPr lang="en-GB" sz="2000" dirty="0" smtClean="0"/>
              <a:t>e.g</a:t>
            </a:r>
            <a:r>
              <a:rPr lang="en-GB" sz="2000" dirty="0"/>
              <a:t>.</a:t>
            </a:r>
            <a:r>
              <a:rPr lang="en-GB" sz="2000" dirty="0" smtClean="0"/>
              <a:t> </a:t>
            </a:r>
            <a:r>
              <a:rPr lang="en-GB" sz="2000" dirty="0"/>
              <a:t>iron(II) chloride. </a:t>
            </a:r>
          </a:p>
        </p:txBody>
      </p:sp>
    </p:spTree>
    <p:extLst>
      <p:ext uri="{BB962C8B-B14F-4D97-AF65-F5344CB8AC3E}">
        <p14:creationId xmlns:p14="http://schemas.microsoft.com/office/powerpoint/2010/main" val="26266966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Deduce the formulae of ionic compounds </a:t>
            </a:r>
            <a:endParaRPr lang="en-GB" sz="2400" b="1" dirty="0">
              <a:solidFill>
                <a:schemeClr val="accent6"/>
              </a:solidFill>
            </a:endParaRPr>
          </a:p>
        </p:txBody>
      </p:sp>
      <p:sp>
        <p:nvSpPr>
          <p:cNvPr id="4" name="Rectangle 3"/>
          <p:cNvSpPr/>
          <p:nvPr/>
        </p:nvSpPr>
        <p:spPr>
          <a:xfrm>
            <a:off x="251520" y="817022"/>
            <a:ext cx="8607667" cy="707886"/>
          </a:xfrm>
          <a:prstGeom prst="rect">
            <a:avLst/>
          </a:prstGeom>
          <a:solidFill>
            <a:schemeClr val="accent6">
              <a:lumMod val="20000"/>
              <a:lumOff val="80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2000" dirty="0" smtClean="0">
                <a:cs typeface="Arial" pitchFamily="34" charset="0"/>
              </a:rPr>
              <a:t>It is possible to work out the </a:t>
            </a:r>
            <a:r>
              <a:rPr lang="en-GB" sz="2000" b="1" dirty="0" smtClean="0">
                <a:solidFill>
                  <a:schemeClr val="accent6">
                    <a:lumMod val="75000"/>
                  </a:schemeClr>
                </a:solidFill>
                <a:cs typeface="Arial" pitchFamily="34" charset="0"/>
              </a:rPr>
              <a:t>formula of a compound </a:t>
            </a:r>
            <a:r>
              <a:rPr lang="en-GB" sz="2000" dirty="0" smtClean="0">
                <a:cs typeface="Arial" pitchFamily="34" charset="0"/>
              </a:rPr>
              <a:t>given the </a:t>
            </a:r>
            <a:r>
              <a:rPr lang="en-GB" sz="2000" b="1" dirty="0" smtClean="0">
                <a:solidFill>
                  <a:schemeClr val="accent6">
                    <a:lumMod val="75000"/>
                  </a:schemeClr>
                </a:solidFill>
                <a:cs typeface="Arial" pitchFamily="34" charset="0"/>
              </a:rPr>
              <a:t>formulae of the ions </a:t>
            </a:r>
            <a:r>
              <a:rPr lang="en-GB" sz="2000" dirty="0" smtClean="0">
                <a:cs typeface="Arial" pitchFamily="34" charset="0"/>
              </a:rPr>
              <a:t>it is made of.</a:t>
            </a:r>
            <a:endParaRPr lang="en-GB" sz="2000" dirty="0">
              <a:solidFill>
                <a:schemeClr val="tx1"/>
              </a:solidFill>
              <a:cs typeface="Arial" pitchFamily="34" charset="0"/>
            </a:endParaRPr>
          </a:p>
        </p:txBody>
      </p:sp>
      <p:sp>
        <p:nvSpPr>
          <p:cNvPr id="9" name="Rectangle 8">
            <a:extLst>
              <a:ext uri="{FF2B5EF4-FFF2-40B4-BE49-F238E27FC236}">
                <a16:creationId xmlns:a16="http://schemas.microsoft.com/office/drawing/2014/main" xmlns="" id="{8DD19BAE-620A-46EB-B358-9634FAA1737F}"/>
              </a:ext>
            </a:extLst>
          </p:cNvPr>
          <p:cNvSpPr/>
          <p:nvPr/>
        </p:nvSpPr>
        <p:spPr>
          <a:xfrm>
            <a:off x="251519" y="3212976"/>
            <a:ext cx="3600401" cy="317009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2000" dirty="0" smtClean="0"/>
              <a:t>Common ions include:</a:t>
            </a:r>
          </a:p>
          <a:p>
            <a:r>
              <a:rPr lang="en-GB" sz="2000" dirty="0" smtClean="0"/>
              <a:t>Oxides 		O</a:t>
            </a:r>
            <a:r>
              <a:rPr lang="en-GB" sz="2000" baseline="30000" dirty="0" smtClean="0"/>
              <a:t>2-</a:t>
            </a:r>
          </a:p>
          <a:p>
            <a:r>
              <a:rPr lang="en-GB" sz="2000" dirty="0" smtClean="0"/>
              <a:t>Hydroxides 	OH</a:t>
            </a:r>
            <a:r>
              <a:rPr lang="en-GB" sz="2000" baseline="30000" dirty="0" smtClean="0"/>
              <a:t>-</a:t>
            </a:r>
          </a:p>
          <a:p>
            <a:r>
              <a:rPr lang="en-GB" sz="2000" dirty="0" smtClean="0"/>
              <a:t>Halides 		Cl</a:t>
            </a:r>
            <a:r>
              <a:rPr lang="en-GB" sz="2000" baseline="30000" dirty="0" smtClean="0"/>
              <a:t>-</a:t>
            </a:r>
            <a:r>
              <a:rPr lang="en-GB" sz="2000" dirty="0" smtClean="0"/>
              <a:t>, Br</a:t>
            </a:r>
            <a:r>
              <a:rPr lang="en-GB" sz="2000" baseline="30000" dirty="0" smtClean="0"/>
              <a:t>-</a:t>
            </a:r>
            <a:r>
              <a:rPr lang="en-GB" sz="2000" dirty="0" smtClean="0"/>
              <a:t>, I</a:t>
            </a:r>
            <a:r>
              <a:rPr lang="en-GB" sz="2000" baseline="30000" dirty="0" smtClean="0"/>
              <a:t>-</a:t>
            </a:r>
          </a:p>
          <a:p>
            <a:r>
              <a:rPr lang="en-GB" sz="2000" dirty="0" smtClean="0"/>
              <a:t>Nitrates 		NO</a:t>
            </a:r>
            <a:r>
              <a:rPr lang="en-GB" sz="2000" baseline="-25000" dirty="0" smtClean="0"/>
              <a:t>3</a:t>
            </a:r>
            <a:r>
              <a:rPr lang="en-GB" sz="2000" baseline="30000" dirty="0" smtClean="0"/>
              <a:t>-</a:t>
            </a:r>
          </a:p>
          <a:p>
            <a:r>
              <a:rPr lang="en-GB" sz="2000" dirty="0" smtClean="0"/>
              <a:t>Carbonates 	CO</a:t>
            </a:r>
            <a:r>
              <a:rPr lang="en-GB" sz="2000" baseline="-25000" dirty="0" smtClean="0"/>
              <a:t>3</a:t>
            </a:r>
            <a:r>
              <a:rPr lang="en-GB" sz="2000" baseline="30000" dirty="0" smtClean="0"/>
              <a:t>2-</a:t>
            </a:r>
          </a:p>
          <a:p>
            <a:r>
              <a:rPr lang="en-GB" sz="2000" dirty="0" err="1" smtClean="0"/>
              <a:t>Sulfates</a:t>
            </a:r>
            <a:r>
              <a:rPr lang="en-GB" sz="2000" dirty="0" smtClean="0"/>
              <a:t> 		SO</a:t>
            </a:r>
            <a:r>
              <a:rPr lang="en-GB" sz="2000" baseline="-25000" dirty="0" smtClean="0"/>
              <a:t>4</a:t>
            </a:r>
            <a:r>
              <a:rPr lang="en-GB" sz="2000" baseline="30000" dirty="0" smtClean="0"/>
              <a:t>2-</a:t>
            </a:r>
            <a:endParaRPr lang="en-GB" sz="2000" dirty="0" smtClean="0"/>
          </a:p>
          <a:p>
            <a:r>
              <a:rPr lang="en-GB" sz="2000" dirty="0" smtClean="0"/>
              <a:t>Magnesium	Mg</a:t>
            </a:r>
            <a:r>
              <a:rPr lang="en-GB" sz="2000" baseline="30000" dirty="0" smtClean="0"/>
              <a:t>2+</a:t>
            </a:r>
          </a:p>
          <a:p>
            <a:r>
              <a:rPr lang="en-GB" sz="2000" dirty="0" smtClean="0"/>
              <a:t>Sodium		Na</a:t>
            </a:r>
            <a:r>
              <a:rPr lang="en-GB" sz="2000" baseline="30000" dirty="0" smtClean="0"/>
              <a:t>+</a:t>
            </a:r>
          </a:p>
          <a:p>
            <a:r>
              <a:rPr lang="en-GB" sz="2000" dirty="0" smtClean="0"/>
              <a:t>Calcium		Ca</a:t>
            </a:r>
            <a:r>
              <a:rPr lang="en-GB" sz="2000" baseline="30000" dirty="0" smtClean="0"/>
              <a:t>2+</a:t>
            </a:r>
            <a:endParaRPr lang="en-GB" sz="2000" baseline="30000" dirty="0"/>
          </a:p>
        </p:txBody>
      </p:sp>
      <p:sp>
        <p:nvSpPr>
          <p:cNvPr id="5" name="TextBox 4"/>
          <p:cNvSpPr txBox="1"/>
          <p:nvPr/>
        </p:nvSpPr>
        <p:spPr>
          <a:xfrm>
            <a:off x="262090" y="1707222"/>
            <a:ext cx="3589830"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000" dirty="0" smtClean="0"/>
              <a:t>An ionic formula will have no overall charge and will consist of ions with the same total number of positive and negative charges. </a:t>
            </a:r>
          </a:p>
        </p:txBody>
      </p:sp>
      <p:sp>
        <p:nvSpPr>
          <p:cNvPr id="6" name="TextBox 5"/>
          <p:cNvSpPr txBox="1"/>
          <p:nvPr/>
        </p:nvSpPr>
        <p:spPr>
          <a:xfrm>
            <a:off x="3851921" y="1570002"/>
            <a:ext cx="5007266" cy="1323439"/>
          </a:xfrm>
          <a:prstGeom prst="rect">
            <a:avLst/>
          </a:prstGeom>
          <a:noFill/>
        </p:spPr>
        <p:txBody>
          <a:bodyPr wrap="square" rtlCol="0">
            <a:spAutoFit/>
          </a:bodyPr>
          <a:lstStyle/>
          <a:p>
            <a:r>
              <a:rPr lang="en-GB" sz="2000" b="1" dirty="0" smtClean="0"/>
              <a:t>Example </a:t>
            </a:r>
            <a:r>
              <a:rPr lang="en-GB" sz="2000" b="1" dirty="0"/>
              <a:t>1:</a:t>
            </a:r>
          </a:p>
          <a:p>
            <a:r>
              <a:rPr lang="en-GB" sz="2000" dirty="0">
                <a:solidFill>
                  <a:schemeClr val="accent6">
                    <a:lumMod val="75000"/>
                  </a:schemeClr>
                </a:solidFill>
              </a:rPr>
              <a:t>Calcium oxide </a:t>
            </a:r>
            <a:r>
              <a:rPr lang="en-GB" sz="2000" dirty="0"/>
              <a:t>will contain </a:t>
            </a:r>
            <a:r>
              <a:rPr lang="en-GB" sz="2000" dirty="0">
                <a:solidFill>
                  <a:schemeClr val="accent6">
                    <a:lumMod val="75000"/>
                  </a:schemeClr>
                </a:solidFill>
              </a:rPr>
              <a:t>Ca</a:t>
            </a:r>
            <a:r>
              <a:rPr lang="en-GB" sz="2000" baseline="30000" dirty="0">
                <a:solidFill>
                  <a:schemeClr val="accent6">
                    <a:lumMod val="75000"/>
                  </a:schemeClr>
                </a:solidFill>
              </a:rPr>
              <a:t>2+ </a:t>
            </a:r>
            <a:r>
              <a:rPr lang="en-GB" sz="2000" dirty="0"/>
              <a:t>and </a:t>
            </a:r>
            <a:r>
              <a:rPr lang="en-GB" sz="2000" dirty="0">
                <a:solidFill>
                  <a:schemeClr val="accent6">
                    <a:lumMod val="75000"/>
                  </a:schemeClr>
                </a:solidFill>
              </a:rPr>
              <a:t>O</a:t>
            </a:r>
            <a:r>
              <a:rPr lang="en-GB" sz="2000" baseline="30000" dirty="0">
                <a:solidFill>
                  <a:schemeClr val="accent6">
                    <a:lumMod val="75000"/>
                  </a:schemeClr>
                </a:solidFill>
              </a:rPr>
              <a:t>2-</a:t>
            </a:r>
            <a:r>
              <a:rPr lang="en-GB" sz="2000" dirty="0"/>
              <a:t> ions. The correct formula is </a:t>
            </a:r>
            <a:r>
              <a:rPr lang="en-GB" sz="2000" dirty="0" err="1">
                <a:solidFill>
                  <a:schemeClr val="accent6">
                    <a:lumMod val="75000"/>
                  </a:schemeClr>
                </a:solidFill>
              </a:rPr>
              <a:t>CaO</a:t>
            </a:r>
            <a:r>
              <a:rPr lang="en-GB" sz="2000" dirty="0"/>
              <a:t> as there are </a:t>
            </a:r>
            <a:r>
              <a:rPr lang="en-GB" sz="2000" dirty="0" smtClean="0"/>
              <a:t>two </a:t>
            </a:r>
            <a:r>
              <a:rPr lang="en-GB" sz="2000" dirty="0"/>
              <a:t>positive charges and two negative </a:t>
            </a:r>
            <a:r>
              <a:rPr lang="en-GB" sz="2000" dirty="0" smtClean="0"/>
              <a:t>charges.</a:t>
            </a:r>
            <a:endParaRPr lang="en-GB" sz="2000" dirty="0"/>
          </a:p>
        </p:txBody>
      </p:sp>
      <p:sp>
        <p:nvSpPr>
          <p:cNvPr id="12" name="TextBox 11"/>
          <p:cNvSpPr txBox="1"/>
          <p:nvPr/>
        </p:nvSpPr>
        <p:spPr>
          <a:xfrm>
            <a:off x="3851921" y="2961547"/>
            <a:ext cx="5007266" cy="1938992"/>
          </a:xfrm>
          <a:prstGeom prst="rect">
            <a:avLst/>
          </a:prstGeom>
          <a:noFill/>
        </p:spPr>
        <p:txBody>
          <a:bodyPr wrap="square" rtlCol="0">
            <a:spAutoFit/>
          </a:bodyPr>
          <a:lstStyle/>
          <a:p>
            <a:r>
              <a:rPr lang="en-GB" sz="2000" b="1" dirty="0" smtClean="0"/>
              <a:t>Example 2:</a:t>
            </a:r>
            <a:endParaRPr lang="en-GB" sz="2000" b="1" dirty="0"/>
          </a:p>
          <a:p>
            <a:r>
              <a:rPr lang="en-GB" sz="2000" dirty="0" smtClean="0">
                <a:solidFill>
                  <a:schemeClr val="accent6">
                    <a:lumMod val="75000"/>
                  </a:schemeClr>
                </a:solidFill>
              </a:rPr>
              <a:t>Magnesium nitrate </a:t>
            </a:r>
            <a:r>
              <a:rPr lang="en-GB" sz="2000" dirty="0" smtClean="0"/>
              <a:t>will contain </a:t>
            </a:r>
            <a:r>
              <a:rPr lang="en-GB" sz="2000" dirty="0" smtClean="0">
                <a:solidFill>
                  <a:schemeClr val="accent6">
                    <a:lumMod val="75000"/>
                  </a:schemeClr>
                </a:solidFill>
              </a:rPr>
              <a:t>Mg</a:t>
            </a:r>
            <a:r>
              <a:rPr lang="en-GB" sz="2000" baseline="30000" dirty="0" smtClean="0">
                <a:solidFill>
                  <a:schemeClr val="accent6">
                    <a:lumMod val="75000"/>
                  </a:schemeClr>
                </a:solidFill>
              </a:rPr>
              <a:t>2+</a:t>
            </a:r>
            <a:r>
              <a:rPr lang="en-GB" sz="2000" baseline="30000" dirty="0" smtClean="0"/>
              <a:t> </a:t>
            </a:r>
            <a:r>
              <a:rPr lang="en-GB" sz="2000" dirty="0" smtClean="0"/>
              <a:t>and </a:t>
            </a:r>
            <a:r>
              <a:rPr lang="en-GB" sz="2000" dirty="0" smtClean="0">
                <a:solidFill>
                  <a:schemeClr val="accent6">
                    <a:lumMod val="75000"/>
                  </a:schemeClr>
                </a:solidFill>
              </a:rPr>
              <a:t>NO</a:t>
            </a:r>
            <a:r>
              <a:rPr lang="en-GB" sz="2000" baseline="-25000" dirty="0" smtClean="0">
                <a:solidFill>
                  <a:schemeClr val="accent6">
                    <a:lumMod val="75000"/>
                  </a:schemeClr>
                </a:solidFill>
              </a:rPr>
              <a:t>3</a:t>
            </a:r>
            <a:r>
              <a:rPr lang="en-GB" sz="2000" baseline="30000" dirty="0" smtClean="0">
                <a:solidFill>
                  <a:schemeClr val="accent6">
                    <a:lumMod val="75000"/>
                  </a:schemeClr>
                </a:solidFill>
              </a:rPr>
              <a:t>-</a:t>
            </a:r>
            <a:r>
              <a:rPr lang="en-GB" sz="2000" dirty="0" smtClean="0"/>
              <a:t> ions. The correct formula is </a:t>
            </a:r>
            <a:r>
              <a:rPr lang="en-GB" sz="2000" dirty="0" smtClean="0">
                <a:solidFill>
                  <a:schemeClr val="accent6">
                    <a:lumMod val="75000"/>
                  </a:schemeClr>
                </a:solidFill>
              </a:rPr>
              <a:t>Mg(NO</a:t>
            </a:r>
            <a:r>
              <a:rPr lang="en-GB" sz="2000" baseline="-25000" dirty="0" smtClean="0">
                <a:solidFill>
                  <a:schemeClr val="accent6">
                    <a:lumMod val="75000"/>
                  </a:schemeClr>
                </a:solidFill>
              </a:rPr>
              <a:t>3</a:t>
            </a:r>
            <a:r>
              <a:rPr lang="en-GB" sz="2000" dirty="0" smtClean="0">
                <a:solidFill>
                  <a:schemeClr val="accent6">
                    <a:lumMod val="75000"/>
                  </a:schemeClr>
                </a:solidFill>
              </a:rPr>
              <a:t>)</a:t>
            </a:r>
            <a:r>
              <a:rPr lang="en-GB" sz="2000" baseline="-25000" dirty="0" smtClean="0">
                <a:solidFill>
                  <a:schemeClr val="accent6">
                    <a:lumMod val="75000"/>
                  </a:schemeClr>
                </a:solidFill>
              </a:rPr>
              <a:t>2</a:t>
            </a:r>
            <a:r>
              <a:rPr lang="en-GB" sz="2000" dirty="0" smtClean="0"/>
              <a:t> as magnesium has two positive charges two nitrate ions are needed to ensure there is no overall charge.</a:t>
            </a:r>
            <a:endParaRPr lang="en-GB" sz="2000" dirty="0"/>
          </a:p>
        </p:txBody>
      </p:sp>
      <p:sp>
        <p:nvSpPr>
          <p:cNvPr id="13" name="TextBox 12"/>
          <p:cNvSpPr txBox="1"/>
          <p:nvPr/>
        </p:nvSpPr>
        <p:spPr>
          <a:xfrm>
            <a:off x="3851921" y="4880735"/>
            <a:ext cx="5007266" cy="1631216"/>
          </a:xfrm>
          <a:prstGeom prst="rect">
            <a:avLst/>
          </a:prstGeom>
          <a:noFill/>
        </p:spPr>
        <p:txBody>
          <a:bodyPr wrap="square" rtlCol="0">
            <a:spAutoFit/>
          </a:bodyPr>
          <a:lstStyle/>
          <a:p>
            <a:r>
              <a:rPr lang="en-GB" sz="2000" b="1" dirty="0" smtClean="0"/>
              <a:t>Example 3:</a:t>
            </a:r>
            <a:endParaRPr lang="en-GB" sz="2000" b="1" dirty="0"/>
          </a:p>
          <a:p>
            <a:r>
              <a:rPr lang="en-GB" sz="2000" dirty="0" smtClean="0">
                <a:solidFill>
                  <a:schemeClr val="accent6">
                    <a:lumMod val="75000"/>
                  </a:schemeClr>
                </a:solidFill>
              </a:rPr>
              <a:t>Sodium </a:t>
            </a:r>
            <a:r>
              <a:rPr lang="en-GB" sz="2000" dirty="0" err="1" smtClean="0">
                <a:solidFill>
                  <a:schemeClr val="accent6">
                    <a:lumMod val="75000"/>
                  </a:schemeClr>
                </a:solidFill>
              </a:rPr>
              <a:t>sulfate</a:t>
            </a:r>
            <a:r>
              <a:rPr lang="en-GB" sz="2000" dirty="0" smtClean="0">
                <a:solidFill>
                  <a:schemeClr val="accent6">
                    <a:lumMod val="75000"/>
                  </a:schemeClr>
                </a:solidFill>
              </a:rPr>
              <a:t> </a:t>
            </a:r>
            <a:r>
              <a:rPr lang="en-GB" sz="2000" dirty="0" smtClean="0"/>
              <a:t>will contain </a:t>
            </a:r>
            <a:r>
              <a:rPr lang="en-GB" sz="2000" dirty="0">
                <a:solidFill>
                  <a:schemeClr val="accent6">
                    <a:lumMod val="75000"/>
                  </a:schemeClr>
                </a:solidFill>
              </a:rPr>
              <a:t>Na</a:t>
            </a:r>
            <a:r>
              <a:rPr lang="en-GB" sz="2000" baseline="30000" dirty="0">
                <a:solidFill>
                  <a:schemeClr val="accent6">
                    <a:lumMod val="75000"/>
                  </a:schemeClr>
                </a:solidFill>
              </a:rPr>
              <a:t>+</a:t>
            </a:r>
            <a:r>
              <a:rPr lang="en-GB" sz="2000" dirty="0" smtClean="0"/>
              <a:t> and </a:t>
            </a:r>
            <a:r>
              <a:rPr lang="en-GB" sz="2000" dirty="0" smtClean="0">
                <a:solidFill>
                  <a:schemeClr val="accent6">
                    <a:lumMod val="75000"/>
                  </a:schemeClr>
                </a:solidFill>
              </a:rPr>
              <a:t>SO</a:t>
            </a:r>
            <a:r>
              <a:rPr lang="en-GB" sz="2000" baseline="-25000" dirty="0" smtClean="0">
                <a:solidFill>
                  <a:schemeClr val="accent6">
                    <a:lumMod val="75000"/>
                  </a:schemeClr>
                </a:solidFill>
              </a:rPr>
              <a:t>4</a:t>
            </a:r>
            <a:r>
              <a:rPr lang="en-GB" sz="2000" baseline="30000" dirty="0" smtClean="0">
                <a:solidFill>
                  <a:schemeClr val="accent6">
                    <a:lumMod val="75000"/>
                  </a:schemeClr>
                </a:solidFill>
              </a:rPr>
              <a:t>2-</a:t>
            </a:r>
            <a:r>
              <a:rPr lang="en-GB" sz="2000" dirty="0" smtClean="0"/>
              <a:t> ions. The correct formula is </a:t>
            </a:r>
            <a:r>
              <a:rPr lang="en-GB" sz="2000" dirty="0" smtClean="0">
                <a:solidFill>
                  <a:schemeClr val="accent6">
                    <a:lumMod val="75000"/>
                  </a:schemeClr>
                </a:solidFill>
              </a:rPr>
              <a:t>Na</a:t>
            </a:r>
            <a:r>
              <a:rPr lang="en-GB" sz="2000" baseline="-25000" dirty="0" smtClean="0">
                <a:solidFill>
                  <a:schemeClr val="accent6">
                    <a:lumMod val="75000"/>
                  </a:schemeClr>
                </a:solidFill>
              </a:rPr>
              <a:t>2</a:t>
            </a:r>
            <a:r>
              <a:rPr lang="en-GB" sz="2000" dirty="0" smtClean="0">
                <a:solidFill>
                  <a:schemeClr val="accent6">
                    <a:lumMod val="75000"/>
                  </a:schemeClr>
                </a:solidFill>
              </a:rPr>
              <a:t>SO</a:t>
            </a:r>
            <a:r>
              <a:rPr lang="en-GB" sz="2000" baseline="-25000" dirty="0" smtClean="0">
                <a:solidFill>
                  <a:schemeClr val="accent6">
                    <a:lumMod val="75000"/>
                  </a:schemeClr>
                </a:solidFill>
              </a:rPr>
              <a:t>4</a:t>
            </a:r>
            <a:r>
              <a:rPr lang="en-GB" sz="2000" dirty="0" smtClean="0"/>
              <a:t> to ensure there are equal numbers of positive and negative charges.</a:t>
            </a:r>
            <a:endParaRPr lang="en-GB" sz="2000" dirty="0"/>
          </a:p>
        </p:txBody>
      </p:sp>
    </p:spTree>
    <p:extLst>
      <p:ext uri="{BB962C8B-B14F-4D97-AF65-F5344CB8AC3E}">
        <p14:creationId xmlns:p14="http://schemas.microsoft.com/office/powerpoint/2010/main" val="8484027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2968" y="798717"/>
            <a:ext cx="4740841" cy="5509200"/>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000" dirty="0" smtClean="0">
                <a:solidFill>
                  <a:prstClr val="black"/>
                </a:solidFill>
              </a:rPr>
              <a:t>An ionic compound is a </a:t>
            </a:r>
            <a:r>
              <a:rPr lang="en-GB" sz="2000" b="1" dirty="0" smtClean="0">
                <a:solidFill>
                  <a:srgbClr val="F79646">
                    <a:lumMod val="75000"/>
                  </a:srgbClr>
                </a:solidFill>
              </a:rPr>
              <a:t>giant structure of ions.</a:t>
            </a:r>
          </a:p>
          <a:p>
            <a:endParaRPr lang="en-GB" sz="2000" dirty="0" smtClean="0">
              <a:solidFill>
                <a:prstClr val="black"/>
              </a:solidFill>
            </a:endParaRPr>
          </a:p>
          <a:p>
            <a:r>
              <a:rPr lang="en-GB" sz="2000" dirty="0" smtClean="0">
                <a:solidFill>
                  <a:prstClr val="black"/>
                </a:solidFill>
              </a:rPr>
              <a:t>Ionic compounds are held together by </a:t>
            </a:r>
            <a:r>
              <a:rPr lang="en-GB" sz="2000" b="1" dirty="0" smtClean="0">
                <a:solidFill>
                  <a:srgbClr val="F79646">
                    <a:lumMod val="75000"/>
                  </a:srgbClr>
                </a:solidFill>
              </a:rPr>
              <a:t>strong electrostatic forces of attraction between oppositely charges ions.</a:t>
            </a:r>
            <a:r>
              <a:rPr lang="en-GB" sz="2000" dirty="0" smtClean="0">
                <a:solidFill>
                  <a:prstClr val="black"/>
                </a:solidFill>
              </a:rPr>
              <a:t> These forces act in all directions in the lattice – this is called </a:t>
            </a:r>
            <a:r>
              <a:rPr lang="en-GB" sz="2000" b="1" dirty="0" smtClean="0">
                <a:solidFill>
                  <a:srgbClr val="F79646">
                    <a:lumMod val="75000"/>
                  </a:srgbClr>
                </a:solidFill>
              </a:rPr>
              <a:t>ionic bonding</a:t>
            </a:r>
            <a:r>
              <a:rPr lang="en-GB" sz="2000" dirty="0" smtClean="0">
                <a:solidFill>
                  <a:prstClr val="black"/>
                </a:solidFill>
              </a:rPr>
              <a:t>. </a:t>
            </a:r>
            <a:endParaRPr lang="en-GB" sz="2000" dirty="0">
              <a:solidFill>
                <a:prstClr val="black"/>
              </a:solidFill>
            </a:endParaRPr>
          </a:p>
          <a:p>
            <a:endParaRPr lang="en-GB" sz="1200" dirty="0">
              <a:solidFill>
                <a:prstClr val="black"/>
              </a:solidFill>
            </a:endParaRPr>
          </a:p>
          <a:p>
            <a:r>
              <a:rPr lang="en-GB" sz="2000" b="1" u="sng" dirty="0" smtClean="0">
                <a:solidFill>
                  <a:prstClr val="black"/>
                </a:solidFill>
              </a:rPr>
              <a:t>Empirical formula</a:t>
            </a:r>
            <a:endParaRPr lang="en-GB" sz="2000" b="1" u="sng" dirty="0">
              <a:solidFill>
                <a:prstClr val="black"/>
              </a:solidFill>
            </a:endParaRPr>
          </a:p>
          <a:p>
            <a:r>
              <a:rPr lang="en-GB" sz="2000" dirty="0">
                <a:solidFill>
                  <a:prstClr val="black"/>
                </a:solidFill>
              </a:rPr>
              <a:t>The models can indicate the chemical formula of a compound by the </a:t>
            </a:r>
            <a:r>
              <a:rPr lang="en-GB" sz="2000" b="1" dirty="0">
                <a:solidFill>
                  <a:srgbClr val="F79646">
                    <a:lumMod val="75000"/>
                  </a:srgbClr>
                </a:solidFill>
              </a:rPr>
              <a:t>simplest ratio</a:t>
            </a:r>
            <a:r>
              <a:rPr lang="en-GB" sz="2000" b="1" dirty="0">
                <a:solidFill>
                  <a:prstClr val="black"/>
                </a:solidFill>
              </a:rPr>
              <a:t> </a:t>
            </a:r>
            <a:r>
              <a:rPr lang="en-GB" sz="2000" dirty="0">
                <a:solidFill>
                  <a:prstClr val="black"/>
                </a:solidFill>
              </a:rPr>
              <a:t>of atoms or ions in models of their giant structure – this is called the </a:t>
            </a:r>
            <a:r>
              <a:rPr lang="en-GB" sz="2000" b="1" dirty="0">
                <a:solidFill>
                  <a:srgbClr val="F79646">
                    <a:lumMod val="75000"/>
                  </a:srgbClr>
                </a:solidFill>
              </a:rPr>
              <a:t>empirical formula</a:t>
            </a:r>
            <a:r>
              <a:rPr lang="en-GB" sz="2000" dirty="0">
                <a:solidFill>
                  <a:prstClr val="black"/>
                </a:solidFill>
              </a:rPr>
              <a:t>.</a:t>
            </a:r>
          </a:p>
          <a:p>
            <a:r>
              <a:rPr lang="en-GB" sz="2000" dirty="0">
                <a:solidFill>
                  <a:prstClr val="black"/>
                </a:solidFill>
              </a:rPr>
              <a:t>e</a:t>
            </a:r>
            <a:r>
              <a:rPr lang="en-GB" sz="2000" dirty="0" smtClean="0">
                <a:solidFill>
                  <a:prstClr val="black"/>
                </a:solidFill>
              </a:rPr>
              <a:t>.g</a:t>
            </a:r>
            <a:r>
              <a:rPr lang="en-GB" sz="2000" dirty="0">
                <a:solidFill>
                  <a:prstClr val="black"/>
                </a:solidFill>
              </a:rPr>
              <a:t>. there is a 1:1 ratio of sodium to chlorine in sodium chloride, so the formula is </a:t>
            </a:r>
            <a:r>
              <a:rPr lang="en-GB" sz="2000" b="1" dirty="0" err="1">
                <a:solidFill>
                  <a:prstClr val="black"/>
                </a:solidFill>
              </a:rPr>
              <a:t>NaCl</a:t>
            </a:r>
            <a:r>
              <a:rPr lang="en-GB" dirty="0">
                <a:solidFill>
                  <a:prstClr val="black"/>
                </a:solidFill>
              </a:rPr>
              <a:t>.</a:t>
            </a:r>
          </a:p>
        </p:txBody>
      </p:sp>
      <p:pic>
        <p:nvPicPr>
          <p:cNvPr id="1026" name="Picture 2" descr="http://www.bbc.co.uk/schools/gcsebitesize/science/images/triple_science/309_bitesize_gcse_tschemistry_chemistryoutthere_ioniclattice_304.gif">
            <a:hlinkClick r:id="rId2"/>
          </p:cNvPr>
          <p:cNvPicPr>
            <a:picLocks noChangeAspect="1" noChangeArrowheads="1"/>
          </p:cNvPicPr>
          <p:nvPr/>
        </p:nvPicPr>
        <p:blipFill>
          <a:blip r:embed="rId3" cstate="print"/>
          <a:srcRect/>
          <a:stretch>
            <a:fillRect/>
          </a:stretch>
        </p:blipFill>
        <p:spPr bwMode="auto">
          <a:xfrm>
            <a:off x="6189883" y="3717032"/>
            <a:ext cx="1751644" cy="1751645"/>
          </a:xfrm>
          <a:prstGeom prst="rect">
            <a:avLst/>
          </a:prstGeom>
          <a:noFill/>
        </p:spPr>
      </p:pic>
      <p:pic>
        <p:nvPicPr>
          <p:cNvPr id="10" name="Picture 9">
            <a:extLst>
              <a:ext uri="{FF2B5EF4-FFF2-40B4-BE49-F238E27FC236}">
                <a16:creationId xmlns="" xmlns:a16="http://schemas.microsoft.com/office/drawing/2014/main" id="{08838C9E-E103-43AD-8D69-3AA8A6956664}"/>
              </a:ext>
            </a:extLst>
          </p:cNvPr>
          <p:cNvPicPr>
            <a:picLocks noChangeAspect="1"/>
          </p:cNvPicPr>
          <p:nvPr/>
        </p:nvPicPr>
        <p:blipFill>
          <a:blip r:embed="rId4"/>
          <a:stretch>
            <a:fillRect/>
          </a:stretch>
        </p:blipFill>
        <p:spPr>
          <a:xfrm>
            <a:off x="6168314" y="1821030"/>
            <a:ext cx="2139604" cy="1361009"/>
          </a:xfrm>
          <a:prstGeom prst="rect">
            <a:avLst/>
          </a:prstGeom>
        </p:spPr>
      </p:pic>
      <p:sp>
        <p:nvSpPr>
          <p:cNvPr id="12" name="Rectangle 11">
            <a:extLst>
              <a:ext uri="{FF2B5EF4-FFF2-40B4-BE49-F238E27FC236}">
                <a16:creationId xmlns="" xmlns:a16="http://schemas.microsoft.com/office/drawing/2014/main" id="{037DDD46-3963-463C-B34E-C2DE0F9ACA81}"/>
              </a:ext>
            </a:extLst>
          </p:cNvPr>
          <p:cNvSpPr/>
          <p:nvPr/>
        </p:nvSpPr>
        <p:spPr>
          <a:xfrm>
            <a:off x="5203808" y="710687"/>
            <a:ext cx="3883681" cy="1015663"/>
          </a:xfrm>
          <a:prstGeom prst="rect">
            <a:avLst/>
          </a:prstGeom>
        </p:spPr>
        <p:txBody>
          <a:bodyPr wrap="square">
            <a:spAutoFit/>
          </a:bodyPr>
          <a:lstStyle/>
          <a:p>
            <a:pPr algn="ctr"/>
            <a:r>
              <a:rPr lang="en-GB" sz="2000" dirty="0">
                <a:solidFill>
                  <a:prstClr val="black"/>
                </a:solidFill>
              </a:rPr>
              <a:t> The structure of sodium chloride can be represented in the following forms:</a:t>
            </a:r>
          </a:p>
        </p:txBody>
      </p:sp>
      <p:sp>
        <p:nvSpPr>
          <p:cNvPr id="8" name="Title 1">
            <a:extLst>
              <a:ext uri="{FF2B5EF4-FFF2-40B4-BE49-F238E27FC236}">
                <a16:creationId xmlns="" xmlns:a16="http://schemas.microsoft.com/office/drawing/2014/main" id="{3340E38A-1F6D-4492-8C54-3942F6E66CD7}"/>
              </a:ext>
            </a:extLst>
          </p:cNvPr>
          <p:cNvSpPr txBox="1">
            <a:spLocks/>
          </p:cNvSpPr>
          <p:nvPr/>
        </p:nvSpPr>
        <p:spPr>
          <a:xfrm>
            <a:off x="467544" y="35656"/>
            <a:ext cx="8676456" cy="628624"/>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a:solidFill>
                  <a:srgbClr val="F79646"/>
                </a:solidFill>
              </a:rPr>
              <a:t>Ionic </a:t>
            </a:r>
            <a:r>
              <a:rPr lang="en-US" sz="2400" b="1" kern="0" dirty="0" smtClean="0">
                <a:solidFill>
                  <a:srgbClr val="F79646"/>
                </a:solidFill>
              </a:rPr>
              <a:t>compounds</a:t>
            </a:r>
            <a:endParaRPr lang="en-GB" sz="2400" b="1" kern="0" dirty="0">
              <a:solidFill>
                <a:srgbClr val="F79646"/>
              </a:solidFill>
            </a:endParaRPr>
          </a:p>
        </p:txBody>
      </p:sp>
    </p:spTree>
    <p:extLst>
      <p:ext uri="{BB962C8B-B14F-4D97-AF65-F5344CB8AC3E}">
        <p14:creationId xmlns:p14="http://schemas.microsoft.com/office/powerpoint/2010/main" val="33286217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7" name="TextBox 6"/>
          <p:cNvSpPr txBox="1"/>
          <p:nvPr/>
        </p:nvSpPr>
        <p:spPr>
          <a:xfrm>
            <a:off x="0" y="980728"/>
            <a:ext cx="5004048" cy="4093428"/>
          </a:xfrm>
          <a:prstGeom prst="rect">
            <a:avLst/>
          </a:prstGeom>
          <a:noFill/>
        </p:spPr>
        <p:txBody>
          <a:bodyPr wrap="square" rtlCol="0">
            <a:spAutoFit/>
          </a:bodyPr>
          <a:lstStyle/>
          <a:p>
            <a:r>
              <a:rPr lang="en-GB" sz="7200" b="1" dirty="0" err="1">
                <a:solidFill>
                  <a:prstClr val="black"/>
                </a:solidFill>
                <a:ea typeface="Beirut" charset="-78"/>
                <a:cs typeface="Beirut" charset="-78"/>
              </a:rPr>
              <a:t>QuestionIT</a:t>
            </a:r>
            <a:r>
              <a:rPr lang="en-GB" sz="7200" b="1" dirty="0">
                <a:solidFill>
                  <a:prstClr val="black"/>
                </a:solidFill>
                <a:ea typeface="Beirut" charset="-78"/>
                <a:cs typeface="Beirut" charset="-78"/>
              </a:rPr>
              <a:t>!</a:t>
            </a:r>
          </a:p>
          <a:p>
            <a:endParaRPr lang="en-GB" dirty="0">
              <a:solidFill>
                <a:prstClr val="black"/>
              </a:solidFill>
            </a:endParaRPr>
          </a:p>
          <a:p>
            <a:endParaRPr lang="en-GB" dirty="0">
              <a:solidFill>
                <a:prstClr val="black"/>
              </a:solidFill>
            </a:endParaRPr>
          </a:p>
          <a:p>
            <a:endParaRPr lang="en-GB" dirty="0">
              <a:solidFill>
                <a:prstClr val="black"/>
              </a:solidFill>
            </a:endParaRPr>
          </a:p>
          <a:p>
            <a:r>
              <a:rPr lang="en-GB" sz="4400" b="1" dirty="0">
                <a:solidFill>
                  <a:prstClr val="black">
                    <a:lumMod val="50000"/>
                    <a:lumOff val="50000"/>
                  </a:prstClr>
                </a:solidFill>
              </a:rPr>
              <a:t>Bonding part 1</a:t>
            </a:r>
          </a:p>
          <a:p>
            <a:endParaRPr lang="en-GB" sz="4400" b="1" dirty="0">
              <a:solidFill>
                <a:prstClr val="black">
                  <a:lumMod val="50000"/>
                  <a:lumOff val="50000"/>
                </a:prstClr>
              </a:solidFill>
            </a:endParaRPr>
          </a:p>
          <a:p>
            <a:pPr marL="342900" indent="-342900">
              <a:buFont typeface="Arial" panose="020B0604020202020204" pitchFamily="34" charset="0"/>
              <a:buChar char="•"/>
            </a:pPr>
            <a:r>
              <a:rPr lang="en-GB" sz="2800" b="1" dirty="0" smtClean="0">
                <a:solidFill>
                  <a:prstClr val="black">
                    <a:lumMod val="50000"/>
                    <a:lumOff val="50000"/>
                  </a:prstClr>
                </a:solidFill>
              </a:rPr>
              <a:t>Ionic </a:t>
            </a:r>
            <a:r>
              <a:rPr lang="en-GB" sz="2800" b="1" dirty="0">
                <a:solidFill>
                  <a:prstClr val="black">
                    <a:lumMod val="50000"/>
                    <a:lumOff val="50000"/>
                  </a:prstClr>
                </a:solidFill>
              </a:rPr>
              <a:t>bonding</a:t>
            </a:r>
          </a:p>
          <a:p>
            <a:endParaRPr lang="en-GB" dirty="0">
              <a:solidFill>
                <a:prstClr val="black"/>
              </a:solidFill>
            </a:endParaRP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Tree>
    <p:extLst>
      <p:ext uri="{BB962C8B-B14F-4D97-AF65-F5344CB8AC3E}">
        <p14:creationId xmlns:p14="http://schemas.microsoft.com/office/powerpoint/2010/main" val="1366646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B</a:t>
            </a:r>
            <a:r>
              <a:rPr lang="en-US" sz="2000" b="1" dirty="0" smtClean="0">
                <a:solidFill>
                  <a:schemeClr val="accent6"/>
                </a:solidFill>
              </a:rPr>
              <a:t>onding </a:t>
            </a:r>
            <a:r>
              <a:rPr lang="en-US" sz="2000" b="1" dirty="0">
                <a:solidFill>
                  <a:schemeClr val="accent6"/>
                </a:solidFill>
              </a:rPr>
              <a:t>PART 1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7" y="404664"/>
            <a:ext cx="8915400" cy="6001643"/>
          </a:xfrm>
          <a:prstGeom prst="rect">
            <a:avLst/>
          </a:prstGeom>
          <a:noFill/>
        </p:spPr>
        <p:txBody>
          <a:bodyPr wrap="square" rtlCol="0">
            <a:spAutoFit/>
          </a:bodyPr>
          <a:lstStyle/>
          <a:p>
            <a:endParaRPr lang="en-GB" sz="2400" dirty="0" smtClean="0">
              <a:solidFill>
                <a:prstClr val="black"/>
              </a:solidFill>
            </a:endParaRPr>
          </a:p>
          <a:p>
            <a:pPr marL="457200" indent="-457200">
              <a:buFont typeface="+mj-lt"/>
              <a:buAutoNum type="arabicPeriod"/>
            </a:pPr>
            <a:r>
              <a:rPr lang="en-GB" sz="2400" dirty="0" smtClean="0">
                <a:solidFill>
                  <a:prstClr val="black"/>
                </a:solidFill>
              </a:rPr>
              <a:t>What is a cation?</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What is an anion?</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What types of substances bond together with an ionic bond?</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What happens to the electrons in ionic bonding?</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What electronic structure do the ions produced by metals in Groups 1 and 2 and the non-metals in Groups 6 and 7 have?</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What is the link between the charge number on the ions in Groups 1, and </a:t>
            </a:r>
            <a:r>
              <a:rPr lang="en-GB" sz="2400" dirty="0">
                <a:solidFill>
                  <a:prstClr val="black"/>
                </a:solidFill>
              </a:rPr>
              <a:t>2</a:t>
            </a:r>
            <a:r>
              <a:rPr lang="en-GB" sz="2400" dirty="0" smtClean="0">
                <a:solidFill>
                  <a:prstClr val="black"/>
                </a:solidFill>
              </a:rPr>
              <a:t> and their group? </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endParaRPr lang="en-GB" sz="2400" dirty="0" smtClean="0">
              <a:solidFill>
                <a:prstClr val="black"/>
              </a:solidFill>
            </a:endParaRPr>
          </a:p>
        </p:txBody>
      </p:sp>
    </p:spTree>
    <p:extLst>
      <p:ext uri="{BB962C8B-B14F-4D97-AF65-F5344CB8AC3E}">
        <p14:creationId xmlns:p14="http://schemas.microsoft.com/office/powerpoint/2010/main" val="30221572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B</a:t>
            </a:r>
            <a:r>
              <a:rPr lang="en-US" sz="2000" b="1" dirty="0" smtClean="0">
                <a:solidFill>
                  <a:schemeClr val="accent6"/>
                </a:solidFill>
              </a:rPr>
              <a:t>onding </a:t>
            </a:r>
            <a:r>
              <a:rPr lang="en-US" sz="2000" b="1" dirty="0">
                <a:solidFill>
                  <a:schemeClr val="accent6"/>
                </a:solidFill>
              </a:rPr>
              <a:t>PART 1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7" y="404664"/>
            <a:ext cx="8915400" cy="4524315"/>
          </a:xfrm>
          <a:prstGeom prst="rect">
            <a:avLst/>
          </a:prstGeom>
          <a:noFill/>
        </p:spPr>
        <p:txBody>
          <a:bodyPr wrap="square" rtlCol="0">
            <a:spAutoFit/>
          </a:bodyPr>
          <a:lstStyle/>
          <a:p>
            <a:endParaRPr lang="en-GB" sz="2400" dirty="0" smtClean="0">
              <a:solidFill>
                <a:prstClr val="black"/>
              </a:solidFill>
            </a:endParaRPr>
          </a:p>
          <a:p>
            <a:pPr marL="457200" indent="-457200">
              <a:buFont typeface="+mj-lt"/>
              <a:buAutoNum type="arabicPeriod" startAt="7"/>
            </a:pPr>
            <a:r>
              <a:rPr lang="en-GB" sz="2400" dirty="0">
                <a:solidFill>
                  <a:prstClr val="black"/>
                </a:solidFill>
              </a:rPr>
              <a:t>What is an ionic compound? </a:t>
            </a:r>
          </a:p>
          <a:p>
            <a:pPr marL="457200" indent="-457200">
              <a:buFont typeface="+mj-lt"/>
              <a:buAutoNum type="arabicPeriod" startAt="7"/>
            </a:pPr>
            <a:endParaRPr lang="en-GB" sz="2400" dirty="0">
              <a:solidFill>
                <a:prstClr val="black"/>
              </a:solidFill>
            </a:endParaRPr>
          </a:p>
          <a:p>
            <a:pPr marL="457200" indent="-457200">
              <a:buFont typeface="+mj-lt"/>
              <a:buAutoNum type="arabicPeriod" startAt="7"/>
            </a:pPr>
            <a:r>
              <a:rPr lang="en-GB" sz="2400" dirty="0">
                <a:solidFill>
                  <a:prstClr val="black"/>
                </a:solidFill>
              </a:rPr>
              <a:t>How are ionic compounds held together?</a:t>
            </a:r>
          </a:p>
          <a:p>
            <a:pPr marL="457200" indent="-457200">
              <a:buFont typeface="+mj-lt"/>
              <a:buAutoNum type="arabicPeriod" startAt="7"/>
            </a:pPr>
            <a:endParaRPr lang="en-GB" sz="2400" dirty="0" smtClean="0">
              <a:solidFill>
                <a:prstClr val="black"/>
              </a:solidFill>
            </a:endParaRPr>
          </a:p>
          <a:p>
            <a:pPr marL="457200" indent="-457200">
              <a:buFont typeface="+mj-lt"/>
              <a:buAutoNum type="arabicPeriod" startAt="7"/>
            </a:pPr>
            <a:r>
              <a:rPr lang="en-GB" sz="2400" dirty="0" smtClean="0">
                <a:solidFill>
                  <a:prstClr val="black"/>
                </a:solidFill>
              </a:rPr>
              <a:t>Draw </a:t>
            </a:r>
            <a:r>
              <a:rPr lang="en-GB" sz="2400" dirty="0">
                <a:solidFill>
                  <a:prstClr val="black"/>
                </a:solidFill>
              </a:rPr>
              <a:t>a diagram to show how potassium and chlorine atoms  </a:t>
            </a:r>
          </a:p>
          <a:p>
            <a:r>
              <a:rPr lang="en-GB" sz="2400" dirty="0">
                <a:solidFill>
                  <a:prstClr val="black"/>
                </a:solidFill>
              </a:rPr>
              <a:t>       join together to form </a:t>
            </a:r>
            <a:r>
              <a:rPr lang="en-GB" sz="2400" dirty="0" smtClean="0">
                <a:solidFill>
                  <a:prstClr val="black"/>
                </a:solidFill>
              </a:rPr>
              <a:t>ions.</a:t>
            </a:r>
          </a:p>
          <a:p>
            <a:endParaRPr lang="en-GB" sz="2400" dirty="0">
              <a:solidFill>
                <a:prstClr val="black"/>
              </a:solidFill>
            </a:endParaRPr>
          </a:p>
          <a:p>
            <a:endParaRPr lang="en-GB" sz="2400" dirty="0" smtClean="0">
              <a:solidFill>
                <a:prstClr val="black"/>
              </a:solidFill>
            </a:endParaRPr>
          </a:p>
          <a:p>
            <a:pPr marL="457200" indent="-457200">
              <a:buFont typeface="+mj-lt"/>
              <a:buAutoNum type="arabicPeriod" startAt="10"/>
            </a:pPr>
            <a:r>
              <a:rPr lang="en-GB" sz="2400" dirty="0" smtClean="0">
                <a:solidFill>
                  <a:prstClr val="black"/>
                </a:solidFill>
              </a:rPr>
              <a:t>Explain </a:t>
            </a:r>
            <a:r>
              <a:rPr lang="en-GB" sz="2400" dirty="0">
                <a:solidFill>
                  <a:prstClr val="black"/>
                </a:solidFill>
              </a:rPr>
              <a:t>how you can use the following model to work out the </a:t>
            </a:r>
            <a:r>
              <a:rPr lang="en-GB" sz="2400" dirty="0" smtClean="0">
                <a:solidFill>
                  <a:prstClr val="black"/>
                </a:solidFill>
              </a:rPr>
              <a:t>empirical formula </a:t>
            </a:r>
            <a:r>
              <a:rPr lang="en-GB" sz="2400" dirty="0">
                <a:solidFill>
                  <a:prstClr val="black"/>
                </a:solidFill>
              </a:rPr>
              <a:t>of sodium chloride.</a:t>
            </a:r>
          </a:p>
          <a:p>
            <a:endParaRPr lang="en-GB" sz="2400" dirty="0">
              <a:solidFill>
                <a:prstClr val="black"/>
              </a:solidFill>
            </a:endParaRPr>
          </a:p>
        </p:txBody>
      </p:sp>
      <p:pic>
        <p:nvPicPr>
          <p:cNvPr id="5" name="Picture 4">
            <a:extLst>
              <a:ext uri="{FF2B5EF4-FFF2-40B4-BE49-F238E27FC236}">
                <a16:creationId xmlns="" xmlns:a16="http://schemas.microsoft.com/office/drawing/2014/main" id="{6CC8F6A8-0EF2-4924-A875-69D7938815E6}"/>
              </a:ext>
            </a:extLst>
          </p:cNvPr>
          <p:cNvPicPr>
            <a:picLocks noChangeAspect="1"/>
          </p:cNvPicPr>
          <p:nvPr/>
        </p:nvPicPr>
        <p:blipFill>
          <a:blip r:embed="rId3"/>
          <a:stretch>
            <a:fillRect/>
          </a:stretch>
        </p:blipFill>
        <p:spPr>
          <a:xfrm>
            <a:off x="1979712" y="4653138"/>
            <a:ext cx="2139604" cy="1361009"/>
          </a:xfrm>
          <a:prstGeom prst="rect">
            <a:avLst/>
          </a:prstGeom>
        </p:spPr>
      </p:pic>
    </p:spTree>
    <p:extLst>
      <p:ext uri="{BB962C8B-B14F-4D97-AF65-F5344CB8AC3E}">
        <p14:creationId xmlns:p14="http://schemas.microsoft.com/office/powerpoint/2010/main" val="36104292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B</a:t>
            </a:r>
            <a:r>
              <a:rPr lang="en-US" sz="2000" b="1" dirty="0" smtClean="0">
                <a:solidFill>
                  <a:schemeClr val="accent6"/>
                </a:solidFill>
              </a:rPr>
              <a:t>onding </a:t>
            </a:r>
            <a:r>
              <a:rPr lang="en-US" sz="2000" b="1" dirty="0">
                <a:solidFill>
                  <a:schemeClr val="accent6"/>
                </a:solidFill>
              </a:rPr>
              <a:t>PART 1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59229" y="829817"/>
            <a:ext cx="8915400" cy="3416320"/>
          </a:xfrm>
          <a:prstGeom prst="rect">
            <a:avLst/>
          </a:prstGeom>
          <a:noFill/>
        </p:spPr>
        <p:txBody>
          <a:bodyPr wrap="square" rtlCol="0">
            <a:spAutoFit/>
          </a:bodyPr>
          <a:lstStyle/>
          <a:p>
            <a:pPr marL="457200" indent="-457200">
              <a:buFont typeface="+mj-lt"/>
              <a:buAutoNum type="arabicPeriod" startAt="11"/>
            </a:pPr>
            <a:r>
              <a:rPr lang="en-GB" sz="2400" dirty="0"/>
              <a:t>What does it mean if a compound ends in –</a:t>
            </a:r>
            <a:r>
              <a:rPr lang="en-GB" sz="2400" dirty="0" smtClean="0"/>
              <a:t>ide?</a:t>
            </a:r>
          </a:p>
          <a:p>
            <a:pPr marL="457200" indent="-457200">
              <a:buFont typeface="+mj-lt"/>
              <a:buAutoNum type="arabicPeriod" startAt="11"/>
            </a:pPr>
            <a:endParaRPr lang="en-GB" sz="2400" dirty="0" smtClean="0"/>
          </a:p>
          <a:p>
            <a:pPr marL="457200" indent="-457200">
              <a:buFont typeface="+mj-lt"/>
              <a:buAutoNum type="arabicPeriod" startAt="11"/>
            </a:pPr>
            <a:r>
              <a:rPr lang="en-GB" sz="2400" dirty="0" smtClean="0"/>
              <a:t>What </a:t>
            </a:r>
            <a:r>
              <a:rPr lang="en-GB" sz="2400" dirty="0"/>
              <a:t>does it mean if a compound ends in –</a:t>
            </a:r>
            <a:r>
              <a:rPr lang="en-GB" sz="2400" dirty="0" smtClean="0"/>
              <a:t>ate?</a:t>
            </a:r>
          </a:p>
          <a:p>
            <a:pPr marL="457200" indent="-457200">
              <a:buFont typeface="+mj-lt"/>
              <a:buAutoNum type="arabicPeriod" startAt="11"/>
            </a:pPr>
            <a:endParaRPr lang="en-GB" sz="2400" dirty="0" smtClean="0"/>
          </a:p>
          <a:p>
            <a:pPr marL="457200" indent="-457200">
              <a:buFont typeface="+mj-lt"/>
              <a:buAutoNum type="arabicPeriod" startAt="11"/>
            </a:pPr>
            <a:r>
              <a:rPr lang="en-GB" sz="2400" dirty="0" smtClean="0"/>
              <a:t>Calculate </a:t>
            </a:r>
            <a:r>
              <a:rPr lang="en-GB" sz="2400" dirty="0"/>
              <a:t>how many protons, electrons and neutrons there are in</a:t>
            </a:r>
          </a:p>
          <a:p>
            <a:endParaRPr lang="en-GB" sz="2400" dirty="0" smtClean="0"/>
          </a:p>
          <a:p>
            <a:r>
              <a:rPr lang="en-GB" sz="2400" dirty="0" smtClean="0"/>
              <a:t>    </a:t>
            </a:r>
            <a:endParaRPr lang="en-GB" sz="2400" dirty="0"/>
          </a:p>
          <a:p>
            <a:r>
              <a:rPr lang="en-GB" sz="2400" dirty="0"/>
              <a:t>	</a:t>
            </a:r>
          </a:p>
          <a:p>
            <a:endParaRPr lang="en-GB" sz="2400" dirty="0"/>
          </a:p>
        </p:txBody>
      </p:sp>
      <p:pic>
        <p:nvPicPr>
          <p:cNvPr id="5" name="Picture 4">
            <a:extLst>
              <a:ext uri="{FF2B5EF4-FFF2-40B4-BE49-F238E27FC236}">
                <a16:creationId xmlns:a16="http://schemas.microsoft.com/office/drawing/2014/main" xmlns="" id="{D78FF9CB-EB78-44E6-AC1B-82DE21814CBF}"/>
              </a:ext>
            </a:extLst>
          </p:cNvPr>
          <p:cNvPicPr>
            <a:picLocks noChangeAspect="1"/>
          </p:cNvPicPr>
          <p:nvPr/>
        </p:nvPicPr>
        <p:blipFill>
          <a:blip r:embed="rId3"/>
          <a:stretch>
            <a:fillRect/>
          </a:stretch>
        </p:blipFill>
        <p:spPr>
          <a:xfrm>
            <a:off x="1043608" y="2952317"/>
            <a:ext cx="686956" cy="648072"/>
          </a:xfrm>
          <a:prstGeom prst="rect">
            <a:avLst/>
          </a:prstGeom>
        </p:spPr>
      </p:pic>
    </p:spTree>
    <p:extLst>
      <p:ext uri="{BB962C8B-B14F-4D97-AF65-F5344CB8AC3E}">
        <p14:creationId xmlns:p14="http://schemas.microsoft.com/office/powerpoint/2010/main" val="3713290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Model of the atom</a:t>
            </a:r>
            <a:endParaRPr lang="en-GB" sz="2400" b="1" dirty="0">
              <a:solidFill>
                <a:schemeClr val="accent6"/>
              </a:solidFill>
            </a:endParaRPr>
          </a:p>
        </p:txBody>
      </p:sp>
      <p:sp>
        <p:nvSpPr>
          <p:cNvPr id="3" name="TextBox 2">
            <a:extLst>
              <a:ext uri="{FF2B5EF4-FFF2-40B4-BE49-F238E27FC236}">
                <a16:creationId xmlns:a16="http://schemas.microsoft.com/office/drawing/2014/main" xmlns="" id="{BFB9488D-9EAF-4EF5-AB57-642A3E74A244}"/>
              </a:ext>
            </a:extLst>
          </p:cNvPr>
          <p:cNvSpPr txBox="1"/>
          <p:nvPr/>
        </p:nvSpPr>
        <p:spPr>
          <a:xfrm>
            <a:off x="26700" y="681915"/>
            <a:ext cx="8856983" cy="3170099"/>
          </a:xfrm>
          <a:prstGeom prst="rect">
            <a:avLst/>
          </a:prstGeom>
          <a:noFill/>
        </p:spPr>
        <p:txBody>
          <a:bodyPr wrap="square" rtlCol="0">
            <a:spAutoFit/>
          </a:bodyPr>
          <a:lstStyle/>
          <a:p>
            <a:r>
              <a:rPr lang="en-GB" sz="2000" b="1" dirty="0"/>
              <a:t>Early 1800s</a:t>
            </a:r>
          </a:p>
          <a:p>
            <a:r>
              <a:rPr lang="en-GB" sz="2000" dirty="0"/>
              <a:t>Before the discovery of electrons, John Dalton’s experiments led to the idea that atoms were </a:t>
            </a:r>
            <a:r>
              <a:rPr lang="en-GB" sz="2000" b="1" dirty="0">
                <a:solidFill>
                  <a:schemeClr val="accent6">
                    <a:lumMod val="75000"/>
                  </a:schemeClr>
                </a:solidFill>
              </a:rPr>
              <a:t>tiny spheres </a:t>
            </a:r>
            <a:r>
              <a:rPr lang="en-GB" sz="2000" dirty="0">
                <a:solidFill>
                  <a:schemeClr val="accent6">
                    <a:lumMod val="75000"/>
                  </a:schemeClr>
                </a:solidFill>
              </a:rPr>
              <a:t>that could </a:t>
            </a:r>
            <a:r>
              <a:rPr lang="en-GB" sz="2000" b="1" dirty="0">
                <a:solidFill>
                  <a:schemeClr val="accent6">
                    <a:lumMod val="75000"/>
                  </a:schemeClr>
                </a:solidFill>
              </a:rPr>
              <a:t>not</a:t>
            </a:r>
            <a:r>
              <a:rPr lang="en-GB" sz="2000" dirty="0">
                <a:solidFill>
                  <a:schemeClr val="accent6">
                    <a:lumMod val="75000"/>
                  </a:schemeClr>
                </a:solidFill>
              </a:rPr>
              <a:t> be </a:t>
            </a:r>
            <a:r>
              <a:rPr lang="en-GB" sz="2000" b="1" dirty="0">
                <a:solidFill>
                  <a:schemeClr val="accent6">
                    <a:lumMod val="75000"/>
                  </a:schemeClr>
                </a:solidFill>
              </a:rPr>
              <a:t>divided</a:t>
            </a:r>
            <a:r>
              <a:rPr lang="en-GB" sz="2000" dirty="0"/>
              <a:t>.</a:t>
            </a:r>
          </a:p>
          <a:p>
            <a:endParaRPr lang="en-GB" sz="2000" dirty="0"/>
          </a:p>
          <a:p>
            <a:r>
              <a:rPr lang="en-GB" sz="2000" b="1" dirty="0"/>
              <a:t>End of 1800s</a:t>
            </a:r>
          </a:p>
          <a:p>
            <a:r>
              <a:rPr lang="en-GB" altLang="en-US" sz="2000" dirty="0">
                <a:latin typeface="+mj-lt"/>
              </a:rPr>
              <a:t>The </a:t>
            </a:r>
            <a:r>
              <a:rPr lang="en-GB" altLang="en-US" sz="2000" dirty="0">
                <a:solidFill>
                  <a:schemeClr val="accent6">
                    <a:lumMod val="75000"/>
                  </a:schemeClr>
                </a:solidFill>
                <a:latin typeface="+mj-lt"/>
              </a:rPr>
              <a:t>electron was discovered </a:t>
            </a:r>
            <a:r>
              <a:rPr lang="en-GB" altLang="en-US" sz="2000" dirty="0">
                <a:latin typeface="+mj-lt"/>
              </a:rPr>
              <a:t>by </a:t>
            </a:r>
            <a:r>
              <a:rPr lang="en-GB" altLang="en-US" sz="2000" b="1" dirty="0"/>
              <a:t>JJ Thomson</a:t>
            </a:r>
            <a:r>
              <a:rPr lang="en-GB" altLang="en-US" sz="2000" dirty="0">
                <a:latin typeface="+mj-lt"/>
              </a:rPr>
              <a:t>. </a:t>
            </a:r>
            <a:r>
              <a:rPr lang="en-GB" altLang="en-US" sz="2000" dirty="0" smtClean="0">
                <a:latin typeface="+mj-lt"/>
              </a:rPr>
              <a:t>Scientists </a:t>
            </a:r>
            <a:r>
              <a:rPr lang="en-GB" altLang="en-US" sz="2000" dirty="0">
                <a:latin typeface="+mj-lt"/>
              </a:rPr>
              <a:t>believed </a:t>
            </a:r>
          </a:p>
          <a:p>
            <a:r>
              <a:rPr lang="en-GB" altLang="en-US" sz="2000" dirty="0">
                <a:latin typeface="+mj-lt"/>
              </a:rPr>
              <a:t>that atoms were</a:t>
            </a:r>
            <a:r>
              <a:rPr lang="en-GB" altLang="en-US" sz="2000" b="1" dirty="0">
                <a:latin typeface="+mj-lt"/>
              </a:rPr>
              <a:t> </a:t>
            </a:r>
            <a:r>
              <a:rPr lang="en-GB" altLang="en-US" sz="2000" b="1" dirty="0">
                <a:solidFill>
                  <a:schemeClr val="accent6">
                    <a:lumMod val="75000"/>
                  </a:schemeClr>
                </a:solidFill>
                <a:latin typeface="+mj-lt"/>
              </a:rPr>
              <a:t>spheres</a:t>
            </a:r>
            <a:r>
              <a:rPr lang="en-GB" altLang="en-US" sz="2000" dirty="0">
                <a:solidFill>
                  <a:schemeClr val="accent6">
                    <a:lumMod val="75000"/>
                  </a:schemeClr>
                </a:solidFill>
                <a:latin typeface="+mj-lt"/>
              </a:rPr>
              <a:t> of </a:t>
            </a:r>
            <a:r>
              <a:rPr lang="en-GB" altLang="en-US" sz="2000" b="1" dirty="0">
                <a:solidFill>
                  <a:schemeClr val="accent6">
                    <a:lumMod val="75000"/>
                  </a:schemeClr>
                </a:solidFill>
                <a:latin typeface="+mj-lt"/>
              </a:rPr>
              <a:t>positive charge </a:t>
            </a:r>
            <a:r>
              <a:rPr lang="en-GB" altLang="en-US" sz="2000" dirty="0">
                <a:solidFill>
                  <a:schemeClr val="accent6">
                    <a:lumMod val="75000"/>
                  </a:schemeClr>
                </a:solidFill>
                <a:latin typeface="+mj-lt"/>
              </a:rPr>
              <a:t>with </a:t>
            </a:r>
            <a:r>
              <a:rPr lang="en-GB" altLang="en-US" sz="2000" b="1" dirty="0">
                <a:solidFill>
                  <a:schemeClr val="accent6">
                    <a:lumMod val="75000"/>
                  </a:schemeClr>
                </a:solidFill>
                <a:latin typeface="+mj-lt"/>
              </a:rPr>
              <a:t>negative </a:t>
            </a:r>
          </a:p>
          <a:p>
            <a:r>
              <a:rPr lang="en-GB" altLang="en-US" sz="2000" b="1" dirty="0">
                <a:solidFill>
                  <a:schemeClr val="accent6">
                    <a:lumMod val="75000"/>
                  </a:schemeClr>
                </a:solidFill>
                <a:latin typeface="+mj-lt"/>
              </a:rPr>
              <a:t>charges spread</a:t>
            </a:r>
            <a:r>
              <a:rPr lang="en-GB" altLang="en-US" sz="2000" dirty="0">
                <a:solidFill>
                  <a:schemeClr val="accent6">
                    <a:lumMod val="75000"/>
                  </a:schemeClr>
                </a:solidFill>
                <a:latin typeface="+mj-lt"/>
              </a:rPr>
              <a:t> throughout - the </a:t>
            </a:r>
            <a:r>
              <a:rPr lang="en-GB" altLang="en-US" sz="2000" b="1" dirty="0">
                <a:solidFill>
                  <a:schemeClr val="accent6">
                    <a:lumMod val="75000"/>
                  </a:schemeClr>
                </a:solidFill>
                <a:latin typeface="+mj-lt"/>
              </a:rPr>
              <a:t>‘plum-pudding’ model</a:t>
            </a:r>
            <a:r>
              <a:rPr lang="en-GB" altLang="en-US" sz="2000" dirty="0">
                <a:latin typeface="+mj-lt"/>
              </a:rPr>
              <a:t>.</a:t>
            </a:r>
          </a:p>
          <a:p>
            <a:endParaRPr lang="en-GB" altLang="en-US" sz="2000" dirty="0">
              <a:latin typeface="+mj-lt"/>
            </a:endParaRPr>
          </a:p>
          <a:p>
            <a:r>
              <a:rPr lang="en-GB" altLang="en-US" sz="2000" b="1" dirty="0"/>
              <a:t>1908-1913</a:t>
            </a:r>
          </a:p>
        </p:txBody>
      </p:sp>
      <p:sp>
        <p:nvSpPr>
          <p:cNvPr id="4" name="AutoShape 2" descr="Image result for plum pudding model">
            <a:extLst>
              <a:ext uri="{FF2B5EF4-FFF2-40B4-BE49-F238E27FC236}">
                <a16:creationId xmlns:a16="http://schemas.microsoft.com/office/drawing/2014/main" xmlns=""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xmlns="" id="{0D6FC013-D70D-46A7-86F4-1EC26C65E064}"/>
              </a:ext>
            </a:extLst>
          </p:cNvPr>
          <p:cNvPicPr>
            <a:picLocks noChangeAspect="1"/>
          </p:cNvPicPr>
          <p:nvPr/>
        </p:nvPicPr>
        <p:blipFill>
          <a:blip r:embed="rId3"/>
          <a:stretch>
            <a:fillRect/>
          </a:stretch>
        </p:blipFill>
        <p:spPr>
          <a:xfrm>
            <a:off x="6836221" y="1962090"/>
            <a:ext cx="2307779" cy="1228939"/>
          </a:xfrm>
          <a:prstGeom prst="rect">
            <a:avLst/>
          </a:prstGeom>
        </p:spPr>
      </p:pic>
      <p:sp>
        <p:nvSpPr>
          <p:cNvPr id="6" name="AutoShape 4" descr="Image result for rutherford atomic model">
            <a:extLst>
              <a:ext uri="{FF2B5EF4-FFF2-40B4-BE49-F238E27FC236}">
                <a16:creationId xmlns:a16="http://schemas.microsoft.com/office/drawing/2014/main" xmlns=""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xmlns="" id="{07460352-8FB2-49A9-AB7C-21ABF2DF3B30}"/>
              </a:ext>
            </a:extLst>
          </p:cNvPr>
          <p:cNvPicPr>
            <a:picLocks noChangeAspect="1"/>
          </p:cNvPicPr>
          <p:nvPr/>
        </p:nvPicPr>
        <p:blipFill>
          <a:blip r:embed="rId4"/>
          <a:stretch>
            <a:fillRect/>
          </a:stretch>
        </p:blipFill>
        <p:spPr>
          <a:xfrm>
            <a:off x="2575633" y="5552049"/>
            <a:ext cx="1329535" cy="932658"/>
          </a:xfrm>
          <a:prstGeom prst="rect">
            <a:avLst/>
          </a:prstGeom>
        </p:spPr>
      </p:pic>
      <p:pic>
        <p:nvPicPr>
          <p:cNvPr id="3074" name="Picture 2" descr="Image result for deflection/non-deflection of the alpha particle">
            <a:extLst>
              <a:ext uri="{FF2B5EF4-FFF2-40B4-BE49-F238E27FC236}">
                <a16:creationId xmlns:a16="http://schemas.microsoft.com/office/drawing/2014/main" xmlns="" id="{313E36D7-66B5-4BB2-845E-A5060EC102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4367522"/>
            <a:ext cx="4950372" cy="21709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8F114823-F6E5-45EC-AE32-D3433C6FE9B0}"/>
              </a:ext>
            </a:extLst>
          </p:cNvPr>
          <p:cNvSpPr txBox="1"/>
          <p:nvPr/>
        </p:nvSpPr>
        <p:spPr>
          <a:xfrm>
            <a:off x="26699" y="3706537"/>
            <a:ext cx="8856983" cy="2523768"/>
          </a:xfrm>
          <a:prstGeom prst="rect">
            <a:avLst/>
          </a:prstGeom>
          <a:noFill/>
        </p:spPr>
        <p:txBody>
          <a:bodyPr wrap="square" rtlCol="0">
            <a:spAutoFit/>
          </a:bodyPr>
          <a:lstStyle/>
          <a:p>
            <a:r>
              <a:rPr lang="en-GB" sz="2000" b="1" dirty="0" smtClean="0"/>
              <a:t>Ernst Rutherford </a:t>
            </a:r>
            <a:r>
              <a:rPr lang="en-GB" sz="2000" dirty="0" smtClean="0"/>
              <a:t>designed an experiment carried out by</a:t>
            </a:r>
            <a:r>
              <a:rPr lang="en-GB" sz="2000" dirty="0"/>
              <a:t> </a:t>
            </a:r>
            <a:r>
              <a:rPr lang="en-GB" sz="2000" b="1" dirty="0" smtClean="0"/>
              <a:t>Geiger</a:t>
            </a:r>
            <a:r>
              <a:rPr lang="en-GB" sz="2000" dirty="0"/>
              <a:t> </a:t>
            </a:r>
            <a:r>
              <a:rPr lang="en-GB" sz="2000" dirty="0" smtClean="0"/>
              <a:t>and </a:t>
            </a:r>
            <a:r>
              <a:rPr lang="en-GB" sz="2000" b="1" dirty="0" smtClean="0"/>
              <a:t>Marsden. They</a:t>
            </a:r>
            <a:r>
              <a:rPr lang="en-GB" sz="2000" dirty="0"/>
              <a:t> </a:t>
            </a:r>
            <a:r>
              <a:rPr lang="en-GB" altLang="en-US" sz="2000" dirty="0"/>
              <a:t>fired </a:t>
            </a:r>
            <a:r>
              <a:rPr lang="en-GB" altLang="en-US" sz="2000" b="1" dirty="0">
                <a:solidFill>
                  <a:schemeClr val="accent6">
                    <a:lumMod val="75000"/>
                  </a:schemeClr>
                </a:solidFill>
              </a:rPr>
              <a:t>alpha</a:t>
            </a:r>
            <a:r>
              <a:rPr lang="en-GB" altLang="en-US" sz="2000" dirty="0">
                <a:solidFill>
                  <a:schemeClr val="accent6">
                    <a:lumMod val="75000"/>
                  </a:schemeClr>
                </a:solidFill>
              </a:rPr>
              <a:t> particles </a:t>
            </a:r>
            <a:r>
              <a:rPr lang="en-GB" altLang="en-US" sz="2000" dirty="0"/>
              <a:t>at a piece of very thin </a:t>
            </a:r>
            <a:r>
              <a:rPr lang="en-GB" altLang="en-US" sz="2000" b="1" dirty="0"/>
              <a:t>gold foil </a:t>
            </a:r>
            <a:r>
              <a:rPr lang="en-GB" altLang="en-US" sz="2000" dirty="0"/>
              <a:t>(only a few atoms thick) which </a:t>
            </a:r>
            <a:r>
              <a:rPr lang="en-GB" altLang="en-US" sz="2000" b="1" dirty="0">
                <a:solidFill>
                  <a:schemeClr val="accent6">
                    <a:lumMod val="75000"/>
                  </a:schemeClr>
                </a:solidFill>
              </a:rPr>
              <a:t>scattered</a:t>
            </a:r>
            <a:r>
              <a:rPr lang="en-GB" altLang="en-US" sz="2000" dirty="0"/>
              <a:t>, </a:t>
            </a:r>
            <a:r>
              <a:rPr lang="en-GB" altLang="en-US" sz="2000" dirty="0" smtClean="0"/>
              <a:t>leading to the conclusion that the </a:t>
            </a:r>
          </a:p>
          <a:p>
            <a:r>
              <a:rPr lang="en-GB" altLang="en-US" sz="2000" dirty="0" smtClean="0">
                <a:solidFill>
                  <a:schemeClr val="accent6">
                    <a:lumMod val="75000"/>
                  </a:schemeClr>
                </a:solidFill>
              </a:rPr>
              <a:t>mass of an atom was concentrated in a </a:t>
            </a:r>
            <a:r>
              <a:rPr lang="en-GB" altLang="en-US" sz="2000" b="1" dirty="0" smtClean="0">
                <a:solidFill>
                  <a:schemeClr val="accent6">
                    <a:lumMod val="75000"/>
                  </a:schemeClr>
                </a:solidFill>
              </a:rPr>
              <a:t>nucleus</a:t>
            </a:r>
            <a:r>
              <a:rPr lang="en-GB" altLang="en-US" sz="2000" dirty="0" smtClean="0"/>
              <a:t>, </a:t>
            </a:r>
          </a:p>
          <a:p>
            <a:r>
              <a:rPr lang="en-GB" altLang="en-US" sz="2000" dirty="0" smtClean="0"/>
              <a:t>which was </a:t>
            </a:r>
            <a:r>
              <a:rPr lang="en-GB" altLang="en-US" sz="2000" dirty="0" smtClean="0">
                <a:solidFill>
                  <a:schemeClr val="accent6">
                    <a:lumMod val="75000"/>
                  </a:schemeClr>
                </a:solidFill>
              </a:rPr>
              <a:t>charged</a:t>
            </a:r>
            <a:r>
              <a:rPr lang="en-GB" sz="2000" dirty="0" smtClean="0"/>
              <a:t>. </a:t>
            </a:r>
          </a:p>
          <a:p>
            <a:r>
              <a:rPr lang="en-GB" sz="2000" dirty="0" smtClean="0"/>
              <a:t>It </a:t>
            </a:r>
            <a:r>
              <a:rPr lang="en-GB" sz="2000" dirty="0"/>
              <a:t>proposed that </a:t>
            </a:r>
            <a:r>
              <a:rPr lang="en-GB" sz="2000" b="1" dirty="0" smtClean="0">
                <a:solidFill>
                  <a:schemeClr val="accent6">
                    <a:lumMod val="75000"/>
                  </a:schemeClr>
                </a:solidFill>
              </a:rPr>
              <a:t>electrons</a:t>
            </a:r>
            <a:r>
              <a:rPr lang="en-GB" sz="2000" dirty="0" smtClean="0">
                <a:solidFill>
                  <a:schemeClr val="accent6">
                    <a:lumMod val="75000"/>
                  </a:schemeClr>
                </a:solidFill>
              </a:rPr>
              <a:t> </a:t>
            </a:r>
            <a:r>
              <a:rPr lang="en-GB" sz="2000" b="1" dirty="0">
                <a:solidFill>
                  <a:schemeClr val="accent6">
                    <a:lumMod val="75000"/>
                  </a:schemeClr>
                </a:solidFill>
              </a:rPr>
              <a:t>orbited </a:t>
            </a:r>
            <a:endParaRPr lang="en-GB" sz="2000" b="1" dirty="0" smtClean="0">
              <a:solidFill>
                <a:schemeClr val="accent6">
                  <a:lumMod val="75000"/>
                </a:schemeClr>
              </a:solidFill>
            </a:endParaRPr>
          </a:p>
          <a:p>
            <a:r>
              <a:rPr lang="en-GB" sz="2000" dirty="0" smtClean="0">
                <a:solidFill>
                  <a:schemeClr val="accent6">
                    <a:lumMod val="75000"/>
                  </a:schemeClr>
                </a:solidFill>
              </a:rPr>
              <a:t>around </a:t>
            </a:r>
            <a:r>
              <a:rPr lang="en-GB" sz="2000" dirty="0">
                <a:solidFill>
                  <a:schemeClr val="accent6">
                    <a:lumMod val="75000"/>
                  </a:schemeClr>
                </a:solidFill>
              </a:rPr>
              <a:t>the nucleus</a:t>
            </a:r>
            <a:r>
              <a:rPr lang="en-GB" sz="2000" dirty="0"/>
              <a:t>.  </a:t>
            </a:r>
          </a:p>
          <a:p>
            <a:endParaRPr lang="en-GB" dirty="0"/>
          </a:p>
        </p:txBody>
      </p:sp>
    </p:spTree>
    <p:extLst>
      <p:ext uri="{BB962C8B-B14F-4D97-AF65-F5344CB8AC3E}">
        <p14:creationId xmlns:p14="http://schemas.microsoft.com/office/powerpoint/2010/main" val="6820765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7" name="TextBox 6"/>
          <p:cNvSpPr txBox="1"/>
          <p:nvPr/>
        </p:nvSpPr>
        <p:spPr>
          <a:xfrm>
            <a:off x="0" y="980728"/>
            <a:ext cx="4716016" cy="4093428"/>
          </a:xfrm>
          <a:prstGeom prst="rect">
            <a:avLst/>
          </a:prstGeom>
          <a:noFill/>
        </p:spPr>
        <p:txBody>
          <a:bodyPr wrap="square" rtlCol="0">
            <a:spAutoFit/>
          </a:bodyPr>
          <a:lstStyle/>
          <a:p>
            <a:r>
              <a:rPr lang="en-GB" sz="7200" b="1" dirty="0">
                <a:solidFill>
                  <a:prstClr val="black"/>
                </a:solidFill>
                <a:ea typeface="Beirut" charset="-78"/>
                <a:cs typeface="Beirut" charset="-78"/>
              </a:rPr>
              <a:t>AnswerIT!</a:t>
            </a:r>
          </a:p>
          <a:p>
            <a:endParaRPr lang="en-GB" dirty="0">
              <a:solidFill>
                <a:prstClr val="black"/>
              </a:solidFill>
            </a:endParaRPr>
          </a:p>
          <a:p>
            <a:endParaRPr lang="en-GB" dirty="0">
              <a:solidFill>
                <a:prstClr val="black"/>
              </a:solidFill>
            </a:endParaRPr>
          </a:p>
          <a:p>
            <a:endParaRPr lang="en-GB" dirty="0">
              <a:solidFill>
                <a:prstClr val="black"/>
              </a:solidFill>
            </a:endParaRPr>
          </a:p>
          <a:p>
            <a:r>
              <a:rPr lang="en-GB" sz="4400" b="1" dirty="0">
                <a:solidFill>
                  <a:prstClr val="black">
                    <a:lumMod val="50000"/>
                    <a:lumOff val="50000"/>
                  </a:prstClr>
                </a:solidFill>
              </a:rPr>
              <a:t>Bonding part 1</a:t>
            </a:r>
          </a:p>
          <a:p>
            <a:endParaRPr lang="en-GB" sz="4400" b="1" dirty="0">
              <a:solidFill>
                <a:prstClr val="black">
                  <a:lumMod val="50000"/>
                  <a:lumOff val="50000"/>
                </a:prstClr>
              </a:solidFill>
            </a:endParaRPr>
          </a:p>
          <a:p>
            <a:pPr marL="342900" indent="-342900">
              <a:buFont typeface="Arial" panose="020B0604020202020204" pitchFamily="34" charset="0"/>
              <a:buChar char="•"/>
            </a:pPr>
            <a:r>
              <a:rPr lang="en-GB" sz="2800" b="1" dirty="0" smtClean="0">
                <a:solidFill>
                  <a:prstClr val="black">
                    <a:lumMod val="50000"/>
                    <a:lumOff val="50000"/>
                  </a:prstClr>
                </a:solidFill>
              </a:rPr>
              <a:t>Ionic </a:t>
            </a:r>
            <a:r>
              <a:rPr lang="en-GB" sz="2800" b="1" dirty="0">
                <a:solidFill>
                  <a:prstClr val="black">
                    <a:lumMod val="50000"/>
                    <a:lumOff val="50000"/>
                  </a:prstClr>
                </a:solidFill>
              </a:rPr>
              <a:t>bonding</a:t>
            </a:r>
          </a:p>
          <a:p>
            <a:endParaRPr lang="en-GB"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Tree>
    <p:extLst>
      <p:ext uri="{BB962C8B-B14F-4D97-AF65-F5344CB8AC3E}">
        <p14:creationId xmlns:p14="http://schemas.microsoft.com/office/powerpoint/2010/main" val="673435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B</a:t>
            </a:r>
            <a:r>
              <a:rPr lang="en-US" sz="2000" b="1" dirty="0" smtClean="0">
                <a:solidFill>
                  <a:schemeClr val="accent6"/>
                </a:solidFill>
              </a:rPr>
              <a:t>onding </a:t>
            </a:r>
            <a:r>
              <a:rPr lang="en-US" sz="2000" b="1" dirty="0">
                <a:solidFill>
                  <a:schemeClr val="accent6"/>
                </a:solidFill>
              </a:rPr>
              <a:t>PART 1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7" y="697936"/>
            <a:ext cx="8915400" cy="3046988"/>
          </a:xfrm>
          <a:prstGeom prst="rect">
            <a:avLst/>
          </a:prstGeom>
          <a:noFill/>
        </p:spPr>
        <p:txBody>
          <a:bodyPr wrap="square" rtlCol="0">
            <a:spAutoFit/>
          </a:bodyPr>
          <a:lstStyle/>
          <a:p>
            <a:pPr marL="457200" indent="-457200">
              <a:buFont typeface="+mj-lt"/>
              <a:buAutoNum type="arabicPeriod"/>
            </a:pPr>
            <a:r>
              <a:rPr lang="en-GB" sz="2400" dirty="0">
                <a:solidFill>
                  <a:prstClr val="black"/>
                </a:solidFill>
              </a:rPr>
              <a:t>What is a cation?</a:t>
            </a:r>
          </a:p>
          <a:p>
            <a:pPr lvl="1"/>
            <a:r>
              <a:rPr lang="en-GB" sz="2400" dirty="0" smtClean="0">
                <a:solidFill>
                  <a:srgbClr val="00B050"/>
                </a:solidFill>
              </a:rPr>
              <a:t>Positive ion.</a:t>
            </a:r>
            <a:endParaRPr lang="en-GB" sz="2400" dirty="0">
              <a:solidFill>
                <a:srgbClr val="00B050"/>
              </a:solidFill>
            </a:endParaRPr>
          </a:p>
          <a:p>
            <a:pPr marL="457200" indent="-457200">
              <a:buFont typeface="+mj-lt"/>
              <a:buAutoNum type="arabicPeriod"/>
            </a:pPr>
            <a:r>
              <a:rPr lang="en-GB" sz="2400" dirty="0">
                <a:solidFill>
                  <a:prstClr val="black"/>
                </a:solidFill>
              </a:rPr>
              <a:t>What is an anion?</a:t>
            </a:r>
          </a:p>
          <a:p>
            <a:pPr lvl="1"/>
            <a:r>
              <a:rPr lang="en-GB" sz="2400" dirty="0" smtClean="0">
                <a:solidFill>
                  <a:srgbClr val="00B050"/>
                </a:solidFill>
              </a:rPr>
              <a:t>Negative ion.</a:t>
            </a:r>
            <a:endParaRPr lang="en-GB" sz="2400" dirty="0">
              <a:solidFill>
                <a:srgbClr val="00B050"/>
              </a:solidFill>
            </a:endParaRPr>
          </a:p>
          <a:p>
            <a:pPr marL="457200" indent="-457200">
              <a:buFont typeface="+mj-lt"/>
              <a:buAutoNum type="arabicPeriod"/>
            </a:pPr>
            <a:r>
              <a:rPr lang="en-GB" sz="2400" dirty="0">
                <a:solidFill>
                  <a:prstClr val="black"/>
                </a:solidFill>
              </a:rPr>
              <a:t>What types of substances bond together with an ionic bond</a:t>
            </a:r>
            <a:r>
              <a:rPr lang="en-GB" sz="2400" dirty="0" smtClean="0">
                <a:solidFill>
                  <a:prstClr val="black"/>
                </a:solidFill>
              </a:rPr>
              <a:t>?</a:t>
            </a:r>
          </a:p>
          <a:p>
            <a:pPr lvl="1"/>
            <a:r>
              <a:rPr lang="en-GB" sz="2400" dirty="0" smtClean="0">
                <a:solidFill>
                  <a:srgbClr val="00B050"/>
                </a:solidFill>
              </a:rPr>
              <a:t>Metals and non-metals; ions</a:t>
            </a:r>
            <a:endParaRPr lang="en-GB" sz="2400" dirty="0">
              <a:solidFill>
                <a:srgbClr val="00B050"/>
              </a:solidFill>
            </a:endParaRPr>
          </a:p>
          <a:p>
            <a:pPr marL="457200" indent="-457200">
              <a:buFont typeface="+mj-lt"/>
              <a:buAutoNum type="arabicPeriod"/>
            </a:pPr>
            <a:endParaRPr lang="en-GB" sz="2400" dirty="0" smtClean="0">
              <a:solidFill>
                <a:prstClr val="black"/>
              </a:solidFill>
            </a:endParaRPr>
          </a:p>
          <a:p>
            <a:pPr lvl="1"/>
            <a:endParaRPr lang="en-GB" sz="2400" b="1" dirty="0" smtClean="0">
              <a:solidFill>
                <a:srgbClr val="00B050"/>
              </a:solidFill>
            </a:endParaRPr>
          </a:p>
        </p:txBody>
      </p:sp>
    </p:spTree>
    <p:extLst>
      <p:ext uri="{BB962C8B-B14F-4D97-AF65-F5344CB8AC3E}">
        <p14:creationId xmlns:p14="http://schemas.microsoft.com/office/powerpoint/2010/main" val="4911040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B</a:t>
            </a:r>
            <a:r>
              <a:rPr lang="en-US" sz="2000" b="1" dirty="0" smtClean="0">
                <a:solidFill>
                  <a:schemeClr val="accent6"/>
                </a:solidFill>
              </a:rPr>
              <a:t>onding </a:t>
            </a:r>
            <a:r>
              <a:rPr lang="en-US" sz="2000" b="1" dirty="0">
                <a:solidFill>
                  <a:schemeClr val="accent6"/>
                </a:solidFill>
              </a:rPr>
              <a:t>PART 1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7" y="404664"/>
            <a:ext cx="8915400" cy="5262979"/>
          </a:xfrm>
          <a:prstGeom prst="rect">
            <a:avLst/>
          </a:prstGeom>
          <a:noFill/>
        </p:spPr>
        <p:txBody>
          <a:bodyPr wrap="square" rtlCol="0">
            <a:spAutoFit/>
          </a:bodyPr>
          <a:lstStyle/>
          <a:p>
            <a:endParaRPr lang="en-GB" sz="2400" dirty="0" smtClean="0">
              <a:solidFill>
                <a:prstClr val="black"/>
              </a:solidFill>
            </a:endParaRPr>
          </a:p>
          <a:p>
            <a:pPr marL="457200" indent="-457200">
              <a:buFont typeface="+mj-lt"/>
              <a:buAutoNum type="arabicPeriod" startAt="4"/>
            </a:pPr>
            <a:r>
              <a:rPr lang="en-GB" sz="2400" dirty="0" smtClean="0">
                <a:solidFill>
                  <a:prstClr val="black"/>
                </a:solidFill>
              </a:rPr>
              <a:t>What happens to the electrons in ionic bonding?</a:t>
            </a:r>
          </a:p>
          <a:p>
            <a:pPr lvl="1"/>
            <a:r>
              <a:rPr lang="en-GB" sz="2400" b="1" dirty="0" smtClean="0">
                <a:solidFill>
                  <a:srgbClr val="00B050"/>
                </a:solidFill>
              </a:rPr>
              <a:t>Transferred between atoms to form ions.</a:t>
            </a:r>
            <a:endParaRPr lang="en-GB" sz="2400" dirty="0" smtClean="0">
              <a:solidFill>
                <a:prstClr val="black"/>
              </a:solidFill>
            </a:endParaRPr>
          </a:p>
          <a:p>
            <a:pPr marL="457200" indent="-457200">
              <a:buFont typeface="+mj-lt"/>
              <a:buAutoNum type="arabicPeriod" startAt="4"/>
            </a:pPr>
            <a:r>
              <a:rPr lang="en-GB" sz="2400" dirty="0" smtClean="0">
                <a:solidFill>
                  <a:prstClr val="black"/>
                </a:solidFill>
              </a:rPr>
              <a:t>What electronic structure do the ions produced by metals in Groups 1 and 2 and the non-metals in Groups 6 and 7 have?</a:t>
            </a:r>
          </a:p>
          <a:p>
            <a:pPr lvl="1"/>
            <a:r>
              <a:rPr lang="en-GB" sz="2400" b="1" dirty="0" smtClean="0">
                <a:solidFill>
                  <a:srgbClr val="00B050"/>
                </a:solidFill>
              </a:rPr>
              <a:t>Electronic structure of a noble gas.</a:t>
            </a:r>
            <a:endParaRPr lang="en-GB" sz="2400" dirty="0" smtClean="0">
              <a:solidFill>
                <a:prstClr val="black"/>
              </a:solidFill>
            </a:endParaRPr>
          </a:p>
          <a:p>
            <a:pPr marL="457200" indent="-457200">
              <a:buFont typeface="+mj-lt"/>
              <a:buAutoNum type="arabicPeriod" startAt="4"/>
            </a:pPr>
            <a:r>
              <a:rPr lang="en-GB" sz="2400" dirty="0" smtClean="0">
                <a:solidFill>
                  <a:prstClr val="black"/>
                </a:solidFill>
              </a:rPr>
              <a:t>What is the link between the charge number on the ions in Groups 1 and 2 and their group? </a:t>
            </a:r>
          </a:p>
          <a:p>
            <a:pPr lvl="1"/>
            <a:r>
              <a:rPr lang="en-GB" sz="2400" b="1" dirty="0" smtClean="0">
                <a:solidFill>
                  <a:srgbClr val="00B050"/>
                </a:solidFill>
              </a:rPr>
              <a:t>Charge </a:t>
            </a:r>
            <a:r>
              <a:rPr lang="en-GB" sz="2400" b="1" u="sng" dirty="0" smtClean="0">
                <a:solidFill>
                  <a:srgbClr val="00B050"/>
                </a:solidFill>
              </a:rPr>
              <a:t>number</a:t>
            </a:r>
            <a:r>
              <a:rPr lang="en-GB" sz="2400" b="1" dirty="0" smtClean="0">
                <a:solidFill>
                  <a:srgbClr val="00B050"/>
                </a:solidFill>
              </a:rPr>
              <a:t> is same as Group number.</a:t>
            </a:r>
            <a:endParaRPr lang="en-GB" sz="2400" dirty="0" smtClean="0">
              <a:solidFill>
                <a:prstClr val="black"/>
              </a:solidFill>
            </a:endParaRPr>
          </a:p>
          <a:p>
            <a:pPr marL="457200" indent="-457200">
              <a:buFont typeface="+mj-lt"/>
              <a:buAutoNum type="arabicPeriod" startAt="4"/>
            </a:pPr>
            <a:r>
              <a:rPr lang="en-GB" sz="2400" dirty="0" smtClean="0">
                <a:solidFill>
                  <a:prstClr val="black"/>
                </a:solidFill>
              </a:rPr>
              <a:t>What is an ionic compound? </a:t>
            </a:r>
          </a:p>
          <a:p>
            <a:pPr lvl="1"/>
            <a:r>
              <a:rPr lang="en-GB" sz="2400" b="1" dirty="0" smtClean="0">
                <a:solidFill>
                  <a:srgbClr val="00B050"/>
                </a:solidFill>
              </a:rPr>
              <a:t>Giant structure of ions.</a:t>
            </a:r>
            <a:endParaRPr lang="en-GB" sz="2400" dirty="0" smtClean="0">
              <a:solidFill>
                <a:prstClr val="black"/>
              </a:solidFill>
            </a:endParaRPr>
          </a:p>
          <a:p>
            <a:pPr marL="457200" indent="-457200">
              <a:buFont typeface="+mj-lt"/>
              <a:buAutoNum type="arabicPeriod" startAt="4"/>
            </a:pPr>
            <a:r>
              <a:rPr lang="en-GB" sz="2400" dirty="0" smtClean="0">
                <a:solidFill>
                  <a:prstClr val="black"/>
                </a:solidFill>
              </a:rPr>
              <a:t>How are ionic compounds held together?</a:t>
            </a:r>
          </a:p>
          <a:p>
            <a:pPr lvl="1"/>
            <a:r>
              <a:rPr lang="en-GB" sz="2400" b="1" dirty="0" smtClean="0">
                <a:solidFill>
                  <a:srgbClr val="00B050"/>
                </a:solidFill>
              </a:rPr>
              <a:t>Strong electrostatic forces of attraction; between oppositely charged ions.</a:t>
            </a:r>
            <a:endParaRPr lang="en-GB" sz="2400" dirty="0" smtClean="0">
              <a:solidFill>
                <a:prstClr val="black"/>
              </a:solidFill>
            </a:endParaRPr>
          </a:p>
        </p:txBody>
      </p:sp>
    </p:spTree>
    <p:extLst>
      <p:ext uri="{BB962C8B-B14F-4D97-AF65-F5344CB8AC3E}">
        <p14:creationId xmlns:p14="http://schemas.microsoft.com/office/powerpoint/2010/main" val="19912327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B</a:t>
            </a:r>
            <a:r>
              <a:rPr lang="en-US" sz="2000" b="1" dirty="0" smtClean="0">
                <a:solidFill>
                  <a:schemeClr val="accent6"/>
                </a:solidFill>
              </a:rPr>
              <a:t>onding </a:t>
            </a:r>
            <a:r>
              <a:rPr lang="en-US" sz="2000" b="1" dirty="0">
                <a:solidFill>
                  <a:schemeClr val="accent6"/>
                </a:solidFill>
              </a:rPr>
              <a:t>PART 1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59229" y="829817"/>
            <a:ext cx="8915400" cy="3416320"/>
          </a:xfrm>
          <a:prstGeom prst="rect">
            <a:avLst/>
          </a:prstGeom>
          <a:noFill/>
        </p:spPr>
        <p:txBody>
          <a:bodyPr wrap="square" rtlCol="0">
            <a:spAutoFit/>
          </a:bodyPr>
          <a:lstStyle/>
          <a:p>
            <a:pPr marL="457200" indent="-457200">
              <a:buFont typeface="+mj-lt"/>
              <a:buAutoNum type="arabicPeriod" startAt="11"/>
            </a:pPr>
            <a:r>
              <a:rPr lang="en-GB" sz="2400" dirty="0"/>
              <a:t>What does it mean if a compound ends in –ide?</a:t>
            </a:r>
          </a:p>
          <a:p>
            <a:r>
              <a:rPr lang="en-GB" sz="2400" b="1" dirty="0">
                <a:solidFill>
                  <a:srgbClr val="00B050"/>
                </a:solidFill>
              </a:rPr>
              <a:t>       Contains 2 elements; usually metal and non-metal.</a:t>
            </a:r>
            <a:endParaRPr lang="en-GB" sz="2400" dirty="0"/>
          </a:p>
          <a:p>
            <a:pPr marL="457200" indent="-457200">
              <a:buFont typeface="+mj-lt"/>
              <a:buAutoNum type="arabicPeriod" startAt="12"/>
            </a:pPr>
            <a:r>
              <a:rPr lang="en-GB" sz="2400" dirty="0"/>
              <a:t>What does it mean if a compound ends in –</a:t>
            </a:r>
            <a:r>
              <a:rPr lang="en-GB" sz="2400" dirty="0" smtClean="0"/>
              <a:t>ate?</a:t>
            </a:r>
          </a:p>
          <a:p>
            <a:pPr lvl="1"/>
            <a:r>
              <a:rPr lang="en-GB" sz="2400" b="1" dirty="0" smtClean="0">
                <a:solidFill>
                  <a:srgbClr val="00B050"/>
                </a:solidFill>
              </a:rPr>
              <a:t>Contains </a:t>
            </a:r>
            <a:r>
              <a:rPr lang="en-GB" sz="2400" b="1" dirty="0">
                <a:solidFill>
                  <a:srgbClr val="00B050"/>
                </a:solidFill>
              </a:rPr>
              <a:t>3 or more elements, 1 of which is always </a:t>
            </a:r>
            <a:r>
              <a:rPr lang="en-GB" sz="2400" b="1" dirty="0" smtClean="0">
                <a:solidFill>
                  <a:srgbClr val="00B050"/>
                </a:solidFill>
              </a:rPr>
              <a:t>oxygen.</a:t>
            </a:r>
            <a:endParaRPr lang="en-GB" sz="2400" dirty="0" smtClean="0"/>
          </a:p>
          <a:p>
            <a:pPr marL="457200" indent="-457200">
              <a:buFont typeface="+mj-lt"/>
              <a:buAutoNum type="arabicPeriod" startAt="12"/>
            </a:pPr>
            <a:r>
              <a:rPr lang="en-GB" sz="2400" dirty="0" smtClean="0"/>
              <a:t>Calculate </a:t>
            </a:r>
            <a:r>
              <a:rPr lang="en-GB" sz="2400" dirty="0"/>
              <a:t>how many protons, electrons and neutrons there are in</a:t>
            </a:r>
          </a:p>
          <a:p>
            <a:r>
              <a:rPr lang="en-GB" sz="2400" dirty="0"/>
              <a:t>		</a:t>
            </a:r>
            <a:endParaRPr lang="en-GB" sz="2400" dirty="0" smtClean="0"/>
          </a:p>
          <a:p>
            <a:r>
              <a:rPr lang="en-GB" sz="2400" dirty="0" smtClean="0"/>
              <a:t>    </a:t>
            </a:r>
            <a:endParaRPr lang="en-GB" sz="2400" dirty="0"/>
          </a:p>
          <a:p>
            <a:r>
              <a:rPr lang="en-GB" sz="2400" dirty="0"/>
              <a:t>	</a:t>
            </a:r>
          </a:p>
          <a:p>
            <a:endParaRPr lang="en-GB" sz="2400" dirty="0"/>
          </a:p>
        </p:txBody>
      </p:sp>
      <p:pic>
        <p:nvPicPr>
          <p:cNvPr id="5" name="Picture 4">
            <a:extLst>
              <a:ext uri="{FF2B5EF4-FFF2-40B4-BE49-F238E27FC236}">
                <a16:creationId xmlns:a16="http://schemas.microsoft.com/office/drawing/2014/main" xmlns="" id="{D78FF9CB-EB78-44E6-AC1B-82DE21814CBF}"/>
              </a:ext>
            </a:extLst>
          </p:cNvPr>
          <p:cNvPicPr>
            <a:picLocks noChangeAspect="1"/>
          </p:cNvPicPr>
          <p:nvPr/>
        </p:nvPicPr>
        <p:blipFill>
          <a:blip r:embed="rId3"/>
          <a:stretch>
            <a:fillRect/>
          </a:stretch>
        </p:blipFill>
        <p:spPr>
          <a:xfrm>
            <a:off x="875412" y="2792251"/>
            <a:ext cx="686956" cy="648072"/>
          </a:xfrm>
          <a:prstGeom prst="rect">
            <a:avLst/>
          </a:prstGeom>
        </p:spPr>
      </p:pic>
      <p:sp>
        <p:nvSpPr>
          <p:cNvPr id="7" name="Rectangle 6"/>
          <p:cNvSpPr/>
          <p:nvPr/>
        </p:nvSpPr>
        <p:spPr>
          <a:xfrm>
            <a:off x="1823483" y="2916232"/>
            <a:ext cx="4837478" cy="400110"/>
          </a:xfrm>
          <a:prstGeom prst="rect">
            <a:avLst/>
          </a:prstGeom>
        </p:spPr>
        <p:txBody>
          <a:bodyPr wrap="none">
            <a:spAutoFit/>
          </a:bodyPr>
          <a:lstStyle/>
          <a:p>
            <a:r>
              <a:rPr lang="en-GB" sz="2000" b="1" dirty="0">
                <a:solidFill>
                  <a:srgbClr val="00B050"/>
                </a:solidFill>
              </a:rPr>
              <a:t>Protons = 19   Electrons = 18   Neutrons = 20</a:t>
            </a:r>
          </a:p>
        </p:txBody>
      </p:sp>
    </p:spTree>
    <p:extLst>
      <p:ext uri="{BB962C8B-B14F-4D97-AF65-F5344CB8AC3E}">
        <p14:creationId xmlns:p14="http://schemas.microsoft.com/office/powerpoint/2010/main" val="17233243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B</a:t>
            </a:r>
            <a:r>
              <a:rPr lang="en-US" sz="2000" b="1" dirty="0" smtClean="0">
                <a:solidFill>
                  <a:schemeClr val="accent6"/>
                </a:solidFill>
              </a:rPr>
              <a:t>onding </a:t>
            </a:r>
            <a:r>
              <a:rPr lang="en-US" sz="2000" b="1" dirty="0">
                <a:solidFill>
                  <a:schemeClr val="accent6"/>
                </a:solidFill>
              </a:rPr>
              <a:t>PART 1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7" y="404664"/>
            <a:ext cx="8915400" cy="6001643"/>
          </a:xfrm>
          <a:prstGeom prst="rect">
            <a:avLst/>
          </a:prstGeom>
          <a:noFill/>
        </p:spPr>
        <p:txBody>
          <a:bodyPr wrap="square" rtlCol="0">
            <a:spAutoFit/>
          </a:bodyPr>
          <a:lstStyle/>
          <a:p>
            <a:endParaRPr lang="en-GB" sz="2400" dirty="0" smtClean="0">
              <a:solidFill>
                <a:prstClr val="black"/>
              </a:solidFill>
            </a:endParaRPr>
          </a:p>
          <a:p>
            <a:pPr marL="457200" indent="-457200">
              <a:buFont typeface="+mj-lt"/>
              <a:buAutoNum type="arabicPeriod" startAt="9"/>
            </a:pPr>
            <a:r>
              <a:rPr lang="en-GB" sz="2400" dirty="0" smtClean="0">
                <a:solidFill>
                  <a:prstClr val="black"/>
                </a:solidFill>
              </a:rPr>
              <a:t>Draw </a:t>
            </a:r>
            <a:r>
              <a:rPr lang="en-GB" sz="2400" dirty="0">
                <a:solidFill>
                  <a:prstClr val="black"/>
                </a:solidFill>
              </a:rPr>
              <a:t>a diagram to show how potassium and chlorine atoms  </a:t>
            </a:r>
          </a:p>
          <a:p>
            <a:r>
              <a:rPr lang="en-GB" sz="2400" dirty="0">
                <a:solidFill>
                  <a:prstClr val="black"/>
                </a:solidFill>
              </a:rPr>
              <a:t>       join together to form </a:t>
            </a:r>
            <a:r>
              <a:rPr lang="en-GB" sz="2400" dirty="0" smtClean="0">
                <a:solidFill>
                  <a:prstClr val="black"/>
                </a:solidFill>
              </a:rPr>
              <a:t>ions.</a:t>
            </a:r>
            <a:r>
              <a:rPr lang="en-GB" sz="2400" dirty="0">
                <a:solidFill>
                  <a:prstClr val="black"/>
                </a:solidFill>
              </a:rPr>
              <a:t> </a:t>
            </a:r>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smtClean="0">
              <a:solidFill>
                <a:prstClr val="black"/>
              </a:solidFill>
            </a:endParaRPr>
          </a:p>
          <a:p>
            <a:pPr marL="457200" indent="-457200">
              <a:buFont typeface="+mj-lt"/>
              <a:buAutoNum type="arabicPeriod" startAt="10"/>
            </a:pPr>
            <a:r>
              <a:rPr lang="en-GB" sz="2400" dirty="0" smtClean="0">
                <a:solidFill>
                  <a:prstClr val="black"/>
                </a:solidFill>
              </a:rPr>
              <a:t>Explain </a:t>
            </a:r>
            <a:r>
              <a:rPr lang="en-GB" sz="2400" dirty="0">
                <a:solidFill>
                  <a:prstClr val="black"/>
                </a:solidFill>
              </a:rPr>
              <a:t>how you can use the following model of sodium chloride to work out the empirical formula.</a:t>
            </a: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p:txBody>
      </p:sp>
      <p:grpSp>
        <p:nvGrpSpPr>
          <p:cNvPr id="3" name="Group 2"/>
          <p:cNvGrpSpPr/>
          <p:nvPr/>
        </p:nvGrpSpPr>
        <p:grpSpPr>
          <a:xfrm>
            <a:off x="1475656" y="1700808"/>
            <a:ext cx="5877694" cy="1130681"/>
            <a:chOff x="1115616" y="2952689"/>
            <a:chExt cx="6381750" cy="1295400"/>
          </a:xfrm>
        </p:grpSpPr>
        <p:pic>
          <p:nvPicPr>
            <p:cNvPr id="5" name="Picture 4">
              <a:extLst>
                <a:ext uri="{FF2B5EF4-FFF2-40B4-BE49-F238E27FC236}">
                  <a16:creationId xmlns="" xmlns:a16="http://schemas.microsoft.com/office/drawing/2014/main" id="{ABF0AEE6-80AE-4BD0-8E41-861F8D22BC74}"/>
                </a:ext>
              </a:extLst>
            </p:cNvPr>
            <p:cNvPicPr>
              <a:picLocks noChangeAspect="1"/>
            </p:cNvPicPr>
            <p:nvPr/>
          </p:nvPicPr>
          <p:blipFill>
            <a:blip r:embed="rId3">
              <a:duotone>
                <a:schemeClr val="accent3">
                  <a:shade val="45000"/>
                  <a:satMod val="135000"/>
                </a:schemeClr>
                <a:prstClr val="white"/>
              </a:duotone>
            </a:blip>
            <a:stretch>
              <a:fillRect/>
            </a:stretch>
          </p:blipFill>
          <p:spPr>
            <a:xfrm>
              <a:off x="1115616" y="2952689"/>
              <a:ext cx="6381750" cy="1295400"/>
            </a:xfrm>
            <a:prstGeom prst="rect">
              <a:avLst/>
            </a:prstGeom>
          </p:spPr>
        </p:pic>
        <p:cxnSp>
          <p:nvCxnSpPr>
            <p:cNvPr id="7" name="Straight Arrow Connector 6">
              <a:extLst>
                <a:ext uri="{FF2B5EF4-FFF2-40B4-BE49-F238E27FC236}">
                  <a16:creationId xmlns="" xmlns:a16="http://schemas.microsoft.com/office/drawing/2014/main" id="{CBEECE90-1CEB-4938-8BB2-8452229EF545}"/>
                </a:ext>
              </a:extLst>
            </p:cNvPr>
            <p:cNvCxnSpPr/>
            <p:nvPr/>
          </p:nvCxnSpPr>
          <p:spPr>
            <a:xfrm>
              <a:off x="3563888" y="3573016"/>
              <a:ext cx="86409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pic>
        <p:nvPicPr>
          <p:cNvPr id="8" name="Picture 7">
            <a:extLst>
              <a:ext uri="{FF2B5EF4-FFF2-40B4-BE49-F238E27FC236}">
                <a16:creationId xmlns="" xmlns:a16="http://schemas.microsoft.com/office/drawing/2014/main" id="{6CC8F6A8-0EF2-4924-A875-69D7938815E6}"/>
              </a:ext>
            </a:extLst>
          </p:cNvPr>
          <p:cNvPicPr>
            <a:picLocks noChangeAspect="1"/>
          </p:cNvPicPr>
          <p:nvPr/>
        </p:nvPicPr>
        <p:blipFill>
          <a:blip r:embed="rId4"/>
          <a:stretch>
            <a:fillRect/>
          </a:stretch>
        </p:blipFill>
        <p:spPr>
          <a:xfrm>
            <a:off x="611560" y="4329305"/>
            <a:ext cx="2139604" cy="1361009"/>
          </a:xfrm>
          <a:prstGeom prst="rect">
            <a:avLst/>
          </a:prstGeom>
        </p:spPr>
      </p:pic>
      <p:sp>
        <p:nvSpPr>
          <p:cNvPr id="10" name="TextBox 9">
            <a:extLst>
              <a:ext uri="{FF2B5EF4-FFF2-40B4-BE49-F238E27FC236}">
                <a16:creationId xmlns="" xmlns:a16="http://schemas.microsoft.com/office/drawing/2014/main" id="{77EE9C03-BA3E-402F-98B5-0B6FC262E599}"/>
              </a:ext>
            </a:extLst>
          </p:cNvPr>
          <p:cNvSpPr txBox="1"/>
          <p:nvPr/>
        </p:nvSpPr>
        <p:spPr>
          <a:xfrm>
            <a:off x="3347864" y="4484931"/>
            <a:ext cx="4931816" cy="1477328"/>
          </a:xfrm>
          <a:prstGeom prst="rect">
            <a:avLst/>
          </a:prstGeom>
          <a:noFill/>
        </p:spPr>
        <p:txBody>
          <a:bodyPr wrap="square" rtlCol="0">
            <a:spAutoFit/>
          </a:bodyPr>
          <a:lstStyle/>
          <a:p>
            <a:r>
              <a:rPr lang="en-GB" sz="2400" b="1" dirty="0">
                <a:solidFill>
                  <a:srgbClr val="00B050"/>
                </a:solidFill>
              </a:rPr>
              <a:t>Count the number of each type of atom in the giant structure and work out simplest whole number ratio.</a:t>
            </a:r>
            <a:r>
              <a:rPr lang="en-GB" dirty="0">
                <a:solidFill>
                  <a:prstClr val="black"/>
                </a:solidFill>
              </a:rPr>
              <a:t>	</a:t>
            </a:r>
          </a:p>
          <a:p>
            <a:endParaRPr lang="en-GB" dirty="0">
              <a:solidFill>
                <a:prstClr val="black"/>
              </a:solidFill>
            </a:endParaRPr>
          </a:p>
        </p:txBody>
      </p:sp>
    </p:spTree>
    <p:extLst>
      <p:ext uri="{BB962C8B-B14F-4D97-AF65-F5344CB8AC3E}">
        <p14:creationId xmlns:p14="http://schemas.microsoft.com/office/powerpoint/2010/main" val="1249732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7" name="TextBox 6"/>
          <p:cNvSpPr txBox="1"/>
          <p:nvPr/>
        </p:nvSpPr>
        <p:spPr>
          <a:xfrm>
            <a:off x="0" y="980728"/>
            <a:ext cx="4572000" cy="5201424"/>
          </a:xfrm>
          <a:prstGeom prst="rect">
            <a:avLst/>
          </a:prstGeom>
          <a:noFill/>
        </p:spPr>
        <p:txBody>
          <a:bodyPr wrap="square" rtlCol="0">
            <a:spAutoFit/>
          </a:bodyPr>
          <a:lstStyle/>
          <a:p>
            <a:r>
              <a:rPr lang="en-GB" sz="7200" b="1" dirty="0" err="1">
                <a:solidFill>
                  <a:prstClr val="black"/>
                </a:solidFill>
                <a:ea typeface="Beirut" charset="-78"/>
                <a:cs typeface="Beirut" charset="-78"/>
              </a:rPr>
              <a:t>LearnIT</a:t>
            </a:r>
            <a:r>
              <a:rPr lang="en-GB" sz="7200" b="1" dirty="0">
                <a:solidFill>
                  <a:prstClr val="black"/>
                </a:solidFill>
                <a:ea typeface="Beirut" charset="-78"/>
                <a:cs typeface="Beirut" charset="-78"/>
              </a:rPr>
              <a:t>!</a:t>
            </a:r>
          </a:p>
          <a:p>
            <a:r>
              <a:rPr lang="en-GB" sz="7200" b="1" dirty="0" err="1">
                <a:solidFill>
                  <a:prstClr val="black"/>
                </a:solidFill>
                <a:ea typeface="Beirut" charset="-78"/>
                <a:cs typeface="Beirut" charset="-78"/>
              </a:rPr>
              <a:t>KnowIT</a:t>
            </a:r>
            <a:r>
              <a:rPr lang="en-GB" sz="7200" b="1" dirty="0">
                <a:solidFill>
                  <a:prstClr val="black"/>
                </a:solidFill>
                <a:ea typeface="Beirut" charset="-78"/>
                <a:cs typeface="Beirut" charset="-78"/>
              </a:rPr>
              <a:t>!</a:t>
            </a:r>
          </a:p>
          <a:p>
            <a:endParaRPr lang="en-GB" dirty="0">
              <a:solidFill>
                <a:prstClr val="black"/>
              </a:solidFill>
            </a:endParaRPr>
          </a:p>
          <a:p>
            <a:r>
              <a:rPr lang="en-GB" sz="3600" b="1" dirty="0">
                <a:solidFill>
                  <a:prstClr val="black">
                    <a:lumMod val="50000"/>
                    <a:lumOff val="50000"/>
                  </a:prstClr>
                </a:solidFill>
              </a:rPr>
              <a:t>B</a:t>
            </a:r>
            <a:r>
              <a:rPr lang="en-GB" sz="3600" b="1" dirty="0" smtClean="0">
                <a:solidFill>
                  <a:prstClr val="black">
                    <a:lumMod val="50000"/>
                    <a:lumOff val="50000"/>
                  </a:prstClr>
                </a:solidFill>
              </a:rPr>
              <a:t>onding</a:t>
            </a:r>
            <a:endParaRPr lang="en-GB" sz="3600" b="1" dirty="0">
              <a:solidFill>
                <a:prstClr val="black">
                  <a:lumMod val="50000"/>
                  <a:lumOff val="50000"/>
                </a:prstClr>
              </a:solidFill>
            </a:endParaRPr>
          </a:p>
          <a:p>
            <a:r>
              <a:rPr lang="en-GB" sz="3600" b="1" dirty="0">
                <a:solidFill>
                  <a:prstClr val="black">
                    <a:lumMod val="50000"/>
                    <a:lumOff val="50000"/>
                  </a:prstClr>
                </a:solidFill>
              </a:rPr>
              <a:t>PART </a:t>
            </a:r>
            <a:r>
              <a:rPr lang="en-GB" sz="3600" b="1" dirty="0" smtClean="0">
                <a:solidFill>
                  <a:prstClr val="black">
                    <a:lumMod val="50000"/>
                    <a:lumOff val="50000"/>
                  </a:prstClr>
                </a:solidFill>
              </a:rPr>
              <a:t>2</a:t>
            </a:r>
            <a:endParaRPr lang="en-GB" sz="3600" b="1" dirty="0">
              <a:solidFill>
                <a:prstClr val="black">
                  <a:lumMod val="50000"/>
                  <a:lumOff val="50000"/>
                </a:prstClr>
              </a:solidFill>
            </a:endParaRPr>
          </a:p>
          <a:p>
            <a:endParaRPr lang="en-GB" sz="2800" dirty="0">
              <a:solidFill>
                <a:prstClr val="black">
                  <a:lumMod val="50000"/>
                  <a:lumOff val="50000"/>
                </a:prstClr>
              </a:solidFill>
            </a:endParaRPr>
          </a:p>
          <a:p>
            <a:pPr marL="685800" lvl="1" indent="-342900">
              <a:buFont typeface="Arial" charset="0"/>
              <a:buChar char="•"/>
            </a:pPr>
            <a:r>
              <a:rPr lang="en-US" sz="2800" b="1" dirty="0" smtClean="0">
                <a:solidFill>
                  <a:prstClr val="white">
                    <a:lumMod val="50000"/>
                  </a:prstClr>
                </a:solidFill>
              </a:rPr>
              <a:t>Covalent bonding</a:t>
            </a:r>
          </a:p>
          <a:p>
            <a:pPr marL="685800" lvl="1" indent="-342900">
              <a:buFont typeface="Arial" charset="0"/>
              <a:buChar char="•"/>
            </a:pPr>
            <a:endParaRPr lang="en-US" sz="2400" b="1" dirty="0">
              <a:solidFill>
                <a:prstClr val="white">
                  <a:lumMod val="50000"/>
                </a:prstClr>
              </a:solidFill>
            </a:endParaRPr>
          </a:p>
          <a:p>
            <a:endParaRPr lang="en-GB" dirty="0">
              <a:solidFill>
                <a:prstClr val="black"/>
              </a:solidFill>
            </a:endParaRPr>
          </a:p>
        </p:txBody>
      </p:sp>
    </p:spTree>
    <p:extLst>
      <p:ext uri="{BB962C8B-B14F-4D97-AF65-F5344CB8AC3E}">
        <p14:creationId xmlns:p14="http://schemas.microsoft.com/office/powerpoint/2010/main" val="32679195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2701" y="3015032"/>
            <a:ext cx="4803977" cy="2506851"/>
            <a:chOff x="-1097747" y="1874865"/>
            <a:chExt cx="4803977" cy="2506851"/>
          </a:xfrm>
        </p:grpSpPr>
        <p:pic>
          <p:nvPicPr>
            <p:cNvPr id="3074" name="Picture 2" descr="Related image">
              <a:extLst>
                <a:ext uri="{FF2B5EF4-FFF2-40B4-BE49-F238E27FC236}">
                  <a16:creationId xmlns="" xmlns:a16="http://schemas.microsoft.com/office/drawing/2014/main" id="{8AB5EE3D-E486-4EE3-8FF8-667EAB088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747" y="1931687"/>
              <a:ext cx="4803977" cy="24500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A4DAECA6-DB3C-4E3B-9709-5ADFE24C3E6F}"/>
                </a:ext>
              </a:extLst>
            </p:cNvPr>
            <p:cNvSpPr txBox="1"/>
            <p:nvPr/>
          </p:nvSpPr>
          <p:spPr>
            <a:xfrm>
              <a:off x="1040738" y="3087469"/>
              <a:ext cx="489236" cy="646331"/>
            </a:xfrm>
            <a:prstGeom prst="rect">
              <a:avLst/>
            </a:prstGeom>
            <a:noFill/>
          </p:spPr>
          <p:txBody>
            <a:bodyPr wrap="none" rtlCol="0">
              <a:spAutoFit/>
            </a:bodyPr>
            <a:lstStyle/>
            <a:p>
              <a:r>
                <a:rPr lang="en-GB" sz="3600" b="1" dirty="0">
                  <a:solidFill>
                    <a:prstClr val="black"/>
                  </a:solidFill>
                </a:rPr>
                <a:t>N</a:t>
              </a:r>
            </a:p>
          </p:txBody>
        </p:sp>
        <p:sp>
          <p:nvSpPr>
            <p:cNvPr id="23" name="TextBox 22">
              <a:extLst>
                <a:ext uri="{FF2B5EF4-FFF2-40B4-BE49-F238E27FC236}">
                  <a16:creationId xmlns="" xmlns:a16="http://schemas.microsoft.com/office/drawing/2014/main" id="{539F76E5-E790-4443-919A-A73418A72ABE}"/>
                </a:ext>
              </a:extLst>
            </p:cNvPr>
            <p:cNvSpPr txBox="1"/>
            <p:nvPr/>
          </p:nvSpPr>
          <p:spPr>
            <a:xfrm>
              <a:off x="1040738" y="2091136"/>
              <a:ext cx="476412" cy="646331"/>
            </a:xfrm>
            <a:prstGeom prst="rect">
              <a:avLst/>
            </a:prstGeom>
            <a:noFill/>
          </p:spPr>
          <p:txBody>
            <a:bodyPr wrap="none" rtlCol="0">
              <a:spAutoFit/>
            </a:bodyPr>
            <a:lstStyle/>
            <a:p>
              <a:r>
                <a:rPr lang="en-GB" sz="3600" b="1" dirty="0">
                  <a:solidFill>
                    <a:prstClr val="black"/>
                  </a:solidFill>
                </a:rPr>
                <a:t>H</a:t>
              </a:r>
            </a:p>
          </p:txBody>
        </p:sp>
        <p:sp>
          <p:nvSpPr>
            <p:cNvPr id="25" name="TextBox 24">
              <a:extLst>
                <a:ext uri="{FF2B5EF4-FFF2-40B4-BE49-F238E27FC236}">
                  <a16:creationId xmlns="" xmlns:a16="http://schemas.microsoft.com/office/drawing/2014/main" id="{213B3A95-9DC7-4911-8A5F-2CF9212CA7E4}"/>
                </a:ext>
              </a:extLst>
            </p:cNvPr>
            <p:cNvSpPr txBox="1"/>
            <p:nvPr/>
          </p:nvSpPr>
          <p:spPr>
            <a:xfrm>
              <a:off x="156083" y="3581400"/>
              <a:ext cx="476412" cy="646331"/>
            </a:xfrm>
            <a:prstGeom prst="rect">
              <a:avLst/>
            </a:prstGeom>
            <a:noFill/>
          </p:spPr>
          <p:txBody>
            <a:bodyPr wrap="none" rtlCol="0">
              <a:spAutoFit/>
            </a:bodyPr>
            <a:lstStyle/>
            <a:p>
              <a:r>
                <a:rPr lang="en-GB" sz="3600" b="1" dirty="0">
                  <a:solidFill>
                    <a:prstClr val="black"/>
                  </a:solidFill>
                </a:rPr>
                <a:t>H</a:t>
              </a:r>
            </a:p>
          </p:txBody>
        </p:sp>
        <p:sp>
          <p:nvSpPr>
            <p:cNvPr id="26" name="TextBox 25">
              <a:extLst>
                <a:ext uri="{FF2B5EF4-FFF2-40B4-BE49-F238E27FC236}">
                  <a16:creationId xmlns="" xmlns:a16="http://schemas.microsoft.com/office/drawing/2014/main" id="{AE261CDE-6821-47C9-AC7F-27C12E970B4A}"/>
                </a:ext>
              </a:extLst>
            </p:cNvPr>
            <p:cNvSpPr txBox="1"/>
            <p:nvPr/>
          </p:nvSpPr>
          <p:spPr>
            <a:xfrm>
              <a:off x="1926018" y="3523828"/>
              <a:ext cx="476412" cy="646331"/>
            </a:xfrm>
            <a:prstGeom prst="rect">
              <a:avLst/>
            </a:prstGeom>
            <a:noFill/>
          </p:spPr>
          <p:txBody>
            <a:bodyPr wrap="none" rtlCol="0">
              <a:spAutoFit/>
            </a:bodyPr>
            <a:lstStyle/>
            <a:p>
              <a:r>
                <a:rPr lang="en-GB" sz="3600" b="1" dirty="0">
                  <a:solidFill>
                    <a:prstClr val="black"/>
                  </a:solidFill>
                </a:rPr>
                <a:t>H</a:t>
              </a:r>
            </a:p>
          </p:txBody>
        </p:sp>
        <p:sp>
          <p:nvSpPr>
            <p:cNvPr id="28" name="TextBox 27">
              <a:extLst>
                <a:ext uri="{FF2B5EF4-FFF2-40B4-BE49-F238E27FC236}">
                  <a16:creationId xmlns="" xmlns:a16="http://schemas.microsoft.com/office/drawing/2014/main" id="{D4606C6C-9B36-490A-9775-568B94C439C1}"/>
                </a:ext>
              </a:extLst>
            </p:cNvPr>
            <p:cNvSpPr txBox="1"/>
            <p:nvPr/>
          </p:nvSpPr>
          <p:spPr>
            <a:xfrm>
              <a:off x="1650138" y="1874865"/>
              <a:ext cx="1103187" cy="769441"/>
            </a:xfrm>
            <a:prstGeom prst="rect">
              <a:avLst/>
            </a:prstGeom>
            <a:noFill/>
          </p:spPr>
          <p:txBody>
            <a:bodyPr wrap="square" rtlCol="0">
              <a:spAutoFit/>
            </a:bodyPr>
            <a:lstStyle/>
            <a:p>
              <a:r>
                <a:rPr lang="en-GB" sz="4400" b="1" dirty="0">
                  <a:solidFill>
                    <a:srgbClr val="F79646">
                      <a:lumMod val="75000"/>
                    </a:srgbClr>
                  </a:solidFill>
                  <a:effectLst>
                    <a:outerShdw blurRad="38100" dist="38100" dir="2700000" algn="tl">
                      <a:srgbClr val="000000">
                        <a:alpha val="43137"/>
                      </a:srgbClr>
                    </a:outerShdw>
                  </a:effectLst>
                </a:rPr>
                <a:t>NH</a:t>
              </a:r>
              <a:r>
                <a:rPr lang="en-GB" sz="4400" b="1" baseline="-25000" dirty="0">
                  <a:solidFill>
                    <a:srgbClr val="F79646">
                      <a:lumMod val="75000"/>
                    </a:srgbClr>
                  </a:solidFill>
                  <a:effectLst>
                    <a:outerShdw blurRad="38100" dist="38100" dir="2700000" algn="tl">
                      <a:srgbClr val="000000">
                        <a:alpha val="43137"/>
                      </a:srgbClr>
                    </a:outerShdw>
                  </a:effectLst>
                </a:rPr>
                <a:t>3</a:t>
              </a:r>
              <a:endParaRPr lang="en-GB" sz="4400" dirty="0">
                <a:solidFill>
                  <a:prstClr val="black"/>
                </a:solidFill>
              </a:endParaRPr>
            </a:p>
          </p:txBody>
        </p:sp>
      </p:grpSp>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Covalent </a:t>
            </a:r>
            <a:r>
              <a:rPr lang="en-US" sz="2400" b="1" dirty="0" smtClean="0">
                <a:solidFill>
                  <a:schemeClr val="accent6"/>
                </a:solidFill>
              </a:rPr>
              <a:t>bonding</a:t>
            </a:r>
            <a:endParaRPr lang="en-GB" sz="2400" b="1" dirty="0">
              <a:solidFill>
                <a:schemeClr val="accent6"/>
              </a:solidFill>
            </a:endParaRPr>
          </a:p>
        </p:txBody>
      </p:sp>
      <p:sp>
        <p:nvSpPr>
          <p:cNvPr id="6" name="AutoShape 4" descr="Image result for rutherford atomic model">
            <a:extLst>
              <a:ext uri="{FF2B5EF4-FFF2-40B4-BE49-F238E27FC236}">
                <a16:creationId xmlns=""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 name="Rectangle 7">
            <a:extLst>
              <a:ext uri="{FF2B5EF4-FFF2-40B4-BE49-F238E27FC236}">
                <a16:creationId xmlns="" xmlns:a16="http://schemas.microsoft.com/office/drawing/2014/main" id="{FB4E91E2-CC2F-4A95-BBF0-FE59DE224C1F}"/>
              </a:ext>
            </a:extLst>
          </p:cNvPr>
          <p:cNvSpPr/>
          <p:nvPr/>
        </p:nvSpPr>
        <p:spPr>
          <a:xfrm>
            <a:off x="204516" y="833544"/>
            <a:ext cx="8734968" cy="2308324"/>
          </a:xfrm>
          <a:prstGeom prst="rect">
            <a:avLst/>
          </a:prstGeom>
          <a:ln>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2400" dirty="0" smtClean="0">
                <a:solidFill>
                  <a:prstClr val="black"/>
                </a:solidFill>
              </a:rPr>
              <a:t>When atoms </a:t>
            </a:r>
            <a:r>
              <a:rPr lang="en-GB" sz="2400" b="1" dirty="0" smtClean="0">
                <a:solidFill>
                  <a:srgbClr val="F79646">
                    <a:lumMod val="75000"/>
                  </a:srgbClr>
                </a:solidFill>
              </a:rPr>
              <a:t>share pairs of electrons</a:t>
            </a:r>
            <a:r>
              <a:rPr lang="en-GB" sz="2400" dirty="0" smtClean="0">
                <a:solidFill>
                  <a:prstClr val="black"/>
                </a:solidFill>
              </a:rPr>
              <a:t>, they form </a:t>
            </a:r>
            <a:r>
              <a:rPr lang="en-GB" sz="2400" b="1" dirty="0" smtClean="0">
                <a:solidFill>
                  <a:srgbClr val="F79646">
                    <a:lumMod val="75000"/>
                  </a:srgbClr>
                </a:solidFill>
              </a:rPr>
              <a:t>covalent bonds</a:t>
            </a:r>
            <a:r>
              <a:rPr lang="en-GB" sz="2400" dirty="0" smtClean="0">
                <a:solidFill>
                  <a:prstClr val="black"/>
                </a:solidFill>
              </a:rPr>
              <a:t>. These are formed between </a:t>
            </a:r>
            <a:r>
              <a:rPr lang="en-GB" sz="2400" b="1" dirty="0" smtClean="0">
                <a:solidFill>
                  <a:schemeClr val="accent6">
                    <a:lumMod val="75000"/>
                  </a:schemeClr>
                </a:solidFill>
              </a:rPr>
              <a:t>non-metals</a:t>
            </a:r>
            <a:r>
              <a:rPr lang="en-GB" sz="2400" dirty="0" smtClean="0">
                <a:solidFill>
                  <a:prstClr val="black"/>
                </a:solidFill>
              </a:rPr>
              <a:t> and </a:t>
            </a:r>
            <a:r>
              <a:rPr lang="en-GB" sz="2400" b="1" dirty="0" smtClean="0">
                <a:solidFill>
                  <a:schemeClr val="accent6">
                    <a:lumMod val="75000"/>
                  </a:schemeClr>
                </a:solidFill>
              </a:rPr>
              <a:t>non-metals</a:t>
            </a:r>
            <a:r>
              <a:rPr lang="en-GB" sz="2400" dirty="0" smtClean="0">
                <a:solidFill>
                  <a:prstClr val="black"/>
                </a:solidFill>
              </a:rPr>
              <a:t>.</a:t>
            </a:r>
          </a:p>
          <a:p>
            <a:pPr algn="ctr"/>
            <a:r>
              <a:rPr lang="en-GB" sz="2400" dirty="0" smtClean="0">
                <a:solidFill>
                  <a:prstClr val="black"/>
                </a:solidFill>
              </a:rPr>
              <a:t> </a:t>
            </a:r>
          </a:p>
          <a:p>
            <a:pPr algn="ctr"/>
            <a:r>
              <a:rPr lang="en-GB" sz="2400" dirty="0" smtClean="0">
                <a:solidFill>
                  <a:prstClr val="black"/>
                </a:solidFill>
              </a:rPr>
              <a:t>These are </a:t>
            </a:r>
            <a:r>
              <a:rPr lang="en-GB" sz="2400" b="1" dirty="0" smtClean="0">
                <a:solidFill>
                  <a:srgbClr val="F79646">
                    <a:lumMod val="75000"/>
                  </a:srgbClr>
                </a:solidFill>
              </a:rPr>
              <a:t>STRONG</a:t>
            </a:r>
            <a:r>
              <a:rPr lang="en-GB" sz="2400" dirty="0" smtClean="0">
                <a:solidFill>
                  <a:prstClr val="black"/>
                </a:solidFill>
              </a:rPr>
              <a:t> bonds.</a:t>
            </a:r>
          </a:p>
          <a:p>
            <a:pPr algn="ctr"/>
            <a:endParaRPr lang="en-GB" sz="2400" dirty="0" smtClean="0">
              <a:solidFill>
                <a:prstClr val="black"/>
              </a:solidFill>
            </a:endParaRPr>
          </a:p>
          <a:p>
            <a:pPr algn="ctr"/>
            <a:r>
              <a:rPr lang="en-GB" sz="2400" dirty="0" smtClean="0">
                <a:solidFill>
                  <a:prstClr val="black"/>
                </a:solidFill>
              </a:rPr>
              <a:t>Covalent bonding results in the formation of </a:t>
            </a:r>
            <a:r>
              <a:rPr lang="en-GB" sz="2400" b="1" dirty="0" smtClean="0">
                <a:solidFill>
                  <a:schemeClr val="accent6">
                    <a:lumMod val="75000"/>
                  </a:schemeClr>
                </a:solidFill>
              </a:rPr>
              <a:t>molecules</a:t>
            </a:r>
            <a:r>
              <a:rPr lang="en-GB" sz="2400" dirty="0" smtClean="0">
                <a:solidFill>
                  <a:prstClr val="black"/>
                </a:solidFill>
              </a:rPr>
              <a:t>.</a:t>
            </a:r>
            <a:endParaRPr lang="en-GB" sz="2400" b="1" dirty="0">
              <a:solidFill>
                <a:prstClr val="black"/>
              </a:solidFill>
            </a:endParaRPr>
          </a:p>
        </p:txBody>
      </p:sp>
      <p:grpSp>
        <p:nvGrpSpPr>
          <p:cNvPr id="5" name="Group 4"/>
          <p:cNvGrpSpPr/>
          <p:nvPr/>
        </p:nvGrpSpPr>
        <p:grpSpPr>
          <a:xfrm>
            <a:off x="5652120" y="3877634"/>
            <a:ext cx="2743994" cy="2352866"/>
            <a:chOff x="6420434" y="1874865"/>
            <a:chExt cx="2743994" cy="2352866"/>
          </a:xfrm>
        </p:grpSpPr>
        <p:pic>
          <p:nvPicPr>
            <p:cNvPr id="34" name="Picture 2" descr="Related image">
              <a:extLst>
                <a:ext uri="{FF2B5EF4-FFF2-40B4-BE49-F238E27FC236}">
                  <a16:creationId xmlns="" xmlns:a16="http://schemas.microsoft.com/office/drawing/2014/main" id="{F637975C-E46E-489A-AB04-5E345232F4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0434" y="2112759"/>
              <a:ext cx="2743994" cy="211497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 xmlns:a16="http://schemas.microsoft.com/office/drawing/2014/main" id="{FA3959E6-B64C-49FC-A43A-71E5E69AE924}"/>
                </a:ext>
              </a:extLst>
            </p:cNvPr>
            <p:cNvSpPr txBox="1"/>
            <p:nvPr/>
          </p:nvSpPr>
          <p:spPr>
            <a:xfrm>
              <a:off x="6524097" y="1874865"/>
              <a:ext cx="1720311" cy="769441"/>
            </a:xfrm>
            <a:prstGeom prst="rect">
              <a:avLst/>
            </a:prstGeom>
            <a:noFill/>
          </p:spPr>
          <p:txBody>
            <a:bodyPr wrap="square" rtlCol="0">
              <a:spAutoFit/>
            </a:bodyPr>
            <a:lstStyle/>
            <a:p>
              <a:r>
                <a:rPr lang="en-GB" sz="4400" b="1" dirty="0">
                  <a:solidFill>
                    <a:srgbClr val="F79646">
                      <a:lumMod val="75000"/>
                    </a:srgbClr>
                  </a:solidFill>
                  <a:effectLst>
                    <a:outerShdw blurRad="38100" dist="38100" dir="2700000" algn="tl">
                      <a:srgbClr val="000000">
                        <a:alpha val="43137"/>
                      </a:srgbClr>
                    </a:outerShdw>
                  </a:effectLst>
                </a:rPr>
                <a:t>H</a:t>
              </a:r>
              <a:r>
                <a:rPr lang="en-GB" sz="4400" b="1" baseline="-25000" dirty="0">
                  <a:solidFill>
                    <a:srgbClr val="F79646">
                      <a:lumMod val="75000"/>
                    </a:srgbClr>
                  </a:solidFill>
                  <a:effectLst>
                    <a:outerShdw blurRad="38100" dist="38100" dir="2700000" algn="tl">
                      <a:srgbClr val="000000">
                        <a:alpha val="43137"/>
                      </a:srgbClr>
                    </a:outerShdw>
                  </a:effectLst>
                </a:rPr>
                <a:t>2</a:t>
              </a:r>
              <a:r>
                <a:rPr lang="en-GB" sz="4400" b="1" dirty="0">
                  <a:solidFill>
                    <a:srgbClr val="F79646">
                      <a:lumMod val="75000"/>
                    </a:srgbClr>
                  </a:solidFill>
                  <a:effectLst>
                    <a:outerShdw blurRad="38100" dist="38100" dir="2700000" algn="tl">
                      <a:srgbClr val="000000">
                        <a:alpha val="43137"/>
                      </a:srgbClr>
                    </a:outerShdw>
                  </a:effectLst>
                </a:rPr>
                <a:t>O</a:t>
              </a:r>
              <a:endParaRPr lang="en-GB" sz="4400" dirty="0">
                <a:solidFill>
                  <a:prstClr val="black"/>
                </a:solidFill>
              </a:endParaRPr>
            </a:p>
          </p:txBody>
        </p:sp>
        <p:sp>
          <p:nvSpPr>
            <p:cNvPr id="35" name="TextBox 34">
              <a:extLst>
                <a:ext uri="{FF2B5EF4-FFF2-40B4-BE49-F238E27FC236}">
                  <a16:creationId xmlns="" xmlns:a16="http://schemas.microsoft.com/office/drawing/2014/main" id="{A260BB3B-7246-4BDD-9316-01D6974AD42E}"/>
                </a:ext>
              </a:extLst>
            </p:cNvPr>
            <p:cNvSpPr txBox="1"/>
            <p:nvPr/>
          </p:nvSpPr>
          <p:spPr>
            <a:xfrm>
              <a:off x="6623282" y="3156703"/>
              <a:ext cx="476412" cy="646331"/>
            </a:xfrm>
            <a:prstGeom prst="rect">
              <a:avLst/>
            </a:prstGeom>
            <a:noFill/>
          </p:spPr>
          <p:txBody>
            <a:bodyPr wrap="none" rtlCol="0">
              <a:spAutoFit/>
            </a:bodyPr>
            <a:lstStyle/>
            <a:p>
              <a:r>
                <a:rPr lang="en-GB" sz="3600" b="1" dirty="0">
                  <a:solidFill>
                    <a:prstClr val="black"/>
                  </a:solidFill>
                </a:rPr>
                <a:t>H</a:t>
              </a:r>
            </a:p>
          </p:txBody>
        </p:sp>
        <p:sp>
          <p:nvSpPr>
            <p:cNvPr id="36" name="TextBox 35">
              <a:extLst>
                <a:ext uri="{FF2B5EF4-FFF2-40B4-BE49-F238E27FC236}">
                  <a16:creationId xmlns="" xmlns:a16="http://schemas.microsoft.com/office/drawing/2014/main" id="{E1E9B7CB-6545-4C18-98DA-88EF2A91F03D}"/>
                </a:ext>
              </a:extLst>
            </p:cNvPr>
            <p:cNvSpPr txBox="1"/>
            <p:nvPr/>
          </p:nvSpPr>
          <p:spPr>
            <a:xfrm>
              <a:off x="8486842" y="3156702"/>
              <a:ext cx="476412" cy="646331"/>
            </a:xfrm>
            <a:prstGeom prst="rect">
              <a:avLst/>
            </a:prstGeom>
            <a:noFill/>
          </p:spPr>
          <p:txBody>
            <a:bodyPr wrap="none" rtlCol="0">
              <a:spAutoFit/>
            </a:bodyPr>
            <a:lstStyle/>
            <a:p>
              <a:r>
                <a:rPr lang="en-GB" sz="3600" b="1" dirty="0">
                  <a:solidFill>
                    <a:prstClr val="black"/>
                  </a:solidFill>
                </a:rPr>
                <a:t>H</a:t>
              </a:r>
            </a:p>
          </p:txBody>
        </p:sp>
        <p:sp>
          <p:nvSpPr>
            <p:cNvPr id="37" name="TextBox 36">
              <a:extLst>
                <a:ext uri="{FF2B5EF4-FFF2-40B4-BE49-F238E27FC236}">
                  <a16:creationId xmlns="" xmlns:a16="http://schemas.microsoft.com/office/drawing/2014/main" id="{5B3B4060-8014-47BA-BF5A-D7CFFA65C62C}"/>
                </a:ext>
              </a:extLst>
            </p:cNvPr>
            <p:cNvSpPr txBox="1"/>
            <p:nvPr/>
          </p:nvSpPr>
          <p:spPr>
            <a:xfrm>
              <a:off x="7554225" y="2409523"/>
              <a:ext cx="497252" cy="646331"/>
            </a:xfrm>
            <a:prstGeom prst="rect">
              <a:avLst/>
            </a:prstGeom>
            <a:noFill/>
          </p:spPr>
          <p:txBody>
            <a:bodyPr wrap="none" rtlCol="0">
              <a:spAutoFit/>
            </a:bodyPr>
            <a:lstStyle/>
            <a:p>
              <a:r>
                <a:rPr lang="en-GB" sz="3600" b="1" dirty="0">
                  <a:solidFill>
                    <a:prstClr val="black"/>
                  </a:solidFill>
                </a:rPr>
                <a:t>O</a:t>
              </a:r>
            </a:p>
          </p:txBody>
        </p:sp>
      </p:grpSp>
    </p:spTree>
    <p:extLst>
      <p:ext uri="{BB962C8B-B14F-4D97-AF65-F5344CB8AC3E}">
        <p14:creationId xmlns:p14="http://schemas.microsoft.com/office/powerpoint/2010/main" val="17656022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relate size and scale of atoms to objects in the physical world.">
            <a:extLst>
              <a:ext uri="{FF2B5EF4-FFF2-40B4-BE49-F238E27FC236}">
                <a16:creationId xmlns:a16="http://schemas.microsoft.com/office/drawing/2014/main" xmlns="" id="{F48F128C-EEFD-4CD1-AD5B-1AFD50E3A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14" y="1340768"/>
            <a:ext cx="8296668" cy="5176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68386CBB-B86B-450E-85F6-2BE0F2ED3BCE}"/>
              </a:ext>
            </a:extLst>
          </p:cNvPr>
          <p:cNvSpPr txBox="1"/>
          <p:nvPr/>
        </p:nvSpPr>
        <p:spPr>
          <a:xfrm>
            <a:off x="256965" y="764704"/>
            <a:ext cx="8522566" cy="400110"/>
          </a:xfrm>
          <a:prstGeom prst="rect">
            <a:avLst/>
          </a:prstGeom>
          <a:noFill/>
        </p:spPr>
        <p:txBody>
          <a:bodyPr wrap="square" rtlCol="0">
            <a:spAutoFit/>
          </a:bodyPr>
          <a:lstStyle/>
          <a:p>
            <a:pPr algn="ctr"/>
            <a:r>
              <a:rPr lang="en-GB" sz="2000" dirty="0"/>
              <a:t>Atoms are tiny - the radius of a typical atom is </a:t>
            </a:r>
            <a:r>
              <a:rPr lang="en-GB" sz="2000" b="1" dirty="0"/>
              <a:t>one tenth</a:t>
            </a:r>
            <a:r>
              <a:rPr lang="en-GB" sz="2000" dirty="0"/>
              <a:t> of a billionth of a meter. </a:t>
            </a:r>
          </a:p>
        </p:txBody>
      </p:sp>
      <p:sp>
        <p:nvSpPr>
          <p:cNvPr id="6" name="Title 1"/>
          <p:cNvSpPr txBox="1">
            <a:spLocks/>
          </p:cNvSpPr>
          <p:nvPr/>
        </p:nvSpPr>
        <p:spPr>
          <a:xfrm>
            <a:off x="611560" y="35655"/>
            <a:ext cx="8532440"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smtClean="0">
                <a:solidFill>
                  <a:schemeClr val="accent6"/>
                </a:solidFill>
              </a:rPr>
              <a:t>Order of magnitude of atoms and molecules</a:t>
            </a:r>
            <a:endParaRPr lang="en-GB" sz="2400" b="1" kern="0" dirty="0">
              <a:solidFill>
                <a:schemeClr val="accent6"/>
              </a:solidFill>
            </a:endParaRPr>
          </a:p>
        </p:txBody>
      </p:sp>
    </p:spTree>
    <p:extLst>
      <p:ext uri="{BB962C8B-B14F-4D97-AF65-F5344CB8AC3E}">
        <p14:creationId xmlns:p14="http://schemas.microsoft.com/office/powerpoint/2010/main" val="31013302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Covalent </a:t>
            </a:r>
            <a:r>
              <a:rPr lang="en-US" sz="2400" b="1" dirty="0" smtClean="0">
                <a:solidFill>
                  <a:schemeClr val="accent6"/>
                </a:solidFill>
              </a:rPr>
              <a:t>bonding</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4" descr="Image result for rutherford atomic model">
            <a:extLst>
              <a:ext uri="{FF2B5EF4-FFF2-40B4-BE49-F238E27FC236}">
                <a16:creationId xmlns=""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 name="Rectangle 11">
            <a:extLst>
              <a:ext uri="{FF2B5EF4-FFF2-40B4-BE49-F238E27FC236}">
                <a16:creationId xmlns="" xmlns:a16="http://schemas.microsoft.com/office/drawing/2014/main" id="{CB2CB522-E3E9-40D8-A8D4-D48270CF3F2C}"/>
              </a:ext>
            </a:extLst>
          </p:cNvPr>
          <p:cNvSpPr/>
          <p:nvPr/>
        </p:nvSpPr>
        <p:spPr>
          <a:xfrm>
            <a:off x="241376" y="830752"/>
            <a:ext cx="8661248"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sz="2000" dirty="0">
                <a:solidFill>
                  <a:prstClr val="black"/>
                </a:solidFill>
              </a:rPr>
              <a:t>Covalently bonded substances may consist of small molecules.  The covalent bond in molecules can be represented </a:t>
            </a:r>
            <a:r>
              <a:rPr lang="en-GB" sz="2000" dirty="0" smtClean="0">
                <a:solidFill>
                  <a:prstClr val="black"/>
                </a:solidFill>
              </a:rPr>
              <a:t>using </a:t>
            </a:r>
            <a:r>
              <a:rPr lang="en-GB" sz="2000" b="1" dirty="0" smtClean="0">
                <a:solidFill>
                  <a:schemeClr val="accent6">
                    <a:lumMod val="75000"/>
                  </a:schemeClr>
                </a:solidFill>
              </a:rPr>
              <a:t>dot and cross diagrams</a:t>
            </a:r>
            <a:r>
              <a:rPr lang="en-GB" sz="2000" dirty="0" smtClean="0">
                <a:solidFill>
                  <a:prstClr val="black"/>
                </a:solidFill>
              </a:rPr>
              <a:t>. </a:t>
            </a:r>
          </a:p>
          <a:p>
            <a:pPr algn="ctr"/>
            <a:r>
              <a:rPr lang="en-GB" sz="2000" dirty="0" smtClean="0">
                <a:solidFill>
                  <a:prstClr val="black"/>
                </a:solidFill>
              </a:rPr>
              <a:t>Normally only the outer shell of electrons is shown. These are the simple molecular, covalent substances mentioned in the specification.</a:t>
            </a:r>
            <a:endParaRPr lang="en-GB" sz="2000" dirty="0">
              <a:solidFill>
                <a:prstClr val="black"/>
              </a:solidFill>
            </a:endParaRPr>
          </a:p>
        </p:txBody>
      </p:sp>
      <p:pic>
        <p:nvPicPr>
          <p:cNvPr id="3" name="Picture 2"/>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23053" y="2154191"/>
            <a:ext cx="2659430" cy="2661850"/>
          </a:xfrm>
          <a:prstGeom prst="rect">
            <a:avLst/>
          </a:prstGeom>
        </p:spPr>
      </p:pic>
      <p:pic>
        <p:nvPicPr>
          <p:cNvPr id="7" name="Picture 6"/>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321825" y="2553983"/>
            <a:ext cx="2344828" cy="1988840"/>
          </a:xfrm>
          <a:prstGeom prst="rect">
            <a:avLst/>
          </a:prstGeom>
        </p:spPr>
      </p:pic>
      <p:pic>
        <p:nvPicPr>
          <p:cNvPr id="27" name="Picture 26"/>
          <p:cNvPicPr>
            <a:picLocks noChangeAspect="1"/>
          </p:cNvPicPr>
          <p:nvPr/>
        </p:nvPicPr>
        <p:blipFill>
          <a:blip r:embed="rId5">
            <a:duotone>
              <a:schemeClr val="accent6">
                <a:shade val="45000"/>
                <a:satMod val="135000"/>
              </a:schemeClr>
              <a:prstClr val="white"/>
            </a:duotone>
          </a:blip>
          <a:stretch>
            <a:fillRect/>
          </a:stretch>
        </p:blipFill>
        <p:spPr>
          <a:xfrm>
            <a:off x="3303247" y="2585878"/>
            <a:ext cx="2395936" cy="1798476"/>
          </a:xfrm>
          <a:prstGeom prst="rect">
            <a:avLst/>
          </a:prstGeom>
        </p:spPr>
      </p:pic>
      <p:pic>
        <p:nvPicPr>
          <p:cNvPr id="46" name="Picture 45"/>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232110" y="4670270"/>
            <a:ext cx="2374979" cy="1484362"/>
          </a:xfrm>
          <a:prstGeom prst="rect">
            <a:avLst/>
          </a:prstGeom>
        </p:spPr>
      </p:pic>
      <p:pic>
        <p:nvPicPr>
          <p:cNvPr id="47" name="Picture 46"/>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042638" y="4831811"/>
            <a:ext cx="2903203" cy="1161281"/>
          </a:xfrm>
          <a:prstGeom prst="rect">
            <a:avLst/>
          </a:prstGeom>
        </p:spPr>
      </p:pic>
      <p:pic>
        <p:nvPicPr>
          <p:cNvPr id="54" name="Picture 53"/>
          <p:cNvPicPr>
            <a:picLocks noChangeAspect="1"/>
          </p:cNvPicPr>
          <p:nvPr/>
        </p:nvPicPr>
        <p:blipFill>
          <a:blip r:embed="rId8">
            <a:duotone>
              <a:schemeClr val="accent6">
                <a:shade val="45000"/>
                <a:satMod val="135000"/>
              </a:schemeClr>
              <a:prstClr val="white"/>
            </a:duotone>
          </a:blip>
          <a:stretch>
            <a:fillRect/>
          </a:stretch>
        </p:blipFill>
        <p:spPr>
          <a:xfrm>
            <a:off x="515005" y="5016567"/>
            <a:ext cx="1664352" cy="963251"/>
          </a:xfrm>
          <a:prstGeom prst="rect">
            <a:avLst/>
          </a:prstGeom>
        </p:spPr>
      </p:pic>
      <p:sp>
        <p:nvSpPr>
          <p:cNvPr id="5" name="TextBox 4"/>
          <p:cNvSpPr txBox="1"/>
          <p:nvPr/>
        </p:nvSpPr>
        <p:spPr>
          <a:xfrm>
            <a:off x="3505125" y="2306591"/>
            <a:ext cx="2238031" cy="400110"/>
          </a:xfrm>
          <a:prstGeom prst="rect">
            <a:avLst/>
          </a:prstGeom>
          <a:noFill/>
        </p:spPr>
        <p:txBody>
          <a:bodyPr wrap="square" rtlCol="0">
            <a:spAutoFit/>
          </a:bodyPr>
          <a:lstStyle/>
          <a:p>
            <a:r>
              <a:rPr lang="en-GB" sz="2000" dirty="0" smtClean="0"/>
              <a:t>Hydrogen chloride</a:t>
            </a:r>
            <a:endParaRPr lang="en-GB" sz="2000" dirty="0"/>
          </a:p>
        </p:txBody>
      </p:sp>
      <p:sp>
        <p:nvSpPr>
          <p:cNvPr id="13" name="TextBox 12"/>
          <p:cNvSpPr txBox="1"/>
          <p:nvPr/>
        </p:nvSpPr>
        <p:spPr>
          <a:xfrm>
            <a:off x="6624777" y="6040438"/>
            <a:ext cx="1933231" cy="400110"/>
          </a:xfrm>
          <a:prstGeom prst="rect">
            <a:avLst/>
          </a:prstGeom>
          <a:noFill/>
        </p:spPr>
        <p:txBody>
          <a:bodyPr wrap="square" rtlCol="0">
            <a:spAutoFit/>
          </a:bodyPr>
          <a:lstStyle/>
          <a:p>
            <a:r>
              <a:rPr lang="en-GB" sz="2000" dirty="0" smtClean="0"/>
              <a:t>Carbon dioxide</a:t>
            </a:r>
            <a:endParaRPr lang="en-GB" sz="2000" dirty="0"/>
          </a:p>
        </p:txBody>
      </p:sp>
      <p:sp>
        <p:nvSpPr>
          <p:cNvPr id="14" name="TextBox 13"/>
          <p:cNvSpPr txBox="1"/>
          <p:nvPr/>
        </p:nvSpPr>
        <p:spPr>
          <a:xfrm>
            <a:off x="726923" y="6007009"/>
            <a:ext cx="1240515" cy="400110"/>
          </a:xfrm>
          <a:prstGeom prst="rect">
            <a:avLst/>
          </a:prstGeom>
          <a:noFill/>
        </p:spPr>
        <p:txBody>
          <a:bodyPr wrap="square" rtlCol="0">
            <a:spAutoFit/>
          </a:bodyPr>
          <a:lstStyle/>
          <a:p>
            <a:r>
              <a:rPr lang="en-GB" sz="2000" dirty="0" smtClean="0"/>
              <a:t>Hydrogen</a:t>
            </a:r>
            <a:endParaRPr lang="en-GB" sz="2000" dirty="0"/>
          </a:p>
        </p:txBody>
      </p:sp>
      <p:sp>
        <p:nvSpPr>
          <p:cNvPr id="15" name="TextBox 14"/>
          <p:cNvSpPr txBox="1"/>
          <p:nvPr/>
        </p:nvSpPr>
        <p:spPr>
          <a:xfrm>
            <a:off x="3951742" y="6040438"/>
            <a:ext cx="1240515" cy="400110"/>
          </a:xfrm>
          <a:prstGeom prst="rect">
            <a:avLst/>
          </a:prstGeom>
          <a:noFill/>
        </p:spPr>
        <p:txBody>
          <a:bodyPr wrap="square" rtlCol="0">
            <a:spAutoFit/>
          </a:bodyPr>
          <a:lstStyle/>
          <a:p>
            <a:r>
              <a:rPr lang="en-GB" sz="2000" dirty="0" smtClean="0"/>
              <a:t>Oxygen</a:t>
            </a:r>
            <a:endParaRPr lang="en-GB" sz="2000" dirty="0"/>
          </a:p>
        </p:txBody>
      </p:sp>
      <p:sp>
        <p:nvSpPr>
          <p:cNvPr id="16" name="TextBox 15"/>
          <p:cNvSpPr txBox="1"/>
          <p:nvPr/>
        </p:nvSpPr>
        <p:spPr>
          <a:xfrm>
            <a:off x="8163742" y="2938803"/>
            <a:ext cx="1240515" cy="400110"/>
          </a:xfrm>
          <a:prstGeom prst="rect">
            <a:avLst/>
          </a:prstGeom>
          <a:noFill/>
        </p:spPr>
        <p:txBody>
          <a:bodyPr wrap="square" rtlCol="0">
            <a:spAutoFit/>
          </a:bodyPr>
          <a:lstStyle/>
          <a:p>
            <a:r>
              <a:rPr lang="en-GB" sz="2000" dirty="0" smtClean="0"/>
              <a:t>Water</a:t>
            </a:r>
            <a:endParaRPr lang="en-GB" sz="2000" dirty="0"/>
          </a:p>
        </p:txBody>
      </p:sp>
      <p:sp>
        <p:nvSpPr>
          <p:cNvPr id="17" name="TextBox 16"/>
          <p:cNvSpPr txBox="1"/>
          <p:nvPr/>
        </p:nvSpPr>
        <p:spPr>
          <a:xfrm>
            <a:off x="34092" y="4005064"/>
            <a:ext cx="1240515" cy="400110"/>
          </a:xfrm>
          <a:prstGeom prst="rect">
            <a:avLst/>
          </a:prstGeom>
          <a:noFill/>
        </p:spPr>
        <p:txBody>
          <a:bodyPr wrap="square" rtlCol="0">
            <a:spAutoFit/>
          </a:bodyPr>
          <a:lstStyle/>
          <a:p>
            <a:r>
              <a:rPr lang="en-GB" sz="2000" dirty="0" smtClean="0"/>
              <a:t>Methane</a:t>
            </a:r>
            <a:endParaRPr lang="en-GB" sz="2000" dirty="0"/>
          </a:p>
        </p:txBody>
      </p:sp>
    </p:spTree>
    <p:extLst>
      <p:ext uri="{BB962C8B-B14F-4D97-AF65-F5344CB8AC3E}">
        <p14:creationId xmlns:p14="http://schemas.microsoft.com/office/powerpoint/2010/main" val="32360224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7" name="TextBox 6"/>
          <p:cNvSpPr txBox="1"/>
          <p:nvPr/>
        </p:nvSpPr>
        <p:spPr>
          <a:xfrm>
            <a:off x="0" y="980728"/>
            <a:ext cx="5004048" cy="4278094"/>
          </a:xfrm>
          <a:prstGeom prst="rect">
            <a:avLst/>
          </a:prstGeom>
          <a:noFill/>
        </p:spPr>
        <p:txBody>
          <a:bodyPr wrap="square" rtlCol="0">
            <a:spAutoFit/>
          </a:bodyPr>
          <a:lstStyle/>
          <a:p>
            <a:r>
              <a:rPr lang="en-GB" sz="7200" b="1" dirty="0" err="1">
                <a:solidFill>
                  <a:prstClr val="black"/>
                </a:solidFill>
                <a:ea typeface="Beirut" charset="-78"/>
                <a:cs typeface="Beirut" charset="-78"/>
              </a:rPr>
              <a:t>QuestionIT</a:t>
            </a:r>
            <a:r>
              <a:rPr lang="en-GB" sz="7200" b="1" dirty="0">
                <a:solidFill>
                  <a:prstClr val="black"/>
                </a:solidFill>
                <a:ea typeface="Beirut" charset="-78"/>
                <a:cs typeface="Beirut" charset="-78"/>
              </a:rPr>
              <a:t>!</a:t>
            </a:r>
          </a:p>
          <a:p>
            <a:endParaRPr lang="en-GB" dirty="0">
              <a:solidFill>
                <a:prstClr val="black"/>
              </a:solidFill>
            </a:endParaRPr>
          </a:p>
          <a:p>
            <a:endParaRPr lang="en-GB" dirty="0">
              <a:solidFill>
                <a:prstClr val="black"/>
              </a:solidFill>
            </a:endParaRPr>
          </a:p>
          <a:p>
            <a:endParaRPr lang="en-GB" dirty="0">
              <a:solidFill>
                <a:prstClr val="black"/>
              </a:solidFill>
            </a:endParaRPr>
          </a:p>
          <a:p>
            <a:r>
              <a:rPr lang="en-GB" sz="3600" b="1" dirty="0">
                <a:solidFill>
                  <a:prstClr val="black">
                    <a:lumMod val="50000"/>
                    <a:lumOff val="50000"/>
                  </a:prstClr>
                </a:solidFill>
              </a:rPr>
              <a:t>Bonding</a:t>
            </a:r>
          </a:p>
          <a:p>
            <a:r>
              <a:rPr lang="en-GB" sz="3600" b="1" dirty="0">
                <a:solidFill>
                  <a:prstClr val="black">
                    <a:lumMod val="50000"/>
                    <a:lumOff val="50000"/>
                  </a:prstClr>
                </a:solidFill>
              </a:rPr>
              <a:t>PART 2</a:t>
            </a:r>
          </a:p>
          <a:p>
            <a:endParaRPr lang="en-GB" sz="2800" dirty="0">
              <a:solidFill>
                <a:prstClr val="black">
                  <a:lumMod val="50000"/>
                  <a:lumOff val="50000"/>
                </a:prstClr>
              </a:solidFill>
            </a:endParaRPr>
          </a:p>
          <a:p>
            <a:pPr marL="685800" lvl="1" indent="-342900">
              <a:buFont typeface="Arial" charset="0"/>
              <a:buChar char="•"/>
            </a:pPr>
            <a:r>
              <a:rPr lang="en-US" sz="2800" b="1" dirty="0">
                <a:solidFill>
                  <a:prstClr val="white">
                    <a:lumMod val="50000"/>
                  </a:prstClr>
                </a:solidFill>
              </a:rPr>
              <a:t>Covalent bonding</a:t>
            </a:r>
          </a:p>
          <a:p>
            <a:endParaRPr lang="en-GB" dirty="0">
              <a:solidFill>
                <a:prstClr val="black"/>
              </a:solidFill>
            </a:endParaRP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Tree>
    <p:extLst>
      <p:ext uri="{BB962C8B-B14F-4D97-AF65-F5344CB8AC3E}">
        <p14:creationId xmlns:p14="http://schemas.microsoft.com/office/powerpoint/2010/main" val="2056990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Model of the atom</a:t>
            </a:r>
            <a:endParaRPr lang="en-GB" sz="2400" b="1" dirty="0">
              <a:solidFill>
                <a:schemeClr val="accent6"/>
              </a:solidFill>
            </a:endParaRPr>
          </a:p>
        </p:txBody>
      </p:sp>
      <p:sp>
        <p:nvSpPr>
          <p:cNvPr id="3" name="TextBox 2">
            <a:extLst>
              <a:ext uri="{FF2B5EF4-FFF2-40B4-BE49-F238E27FC236}">
                <a16:creationId xmlns:a16="http://schemas.microsoft.com/office/drawing/2014/main" xmlns="" id="{BFB9488D-9EAF-4EF5-AB57-642A3E74A244}"/>
              </a:ext>
            </a:extLst>
          </p:cNvPr>
          <p:cNvSpPr txBox="1"/>
          <p:nvPr/>
        </p:nvSpPr>
        <p:spPr>
          <a:xfrm>
            <a:off x="107504" y="700871"/>
            <a:ext cx="6841957" cy="5940088"/>
          </a:xfrm>
          <a:prstGeom prst="rect">
            <a:avLst/>
          </a:prstGeom>
          <a:noFill/>
        </p:spPr>
        <p:txBody>
          <a:bodyPr wrap="square" rtlCol="0">
            <a:spAutoFit/>
          </a:bodyPr>
          <a:lstStyle/>
          <a:p>
            <a:r>
              <a:rPr lang="en-GB" sz="2000" b="1" dirty="0"/>
              <a:t>1914</a:t>
            </a:r>
          </a:p>
          <a:p>
            <a:r>
              <a:rPr lang="en-GB" sz="2000" b="1" dirty="0">
                <a:solidFill>
                  <a:schemeClr val="accent6">
                    <a:lumMod val="75000"/>
                  </a:schemeClr>
                </a:solidFill>
              </a:rPr>
              <a:t>Niels Bohr </a:t>
            </a:r>
            <a:r>
              <a:rPr lang="en-GB" sz="2000" dirty="0"/>
              <a:t>noticed that the </a:t>
            </a:r>
            <a:r>
              <a:rPr lang="en-GB" sz="2000" b="1" dirty="0"/>
              <a:t>light</a:t>
            </a:r>
            <a:r>
              <a:rPr lang="en-GB" sz="2000" dirty="0"/>
              <a:t> given out when atoms were </a:t>
            </a:r>
            <a:r>
              <a:rPr lang="en-GB" sz="2000" b="1" dirty="0"/>
              <a:t>heated</a:t>
            </a:r>
            <a:r>
              <a:rPr lang="en-GB" sz="2000" dirty="0"/>
              <a:t> only had </a:t>
            </a:r>
            <a:r>
              <a:rPr lang="en-GB" sz="2000" b="1" dirty="0"/>
              <a:t>specific</a:t>
            </a:r>
            <a:r>
              <a:rPr lang="en-GB" sz="2000" dirty="0"/>
              <a:t> amounts of</a:t>
            </a:r>
            <a:r>
              <a:rPr lang="en-GB" sz="2000" b="1" dirty="0"/>
              <a:t> energy </a:t>
            </a:r>
            <a:r>
              <a:rPr lang="en-GB" sz="2000" dirty="0"/>
              <a:t>and he adapted the nuclear model by suggesting that </a:t>
            </a:r>
            <a:r>
              <a:rPr lang="en-GB" sz="2000" dirty="0">
                <a:solidFill>
                  <a:schemeClr val="accent6">
                    <a:lumMod val="75000"/>
                  </a:schemeClr>
                </a:solidFill>
              </a:rPr>
              <a:t>electrons</a:t>
            </a:r>
            <a:r>
              <a:rPr lang="en-GB" sz="2000" b="1" dirty="0">
                <a:solidFill>
                  <a:schemeClr val="accent6">
                    <a:lumMod val="75000"/>
                  </a:schemeClr>
                </a:solidFill>
              </a:rPr>
              <a:t> orbit </a:t>
            </a:r>
            <a:r>
              <a:rPr lang="en-GB" sz="2000" dirty="0">
                <a:solidFill>
                  <a:schemeClr val="accent6">
                    <a:lumMod val="75000"/>
                  </a:schemeClr>
                </a:solidFill>
              </a:rPr>
              <a:t>the nucleus at </a:t>
            </a:r>
            <a:r>
              <a:rPr lang="en-GB" sz="2000" b="1" dirty="0">
                <a:solidFill>
                  <a:schemeClr val="accent6">
                    <a:lumMod val="75000"/>
                  </a:schemeClr>
                </a:solidFill>
              </a:rPr>
              <a:t>specific distances </a:t>
            </a:r>
            <a:r>
              <a:rPr lang="en-GB" sz="2000" dirty="0">
                <a:solidFill>
                  <a:schemeClr val="accent6">
                    <a:lumMod val="75000"/>
                  </a:schemeClr>
                </a:solidFill>
              </a:rPr>
              <a:t>in certain </a:t>
            </a:r>
            <a:r>
              <a:rPr lang="en-GB" sz="2000" b="1" dirty="0">
                <a:solidFill>
                  <a:schemeClr val="accent6">
                    <a:lumMod val="75000"/>
                  </a:schemeClr>
                </a:solidFill>
              </a:rPr>
              <a:t>fixed energy levels </a:t>
            </a:r>
            <a:r>
              <a:rPr lang="en-GB" sz="2000" dirty="0">
                <a:solidFill>
                  <a:schemeClr val="accent6">
                    <a:lumMod val="75000"/>
                  </a:schemeClr>
                </a:solidFill>
              </a:rPr>
              <a:t>(or shells</a:t>
            </a:r>
            <a:r>
              <a:rPr lang="en-GB" sz="2000" dirty="0" smtClean="0">
                <a:solidFill>
                  <a:schemeClr val="accent6">
                    <a:lumMod val="75000"/>
                  </a:schemeClr>
                </a:solidFill>
              </a:rPr>
              <a:t>)</a:t>
            </a:r>
            <a:r>
              <a:rPr lang="en-GB" sz="2000" dirty="0" smtClean="0"/>
              <a:t>. </a:t>
            </a:r>
            <a:r>
              <a:rPr lang="en-GB" sz="2000" dirty="0"/>
              <a:t>The energy must be given out when excited electrons </a:t>
            </a:r>
            <a:r>
              <a:rPr lang="en-GB" sz="2000" b="1" dirty="0"/>
              <a:t>fall</a:t>
            </a:r>
            <a:r>
              <a:rPr lang="en-GB" sz="2000" dirty="0"/>
              <a:t> from a </a:t>
            </a:r>
            <a:r>
              <a:rPr lang="en-GB" sz="2000" b="1" dirty="0"/>
              <a:t>high</a:t>
            </a:r>
            <a:r>
              <a:rPr lang="en-GB" sz="2000" dirty="0"/>
              <a:t> to </a:t>
            </a:r>
            <a:r>
              <a:rPr lang="en-GB" sz="2000" b="1" dirty="0"/>
              <a:t>low </a:t>
            </a:r>
            <a:r>
              <a:rPr lang="en-GB" sz="2000" dirty="0"/>
              <a:t>energy level.  </a:t>
            </a:r>
            <a:endParaRPr lang="en-GB" sz="2000" dirty="0" smtClean="0"/>
          </a:p>
          <a:p>
            <a:endParaRPr lang="en-GB" sz="2000" dirty="0"/>
          </a:p>
          <a:p>
            <a:r>
              <a:rPr lang="en-GB" sz="2000" dirty="0"/>
              <a:t>Later experiments led to the idea that the </a:t>
            </a:r>
            <a:r>
              <a:rPr lang="en-GB" sz="2000" b="1" dirty="0">
                <a:solidFill>
                  <a:schemeClr val="accent6">
                    <a:lumMod val="75000"/>
                  </a:schemeClr>
                </a:solidFill>
              </a:rPr>
              <a:t>positive charge </a:t>
            </a:r>
            <a:r>
              <a:rPr lang="en-GB" sz="2000" dirty="0">
                <a:solidFill>
                  <a:schemeClr val="accent6">
                    <a:lumMod val="75000"/>
                  </a:schemeClr>
                </a:solidFill>
              </a:rPr>
              <a:t>of the nucleus could be </a:t>
            </a:r>
            <a:r>
              <a:rPr lang="en-GB" sz="2000" b="1" dirty="0">
                <a:solidFill>
                  <a:schemeClr val="accent6">
                    <a:lumMod val="75000"/>
                  </a:schemeClr>
                </a:solidFill>
              </a:rPr>
              <a:t>subdivided</a:t>
            </a:r>
            <a:r>
              <a:rPr lang="en-GB" sz="2000" dirty="0"/>
              <a:t> into a </a:t>
            </a:r>
            <a:r>
              <a:rPr lang="en-GB" sz="2000" b="1" dirty="0"/>
              <a:t>whole number </a:t>
            </a:r>
            <a:r>
              <a:rPr lang="en-GB" sz="2000" dirty="0"/>
              <a:t>of </a:t>
            </a:r>
            <a:r>
              <a:rPr lang="en-GB" sz="2000" b="1" dirty="0"/>
              <a:t>smaller particles</a:t>
            </a:r>
            <a:r>
              <a:rPr lang="en-GB" sz="2000" dirty="0"/>
              <a:t>, each particle having the </a:t>
            </a:r>
            <a:r>
              <a:rPr lang="en-GB" sz="2000" b="1" dirty="0"/>
              <a:t>same</a:t>
            </a:r>
            <a:r>
              <a:rPr lang="en-GB" sz="2000" dirty="0"/>
              <a:t> amount of </a:t>
            </a:r>
            <a:r>
              <a:rPr lang="en-GB" sz="2000" b="1" dirty="0">
                <a:solidFill>
                  <a:schemeClr val="accent6">
                    <a:lumMod val="75000"/>
                  </a:schemeClr>
                </a:solidFill>
              </a:rPr>
              <a:t>positive </a:t>
            </a:r>
            <a:r>
              <a:rPr lang="en-GB" sz="2000" dirty="0">
                <a:solidFill>
                  <a:schemeClr val="accent6">
                    <a:lumMod val="75000"/>
                  </a:schemeClr>
                </a:solidFill>
              </a:rPr>
              <a:t>charge</a:t>
            </a:r>
            <a:r>
              <a:rPr lang="en-GB" sz="2000" dirty="0"/>
              <a:t>. </a:t>
            </a:r>
            <a:r>
              <a:rPr lang="en-GB" sz="2000" dirty="0" smtClean="0"/>
              <a:t>The </a:t>
            </a:r>
            <a:r>
              <a:rPr lang="en-GB" sz="2000" dirty="0"/>
              <a:t>name </a:t>
            </a:r>
            <a:r>
              <a:rPr lang="en-GB" sz="2000" b="1" dirty="0">
                <a:solidFill>
                  <a:schemeClr val="accent6">
                    <a:lumMod val="75000"/>
                  </a:schemeClr>
                </a:solidFill>
              </a:rPr>
              <a:t>proton</a:t>
            </a:r>
            <a:r>
              <a:rPr lang="en-GB" sz="2000" dirty="0"/>
              <a:t> was given to these particles</a:t>
            </a:r>
            <a:r>
              <a:rPr lang="en-GB" sz="2000" dirty="0" smtClean="0"/>
              <a:t>.</a:t>
            </a:r>
          </a:p>
          <a:p>
            <a:endParaRPr lang="en-GB" sz="2000" dirty="0"/>
          </a:p>
          <a:p>
            <a:r>
              <a:rPr lang="en-GB" sz="2000" b="1" dirty="0"/>
              <a:t>1932</a:t>
            </a:r>
          </a:p>
          <a:p>
            <a:r>
              <a:rPr lang="en-GB" altLang="en-US" sz="2000" b="1" dirty="0">
                <a:solidFill>
                  <a:schemeClr val="accent6">
                    <a:lumMod val="75000"/>
                  </a:schemeClr>
                </a:solidFill>
                <a:latin typeface="+mj-lt"/>
              </a:rPr>
              <a:t>James Chadwick </a:t>
            </a:r>
            <a:r>
              <a:rPr lang="en-GB" sz="2000" dirty="0"/>
              <a:t>bombarded </a:t>
            </a:r>
            <a:r>
              <a:rPr lang="en-GB" sz="2000" b="1" dirty="0"/>
              <a:t>beryllium </a:t>
            </a:r>
            <a:r>
              <a:rPr lang="en-GB" sz="2000" dirty="0"/>
              <a:t>atoms with </a:t>
            </a:r>
            <a:r>
              <a:rPr lang="en-GB" sz="2000" b="1" dirty="0"/>
              <a:t>alpha</a:t>
            </a:r>
            <a:r>
              <a:rPr lang="en-GB" sz="2000" dirty="0"/>
              <a:t> particles. An unknown radiation was produced. Chadwick interpreted this radiation as being composed of particles with a </a:t>
            </a:r>
            <a:r>
              <a:rPr lang="en-GB" sz="2000" b="1" dirty="0"/>
              <a:t>neutral electrical charge </a:t>
            </a:r>
            <a:r>
              <a:rPr lang="en-GB" sz="2000" dirty="0"/>
              <a:t>and the approximate </a:t>
            </a:r>
            <a:r>
              <a:rPr lang="en-GB" sz="2000" b="1" dirty="0"/>
              <a:t>mass of a proton</a:t>
            </a:r>
            <a:r>
              <a:rPr lang="en-GB" sz="2000" dirty="0"/>
              <a:t>. This particle became known as the </a:t>
            </a:r>
            <a:r>
              <a:rPr lang="en-GB" sz="2000" b="1" dirty="0">
                <a:solidFill>
                  <a:schemeClr val="accent6">
                    <a:lumMod val="75000"/>
                  </a:schemeClr>
                </a:solidFill>
              </a:rPr>
              <a:t>neutron</a:t>
            </a:r>
            <a:r>
              <a:rPr lang="en-GB" sz="2000" dirty="0"/>
              <a:t>.</a:t>
            </a:r>
          </a:p>
        </p:txBody>
      </p:sp>
      <p:sp>
        <p:nvSpPr>
          <p:cNvPr id="4" name="AutoShape 2" descr="Image result for plum pudding model">
            <a:extLst>
              <a:ext uri="{FF2B5EF4-FFF2-40B4-BE49-F238E27FC236}">
                <a16:creationId xmlns:a16="http://schemas.microsoft.com/office/drawing/2014/main" xmlns=""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xmlns=""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506" name="Picture 2" descr="Image result for bohr model of the atom">
            <a:extLst>
              <a:ext uri="{FF2B5EF4-FFF2-40B4-BE49-F238E27FC236}">
                <a16:creationId xmlns:a16="http://schemas.microsoft.com/office/drawing/2014/main" xmlns="" id="{52A30CA3-F3D0-4632-8A35-176B79A58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355" y="1239107"/>
            <a:ext cx="2139833" cy="203749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Image result for james chadwick model">
            <a:extLst>
              <a:ext uri="{FF2B5EF4-FFF2-40B4-BE49-F238E27FC236}">
                <a16:creationId xmlns:a16="http://schemas.microsoft.com/office/drawing/2014/main" xmlns="" id="{7790C294-F4E1-494B-B8D0-1EEDFFE4EB36}"/>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xmlns="" id="{B18F3876-A4D2-4B36-AD8B-CDEF427851FF}"/>
              </a:ext>
            </a:extLst>
          </p:cNvPr>
          <p:cNvPicPr>
            <a:picLocks noChangeAspect="1"/>
          </p:cNvPicPr>
          <p:nvPr/>
        </p:nvPicPr>
        <p:blipFill>
          <a:blip r:embed="rId4"/>
          <a:stretch>
            <a:fillRect/>
          </a:stretch>
        </p:blipFill>
        <p:spPr>
          <a:xfrm>
            <a:off x="6949461" y="4869161"/>
            <a:ext cx="1746577" cy="1080120"/>
          </a:xfrm>
          <a:prstGeom prst="rect">
            <a:avLst/>
          </a:prstGeom>
        </p:spPr>
      </p:pic>
    </p:spTree>
    <p:extLst>
      <p:ext uri="{BB962C8B-B14F-4D97-AF65-F5344CB8AC3E}">
        <p14:creationId xmlns:p14="http://schemas.microsoft.com/office/powerpoint/2010/main" val="30049302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Bonding – Part 2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7" y="697936"/>
            <a:ext cx="8915400" cy="5632311"/>
          </a:xfrm>
          <a:prstGeom prst="rect">
            <a:avLst/>
          </a:prstGeom>
          <a:noFill/>
        </p:spPr>
        <p:txBody>
          <a:bodyPr wrap="square" rtlCol="0">
            <a:spAutoFit/>
          </a:bodyPr>
          <a:lstStyle/>
          <a:p>
            <a:pPr marL="457200" indent="-457200">
              <a:buFont typeface="+mj-lt"/>
              <a:buAutoNum type="arabicPeriod"/>
            </a:pPr>
            <a:r>
              <a:rPr lang="en-GB" sz="2400" dirty="0" smtClean="0">
                <a:solidFill>
                  <a:prstClr val="black"/>
                </a:solidFill>
              </a:rPr>
              <a:t>How are strong covalent bonds formed?</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What is formed by covalent bonding?</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a:solidFill>
                  <a:prstClr val="black"/>
                </a:solidFill>
              </a:rPr>
              <a:t>What is the formula of the following model</a:t>
            </a:r>
            <a:r>
              <a:rPr lang="en-GB" sz="2400" dirty="0" smtClean="0">
                <a:solidFill>
                  <a:prstClr val="black"/>
                </a:solidFill>
              </a:rPr>
              <a:t>?</a:t>
            </a:r>
          </a:p>
          <a:p>
            <a:pPr marL="457200" indent="-457200">
              <a:buFont typeface="+mj-lt"/>
              <a:buAutoNum type="arabicPeriod"/>
            </a:pPr>
            <a:endParaRPr lang="en-GB" sz="2400" dirty="0">
              <a:solidFill>
                <a:prstClr val="black"/>
              </a:solidFill>
            </a:endParaRPr>
          </a:p>
          <a:p>
            <a:pPr marL="457200" indent="-457200">
              <a:buFont typeface="+mj-lt"/>
              <a:buAutoNum type="arabicPeriod"/>
            </a:pPr>
            <a:endParaRPr lang="en-GB" sz="2400" dirty="0" smtClean="0">
              <a:solidFill>
                <a:prstClr val="black"/>
              </a:solidFill>
            </a:endParaRP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What is the typical size of an atom?</a:t>
            </a:r>
          </a:p>
          <a:p>
            <a:pPr marL="457200" indent="-457200">
              <a:buFont typeface="+mj-lt"/>
              <a:buAutoNum type="arabicPeriod"/>
            </a:pPr>
            <a:endParaRPr lang="en-GB" sz="2400" dirty="0">
              <a:solidFill>
                <a:prstClr val="black"/>
              </a:solidFill>
            </a:endParaRPr>
          </a:p>
          <a:p>
            <a:pPr marL="457200" indent="-457200">
              <a:buFont typeface="+mj-lt"/>
              <a:buAutoNum type="arabicPeriod"/>
            </a:pPr>
            <a:r>
              <a:rPr lang="en-GB" sz="2400" dirty="0">
                <a:solidFill>
                  <a:prstClr val="black"/>
                </a:solidFill>
              </a:rPr>
              <a:t>Draw a dot and cross diagram for water. </a:t>
            </a:r>
            <a:endParaRPr lang="en-GB" sz="2400" dirty="0" smtClean="0">
              <a:solidFill>
                <a:prstClr val="black"/>
              </a:solidFill>
            </a:endParaRPr>
          </a:p>
          <a:p>
            <a:pPr marL="457200" indent="-457200">
              <a:buFont typeface="+mj-lt"/>
              <a:buAutoNum type="arabicPeriod"/>
            </a:pPr>
            <a:endParaRPr lang="en-GB" sz="2400" dirty="0">
              <a:solidFill>
                <a:prstClr val="black"/>
              </a:solidFill>
            </a:endParaRPr>
          </a:p>
          <a:p>
            <a:pPr marL="457200" indent="-457200">
              <a:buFont typeface="+mj-lt"/>
              <a:buAutoNum type="arabicPeriod"/>
            </a:pPr>
            <a:r>
              <a:rPr lang="en-GB" sz="2400" dirty="0" smtClean="0">
                <a:solidFill>
                  <a:prstClr val="black"/>
                </a:solidFill>
              </a:rPr>
              <a:t>Draw a dot and cross diagram for an oxygen molecule.</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endParaRPr lang="en-GB" sz="2400" dirty="0">
              <a:solidFill>
                <a:prstClr val="black"/>
              </a:solidFill>
            </a:endParaRPr>
          </a:p>
        </p:txBody>
      </p:sp>
      <p:pic>
        <p:nvPicPr>
          <p:cNvPr id="7" name="Picture 6" descr="Related image">
            <a:extLst>
              <a:ext uri="{FF2B5EF4-FFF2-40B4-BE49-F238E27FC236}">
                <a16:creationId xmlns="" xmlns:a16="http://schemas.microsoft.com/office/drawing/2014/main" id="{69C2EDE8-6281-4DB9-919D-8448A92DDEE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9632" y="2348880"/>
            <a:ext cx="308610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2098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7" name="TextBox 6"/>
          <p:cNvSpPr txBox="1"/>
          <p:nvPr/>
        </p:nvSpPr>
        <p:spPr>
          <a:xfrm>
            <a:off x="0" y="980728"/>
            <a:ext cx="4716016" cy="4647426"/>
          </a:xfrm>
          <a:prstGeom prst="rect">
            <a:avLst/>
          </a:prstGeom>
          <a:noFill/>
        </p:spPr>
        <p:txBody>
          <a:bodyPr wrap="square" rtlCol="0">
            <a:spAutoFit/>
          </a:bodyPr>
          <a:lstStyle/>
          <a:p>
            <a:r>
              <a:rPr lang="en-GB" sz="7200" b="1" dirty="0">
                <a:solidFill>
                  <a:prstClr val="black"/>
                </a:solidFill>
                <a:ea typeface="Beirut" charset="-78"/>
                <a:cs typeface="Beirut" charset="-78"/>
              </a:rPr>
              <a:t>AnswerIT!</a:t>
            </a:r>
          </a:p>
          <a:p>
            <a:endParaRPr lang="en-GB" dirty="0">
              <a:solidFill>
                <a:prstClr val="black"/>
              </a:solidFill>
            </a:endParaRPr>
          </a:p>
          <a:p>
            <a:endParaRPr lang="en-GB" dirty="0">
              <a:solidFill>
                <a:prstClr val="black"/>
              </a:solidFill>
            </a:endParaRPr>
          </a:p>
          <a:p>
            <a:endParaRPr lang="en-GB" dirty="0">
              <a:solidFill>
                <a:prstClr val="black"/>
              </a:solidFill>
            </a:endParaRPr>
          </a:p>
          <a:p>
            <a:r>
              <a:rPr lang="en-GB" sz="3600" b="1" dirty="0">
                <a:solidFill>
                  <a:prstClr val="black">
                    <a:lumMod val="50000"/>
                    <a:lumOff val="50000"/>
                  </a:prstClr>
                </a:solidFill>
              </a:rPr>
              <a:t>Bonding</a:t>
            </a:r>
          </a:p>
          <a:p>
            <a:r>
              <a:rPr lang="en-GB" sz="3600" b="1" dirty="0">
                <a:solidFill>
                  <a:prstClr val="black">
                    <a:lumMod val="50000"/>
                    <a:lumOff val="50000"/>
                  </a:prstClr>
                </a:solidFill>
              </a:rPr>
              <a:t>PART 2</a:t>
            </a:r>
          </a:p>
          <a:p>
            <a:endParaRPr lang="en-GB" sz="2800" dirty="0">
              <a:solidFill>
                <a:prstClr val="black">
                  <a:lumMod val="50000"/>
                  <a:lumOff val="50000"/>
                </a:prstClr>
              </a:solidFill>
            </a:endParaRPr>
          </a:p>
          <a:p>
            <a:pPr marL="685800" lvl="1" indent="-342900">
              <a:buFont typeface="Arial" charset="0"/>
              <a:buChar char="•"/>
            </a:pPr>
            <a:r>
              <a:rPr lang="en-US" sz="2800" b="1" dirty="0">
                <a:solidFill>
                  <a:prstClr val="white">
                    <a:lumMod val="50000"/>
                  </a:prstClr>
                </a:solidFill>
              </a:rPr>
              <a:t>Covalent bonding</a:t>
            </a:r>
          </a:p>
          <a:p>
            <a:pPr marL="685800" lvl="1" indent="-342900">
              <a:buFont typeface="Arial" charset="0"/>
              <a:buChar char="•"/>
            </a:pPr>
            <a:endParaRPr lang="en-US" sz="2400" b="1" dirty="0">
              <a:solidFill>
                <a:prstClr val="white">
                  <a:lumMod val="50000"/>
                </a:prstClr>
              </a:solidFill>
            </a:endParaRPr>
          </a:p>
          <a:p>
            <a:endParaRPr lang="en-GB"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Tree>
    <p:extLst>
      <p:ext uri="{BB962C8B-B14F-4D97-AF65-F5344CB8AC3E}">
        <p14:creationId xmlns:p14="http://schemas.microsoft.com/office/powerpoint/2010/main" val="20099812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Bonding – Part 2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7" y="697936"/>
            <a:ext cx="8915400" cy="4893647"/>
          </a:xfrm>
          <a:prstGeom prst="rect">
            <a:avLst/>
          </a:prstGeom>
          <a:noFill/>
        </p:spPr>
        <p:txBody>
          <a:bodyPr wrap="square" rtlCol="0">
            <a:spAutoFit/>
          </a:bodyPr>
          <a:lstStyle/>
          <a:p>
            <a:pPr marL="457200" indent="-457200">
              <a:buFont typeface="+mj-lt"/>
              <a:buAutoNum type="arabicPeriod"/>
            </a:pPr>
            <a:r>
              <a:rPr lang="en-GB" sz="2400" dirty="0" smtClean="0">
                <a:solidFill>
                  <a:prstClr val="black"/>
                </a:solidFill>
              </a:rPr>
              <a:t>How are strong covalent bonds formed?</a:t>
            </a:r>
          </a:p>
          <a:p>
            <a:pPr lvl="1"/>
            <a:r>
              <a:rPr lang="en-GB" sz="2400" dirty="0" smtClean="0">
                <a:solidFill>
                  <a:srgbClr val="00B050"/>
                </a:solidFill>
              </a:rPr>
              <a:t>A pair of electrons is shared between two atoms.</a:t>
            </a:r>
          </a:p>
          <a:p>
            <a:pPr marL="457200" indent="-457200">
              <a:buFont typeface="+mj-lt"/>
              <a:buAutoNum type="arabicPeriod"/>
            </a:pPr>
            <a:r>
              <a:rPr lang="en-GB" sz="2400" dirty="0" smtClean="0">
                <a:solidFill>
                  <a:prstClr val="black"/>
                </a:solidFill>
              </a:rPr>
              <a:t>What is formed by covalent bonding?</a:t>
            </a:r>
          </a:p>
          <a:p>
            <a:pPr lvl="1"/>
            <a:r>
              <a:rPr lang="en-GB" sz="2400" dirty="0" smtClean="0">
                <a:solidFill>
                  <a:srgbClr val="00B050"/>
                </a:solidFill>
              </a:rPr>
              <a:t>Molecules.</a:t>
            </a:r>
          </a:p>
          <a:p>
            <a:pPr marL="457200" indent="-457200">
              <a:buFont typeface="+mj-lt"/>
              <a:buAutoNum type="arabicPeriod"/>
            </a:pPr>
            <a:r>
              <a:rPr lang="en-GB" sz="2400" dirty="0">
                <a:solidFill>
                  <a:prstClr val="black"/>
                </a:solidFill>
              </a:rPr>
              <a:t>What is the formula of the following model</a:t>
            </a:r>
            <a:r>
              <a:rPr lang="en-GB" sz="2400" dirty="0" smtClean="0">
                <a:solidFill>
                  <a:prstClr val="black"/>
                </a:solidFill>
              </a:rPr>
              <a:t>? </a:t>
            </a:r>
          </a:p>
          <a:p>
            <a:pPr lvl="1"/>
            <a:r>
              <a:rPr lang="en-GB" sz="2400" dirty="0" smtClean="0">
                <a:solidFill>
                  <a:srgbClr val="00B050"/>
                </a:solidFill>
              </a:rPr>
              <a:t>CO</a:t>
            </a:r>
            <a:r>
              <a:rPr lang="en-GB" sz="2400" baseline="-25000" dirty="0" smtClean="0">
                <a:solidFill>
                  <a:srgbClr val="00B050"/>
                </a:solidFill>
              </a:rPr>
              <a:t>2</a:t>
            </a:r>
            <a:endParaRPr lang="en-GB" sz="2400" baseline="-25000" dirty="0" smtClean="0">
              <a:solidFill>
                <a:prstClr val="black"/>
              </a:solidFill>
            </a:endParaRPr>
          </a:p>
          <a:p>
            <a:pPr marL="457200" indent="-457200">
              <a:buFont typeface="+mj-lt"/>
              <a:buAutoNum type="arabicPeriod"/>
            </a:pPr>
            <a:endParaRPr lang="en-GB" sz="2400" dirty="0">
              <a:solidFill>
                <a:prstClr val="black"/>
              </a:solidFill>
            </a:endParaRPr>
          </a:p>
          <a:p>
            <a:pPr marL="457200" indent="-457200">
              <a:buFont typeface="+mj-lt"/>
              <a:buAutoNum type="arabicPeriod"/>
            </a:pPr>
            <a:endParaRPr lang="en-GB" sz="2400" dirty="0" smtClean="0">
              <a:solidFill>
                <a:prstClr val="black"/>
              </a:solidFill>
            </a:endParaRP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What is the typical size of an atom?</a:t>
            </a:r>
          </a:p>
          <a:p>
            <a:pPr lvl="1"/>
            <a:r>
              <a:rPr lang="en-GB" sz="2400" dirty="0" smtClean="0">
                <a:solidFill>
                  <a:srgbClr val="00B050"/>
                </a:solidFill>
              </a:rPr>
              <a:t>0.1nm</a:t>
            </a:r>
            <a:endParaRPr lang="en-GB" sz="2400" dirty="0">
              <a:solidFill>
                <a:srgbClr val="00B050"/>
              </a:solidFill>
            </a:endParaRPr>
          </a:p>
          <a:p>
            <a:pPr marL="457200" indent="-457200">
              <a:buFont typeface="+mj-lt"/>
              <a:buAutoNum type="arabicPeriod"/>
            </a:pPr>
            <a:endParaRPr lang="en-GB" sz="2400" dirty="0" smtClean="0">
              <a:solidFill>
                <a:prstClr val="black"/>
              </a:solidFill>
            </a:endParaRPr>
          </a:p>
          <a:p>
            <a:pPr marL="457200" indent="-457200">
              <a:buFont typeface="+mj-lt"/>
              <a:buAutoNum type="arabicPeriod"/>
            </a:pPr>
            <a:endParaRPr lang="en-GB" sz="2400" dirty="0">
              <a:solidFill>
                <a:prstClr val="black"/>
              </a:solidFill>
            </a:endParaRPr>
          </a:p>
        </p:txBody>
      </p:sp>
      <p:pic>
        <p:nvPicPr>
          <p:cNvPr id="7" name="Picture 6" descr="Related image">
            <a:extLst>
              <a:ext uri="{FF2B5EF4-FFF2-40B4-BE49-F238E27FC236}">
                <a16:creationId xmlns="" xmlns:a16="http://schemas.microsoft.com/office/drawing/2014/main" id="{69C2EDE8-6281-4DB9-919D-8448A92DDEE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2370" y="2492896"/>
            <a:ext cx="308610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1199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Bonding – Part 2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7" y="697936"/>
            <a:ext cx="8915400" cy="3416320"/>
          </a:xfrm>
          <a:prstGeom prst="rect">
            <a:avLst/>
          </a:prstGeom>
          <a:noFill/>
        </p:spPr>
        <p:txBody>
          <a:bodyPr wrap="square" rtlCol="0">
            <a:spAutoFit/>
          </a:bodyPr>
          <a:lstStyle/>
          <a:p>
            <a:pPr marL="457200" indent="-457200">
              <a:buFont typeface="+mj-lt"/>
              <a:buAutoNum type="arabicPeriod" startAt="5"/>
            </a:pPr>
            <a:r>
              <a:rPr lang="en-GB" sz="2400" dirty="0" smtClean="0">
                <a:solidFill>
                  <a:prstClr val="black"/>
                </a:solidFill>
              </a:rPr>
              <a:t>Draw </a:t>
            </a:r>
            <a:r>
              <a:rPr lang="en-GB" sz="2400" dirty="0">
                <a:solidFill>
                  <a:prstClr val="black"/>
                </a:solidFill>
              </a:rPr>
              <a:t>a dot and cross diagram for water. </a:t>
            </a:r>
            <a:endParaRPr lang="en-GB" sz="2400" dirty="0" smtClean="0">
              <a:solidFill>
                <a:prstClr val="black"/>
              </a:solidFill>
            </a:endParaRPr>
          </a:p>
          <a:p>
            <a:pPr marL="457200" indent="-457200">
              <a:buFont typeface="+mj-lt"/>
              <a:buAutoNum type="arabicPeriod" startAt="5"/>
            </a:pPr>
            <a:endParaRPr lang="en-GB" sz="2400" dirty="0">
              <a:solidFill>
                <a:prstClr val="black"/>
              </a:solidFill>
            </a:endParaRPr>
          </a:p>
          <a:p>
            <a:pPr marL="457200" indent="-457200">
              <a:buFont typeface="+mj-lt"/>
              <a:buAutoNum type="arabicPeriod" startAt="5"/>
            </a:pPr>
            <a:endParaRPr lang="en-GB" sz="2400" dirty="0" smtClean="0">
              <a:solidFill>
                <a:prstClr val="black"/>
              </a:solidFill>
            </a:endParaRPr>
          </a:p>
          <a:p>
            <a:pPr marL="457200" indent="-457200">
              <a:buFont typeface="+mj-lt"/>
              <a:buAutoNum type="arabicPeriod" startAt="5"/>
            </a:pPr>
            <a:endParaRPr lang="en-GB" sz="2400" dirty="0">
              <a:solidFill>
                <a:prstClr val="black"/>
              </a:solidFill>
            </a:endParaRPr>
          </a:p>
          <a:p>
            <a:pPr marL="457200" indent="-457200">
              <a:buFont typeface="+mj-lt"/>
              <a:buAutoNum type="arabicPeriod" startAt="5"/>
            </a:pPr>
            <a:endParaRPr lang="en-GB" sz="2400" dirty="0" smtClean="0">
              <a:solidFill>
                <a:prstClr val="black"/>
              </a:solidFill>
            </a:endParaRPr>
          </a:p>
          <a:p>
            <a:pPr marL="457200" indent="-457200">
              <a:buFont typeface="+mj-lt"/>
              <a:buAutoNum type="arabicPeriod" startAt="5"/>
            </a:pPr>
            <a:endParaRPr lang="en-GB" sz="2400" dirty="0">
              <a:solidFill>
                <a:prstClr val="black"/>
              </a:solidFill>
            </a:endParaRPr>
          </a:p>
          <a:p>
            <a:pPr marL="457200" indent="-457200">
              <a:buFont typeface="+mj-lt"/>
              <a:buAutoNum type="arabicPeriod" startAt="5"/>
            </a:pPr>
            <a:r>
              <a:rPr lang="en-GB" sz="2400" dirty="0" smtClean="0">
                <a:solidFill>
                  <a:prstClr val="black"/>
                </a:solidFill>
              </a:rPr>
              <a:t>Draw a dot and cross diagram for an oxygen molecule.</a:t>
            </a:r>
          </a:p>
          <a:p>
            <a:pPr marL="457200" indent="-457200">
              <a:buFont typeface="+mj-lt"/>
              <a:buAutoNum type="arabicPeriod" startAt="5"/>
            </a:pPr>
            <a:endParaRPr lang="en-GB" sz="2400" dirty="0" smtClean="0">
              <a:solidFill>
                <a:prstClr val="black"/>
              </a:solidFill>
            </a:endParaRPr>
          </a:p>
          <a:p>
            <a:pPr marL="457200" indent="-457200">
              <a:buFont typeface="+mj-lt"/>
              <a:buAutoNum type="arabicPeriod" startAt="5"/>
            </a:pPr>
            <a:endParaRPr lang="en-GB" sz="2400" dirty="0">
              <a:solidFill>
                <a:prstClr val="black"/>
              </a:solidFill>
            </a:endParaRPr>
          </a:p>
        </p:txBody>
      </p:sp>
      <p:pic>
        <p:nvPicPr>
          <p:cNvPr id="8" name="Picture 2" descr="Image result for dot and cross water">
            <a:extLst>
              <a:ext uri="{FF2B5EF4-FFF2-40B4-BE49-F238E27FC236}">
                <a16:creationId xmlns="" xmlns:a16="http://schemas.microsoft.com/office/drawing/2014/main" id="{74951093-0789-4A32-A908-3E1B55589D28}"/>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1287" y="1340768"/>
            <a:ext cx="20955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555511" y="3503295"/>
            <a:ext cx="2085939" cy="1303712"/>
          </a:xfrm>
          <a:prstGeom prst="rect">
            <a:avLst/>
          </a:prstGeom>
        </p:spPr>
      </p:pic>
    </p:spTree>
    <p:extLst>
      <p:ext uri="{BB962C8B-B14F-4D97-AF65-F5344CB8AC3E}">
        <p14:creationId xmlns:p14="http://schemas.microsoft.com/office/powerpoint/2010/main" val="4801785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7" name="TextBox 6"/>
          <p:cNvSpPr txBox="1"/>
          <p:nvPr/>
        </p:nvSpPr>
        <p:spPr>
          <a:xfrm>
            <a:off x="0" y="980728"/>
            <a:ext cx="5652120" cy="5509200"/>
          </a:xfrm>
          <a:prstGeom prst="rect">
            <a:avLst/>
          </a:prstGeom>
          <a:noFill/>
        </p:spPr>
        <p:txBody>
          <a:bodyPr wrap="square" rtlCol="0">
            <a:spAutoFit/>
          </a:bodyPr>
          <a:lstStyle/>
          <a:p>
            <a:r>
              <a:rPr lang="en-GB" sz="7200" b="1" dirty="0" err="1">
                <a:solidFill>
                  <a:prstClr val="black"/>
                </a:solidFill>
                <a:ea typeface="Beirut" charset="-78"/>
                <a:cs typeface="Beirut" charset="-78"/>
              </a:rPr>
              <a:t>LearnIT</a:t>
            </a:r>
            <a:r>
              <a:rPr lang="en-GB" sz="7200" b="1" dirty="0">
                <a:solidFill>
                  <a:prstClr val="black"/>
                </a:solidFill>
                <a:ea typeface="Beirut" charset="-78"/>
                <a:cs typeface="Beirut" charset="-78"/>
              </a:rPr>
              <a:t>!</a:t>
            </a:r>
          </a:p>
          <a:p>
            <a:r>
              <a:rPr lang="en-GB" sz="7200" b="1" dirty="0" err="1">
                <a:solidFill>
                  <a:prstClr val="black"/>
                </a:solidFill>
                <a:ea typeface="Beirut" charset="-78"/>
                <a:cs typeface="Beirut" charset="-78"/>
              </a:rPr>
              <a:t>KnowIT</a:t>
            </a:r>
            <a:r>
              <a:rPr lang="en-GB" sz="7200" b="1" dirty="0">
                <a:solidFill>
                  <a:prstClr val="black"/>
                </a:solidFill>
                <a:ea typeface="Beirut" charset="-78"/>
                <a:cs typeface="Beirut" charset="-78"/>
              </a:rPr>
              <a:t>!</a:t>
            </a:r>
          </a:p>
          <a:p>
            <a:endParaRPr lang="en-GB" dirty="0">
              <a:solidFill>
                <a:prstClr val="black"/>
              </a:solidFill>
            </a:endParaRPr>
          </a:p>
          <a:p>
            <a:r>
              <a:rPr lang="en-GB" sz="3600" b="1" dirty="0" smtClean="0">
                <a:solidFill>
                  <a:prstClr val="black">
                    <a:lumMod val="50000"/>
                    <a:lumOff val="50000"/>
                  </a:prstClr>
                </a:solidFill>
              </a:rPr>
              <a:t>Properties of </a:t>
            </a:r>
          </a:p>
          <a:p>
            <a:r>
              <a:rPr lang="en-GB" sz="3600" b="1" dirty="0" smtClean="0">
                <a:solidFill>
                  <a:prstClr val="black">
                    <a:lumMod val="50000"/>
                    <a:lumOff val="50000"/>
                  </a:prstClr>
                </a:solidFill>
              </a:rPr>
              <a:t>substances Part 1</a:t>
            </a:r>
            <a:endParaRPr lang="en-GB" sz="3600" b="1" dirty="0">
              <a:solidFill>
                <a:prstClr val="black">
                  <a:lumMod val="50000"/>
                  <a:lumOff val="50000"/>
                </a:prstClr>
              </a:solidFill>
            </a:endParaRPr>
          </a:p>
          <a:p>
            <a:endParaRPr lang="en-GB" sz="2800" dirty="0">
              <a:solidFill>
                <a:prstClr val="black">
                  <a:lumMod val="50000"/>
                  <a:lumOff val="50000"/>
                </a:prstClr>
              </a:solidFill>
            </a:endParaRPr>
          </a:p>
          <a:p>
            <a:pPr marL="685800" lvl="1" indent="-342900">
              <a:buFont typeface="Arial" charset="0"/>
              <a:buChar char="•"/>
            </a:pPr>
            <a:r>
              <a:rPr lang="en-US" sz="2400" b="1" dirty="0" smtClean="0">
                <a:solidFill>
                  <a:prstClr val="white">
                    <a:lumMod val="50000"/>
                  </a:prstClr>
                </a:solidFill>
              </a:rPr>
              <a:t>Ionic substances</a:t>
            </a:r>
          </a:p>
          <a:p>
            <a:pPr marL="685800" lvl="1" indent="-342900">
              <a:buFont typeface="Arial" charset="0"/>
              <a:buChar char="•"/>
            </a:pPr>
            <a:r>
              <a:rPr lang="en-US" sz="2400" b="1" dirty="0" smtClean="0">
                <a:solidFill>
                  <a:prstClr val="white">
                    <a:lumMod val="50000"/>
                  </a:prstClr>
                </a:solidFill>
              </a:rPr>
              <a:t>Covalent substances, simple molecular compounds</a:t>
            </a:r>
            <a:endParaRPr lang="en-US" sz="2400" b="1" dirty="0">
              <a:solidFill>
                <a:prstClr val="white">
                  <a:lumMod val="50000"/>
                </a:prstClr>
              </a:solidFill>
            </a:endParaRPr>
          </a:p>
          <a:p>
            <a:endParaRPr lang="en-GB" dirty="0">
              <a:solidFill>
                <a:prstClr val="black"/>
              </a:solidFill>
            </a:endParaRPr>
          </a:p>
        </p:txBody>
      </p:sp>
    </p:spTree>
    <p:extLst>
      <p:ext uri="{BB962C8B-B14F-4D97-AF65-F5344CB8AC3E}">
        <p14:creationId xmlns:p14="http://schemas.microsoft.com/office/powerpoint/2010/main" val="739848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908720"/>
            <a:ext cx="504056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000" dirty="0" smtClean="0">
                <a:solidFill>
                  <a:prstClr val="black"/>
                </a:solidFill>
              </a:rPr>
              <a:t>Elements and compounds can be classified as:</a:t>
            </a:r>
          </a:p>
          <a:p>
            <a:pPr marL="342900" indent="-342900">
              <a:buFont typeface="Arial" panose="020B0604020202020204" pitchFamily="34" charset="0"/>
              <a:buChar char="•"/>
            </a:pPr>
            <a:r>
              <a:rPr lang="en-GB" sz="2000" b="1" dirty="0" smtClean="0">
                <a:solidFill>
                  <a:schemeClr val="accent6">
                    <a:lumMod val="75000"/>
                  </a:schemeClr>
                </a:solidFill>
              </a:rPr>
              <a:t>Ionic</a:t>
            </a:r>
          </a:p>
          <a:p>
            <a:pPr marL="342900" indent="-342900">
              <a:buFont typeface="Arial" panose="020B0604020202020204" pitchFamily="34" charset="0"/>
              <a:buChar char="•"/>
            </a:pPr>
            <a:r>
              <a:rPr lang="en-GB" sz="2000" b="1" dirty="0" smtClean="0">
                <a:solidFill>
                  <a:schemeClr val="accent6">
                    <a:lumMod val="75000"/>
                  </a:schemeClr>
                </a:solidFill>
              </a:rPr>
              <a:t>Simple molecular (covalent)</a:t>
            </a:r>
          </a:p>
          <a:p>
            <a:pPr marL="342900" indent="-342900">
              <a:buFont typeface="Arial" panose="020B0604020202020204" pitchFamily="34" charset="0"/>
              <a:buChar char="•"/>
            </a:pPr>
            <a:r>
              <a:rPr lang="en-GB" sz="2000" b="1" dirty="0" smtClean="0">
                <a:solidFill>
                  <a:schemeClr val="accent6">
                    <a:lumMod val="75000"/>
                  </a:schemeClr>
                </a:solidFill>
              </a:rPr>
              <a:t>Giant covalent</a:t>
            </a:r>
          </a:p>
          <a:p>
            <a:pPr marL="342900" indent="-342900">
              <a:buFont typeface="Arial" panose="020B0604020202020204" pitchFamily="34" charset="0"/>
              <a:buChar char="•"/>
            </a:pPr>
            <a:r>
              <a:rPr lang="en-GB" sz="2000" b="1" dirty="0" smtClean="0">
                <a:solidFill>
                  <a:schemeClr val="accent6">
                    <a:lumMod val="75000"/>
                  </a:schemeClr>
                </a:solidFill>
              </a:rPr>
              <a:t>Metallic</a:t>
            </a:r>
          </a:p>
        </p:txBody>
      </p:sp>
      <p:sp>
        <p:nvSpPr>
          <p:cNvPr id="8" name="Title 1">
            <a:extLst>
              <a:ext uri="{FF2B5EF4-FFF2-40B4-BE49-F238E27FC236}">
                <a16:creationId xmlns="" xmlns:a16="http://schemas.microsoft.com/office/drawing/2014/main" id="{3340E38A-1F6D-4492-8C54-3942F6E66CD7}"/>
              </a:ext>
            </a:extLst>
          </p:cNvPr>
          <p:cNvSpPr txBox="1">
            <a:spLocks/>
          </p:cNvSpPr>
          <p:nvPr/>
        </p:nvSpPr>
        <p:spPr>
          <a:xfrm>
            <a:off x="467544" y="35656"/>
            <a:ext cx="8676456" cy="628624"/>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Classification of elements and compounds</a:t>
            </a:r>
            <a:endParaRPr lang="en-GB" sz="2400" b="1" kern="0" dirty="0">
              <a:solidFill>
                <a:srgbClr val="F79646"/>
              </a:solidFill>
            </a:endParaRPr>
          </a:p>
        </p:txBody>
      </p:sp>
      <p:sp>
        <p:nvSpPr>
          <p:cNvPr id="2" name="TextBox 1"/>
          <p:cNvSpPr txBox="1"/>
          <p:nvPr/>
        </p:nvSpPr>
        <p:spPr>
          <a:xfrm>
            <a:off x="168807" y="3573016"/>
            <a:ext cx="5051265"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dirty="0" smtClean="0"/>
              <a:t>The structure and bonding in these substances results in different physical properties including:</a:t>
            </a:r>
          </a:p>
          <a:p>
            <a:pPr marL="342900" indent="-342900">
              <a:buFont typeface="Arial" panose="020B0604020202020204" pitchFamily="34" charset="0"/>
              <a:buChar char="•"/>
            </a:pPr>
            <a:r>
              <a:rPr lang="en-GB" sz="2000" dirty="0" smtClean="0"/>
              <a:t>Relative </a:t>
            </a:r>
            <a:r>
              <a:rPr lang="en-GB" sz="2000" b="1" dirty="0" smtClean="0">
                <a:solidFill>
                  <a:schemeClr val="accent6">
                    <a:lumMod val="75000"/>
                  </a:schemeClr>
                </a:solidFill>
              </a:rPr>
              <a:t>melting</a:t>
            </a:r>
            <a:r>
              <a:rPr lang="en-GB" sz="2000" dirty="0" smtClean="0"/>
              <a:t> and </a:t>
            </a:r>
            <a:r>
              <a:rPr lang="en-GB" sz="2000" b="1" dirty="0" smtClean="0">
                <a:solidFill>
                  <a:schemeClr val="accent6">
                    <a:lumMod val="75000"/>
                  </a:schemeClr>
                </a:solidFill>
              </a:rPr>
              <a:t>boiling points</a:t>
            </a:r>
          </a:p>
          <a:p>
            <a:pPr marL="342900" indent="-342900">
              <a:buFont typeface="Arial" panose="020B0604020202020204" pitchFamily="34" charset="0"/>
              <a:buChar char="•"/>
            </a:pPr>
            <a:r>
              <a:rPr lang="en-GB" sz="2000" dirty="0" smtClean="0"/>
              <a:t>Relative </a:t>
            </a:r>
            <a:r>
              <a:rPr lang="en-GB" sz="2000" b="1" dirty="0" smtClean="0">
                <a:solidFill>
                  <a:schemeClr val="accent6">
                    <a:lumMod val="75000"/>
                  </a:schemeClr>
                </a:solidFill>
              </a:rPr>
              <a:t>solubility in water</a:t>
            </a:r>
          </a:p>
          <a:p>
            <a:pPr marL="342900" indent="-342900">
              <a:buFont typeface="Arial" panose="020B0604020202020204" pitchFamily="34" charset="0"/>
              <a:buChar char="•"/>
            </a:pPr>
            <a:r>
              <a:rPr lang="en-GB" sz="2000" dirty="0" smtClean="0"/>
              <a:t>The ability to </a:t>
            </a:r>
            <a:r>
              <a:rPr lang="en-GB" sz="2000" b="1" dirty="0" smtClean="0">
                <a:solidFill>
                  <a:schemeClr val="accent6">
                    <a:lumMod val="75000"/>
                  </a:schemeClr>
                </a:solidFill>
              </a:rPr>
              <a:t>conduct electricity</a:t>
            </a:r>
            <a:r>
              <a:rPr lang="en-GB" sz="2000" dirty="0" smtClean="0"/>
              <a:t>.</a:t>
            </a:r>
            <a:endParaRPr lang="en-GB" sz="2000" dirty="0"/>
          </a:p>
        </p:txBody>
      </p:sp>
      <p:pic>
        <p:nvPicPr>
          <p:cNvPr id="7" name="Picture 2" descr="http://www.bbc.co.uk/schools/gcsebitesize/science/images/triple_science/309_bitesize_gcse_tschemistry_chemistryoutthere_ioniclattice_304.gif">
            <a:hlinkClick r:id="rId2"/>
          </p:cNvPr>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5566485" y="768364"/>
            <a:ext cx="1751644" cy="1751645"/>
          </a:xfrm>
          <a:prstGeom prst="rect">
            <a:avLst/>
          </a:prstGeom>
          <a:noFill/>
        </p:spPr>
      </p:pic>
      <p:pic>
        <p:nvPicPr>
          <p:cNvPr id="9" name="Picture 8"/>
          <p:cNvPicPr>
            <a:picLocks noChangeAspect="1"/>
          </p:cNvPicPr>
          <p:nvPr/>
        </p:nvPicPr>
        <p:blipFill>
          <a:blip r:embed="rId4">
            <a:clrChange>
              <a:clrFrom>
                <a:srgbClr val="FFFFFF"/>
              </a:clrFrom>
              <a:clrTo>
                <a:srgbClr val="FFFFFF">
                  <a:alpha val="0"/>
                </a:srgbClr>
              </a:clrTo>
            </a:clrChange>
            <a:duotone>
              <a:schemeClr val="accent6">
                <a:shade val="45000"/>
                <a:satMod val="135000"/>
              </a:schemeClr>
              <a:prstClr val="white"/>
            </a:duotone>
          </a:blip>
          <a:stretch>
            <a:fillRect/>
          </a:stretch>
        </p:blipFill>
        <p:spPr>
          <a:xfrm>
            <a:off x="6876256" y="2283427"/>
            <a:ext cx="2057400" cy="1409700"/>
          </a:xfrm>
          <a:prstGeom prst="rect">
            <a:avLst/>
          </a:prstGeom>
        </p:spPr>
      </p:pic>
      <p:pic>
        <p:nvPicPr>
          <p:cNvPr id="15" name="Picture 4" descr="http://lpmmc.grenoble.cnrs.fr/UserFiles/Image/graphite.jpg">
            <a:hlinkClick r:id="rId5"/>
            <a:extLst>
              <a:ext uri="{FF2B5EF4-FFF2-40B4-BE49-F238E27FC236}">
                <a16:creationId xmlns="" xmlns:a16="http://schemas.microsoft.com/office/drawing/2014/main" id="{4400498A-8C98-4362-A536-5A609A3ABFE3}"/>
              </a:ext>
            </a:extLst>
          </p:cNvPr>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blip>
          <a:srcRect/>
          <a:stretch>
            <a:fillRect/>
          </a:stretch>
        </p:blipFill>
        <p:spPr bwMode="auto">
          <a:xfrm>
            <a:off x="5245585" y="3575946"/>
            <a:ext cx="2132855" cy="2132856"/>
          </a:xfrm>
          <a:prstGeom prst="rect">
            <a:avLst/>
          </a:prstGeom>
          <a:noFill/>
        </p:spPr>
      </p:pic>
      <p:pic>
        <p:nvPicPr>
          <p:cNvPr id="16" name="Picture 4" descr="http://www.bbc.co.uk/schools/gcsebitesize/science/images/gcsechem_60.gif">
            <a:hlinkClick r:id="rId7"/>
            <a:extLst>
              <a:ext uri="{FF2B5EF4-FFF2-40B4-BE49-F238E27FC236}">
                <a16:creationId xmlns="" xmlns:a16="http://schemas.microsoft.com/office/drawing/2014/main" id="{4960798F-C41B-4D23-BF49-CD7098E3413C}"/>
              </a:ext>
            </a:extLst>
          </p:cNvPr>
          <p:cNvPicPr>
            <a:picLocks noChangeAspect="1" noChangeArrowheads="1"/>
          </p:cNvPicPr>
          <p:nvPr/>
        </p:nvPicPr>
        <p:blipFill>
          <a:blip r:embed="rId8" cstate="print">
            <a:duotone>
              <a:schemeClr val="accent6">
                <a:shade val="45000"/>
                <a:satMod val="135000"/>
              </a:schemeClr>
              <a:prstClr val="white"/>
            </a:duotone>
          </a:blip>
          <a:srcRect/>
          <a:stretch>
            <a:fillRect/>
          </a:stretch>
        </p:blipFill>
        <p:spPr bwMode="auto">
          <a:xfrm>
            <a:off x="7403953" y="4516977"/>
            <a:ext cx="1584176" cy="1782199"/>
          </a:xfrm>
          <a:prstGeom prst="rect">
            <a:avLst/>
          </a:prstGeom>
          <a:noFill/>
        </p:spPr>
      </p:pic>
    </p:spTree>
    <p:extLst>
      <p:ext uri="{BB962C8B-B14F-4D97-AF65-F5344CB8AC3E}">
        <p14:creationId xmlns:p14="http://schemas.microsoft.com/office/powerpoint/2010/main" val="26835594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764704"/>
            <a:ext cx="4740841" cy="5632311"/>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000" b="1" u="sng" dirty="0" smtClean="0">
                <a:solidFill>
                  <a:prstClr val="black"/>
                </a:solidFill>
              </a:rPr>
              <a:t>Structure</a:t>
            </a:r>
          </a:p>
          <a:p>
            <a:r>
              <a:rPr lang="en-GB" sz="2000" dirty="0" smtClean="0">
                <a:solidFill>
                  <a:prstClr val="black"/>
                </a:solidFill>
              </a:rPr>
              <a:t>Ionic compounds have </a:t>
            </a:r>
            <a:r>
              <a:rPr lang="en-GB" sz="2000" b="1" dirty="0" smtClean="0">
                <a:solidFill>
                  <a:srgbClr val="F79646">
                    <a:lumMod val="75000"/>
                  </a:srgbClr>
                </a:solidFill>
              </a:rPr>
              <a:t>regular structures </a:t>
            </a:r>
            <a:r>
              <a:rPr lang="en-GB" sz="2000" dirty="0" smtClean="0">
                <a:solidFill>
                  <a:prstClr val="black"/>
                </a:solidFill>
              </a:rPr>
              <a:t>called </a:t>
            </a:r>
            <a:r>
              <a:rPr lang="en-GB" sz="2000" b="1" dirty="0" smtClean="0">
                <a:solidFill>
                  <a:srgbClr val="F79646">
                    <a:lumMod val="75000"/>
                  </a:srgbClr>
                </a:solidFill>
              </a:rPr>
              <a:t>giant ionic lattices</a:t>
            </a:r>
            <a:r>
              <a:rPr lang="en-GB" sz="2000" dirty="0" smtClean="0">
                <a:solidFill>
                  <a:prstClr val="black"/>
                </a:solidFill>
              </a:rPr>
              <a:t>.</a:t>
            </a:r>
          </a:p>
          <a:p>
            <a:endParaRPr lang="en-GB" sz="2000" dirty="0">
              <a:solidFill>
                <a:prstClr val="black"/>
              </a:solidFill>
            </a:endParaRPr>
          </a:p>
          <a:p>
            <a:r>
              <a:rPr lang="en-GB" sz="2000" dirty="0" smtClean="0">
                <a:solidFill>
                  <a:prstClr val="black"/>
                </a:solidFill>
              </a:rPr>
              <a:t>There is </a:t>
            </a:r>
            <a:r>
              <a:rPr lang="en-GB" sz="2000" b="1" dirty="0" smtClean="0">
                <a:solidFill>
                  <a:srgbClr val="F79646">
                    <a:lumMod val="75000"/>
                  </a:srgbClr>
                </a:solidFill>
              </a:rPr>
              <a:t>strong electrostatic forces </a:t>
            </a:r>
            <a:r>
              <a:rPr lang="en-GB" sz="2000" dirty="0" smtClean="0">
                <a:solidFill>
                  <a:prstClr val="black"/>
                </a:solidFill>
              </a:rPr>
              <a:t>of attraction in all directions between </a:t>
            </a:r>
            <a:r>
              <a:rPr lang="en-GB" sz="2000" b="1" dirty="0" smtClean="0">
                <a:solidFill>
                  <a:srgbClr val="F79646">
                    <a:lumMod val="75000"/>
                  </a:srgbClr>
                </a:solidFill>
              </a:rPr>
              <a:t>oppositely changed ions</a:t>
            </a:r>
            <a:r>
              <a:rPr lang="en-GB" sz="2000" dirty="0" smtClean="0">
                <a:solidFill>
                  <a:prstClr val="black"/>
                </a:solidFill>
              </a:rPr>
              <a:t>.</a:t>
            </a:r>
          </a:p>
          <a:p>
            <a:endParaRPr lang="en-GB" sz="2000" dirty="0">
              <a:solidFill>
                <a:prstClr val="black"/>
              </a:solidFill>
            </a:endParaRPr>
          </a:p>
          <a:p>
            <a:r>
              <a:rPr lang="en-GB" sz="2000" b="1" u="sng" dirty="0" smtClean="0">
                <a:solidFill>
                  <a:prstClr val="black"/>
                </a:solidFill>
              </a:rPr>
              <a:t>Properties</a:t>
            </a:r>
          </a:p>
          <a:p>
            <a:pPr marL="342900" indent="-342900">
              <a:buFont typeface="Arial" panose="020B0604020202020204" pitchFamily="34" charset="0"/>
              <a:buChar char="•"/>
            </a:pPr>
            <a:r>
              <a:rPr lang="en-GB" sz="2000" b="1" dirty="0" smtClean="0">
                <a:solidFill>
                  <a:prstClr val="black"/>
                </a:solidFill>
              </a:rPr>
              <a:t>High melting and boiling points </a:t>
            </a:r>
            <a:r>
              <a:rPr lang="en-GB" sz="2000" dirty="0" smtClean="0">
                <a:solidFill>
                  <a:prstClr val="black"/>
                </a:solidFill>
              </a:rPr>
              <a:t>– large amounts of energy is needed to break the many </a:t>
            </a:r>
            <a:r>
              <a:rPr lang="en-GB" sz="2000" b="1" dirty="0" smtClean="0">
                <a:solidFill>
                  <a:srgbClr val="F79646">
                    <a:lumMod val="75000"/>
                  </a:srgbClr>
                </a:solidFill>
              </a:rPr>
              <a:t>strong bonds </a:t>
            </a:r>
            <a:r>
              <a:rPr lang="en-GB" sz="2000" dirty="0" smtClean="0">
                <a:solidFill>
                  <a:prstClr val="black"/>
                </a:solidFill>
              </a:rPr>
              <a:t>and overcome the electrostatic attraction.</a:t>
            </a:r>
          </a:p>
          <a:p>
            <a:pPr marL="342900" indent="-342900">
              <a:buFont typeface="Arial" panose="020B0604020202020204" pitchFamily="34" charset="0"/>
              <a:buChar char="•"/>
            </a:pPr>
            <a:r>
              <a:rPr lang="en-GB" sz="2000" b="1" dirty="0" smtClean="0">
                <a:solidFill>
                  <a:prstClr val="black"/>
                </a:solidFill>
              </a:rPr>
              <a:t>Conduct electricity </a:t>
            </a:r>
            <a:r>
              <a:rPr lang="en-GB" sz="2000" dirty="0" smtClean="0">
                <a:solidFill>
                  <a:prstClr val="black"/>
                </a:solidFill>
              </a:rPr>
              <a:t>when molten or dissolved in water – </a:t>
            </a:r>
            <a:r>
              <a:rPr lang="en-GB" sz="2000" b="1" dirty="0" smtClean="0">
                <a:solidFill>
                  <a:srgbClr val="F79646">
                    <a:lumMod val="75000"/>
                  </a:srgbClr>
                </a:solidFill>
              </a:rPr>
              <a:t>ions are free to move </a:t>
            </a:r>
            <a:r>
              <a:rPr lang="en-GB" sz="2000" dirty="0" smtClean="0">
                <a:solidFill>
                  <a:prstClr val="black"/>
                </a:solidFill>
              </a:rPr>
              <a:t>and can carry charge.</a:t>
            </a:r>
          </a:p>
          <a:p>
            <a:pPr marL="342900" indent="-342900">
              <a:buFont typeface="Arial" panose="020B0604020202020204" pitchFamily="34" charset="0"/>
              <a:buChar char="•"/>
            </a:pPr>
            <a:r>
              <a:rPr lang="en-GB" sz="2000" b="1" dirty="0" smtClean="0">
                <a:solidFill>
                  <a:prstClr val="black"/>
                </a:solidFill>
              </a:rPr>
              <a:t>Solubility in water </a:t>
            </a:r>
            <a:r>
              <a:rPr lang="en-GB" sz="2000" dirty="0" smtClean="0">
                <a:solidFill>
                  <a:prstClr val="black"/>
                </a:solidFill>
              </a:rPr>
              <a:t>– ionic compounds are soluble in water the </a:t>
            </a:r>
            <a:r>
              <a:rPr lang="en-GB" sz="2000" b="1" dirty="0" smtClean="0">
                <a:solidFill>
                  <a:schemeClr val="accent6">
                    <a:lumMod val="75000"/>
                  </a:schemeClr>
                </a:solidFill>
              </a:rPr>
              <a:t>ions separate</a:t>
            </a:r>
            <a:r>
              <a:rPr lang="en-GB" sz="2000" dirty="0" smtClean="0">
                <a:solidFill>
                  <a:prstClr val="black"/>
                </a:solidFill>
              </a:rPr>
              <a:t>. </a:t>
            </a:r>
          </a:p>
        </p:txBody>
      </p:sp>
      <p:pic>
        <p:nvPicPr>
          <p:cNvPr id="1026" name="Picture 2" descr="http://www.bbc.co.uk/schools/gcsebitesize/science/images/triple_science/309_bitesize_gcse_tschemistry_chemistryoutthere_ioniclattice_304.gif">
            <a:hlinkClick r:id="rId2"/>
          </p:cNvPr>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6300192" y="3603938"/>
            <a:ext cx="1751644" cy="1751645"/>
          </a:xfrm>
          <a:prstGeom prst="rect">
            <a:avLst/>
          </a:prstGeom>
          <a:noFill/>
        </p:spPr>
      </p:pic>
      <p:pic>
        <p:nvPicPr>
          <p:cNvPr id="10" name="Picture 9">
            <a:extLst>
              <a:ext uri="{FF2B5EF4-FFF2-40B4-BE49-F238E27FC236}">
                <a16:creationId xmlns="" xmlns:a16="http://schemas.microsoft.com/office/drawing/2014/main" id="{08838C9E-E103-43AD-8D69-3AA8A6956664}"/>
              </a:ext>
            </a:extLst>
          </p:cNvPr>
          <p:cNvPicPr>
            <a:picLocks noChangeAspect="1"/>
          </p:cNvPicPr>
          <p:nvPr/>
        </p:nvPicPr>
        <p:blipFill>
          <a:blip r:embed="rId4"/>
          <a:stretch>
            <a:fillRect/>
          </a:stretch>
        </p:blipFill>
        <p:spPr>
          <a:xfrm>
            <a:off x="6300192" y="1288177"/>
            <a:ext cx="2139604" cy="1361009"/>
          </a:xfrm>
          <a:prstGeom prst="rect">
            <a:avLst/>
          </a:prstGeom>
        </p:spPr>
      </p:pic>
      <p:sp>
        <p:nvSpPr>
          <p:cNvPr id="8" name="Title 1">
            <a:extLst>
              <a:ext uri="{FF2B5EF4-FFF2-40B4-BE49-F238E27FC236}">
                <a16:creationId xmlns="" xmlns:a16="http://schemas.microsoft.com/office/drawing/2014/main" id="{3340E38A-1F6D-4492-8C54-3942F6E66CD7}"/>
              </a:ext>
            </a:extLst>
          </p:cNvPr>
          <p:cNvSpPr txBox="1">
            <a:spLocks/>
          </p:cNvSpPr>
          <p:nvPr/>
        </p:nvSpPr>
        <p:spPr>
          <a:xfrm>
            <a:off x="467544" y="35656"/>
            <a:ext cx="8676456" cy="628624"/>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Properties of ionic compounds</a:t>
            </a:r>
            <a:endParaRPr lang="en-GB" sz="2400" b="1" kern="0" dirty="0">
              <a:solidFill>
                <a:srgbClr val="F79646"/>
              </a:solidFill>
            </a:endParaRPr>
          </a:p>
        </p:txBody>
      </p:sp>
    </p:spTree>
    <p:extLst>
      <p:ext uri="{BB962C8B-B14F-4D97-AF65-F5344CB8AC3E}">
        <p14:creationId xmlns:p14="http://schemas.microsoft.com/office/powerpoint/2010/main" val="19409550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196752"/>
            <a:ext cx="4740841" cy="4401205"/>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000" b="1" u="sng" dirty="0" smtClean="0">
                <a:solidFill>
                  <a:prstClr val="black"/>
                </a:solidFill>
              </a:rPr>
              <a:t>Structure</a:t>
            </a:r>
            <a:endParaRPr lang="en-GB" sz="2000" dirty="0">
              <a:solidFill>
                <a:prstClr val="black"/>
              </a:solidFill>
            </a:endParaRPr>
          </a:p>
          <a:p>
            <a:r>
              <a:rPr lang="en-GB" sz="2000" dirty="0" smtClean="0">
                <a:solidFill>
                  <a:prstClr val="black"/>
                </a:solidFill>
              </a:rPr>
              <a:t>They have </a:t>
            </a:r>
            <a:r>
              <a:rPr lang="en-GB" sz="2000" b="1" dirty="0" smtClean="0">
                <a:solidFill>
                  <a:srgbClr val="F79646">
                    <a:lumMod val="75000"/>
                  </a:srgbClr>
                </a:solidFill>
              </a:rPr>
              <a:t>weak forces between the molecules</a:t>
            </a:r>
            <a:r>
              <a:rPr lang="en-GB" sz="2000" dirty="0" smtClean="0">
                <a:solidFill>
                  <a:prstClr val="black"/>
                </a:solidFill>
              </a:rPr>
              <a:t>. These weak forces are overcome when they change state </a:t>
            </a:r>
            <a:r>
              <a:rPr lang="en-GB" sz="2000" b="1" u="sng" dirty="0" smtClean="0">
                <a:solidFill>
                  <a:prstClr val="black"/>
                </a:solidFill>
              </a:rPr>
              <a:t>not</a:t>
            </a:r>
            <a:r>
              <a:rPr lang="en-GB" sz="2000" dirty="0" smtClean="0">
                <a:solidFill>
                  <a:prstClr val="black"/>
                </a:solidFill>
              </a:rPr>
              <a:t> the strong covalent bonds.</a:t>
            </a:r>
          </a:p>
          <a:p>
            <a:endParaRPr lang="en-GB" sz="2000" dirty="0">
              <a:solidFill>
                <a:prstClr val="black"/>
              </a:solidFill>
            </a:endParaRPr>
          </a:p>
          <a:p>
            <a:r>
              <a:rPr lang="en-GB" sz="2000" b="1" u="sng" dirty="0" smtClean="0">
                <a:solidFill>
                  <a:prstClr val="black"/>
                </a:solidFill>
              </a:rPr>
              <a:t>Properties</a:t>
            </a:r>
          </a:p>
          <a:p>
            <a:pPr marL="342900" indent="-342900">
              <a:buFont typeface="Arial" panose="020B0604020202020204" pitchFamily="34" charset="0"/>
              <a:buChar char="•"/>
            </a:pPr>
            <a:r>
              <a:rPr lang="en-GB" sz="2000" b="1" dirty="0" smtClean="0">
                <a:solidFill>
                  <a:prstClr val="black"/>
                </a:solidFill>
              </a:rPr>
              <a:t>Low melting and boiling points </a:t>
            </a:r>
            <a:r>
              <a:rPr lang="en-GB" sz="2000" dirty="0" smtClean="0">
                <a:solidFill>
                  <a:prstClr val="black"/>
                </a:solidFill>
              </a:rPr>
              <a:t>– small amounts of energy is needed to break the </a:t>
            </a:r>
            <a:r>
              <a:rPr lang="en-GB" sz="2000" b="1" dirty="0" smtClean="0">
                <a:solidFill>
                  <a:srgbClr val="F79646">
                    <a:lumMod val="75000"/>
                  </a:srgbClr>
                </a:solidFill>
              </a:rPr>
              <a:t>intermolecular forces</a:t>
            </a:r>
            <a:r>
              <a:rPr lang="en-GB" sz="2000" dirty="0" smtClean="0">
                <a:solidFill>
                  <a:prstClr val="black"/>
                </a:solidFill>
              </a:rPr>
              <a:t>. Most are gases or liquids. </a:t>
            </a:r>
          </a:p>
          <a:p>
            <a:pPr marL="342900" indent="-342900">
              <a:buFont typeface="Arial" panose="020B0604020202020204" pitchFamily="34" charset="0"/>
              <a:buChar char="•"/>
            </a:pPr>
            <a:r>
              <a:rPr lang="en-GB" sz="2000" b="1" dirty="0" smtClean="0">
                <a:solidFill>
                  <a:prstClr val="black"/>
                </a:solidFill>
              </a:rPr>
              <a:t>Poor conduction of electricity </a:t>
            </a:r>
            <a:r>
              <a:rPr lang="en-GB" sz="2000" dirty="0" smtClean="0">
                <a:solidFill>
                  <a:prstClr val="black"/>
                </a:solidFill>
              </a:rPr>
              <a:t>– Particles do not have an overall electric charge.</a:t>
            </a:r>
          </a:p>
        </p:txBody>
      </p:sp>
      <p:sp>
        <p:nvSpPr>
          <p:cNvPr id="8" name="Title 1">
            <a:extLst>
              <a:ext uri="{FF2B5EF4-FFF2-40B4-BE49-F238E27FC236}">
                <a16:creationId xmlns="" xmlns:a16="http://schemas.microsoft.com/office/drawing/2014/main" id="{3340E38A-1F6D-4492-8C54-3942F6E66CD7}"/>
              </a:ext>
            </a:extLst>
          </p:cNvPr>
          <p:cNvSpPr txBox="1">
            <a:spLocks/>
          </p:cNvSpPr>
          <p:nvPr/>
        </p:nvSpPr>
        <p:spPr>
          <a:xfrm>
            <a:off x="467544" y="35656"/>
            <a:ext cx="8676456" cy="628624"/>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Properties of small molecules</a:t>
            </a:r>
            <a:endParaRPr lang="en-GB" sz="2400" b="1" kern="0" dirty="0">
              <a:solidFill>
                <a:srgbClr val="F79646"/>
              </a:solidFill>
            </a:endParaRPr>
          </a:p>
        </p:txBody>
      </p:sp>
      <p:pic>
        <p:nvPicPr>
          <p:cNvPr id="2" name="Picture 1"/>
          <p:cNvPicPr>
            <a:picLocks noChangeAspect="1"/>
          </p:cNvPicPr>
          <p:nvPr/>
        </p:nvPicPr>
        <p:blipFill>
          <a:blip r:embed="rId2">
            <a:duotone>
              <a:schemeClr val="accent6">
                <a:shade val="45000"/>
                <a:satMod val="135000"/>
              </a:schemeClr>
              <a:prstClr val="white"/>
            </a:duotone>
          </a:blip>
          <a:stretch>
            <a:fillRect/>
          </a:stretch>
        </p:blipFill>
        <p:spPr>
          <a:xfrm>
            <a:off x="6497160" y="816489"/>
            <a:ext cx="1962150" cy="1809750"/>
          </a:xfrm>
          <a:prstGeom prst="rect">
            <a:avLst/>
          </a:prstGeom>
        </p:spPr>
      </p:pic>
      <p:pic>
        <p:nvPicPr>
          <p:cNvPr id="3" name="Picture 2"/>
          <p:cNvPicPr>
            <a:picLocks noChangeAspect="1"/>
          </p:cNvPicPr>
          <p:nvPr/>
        </p:nvPicPr>
        <p:blipFill>
          <a:blip r:embed="rId3">
            <a:duotone>
              <a:schemeClr val="accent6">
                <a:shade val="45000"/>
                <a:satMod val="135000"/>
              </a:schemeClr>
              <a:prstClr val="white"/>
            </a:duotone>
          </a:blip>
          <a:stretch>
            <a:fillRect/>
          </a:stretch>
        </p:blipFill>
        <p:spPr>
          <a:xfrm>
            <a:off x="6497160" y="2810816"/>
            <a:ext cx="2057400" cy="1409700"/>
          </a:xfrm>
          <a:prstGeom prst="rect">
            <a:avLst/>
          </a:prstGeom>
        </p:spPr>
      </p:pic>
      <p:sp>
        <p:nvSpPr>
          <p:cNvPr id="11" name="Rectangle 10"/>
          <p:cNvSpPr/>
          <p:nvPr/>
        </p:nvSpPr>
        <p:spPr>
          <a:xfrm>
            <a:off x="5724128" y="4581128"/>
            <a:ext cx="3240360" cy="16312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GB" sz="2000" dirty="0" smtClean="0">
                <a:solidFill>
                  <a:prstClr val="black"/>
                </a:solidFill>
              </a:rPr>
              <a:t>Intermolecular forces increase with the size of the molecules. So larger molecules have higher melting and boiling points.</a:t>
            </a:r>
          </a:p>
        </p:txBody>
      </p:sp>
    </p:spTree>
    <p:extLst>
      <p:ext uri="{BB962C8B-B14F-4D97-AF65-F5344CB8AC3E}">
        <p14:creationId xmlns:p14="http://schemas.microsoft.com/office/powerpoint/2010/main" val="19769056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7" name="TextBox 6"/>
          <p:cNvSpPr txBox="1"/>
          <p:nvPr/>
        </p:nvSpPr>
        <p:spPr>
          <a:xfrm>
            <a:off x="0" y="980728"/>
            <a:ext cx="5004048" cy="4524315"/>
          </a:xfrm>
          <a:prstGeom prst="rect">
            <a:avLst/>
          </a:prstGeom>
          <a:noFill/>
        </p:spPr>
        <p:txBody>
          <a:bodyPr wrap="square" rtlCol="0">
            <a:spAutoFit/>
          </a:bodyPr>
          <a:lstStyle/>
          <a:p>
            <a:r>
              <a:rPr lang="en-GB" sz="7200" b="1" dirty="0" err="1">
                <a:solidFill>
                  <a:prstClr val="black"/>
                </a:solidFill>
                <a:ea typeface="Beirut" charset="-78"/>
                <a:cs typeface="Beirut" charset="-78"/>
              </a:rPr>
              <a:t>QuestionIT</a:t>
            </a:r>
            <a:r>
              <a:rPr lang="en-GB" sz="7200" b="1" dirty="0">
                <a:solidFill>
                  <a:prstClr val="black"/>
                </a:solidFill>
                <a:ea typeface="Beirut" charset="-78"/>
                <a:cs typeface="Beirut" charset="-78"/>
              </a:rPr>
              <a:t>!</a:t>
            </a:r>
          </a:p>
          <a:p>
            <a:endParaRPr lang="en-GB" dirty="0">
              <a:solidFill>
                <a:prstClr val="black"/>
              </a:solidFill>
            </a:endParaRPr>
          </a:p>
          <a:p>
            <a:endParaRPr lang="en-GB" dirty="0">
              <a:solidFill>
                <a:prstClr val="black"/>
              </a:solidFill>
            </a:endParaRPr>
          </a:p>
          <a:p>
            <a:endParaRPr lang="en-GB" dirty="0">
              <a:solidFill>
                <a:prstClr val="black"/>
              </a:solidFill>
            </a:endParaRPr>
          </a:p>
          <a:p>
            <a:r>
              <a:rPr lang="en-GB" sz="3600" b="1" dirty="0">
                <a:solidFill>
                  <a:prstClr val="black">
                    <a:lumMod val="50000"/>
                    <a:lumOff val="50000"/>
                  </a:prstClr>
                </a:solidFill>
              </a:rPr>
              <a:t>Properties of substances Part </a:t>
            </a:r>
            <a:r>
              <a:rPr lang="en-GB" sz="3600" b="1" dirty="0" smtClean="0">
                <a:solidFill>
                  <a:prstClr val="black">
                    <a:lumMod val="50000"/>
                    <a:lumOff val="50000"/>
                  </a:prstClr>
                </a:solidFill>
              </a:rPr>
              <a:t>1</a:t>
            </a:r>
            <a:endParaRPr lang="en-GB" sz="2800" dirty="0">
              <a:solidFill>
                <a:prstClr val="black">
                  <a:lumMod val="50000"/>
                  <a:lumOff val="50000"/>
                </a:prstClr>
              </a:solidFill>
            </a:endParaRPr>
          </a:p>
          <a:p>
            <a:pPr marL="685800" lvl="1" indent="-342900">
              <a:buFont typeface="Arial" charset="0"/>
              <a:buChar char="•"/>
            </a:pPr>
            <a:r>
              <a:rPr lang="en-US" sz="2400" b="1" dirty="0">
                <a:solidFill>
                  <a:prstClr val="white">
                    <a:lumMod val="50000"/>
                  </a:prstClr>
                </a:solidFill>
              </a:rPr>
              <a:t>Ionic substances</a:t>
            </a:r>
          </a:p>
          <a:p>
            <a:pPr marL="685800" lvl="1" indent="-342900">
              <a:buFont typeface="Arial" charset="0"/>
              <a:buChar char="•"/>
            </a:pPr>
            <a:r>
              <a:rPr lang="en-US" sz="2400" b="1" dirty="0">
                <a:solidFill>
                  <a:prstClr val="white">
                    <a:lumMod val="50000"/>
                  </a:prstClr>
                </a:solidFill>
              </a:rPr>
              <a:t>Covalent substances, simple molecular compounds</a:t>
            </a:r>
          </a:p>
          <a:p>
            <a:endParaRPr lang="en-GB" dirty="0">
              <a:solidFill>
                <a:prstClr val="black"/>
              </a:solidFill>
            </a:endParaRP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Tree>
    <p:extLst>
      <p:ext uri="{BB962C8B-B14F-4D97-AF65-F5344CB8AC3E}">
        <p14:creationId xmlns:p14="http://schemas.microsoft.com/office/powerpoint/2010/main" val="28392783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Properties of substances – Part 1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7" y="697936"/>
            <a:ext cx="8743393" cy="4154984"/>
          </a:xfrm>
          <a:prstGeom prst="rect">
            <a:avLst/>
          </a:prstGeom>
          <a:noFill/>
        </p:spPr>
        <p:txBody>
          <a:bodyPr wrap="square" rtlCol="0">
            <a:spAutoFit/>
          </a:bodyPr>
          <a:lstStyle/>
          <a:p>
            <a:pPr marL="457200" indent="-457200">
              <a:buFont typeface="+mj-lt"/>
              <a:buAutoNum type="arabicPeriod"/>
            </a:pPr>
            <a:r>
              <a:rPr lang="en-GB" sz="2400" dirty="0" smtClean="0">
                <a:solidFill>
                  <a:prstClr val="black"/>
                </a:solidFill>
              </a:rPr>
              <a:t>Describe the structure of ionic compounds.</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Why do ionic compounds have high melting and boiling points?</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Why can ionic compounds conduct electricity when melted or dissolved in water?</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What state of matter are small molecules normally found in?</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Why do small molecules have low melting and boiling points?</a:t>
            </a:r>
          </a:p>
          <a:p>
            <a:pPr marL="457200" indent="-457200">
              <a:buFont typeface="+mj-lt"/>
              <a:buAutoNum type="arabicPeriod"/>
            </a:pPr>
            <a:endParaRPr lang="en-GB" sz="2400" dirty="0" smtClean="0">
              <a:solidFill>
                <a:prstClr val="black"/>
              </a:solidFill>
            </a:endParaRPr>
          </a:p>
        </p:txBody>
      </p:sp>
    </p:spTree>
    <p:extLst>
      <p:ext uri="{BB962C8B-B14F-4D97-AF65-F5344CB8AC3E}">
        <p14:creationId xmlns:p14="http://schemas.microsoft.com/office/powerpoint/2010/main" val="1730719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Model of the atom</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xmlns=""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xmlns=""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james chadwick model">
            <a:extLst>
              <a:ext uri="{FF2B5EF4-FFF2-40B4-BE49-F238E27FC236}">
                <a16:creationId xmlns:a16="http://schemas.microsoft.com/office/drawing/2014/main" xmlns="" id="{7790C294-F4E1-494B-B8D0-1EEDFFE4EB36}"/>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7" name="Diagram 6"/>
          <p:cNvGraphicFramePr/>
          <p:nvPr>
            <p:extLst>
              <p:ext uri="{D42A27DB-BD31-4B8C-83A1-F6EECF244321}">
                <p14:modId xmlns:p14="http://schemas.microsoft.com/office/powerpoint/2010/main" val="501516680"/>
              </p:ext>
            </p:extLst>
          </p:nvPr>
        </p:nvGraphicFramePr>
        <p:xfrm>
          <a:off x="171417" y="756591"/>
          <a:ext cx="8784976" cy="3232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3043217177"/>
              </p:ext>
            </p:extLst>
          </p:nvPr>
        </p:nvGraphicFramePr>
        <p:xfrm>
          <a:off x="155875" y="3835962"/>
          <a:ext cx="8784976" cy="2977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409180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Properties of substances – Part 1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7" y="697936"/>
            <a:ext cx="8743393" cy="3200876"/>
          </a:xfrm>
          <a:prstGeom prst="rect">
            <a:avLst/>
          </a:prstGeom>
          <a:noFill/>
        </p:spPr>
        <p:txBody>
          <a:bodyPr wrap="square" rtlCol="0">
            <a:spAutoFit/>
          </a:bodyPr>
          <a:lstStyle/>
          <a:p>
            <a:pPr marL="457200" indent="-457200">
              <a:buFont typeface="+mj-lt"/>
              <a:buAutoNum type="arabicPeriod" startAt="6"/>
            </a:pPr>
            <a:r>
              <a:rPr lang="en-GB" sz="2400" dirty="0" smtClean="0">
                <a:solidFill>
                  <a:prstClr val="black"/>
                </a:solidFill>
              </a:rPr>
              <a:t>What happens to the melting and boiling points as small molecules get bigger? Why?</a:t>
            </a:r>
          </a:p>
          <a:p>
            <a:pPr marL="457200" indent="-457200">
              <a:buFont typeface="+mj-lt"/>
              <a:buAutoNum type="arabicPeriod" startAt="6"/>
            </a:pPr>
            <a:endParaRPr lang="en-GB" sz="2400" dirty="0" smtClean="0">
              <a:solidFill>
                <a:prstClr val="black"/>
              </a:solidFill>
            </a:endParaRPr>
          </a:p>
          <a:p>
            <a:pPr marL="457200" indent="-457200">
              <a:buFont typeface="+mj-lt"/>
              <a:buAutoNum type="arabicPeriod" startAt="6"/>
            </a:pPr>
            <a:r>
              <a:rPr lang="en-GB" sz="2400" dirty="0" smtClean="0">
                <a:solidFill>
                  <a:prstClr val="black"/>
                </a:solidFill>
              </a:rPr>
              <a:t>Why don’t small molecules conduct electricity?</a:t>
            </a:r>
          </a:p>
          <a:p>
            <a:pPr marL="457200" indent="-457200">
              <a:buFont typeface="+mj-lt"/>
              <a:buAutoNum type="arabicPeriod" startAt="6"/>
            </a:pPr>
            <a:endParaRPr lang="en-GB" sz="2400" dirty="0" smtClean="0">
              <a:solidFill>
                <a:prstClr val="black"/>
              </a:solidFill>
            </a:endParaRPr>
          </a:p>
          <a:p>
            <a:pPr marL="457200" indent="-457200">
              <a:buFont typeface="+mj-lt"/>
              <a:buAutoNum type="arabicPeriod" startAt="6"/>
            </a:pPr>
            <a:endParaRPr lang="en-GB" sz="2400" dirty="0" smtClean="0">
              <a:solidFill>
                <a:prstClr val="black"/>
              </a:solidFill>
            </a:endParaRPr>
          </a:p>
          <a:p>
            <a:pPr marL="457200" indent="-457200">
              <a:buFont typeface="+mj-lt"/>
              <a:buAutoNum type="arabicPeriod" startAt="6"/>
            </a:pPr>
            <a:endParaRPr lang="en-GB" sz="2400" dirty="0" smtClean="0">
              <a:solidFill>
                <a:prstClr val="black"/>
              </a:solidFill>
            </a:endParaRPr>
          </a:p>
          <a:p>
            <a:endParaRPr lang="en-GB" dirty="0">
              <a:solidFill>
                <a:prstClr val="black"/>
              </a:solidFill>
            </a:endParaRPr>
          </a:p>
          <a:p>
            <a:pPr marL="342900" indent="-342900">
              <a:buFont typeface="+mj-lt"/>
              <a:buAutoNum type="arabicPeriod"/>
            </a:pPr>
            <a:endParaRPr lang="en-GB" sz="1600" dirty="0">
              <a:solidFill>
                <a:prstClr val="black"/>
              </a:solidFill>
            </a:endParaRPr>
          </a:p>
        </p:txBody>
      </p:sp>
    </p:spTree>
    <p:extLst>
      <p:ext uri="{BB962C8B-B14F-4D97-AF65-F5344CB8AC3E}">
        <p14:creationId xmlns:p14="http://schemas.microsoft.com/office/powerpoint/2010/main" val="5880166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7" name="TextBox 6"/>
          <p:cNvSpPr txBox="1"/>
          <p:nvPr/>
        </p:nvSpPr>
        <p:spPr>
          <a:xfrm>
            <a:off x="0" y="980728"/>
            <a:ext cx="4716016" cy="4524315"/>
          </a:xfrm>
          <a:prstGeom prst="rect">
            <a:avLst/>
          </a:prstGeom>
          <a:noFill/>
        </p:spPr>
        <p:txBody>
          <a:bodyPr wrap="square" rtlCol="0">
            <a:spAutoFit/>
          </a:bodyPr>
          <a:lstStyle/>
          <a:p>
            <a:r>
              <a:rPr lang="en-GB" sz="7200" b="1" dirty="0">
                <a:solidFill>
                  <a:prstClr val="black"/>
                </a:solidFill>
                <a:ea typeface="Beirut" charset="-78"/>
                <a:cs typeface="Beirut" charset="-78"/>
              </a:rPr>
              <a:t>AnswerIT!</a:t>
            </a:r>
          </a:p>
          <a:p>
            <a:endParaRPr lang="en-GB" dirty="0">
              <a:solidFill>
                <a:prstClr val="black"/>
              </a:solidFill>
            </a:endParaRPr>
          </a:p>
          <a:p>
            <a:endParaRPr lang="en-GB" dirty="0">
              <a:solidFill>
                <a:prstClr val="black"/>
              </a:solidFill>
            </a:endParaRPr>
          </a:p>
          <a:p>
            <a:endParaRPr lang="en-GB" dirty="0">
              <a:solidFill>
                <a:prstClr val="black"/>
              </a:solidFill>
            </a:endParaRPr>
          </a:p>
          <a:p>
            <a:r>
              <a:rPr lang="en-GB" sz="3600" b="1" dirty="0">
                <a:solidFill>
                  <a:prstClr val="black">
                    <a:lumMod val="50000"/>
                    <a:lumOff val="50000"/>
                  </a:prstClr>
                </a:solidFill>
              </a:rPr>
              <a:t>Properties of substances Part </a:t>
            </a:r>
            <a:r>
              <a:rPr lang="en-GB" sz="3600" b="1" dirty="0" smtClean="0">
                <a:solidFill>
                  <a:prstClr val="black">
                    <a:lumMod val="50000"/>
                    <a:lumOff val="50000"/>
                  </a:prstClr>
                </a:solidFill>
              </a:rPr>
              <a:t>2</a:t>
            </a:r>
            <a:endParaRPr lang="en-GB" sz="2800" dirty="0">
              <a:solidFill>
                <a:prstClr val="black">
                  <a:lumMod val="50000"/>
                  <a:lumOff val="50000"/>
                </a:prstClr>
              </a:solidFill>
            </a:endParaRPr>
          </a:p>
          <a:p>
            <a:pPr marL="685800" lvl="1" indent="-342900">
              <a:buFont typeface="Arial" charset="0"/>
              <a:buChar char="•"/>
            </a:pPr>
            <a:r>
              <a:rPr lang="en-US" sz="2400" b="1" dirty="0">
                <a:solidFill>
                  <a:prstClr val="white">
                    <a:lumMod val="50000"/>
                  </a:prstClr>
                </a:solidFill>
              </a:rPr>
              <a:t>Ionic substances</a:t>
            </a:r>
          </a:p>
          <a:p>
            <a:pPr marL="685800" lvl="1" indent="-342900">
              <a:buFont typeface="Arial" charset="0"/>
              <a:buChar char="•"/>
            </a:pPr>
            <a:r>
              <a:rPr lang="en-US" sz="2400" b="1" dirty="0">
                <a:solidFill>
                  <a:prstClr val="white">
                    <a:lumMod val="50000"/>
                  </a:prstClr>
                </a:solidFill>
              </a:rPr>
              <a:t>Covalent substances, simple molecular compounds</a:t>
            </a:r>
          </a:p>
          <a:p>
            <a:endParaRPr lang="en-GB" dirty="0">
              <a:solidFill>
                <a:prstClr val="black"/>
              </a:solidFill>
            </a:endParaRPr>
          </a:p>
        </p:txBody>
      </p:sp>
    </p:spTree>
    <p:extLst>
      <p:ext uri="{BB962C8B-B14F-4D97-AF65-F5344CB8AC3E}">
        <p14:creationId xmlns:p14="http://schemas.microsoft.com/office/powerpoint/2010/main" val="42478661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Properties of substances – Part 1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7" y="697936"/>
            <a:ext cx="8743393" cy="4154984"/>
          </a:xfrm>
          <a:prstGeom prst="rect">
            <a:avLst/>
          </a:prstGeom>
          <a:noFill/>
        </p:spPr>
        <p:txBody>
          <a:bodyPr wrap="square" rtlCol="0">
            <a:spAutoFit/>
          </a:bodyPr>
          <a:lstStyle/>
          <a:p>
            <a:pPr marL="457200" indent="-457200">
              <a:buFont typeface="+mj-lt"/>
              <a:buAutoNum type="arabicPeriod"/>
            </a:pPr>
            <a:r>
              <a:rPr lang="en-GB" sz="2400" dirty="0" smtClean="0">
                <a:solidFill>
                  <a:prstClr val="black"/>
                </a:solidFill>
              </a:rPr>
              <a:t>Describe the structure of ionic compounds.</a:t>
            </a:r>
          </a:p>
          <a:p>
            <a:pPr lvl="1"/>
            <a:r>
              <a:rPr lang="en-GB" sz="2400" b="1" dirty="0" smtClean="0">
                <a:solidFill>
                  <a:srgbClr val="00B050"/>
                </a:solidFill>
              </a:rPr>
              <a:t>Regular, giant ionic lattice.</a:t>
            </a:r>
            <a:endParaRPr lang="en-GB" sz="2400" dirty="0" smtClean="0">
              <a:solidFill>
                <a:prstClr val="black"/>
              </a:solidFill>
            </a:endParaRPr>
          </a:p>
          <a:p>
            <a:pPr marL="457200" indent="-457200">
              <a:buFont typeface="+mj-lt"/>
              <a:buAutoNum type="arabicPeriod"/>
            </a:pPr>
            <a:r>
              <a:rPr lang="en-GB" sz="2400" dirty="0" smtClean="0">
                <a:solidFill>
                  <a:prstClr val="black"/>
                </a:solidFill>
              </a:rPr>
              <a:t>Why do ionic compounds have high melting and boiling points?</a:t>
            </a:r>
          </a:p>
          <a:p>
            <a:pPr lvl="1"/>
            <a:r>
              <a:rPr lang="en-GB" sz="2400" b="1" dirty="0" smtClean="0">
                <a:solidFill>
                  <a:srgbClr val="00B050"/>
                </a:solidFill>
              </a:rPr>
              <a:t>Strong electrostatic forces of attraction between ions.</a:t>
            </a:r>
            <a:endParaRPr lang="en-GB" sz="2400" dirty="0" smtClean="0">
              <a:solidFill>
                <a:prstClr val="black"/>
              </a:solidFill>
            </a:endParaRPr>
          </a:p>
          <a:p>
            <a:pPr marL="457200" indent="-457200">
              <a:buFont typeface="+mj-lt"/>
              <a:buAutoNum type="arabicPeriod"/>
            </a:pPr>
            <a:r>
              <a:rPr lang="en-GB" sz="2400" dirty="0" smtClean="0">
                <a:solidFill>
                  <a:prstClr val="black"/>
                </a:solidFill>
              </a:rPr>
              <a:t>Why can ionic compounds conduct electricity when melted or dissolved in water?</a:t>
            </a:r>
          </a:p>
          <a:p>
            <a:pPr lvl="1"/>
            <a:r>
              <a:rPr lang="en-GB" sz="2400" b="1" dirty="0" smtClean="0">
                <a:solidFill>
                  <a:srgbClr val="00B050"/>
                </a:solidFill>
              </a:rPr>
              <a:t>Ions are free to move, carry the charge.</a:t>
            </a:r>
            <a:endParaRPr lang="en-GB" sz="2400" dirty="0" smtClean="0">
              <a:solidFill>
                <a:prstClr val="black"/>
              </a:solidFill>
            </a:endParaRPr>
          </a:p>
          <a:p>
            <a:pPr marL="457200" indent="-457200">
              <a:buFont typeface="+mj-lt"/>
              <a:buAutoNum type="arabicPeriod"/>
            </a:pPr>
            <a:r>
              <a:rPr lang="en-GB" sz="2400" dirty="0" smtClean="0">
                <a:solidFill>
                  <a:prstClr val="black"/>
                </a:solidFill>
              </a:rPr>
              <a:t>What state of matter are small molecules normally found in?</a:t>
            </a:r>
          </a:p>
          <a:p>
            <a:pPr lvl="1"/>
            <a:r>
              <a:rPr lang="en-GB" sz="2400" b="1" dirty="0" smtClean="0">
                <a:solidFill>
                  <a:srgbClr val="00B050"/>
                </a:solidFill>
              </a:rPr>
              <a:t>Gas or liquid.</a:t>
            </a:r>
            <a:endParaRPr lang="en-GB" sz="2400" dirty="0" smtClean="0">
              <a:solidFill>
                <a:prstClr val="black"/>
              </a:solidFill>
            </a:endParaRPr>
          </a:p>
          <a:p>
            <a:pPr marL="457200" indent="-457200">
              <a:buFont typeface="+mj-lt"/>
              <a:buAutoNum type="arabicPeriod"/>
            </a:pPr>
            <a:r>
              <a:rPr lang="en-GB" sz="2400" dirty="0" smtClean="0">
                <a:solidFill>
                  <a:prstClr val="black"/>
                </a:solidFill>
              </a:rPr>
              <a:t>Why do small molecules have low melting and boiling points?</a:t>
            </a:r>
          </a:p>
          <a:p>
            <a:pPr lvl="1"/>
            <a:r>
              <a:rPr lang="en-GB" sz="2400" b="1" dirty="0" smtClean="0">
                <a:solidFill>
                  <a:srgbClr val="00B050"/>
                </a:solidFill>
              </a:rPr>
              <a:t>Weak forces between molecules/ intermolecular forces.</a:t>
            </a:r>
            <a:endParaRPr lang="en-GB" sz="2400" dirty="0" smtClean="0">
              <a:solidFill>
                <a:prstClr val="black"/>
              </a:solidFill>
            </a:endParaRPr>
          </a:p>
        </p:txBody>
      </p:sp>
    </p:spTree>
    <p:extLst>
      <p:ext uri="{BB962C8B-B14F-4D97-AF65-F5344CB8AC3E}">
        <p14:creationId xmlns:p14="http://schemas.microsoft.com/office/powerpoint/2010/main" val="3964944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Properties of substances – Part 1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7" y="697936"/>
            <a:ext cx="8743393" cy="2831544"/>
          </a:xfrm>
          <a:prstGeom prst="rect">
            <a:avLst/>
          </a:prstGeom>
          <a:noFill/>
        </p:spPr>
        <p:txBody>
          <a:bodyPr wrap="square" rtlCol="0">
            <a:spAutoFit/>
          </a:bodyPr>
          <a:lstStyle/>
          <a:p>
            <a:pPr marL="457200" indent="-457200">
              <a:buFont typeface="+mj-lt"/>
              <a:buAutoNum type="arabicPeriod" startAt="6"/>
            </a:pPr>
            <a:r>
              <a:rPr lang="en-GB" sz="2400" dirty="0" smtClean="0">
                <a:solidFill>
                  <a:prstClr val="black"/>
                </a:solidFill>
              </a:rPr>
              <a:t>What happens to the melting and boiling points as small molecules get bigger? Why?</a:t>
            </a:r>
          </a:p>
          <a:p>
            <a:pPr lvl="1"/>
            <a:r>
              <a:rPr lang="en-GB" sz="2400" b="1" dirty="0" smtClean="0">
                <a:solidFill>
                  <a:srgbClr val="00B050"/>
                </a:solidFill>
              </a:rPr>
              <a:t>Increases, intermolecular forces get bigger.</a:t>
            </a:r>
            <a:endParaRPr lang="en-GB" sz="2400" dirty="0" smtClean="0">
              <a:solidFill>
                <a:prstClr val="black"/>
              </a:solidFill>
            </a:endParaRPr>
          </a:p>
          <a:p>
            <a:pPr marL="457200" indent="-457200">
              <a:buFont typeface="+mj-lt"/>
              <a:buAutoNum type="arabicPeriod" startAt="6"/>
            </a:pPr>
            <a:r>
              <a:rPr lang="en-GB" sz="2400" dirty="0" smtClean="0">
                <a:solidFill>
                  <a:prstClr val="black"/>
                </a:solidFill>
              </a:rPr>
              <a:t>Why don’t small molecules conduct electricity?</a:t>
            </a:r>
          </a:p>
          <a:p>
            <a:pPr lvl="1"/>
            <a:r>
              <a:rPr lang="en-GB" sz="2400" b="1" dirty="0" smtClean="0">
                <a:solidFill>
                  <a:srgbClr val="00B050"/>
                </a:solidFill>
              </a:rPr>
              <a:t>Do not have an overall electric charge.</a:t>
            </a:r>
            <a:endParaRPr lang="en-GB" sz="2400" dirty="0" smtClean="0">
              <a:solidFill>
                <a:prstClr val="black"/>
              </a:solidFill>
            </a:endParaRPr>
          </a:p>
          <a:p>
            <a:pPr marL="457200" indent="-457200">
              <a:buFont typeface="+mj-lt"/>
              <a:buAutoNum type="arabicPeriod" startAt="6"/>
            </a:pPr>
            <a:endParaRPr lang="en-GB" sz="2400" dirty="0" smtClean="0">
              <a:solidFill>
                <a:prstClr val="black"/>
              </a:solidFill>
            </a:endParaRPr>
          </a:p>
          <a:p>
            <a:endParaRPr lang="en-GB" dirty="0">
              <a:solidFill>
                <a:prstClr val="black"/>
              </a:solidFill>
            </a:endParaRPr>
          </a:p>
          <a:p>
            <a:pPr marL="342900" indent="-342900">
              <a:buFont typeface="+mj-lt"/>
              <a:buAutoNum type="arabicPeriod"/>
            </a:pPr>
            <a:endParaRPr lang="en-GB" sz="1600" dirty="0">
              <a:solidFill>
                <a:prstClr val="black"/>
              </a:solidFill>
            </a:endParaRPr>
          </a:p>
        </p:txBody>
      </p:sp>
    </p:spTree>
    <p:extLst>
      <p:ext uri="{BB962C8B-B14F-4D97-AF65-F5344CB8AC3E}">
        <p14:creationId xmlns:p14="http://schemas.microsoft.com/office/powerpoint/2010/main" val="19385795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7" name="TextBox 6"/>
          <p:cNvSpPr txBox="1"/>
          <p:nvPr/>
        </p:nvSpPr>
        <p:spPr>
          <a:xfrm>
            <a:off x="0" y="980728"/>
            <a:ext cx="4572000" cy="5601533"/>
          </a:xfrm>
          <a:prstGeom prst="rect">
            <a:avLst/>
          </a:prstGeom>
          <a:noFill/>
        </p:spPr>
        <p:txBody>
          <a:bodyPr wrap="square" rtlCol="0">
            <a:spAutoFit/>
          </a:bodyPr>
          <a:lstStyle/>
          <a:p>
            <a:r>
              <a:rPr lang="en-GB" sz="7200" b="1" dirty="0" err="1">
                <a:solidFill>
                  <a:prstClr val="black"/>
                </a:solidFill>
                <a:ea typeface="Beirut" charset="-78"/>
                <a:cs typeface="Beirut" charset="-78"/>
              </a:rPr>
              <a:t>LearnIT</a:t>
            </a:r>
            <a:r>
              <a:rPr lang="en-GB" sz="7200" b="1" dirty="0">
                <a:solidFill>
                  <a:prstClr val="black"/>
                </a:solidFill>
                <a:ea typeface="Beirut" charset="-78"/>
                <a:cs typeface="Beirut" charset="-78"/>
              </a:rPr>
              <a:t>!</a:t>
            </a:r>
          </a:p>
          <a:p>
            <a:r>
              <a:rPr lang="en-GB" sz="7200" b="1" dirty="0" err="1">
                <a:solidFill>
                  <a:prstClr val="black"/>
                </a:solidFill>
                <a:ea typeface="Beirut" charset="-78"/>
                <a:cs typeface="Beirut" charset="-78"/>
              </a:rPr>
              <a:t>KnowIT</a:t>
            </a:r>
            <a:r>
              <a:rPr lang="en-GB" sz="7200" b="1" dirty="0">
                <a:solidFill>
                  <a:prstClr val="black"/>
                </a:solidFill>
                <a:ea typeface="Beirut" charset="-78"/>
                <a:cs typeface="Beirut" charset="-78"/>
              </a:rPr>
              <a:t>!</a:t>
            </a:r>
          </a:p>
          <a:p>
            <a:endParaRPr lang="en-GB" dirty="0">
              <a:solidFill>
                <a:prstClr val="black"/>
              </a:solidFill>
            </a:endParaRPr>
          </a:p>
          <a:p>
            <a:r>
              <a:rPr lang="en-GB" sz="3600" b="1" dirty="0" smtClean="0">
                <a:solidFill>
                  <a:prstClr val="black">
                    <a:lumMod val="50000"/>
                    <a:lumOff val="50000"/>
                  </a:prstClr>
                </a:solidFill>
              </a:rPr>
              <a:t>Properties of substances Part 2</a:t>
            </a:r>
            <a:endParaRPr lang="en-GB" sz="3600" b="1" dirty="0">
              <a:solidFill>
                <a:prstClr val="black">
                  <a:lumMod val="50000"/>
                  <a:lumOff val="50000"/>
                </a:prstClr>
              </a:solidFill>
            </a:endParaRPr>
          </a:p>
          <a:p>
            <a:endParaRPr lang="en-GB" sz="2800" dirty="0">
              <a:solidFill>
                <a:prstClr val="black">
                  <a:lumMod val="50000"/>
                  <a:lumOff val="50000"/>
                </a:prstClr>
              </a:solidFill>
            </a:endParaRPr>
          </a:p>
          <a:p>
            <a:pPr marL="685800" lvl="1" indent="-342900">
              <a:buFont typeface="Arial" charset="0"/>
              <a:buChar char="•"/>
            </a:pPr>
            <a:r>
              <a:rPr lang="en-US" sz="2400" b="1" dirty="0" smtClean="0">
                <a:solidFill>
                  <a:prstClr val="white">
                    <a:lumMod val="50000"/>
                  </a:prstClr>
                </a:solidFill>
              </a:rPr>
              <a:t>Diamond</a:t>
            </a:r>
          </a:p>
          <a:p>
            <a:pPr marL="685800" lvl="1" indent="-342900">
              <a:buFont typeface="Arial" charset="0"/>
              <a:buChar char="•"/>
            </a:pPr>
            <a:r>
              <a:rPr lang="en-US" sz="2400" b="1" dirty="0" smtClean="0">
                <a:solidFill>
                  <a:prstClr val="white">
                    <a:lumMod val="50000"/>
                  </a:prstClr>
                </a:solidFill>
              </a:rPr>
              <a:t>Graphite</a:t>
            </a:r>
          </a:p>
          <a:p>
            <a:pPr marL="685800" lvl="1" indent="-342900">
              <a:buFont typeface="Arial" charset="0"/>
              <a:buChar char="•"/>
            </a:pPr>
            <a:r>
              <a:rPr lang="en-US" sz="2400" b="1" dirty="0" smtClean="0">
                <a:solidFill>
                  <a:prstClr val="white">
                    <a:lumMod val="50000"/>
                  </a:prstClr>
                </a:solidFill>
              </a:rPr>
              <a:t>Graphene and fullerenes</a:t>
            </a:r>
          </a:p>
          <a:p>
            <a:pPr marL="685800" lvl="1" indent="-342900">
              <a:buFont typeface="Arial" charset="0"/>
              <a:buChar char="•"/>
            </a:pPr>
            <a:r>
              <a:rPr lang="en-US" sz="2400" b="1" dirty="0">
                <a:solidFill>
                  <a:prstClr val="white">
                    <a:lumMod val="50000"/>
                  </a:prstClr>
                </a:solidFill>
              </a:rPr>
              <a:t>Polymers</a:t>
            </a:r>
            <a:endParaRPr lang="en-GB" sz="2400" dirty="0">
              <a:solidFill>
                <a:prstClr val="black"/>
              </a:solidFill>
            </a:endParaRPr>
          </a:p>
        </p:txBody>
      </p:sp>
    </p:spTree>
    <p:extLst>
      <p:ext uri="{BB962C8B-B14F-4D97-AF65-F5344CB8AC3E}">
        <p14:creationId xmlns:p14="http://schemas.microsoft.com/office/powerpoint/2010/main" val="2882813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6397" y="1089561"/>
            <a:ext cx="4740841" cy="3785652"/>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GB" sz="2000" b="1" u="sng" dirty="0">
                <a:solidFill>
                  <a:prstClr val="black"/>
                </a:solidFill>
              </a:rPr>
              <a:t>Structure</a:t>
            </a:r>
            <a:endParaRPr lang="en-GB" sz="2000" dirty="0">
              <a:solidFill>
                <a:prstClr val="black"/>
              </a:solidFill>
            </a:endParaRPr>
          </a:p>
          <a:p>
            <a:r>
              <a:rPr lang="en-GB" sz="2000" dirty="0">
                <a:solidFill>
                  <a:prstClr val="black"/>
                </a:solidFill>
              </a:rPr>
              <a:t>All atoms within the structure are linked by </a:t>
            </a:r>
            <a:r>
              <a:rPr lang="en-GB" sz="2000" b="1" dirty="0">
                <a:solidFill>
                  <a:srgbClr val="F79646">
                    <a:lumMod val="75000"/>
                  </a:srgbClr>
                </a:solidFill>
              </a:rPr>
              <a:t>strong covalent bonds</a:t>
            </a:r>
            <a:r>
              <a:rPr lang="en-GB" sz="2000" dirty="0">
                <a:solidFill>
                  <a:prstClr val="black"/>
                </a:solidFill>
              </a:rPr>
              <a:t>. These bonds </a:t>
            </a:r>
            <a:r>
              <a:rPr lang="en-GB" sz="2000" b="1" dirty="0">
                <a:solidFill>
                  <a:srgbClr val="F79646">
                    <a:lumMod val="75000"/>
                  </a:srgbClr>
                </a:solidFill>
              </a:rPr>
              <a:t>must be broken</a:t>
            </a:r>
            <a:r>
              <a:rPr lang="en-GB" sz="2000" dirty="0">
                <a:solidFill>
                  <a:prstClr val="black"/>
                </a:solidFill>
              </a:rPr>
              <a:t> for a solid to melt or boil. </a:t>
            </a:r>
          </a:p>
          <a:p>
            <a:endParaRPr lang="en-GB" sz="2000" dirty="0">
              <a:solidFill>
                <a:prstClr val="black"/>
              </a:solidFill>
            </a:endParaRPr>
          </a:p>
          <a:p>
            <a:r>
              <a:rPr lang="en-GB" sz="2000" b="1" u="sng" dirty="0">
                <a:solidFill>
                  <a:prstClr val="black"/>
                </a:solidFill>
              </a:rPr>
              <a:t>Properties</a:t>
            </a:r>
          </a:p>
          <a:p>
            <a:pPr marL="342900" indent="-342900">
              <a:buFont typeface="Arial" panose="020B0604020202020204" pitchFamily="34" charset="0"/>
              <a:buChar char="•"/>
            </a:pPr>
            <a:r>
              <a:rPr lang="en-GB" sz="2000" b="1" dirty="0">
                <a:solidFill>
                  <a:prstClr val="black"/>
                </a:solidFill>
              </a:rPr>
              <a:t>Very high melting and boiling points </a:t>
            </a:r>
            <a:r>
              <a:rPr lang="en-GB" sz="2000" dirty="0">
                <a:solidFill>
                  <a:prstClr val="black"/>
                </a:solidFill>
              </a:rPr>
              <a:t>– very large amounts of energy is needed to break the </a:t>
            </a:r>
            <a:r>
              <a:rPr lang="en-GB" sz="2000" b="1" dirty="0">
                <a:solidFill>
                  <a:srgbClr val="F79646">
                    <a:lumMod val="75000"/>
                  </a:srgbClr>
                </a:solidFill>
              </a:rPr>
              <a:t>covalent bonds</a:t>
            </a:r>
            <a:r>
              <a:rPr lang="en-GB" sz="2000" dirty="0">
                <a:solidFill>
                  <a:prstClr val="black"/>
                </a:solidFill>
              </a:rPr>
              <a:t>. </a:t>
            </a:r>
          </a:p>
          <a:p>
            <a:pPr marL="342900" indent="-342900">
              <a:buFont typeface="Arial" panose="020B0604020202020204" pitchFamily="34" charset="0"/>
              <a:buChar char="•"/>
            </a:pPr>
            <a:r>
              <a:rPr lang="en-GB" sz="2000" b="1" dirty="0">
                <a:solidFill>
                  <a:prstClr val="black"/>
                </a:solidFill>
              </a:rPr>
              <a:t>Do not conduct electricity </a:t>
            </a:r>
            <a:r>
              <a:rPr lang="en-GB" sz="2000" dirty="0">
                <a:solidFill>
                  <a:prstClr val="black"/>
                </a:solidFill>
              </a:rPr>
              <a:t>– Particles do not have an overall electric charge</a:t>
            </a:r>
            <a:r>
              <a:rPr lang="en-GB" sz="2000" dirty="0" smtClean="0">
                <a:solidFill>
                  <a:prstClr val="black"/>
                </a:solidFill>
              </a:rPr>
              <a:t>. (Graphite is an exception)</a:t>
            </a:r>
            <a:endParaRPr lang="en-GB" sz="2000" dirty="0">
              <a:solidFill>
                <a:prstClr val="black"/>
              </a:solidFill>
            </a:endParaRPr>
          </a:p>
        </p:txBody>
      </p:sp>
      <p:sp>
        <p:nvSpPr>
          <p:cNvPr id="8" name="Title 1">
            <a:extLst>
              <a:ext uri="{FF2B5EF4-FFF2-40B4-BE49-F238E27FC236}">
                <a16:creationId xmlns="" xmlns:a16="http://schemas.microsoft.com/office/drawing/2014/main" id="{3340E38A-1F6D-4492-8C54-3942F6E66CD7}"/>
              </a:ext>
            </a:extLst>
          </p:cNvPr>
          <p:cNvSpPr txBox="1">
            <a:spLocks/>
          </p:cNvSpPr>
          <p:nvPr/>
        </p:nvSpPr>
        <p:spPr>
          <a:xfrm>
            <a:off x="467544" y="35656"/>
            <a:ext cx="8676456" cy="628624"/>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a:solidFill>
                  <a:srgbClr val="F79646"/>
                </a:solidFill>
              </a:rPr>
              <a:t> </a:t>
            </a:r>
            <a:endParaRPr lang="en-GB" sz="2400" b="1" kern="0" dirty="0">
              <a:solidFill>
                <a:srgbClr val="F79646"/>
              </a:solidFill>
            </a:endParaRPr>
          </a:p>
        </p:txBody>
      </p:sp>
      <p:sp>
        <p:nvSpPr>
          <p:cNvPr id="7" name="Title 1"/>
          <p:cNvSpPr txBox="1">
            <a:spLocks/>
          </p:cNvSpPr>
          <p:nvPr/>
        </p:nvSpPr>
        <p:spPr>
          <a:xfrm>
            <a:off x="611560" y="35655"/>
            <a:ext cx="8532440"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a:solidFill>
                  <a:srgbClr val="F79646"/>
                </a:solidFill>
              </a:rPr>
              <a:t>Giant covalent structures</a:t>
            </a:r>
            <a:endParaRPr lang="en-GB" sz="2400" b="1" kern="0" dirty="0">
              <a:solidFill>
                <a:srgbClr val="F79646"/>
              </a:solidFill>
            </a:endParaRPr>
          </a:p>
        </p:txBody>
      </p:sp>
      <p:pic>
        <p:nvPicPr>
          <p:cNvPr id="9" name="Picture 8">
            <a:extLst>
              <a:ext uri="{FF2B5EF4-FFF2-40B4-BE49-F238E27FC236}">
                <a16:creationId xmlns="" xmlns:a16="http://schemas.microsoft.com/office/drawing/2014/main" id="{1EFEAD31-7D72-4F06-A26B-177242B281EB}"/>
              </a:ext>
            </a:extLst>
          </p:cNvPr>
          <p:cNvPicPr>
            <a:picLocks noChangeAspect="1"/>
          </p:cNvPicPr>
          <p:nvPr/>
        </p:nvPicPr>
        <p:blipFill>
          <a:blip r:embed="rId2"/>
          <a:stretch>
            <a:fillRect/>
          </a:stretch>
        </p:blipFill>
        <p:spPr>
          <a:xfrm>
            <a:off x="6588224" y="980728"/>
            <a:ext cx="1838325" cy="1800225"/>
          </a:xfrm>
          <a:prstGeom prst="rect">
            <a:avLst/>
          </a:prstGeom>
        </p:spPr>
      </p:pic>
      <p:pic>
        <p:nvPicPr>
          <p:cNvPr id="10" name="Picture 4" descr="http://lpmmc.grenoble.cnrs.fr/UserFiles/Image/graphite.jpg">
            <a:hlinkClick r:id="rId3"/>
            <a:extLst>
              <a:ext uri="{FF2B5EF4-FFF2-40B4-BE49-F238E27FC236}">
                <a16:creationId xmlns="" xmlns:a16="http://schemas.microsoft.com/office/drawing/2014/main" id="{4400498A-8C98-4362-A536-5A609A3ABFE3}"/>
              </a:ext>
            </a:extLst>
          </p:cNvPr>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6321510" y="3501008"/>
            <a:ext cx="2132855" cy="2132856"/>
          </a:xfrm>
          <a:prstGeom prst="rect">
            <a:avLst/>
          </a:prstGeom>
          <a:noFill/>
        </p:spPr>
      </p:pic>
      <p:sp>
        <p:nvSpPr>
          <p:cNvPr id="2" name="TextBox 1"/>
          <p:cNvSpPr txBox="1"/>
          <p:nvPr/>
        </p:nvSpPr>
        <p:spPr>
          <a:xfrm>
            <a:off x="453030" y="5157192"/>
            <a:ext cx="4740841"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2400" dirty="0" smtClean="0"/>
              <a:t>Graphite and diamond are different forms of carbon and are examples of giant covalent structures </a:t>
            </a:r>
            <a:endParaRPr lang="en-GB" sz="2400" dirty="0"/>
          </a:p>
        </p:txBody>
      </p:sp>
    </p:spTree>
    <p:extLst>
      <p:ext uri="{BB962C8B-B14F-4D97-AF65-F5344CB8AC3E}">
        <p14:creationId xmlns:p14="http://schemas.microsoft.com/office/powerpoint/2010/main" val="38536160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astarmathsandphysics.com/a-level-physics-notes/materials/a-level-physics-notes-the-structure-of-diamond-html-5c84fca4.gif">
            <a:extLst>
              <a:ext uri="{FF2B5EF4-FFF2-40B4-BE49-F238E27FC236}">
                <a16:creationId xmlns="" xmlns:a16="http://schemas.microsoft.com/office/drawing/2014/main" id="{466FEE87-7DC1-4643-B574-949208E87A76}"/>
              </a:ext>
            </a:extLst>
          </p:cNvPr>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6012160" y="1958811"/>
            <a:ext cx="2022084" cy="1916833"/>
          </a:xfrm>
          <a:prstGeom prst="rect">
            <a:avLst/>
          </a:prstGeom>
          <a:noFill/>
        </p:spPr>
      </p:pic>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Diamond</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4" descr="Image result for rutherford atomic model">
            <a:extLst>
              <a:ext uri="{FF2B5EF4-FFF2-40B4-BE49-F238E27FC236}">
                <a16:creationId xmlns=""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 name="Rectangle 2">
            <a:extLst>
              <a:ext uri="{FF2B5EF4-FFF2-40B4-BE49-F238E27FC236}">
                <a16:creationId xmlns="" xmlns:a16="http://schemas.microsoft.com/office/drawing/2014/main" id="{43CBF008-A007-417F-BA0E-3E093B6C81B0}"/>
              </a:ext>
            </a:extLst>
          </p:cNvPr>
          <p:cNvSpPr/>
          <p:nvPr/>
        </p:nvSpPr>
        <p:spPr>
          <a:xfrm>
            <a:off x="586424" y="1074509"/>
            <a:ext cx="4572000" cy="470898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GB" sz="2000" b="1" dirty="0">
                <a:solidFill>
                  <a:srgbClr val="F79646">
                    <a:lumMod val="75000"/>
                  </a:srgbClr>
                </a:solidFill>
              </a:rPr>
              <a:t>Diamond:</a:t>
            </a:r>
          </a:p>
          <a:p>
            <a:r>
              <a:rPr lang="en-GB" sz="2000" dirty="0">
                <a:solidFill>
                  <a:prstClr val="black"/>
                </a:solidFill>
              </a:rPr>
              <a:t>In diamond, each carbon atom forms </a:t>
            </a:r>
            <a:r>
              <a:rPr lang="en-GB" sz="2000" b="1" dirty="0">
                <a:solidFill>
                  <a:prstClr val="black"/>
                </a:solidFill>
              </a:rPr>
              <a:t>four</a:t>
            </a:r>
            <a:r>
              <a:rPr lang="en-GB" sz="2000" dirty="0">
                <a:solidFill>
                  <a:prstClr val="black"/>
                </a:solidFill>
              </a:rPr>
              <a:t> </a:t>
            </a:r>
            <a:r>
              <a:rPr lang="en-GB" sz="2000" b="1" dirty="0" smtClean="0">
                <a:solidFill>
                  <a:prstClr val="black"/>
                </a:solidFill>
              </a:rPr>
              <a:t>covalent bonds </a:t>
            </a:r>
            <a:r>
              <a:rPr lang="en-GB" sz="2000" dirty="0">
                <a:solidFill>
                  <a:prstClr val="black"/>
                </a:solidFill>
              </a:rPr>
              <a:t>with other carbon </a:t>
            </a:r>
            <a:r>
              <a:rPr lang="en-GB" sz="2000" dirty="0" smtClean="0">
                <a:solidFill>
                  <a:prstClr val="black"/>
                </a:solidFill>
              </a:rPr>
              <a:t>atoms in a </a:t>
            </a:r>
            <a:r>
              <a:rPr lang="en-GB" sz="2000" b="1" dirty="0" smtClean="0">
                <a:solidFill>
                  <a:srgbClr val="F79646">
                    <a:lumMod val="75000"/>
                  </a:srgbClr>
                </a:solidFill>
              </a:rPr>
              <a:t>giant covalent structure</a:t>
            </a:r>
            <a:r>
              <a:rPr lang="en-GB" sz="2000" dirty="0" smtClean="0">
                <a:solidFill>
                  <a:prstClr val="black"/>
                </a:solidFill>
              </a:rPr>
              <a:t>.</a:t>
            </a:r>
          </a:p>
          <a:p>
            <a:endParaRPr lang="en-GB" sz="2000" dirty="0">
              <a:solidFill>
                <a:prstClr val="black"/>
              </a:solidFill>
            </a:endParaRPr>
          </a:p>
          <a:p>
            <a:pPr marL="342900" indent="-342900">
              <a:buFont typeface="Arial" panose="020B0604020202020204" pitchFamily="34" charset="0"/>
              <a:buChar char="•"/>
            </a:pPr>
            <a:r>
              <a:rPr lang="en-GB" sz="2000" dirty="0">
                <a:solidFill>
                  <a:prstClr val="black"/>
                </a:solidFill>
              </a:rPr>
              <a:t>Diamond is very</a:t>
            </a:r>
            <a:r>
              <a:rPr lang="en-GB" sz="2000" b="1" dirty="0">
                <a:solidFill>
                  <a:prstClr val="black"/>
                </a:solidFill>
              </a:rPr>
              <a:t> hard</a:t>
            </a:r>
            <a:r>
              <a:rPr lang="en-GB" sz="2000" dirty="0">
                <a:solidFill>
                  <a:prstClr val="black"/>
                </a:solidFill>
              </a:rPr>
              <a:t> – it is the hardest natural substance, so it is often used to make jewellery and cutting tools.</a:t>
            </a:r>
          </a:p>
          <a:p>
            <a:pPr marL="342900" indent="-342900">
              <a:buFont typeface="Arial" panose="020B0604020202020204" pitchFamily="34" charset="0"/>
              <a:buChar char="•"/>
            </a:pPr>
            <a:r>
              <a:rPr lang="en-GB" sz="2000" dirty="0">
                <a:solidFill>
                  <a:prstClr val="black"/>
                </a:solidFill>
              </a:rPr>
              <a:t>Diamond has a</a:t>
            </a:r>
            <a:r>
              <a:rPr lang="en-GB" sz="2000" b="1" dirty="0">
                <a:solidFill>
                  <a:prstClr val="black"/>
                </a:solidFill>
              </a:rPr>
              <a:t> very high melting </a:t>
            </a:r>
            <a:r>
              <a:rPr lang="en-GB" sz="2000" dirty="0">
                <a:solidFill>
                  <a:prstClr val="black"/>
                </a:solidFill>
              </a:rPr>
              <a:t>and</a:t>
            </a:r>
            <a:r>
              <a:rPr lang="en-GB" sz="2000" b="1" dirty="0">
                <a:solidFill>
                  <a:prstClr val="black"/>
                </a:solidFill>
              </a:rPr>
              <a:t> boiling point</a:t>
            </a:r>
            <a:r>
              <a:rPr lang="en-GB" sz="2000" dirty="0">
                <a:solidFill>
                  <a:prstClr val="black"/>
                </a:solidFill>
              </a:rPr>
              <a:t> – a lot of energy is needed to break the covalent bonds.</a:t>
            </a:r>
          </a:p>
          <a:p>
            <a:pPr marL="342900" indent="-342900">
              <a:buFont typeface="Arial" panose="020B0604020202020204" pitchFamily="34" charset="0"/>
              <a:buChar char="•"/>
            </a:pPr>
            <a:r>
              <a:rPr lang="en-GB" sz="2000" dirty="0">
                <a:solidFill>
                  <a:prstClr val="black"/>
                </a:solidFill>
              </a:rPr>
              <a:t>Diamond</a:t>
            </a:r>
            <a:r>
              <a:rPr lang="en-GB" sz="2000" b="1" dirty="0">
                <a:solidFill>
                  <a:prstClr val="black"/>
                </a:solidFill>
              </a:rPr>
              <a:t> cannot conduct </a:t>
            </a:r>
            <a:r>
              <a:rPr lang="en-GB" sz="2000" b="1" dirty="0" smtClean="0">
                <a:solidFill>
                  <a:prstClr val="black"/>
                </a:solidFill>
              </a:rPr>
              <a:t>electricity</a:t>
            </a:r>
            <a:r>
              <a:rPr lang="en-GB" sz="2000" dirty="0" smtClean="0">
                <a:solidFill>
                  <a:prstClr val="black"/>
                </a:solidFill>
              </a:rPr>
              <a:t> </a:t>
            </a:r>
            <a:r>
              <a:rPr lang="en-GB" sz="2000" dirty="0">
                <a:solidFill>
                  <a:prstClr val="black"/>
                </a:solidFill>
              </a:rPr>
              <a:t>– there are no </a:t>
            </a:r>
            <a:r>
              <a:rPr lang="en-GB" sz="2000" dirty="0" smtClean="0">
                <a:solidFill>
                  <a:prstClr val="black"/>
                </a:solidFill>
              </a:rPr>
              <a:t>free </a:t>
            </a:r>
            <a:r>
              <a:rPr lang="en-GB" sz="2000" dirty="0">
                <a:solidFill>
                  <a:prstClr val="black"/>
                </a:solidFill>
              </a:rPr>
              <a:t>electrons </a:t>
            </a:r>
            <a:r>
              <a:rPr lang="en-GB" sz="2000" dirty="0" smtClean="0">
                <a:solidFill>
                  <a:prstClr val="black"/>
                </a:solidFill>
              </a:rPr>
              <a:t>or ions </a:t>
            </a:r>
            <a:r>
              <a:rPr lang="en-GB" sz="2000" dirty="0">
                <a:solidFill>
                  <a:prstClr val="black"/>
                </a:solidFill>
              </a:rPr>
              <a:t>to carry a charge</a:t>
            </a:r>
            <a:r>
              <a:rPr lang="en-GB" sz="2000" dirty="0" smtClean="0">
                <a:solidFill>
                  <a:prstClr val="black"/>
                </a:solidFill>
              </a:rPr>
              <a:t>.</a:t>
            </a:r>
            <a:endParaRPr lang="en-GB" sz="2000" dirty="0">
              <a:solidFill>
                <a:prstClr val="black"/>
              </a:solidFill>
            </a:endParaRPr>
          </a:p>
        </p:txBody>
      </p:sp>
      <p:sp>
        <p:nvSpPr>
          <p:cNvPr id="8" name="Rectangle 7">
            <a:extLst>
              <a:ext uri="{FF2B5EF4-FFF2-40B4-BE49-F238E27FC236}">
                <a16:creationId xmlns="" xmlns:a16="http://schemas.microsoft.com/office/drawing/2014/main" id="{1361B73D-AE2A-45DC-8521-0361D28138C9}"/>
              </a:ext>
            </a:extLst>
          </p:cNvPr>
          <p:cNvSpPr/>
          <p:nvPr/>
        </p:nvSpPr>
        <p:spPr>
          <a:xfrm>
            <a:off x="179512" y="1956939"/>
            <a:ext cx="4515707" cy="449639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9" name="TextBox 8"/>
          <p:cNvSpPr txBox="1"/>
          <p:nvPr/>
        </p:nvSpPr>
        <p:spPr>
          <a:xfrm>
            <a:off x="5364088" y="4763822"/>
            <a:ext cx="3522549"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2000" dirty="0" smtClean="0"/>
              <a:t>Diamond is used in cutting tools as it is very hard with a high melting point.</a:t>
            </a:r>
            <a:endParaRPr lang="en-GB" sz="2000" dirty="0"/>
          </a:p>
        </p:txBody>
      </p:sp>
    </p:spTree>
    <p:extLst>
      <p:ext uri="{BB962C8B-B14F-4D97-AF65-F5344CB8AC3E}">
        <p14:creationId xmlns:p14="http://schemas.microsoft.com/office/powerpoint/2010/main" val="28620965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lpmmc.grenoble.cnrs.fr/UserFiles/Image/graphite.jpg">
            <a:hlinkClick r:id="rId3"/>
            <a:extLst>
              <a:ext uri="{FF2B5EF4-FFF2-40B4-BE49-F238E27FC236}">
                <a16:creationId xmlns="" xmlns:a16="http://schemas.microsoft.com/office/drawing/2014/main" id="{4400498A-8C98-4362-A536-5A609A3ABFE3}"/>
              </a:ext>
            </a:extLst>
          </p:cNvPr>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6130940" y="1296143"/>
            <a:ext cx="2132855" cy="2132856"/>
          </a:xfrm>
          <a:prstGeom prst="rect">
            <a:avLst/>
          </a:prstGeom>
          <a:noFill/>
        </p:spPr>
      </p:pic>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Graphite</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4" descr="Image result for rutherford atomic model">
            <a:extLst>
              <a:ext uri="{FF2B5EF4-FFF2-40B4-BE49-F238E27FC236}">
                <a16:creationId xmlns=""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 name="Rectangle 2">
            <a:extLst>
              <a:ext uri="{FF2B5EF4-FFF2-40B4-BE49-F238E27FC236}">
                <a16:creationId xmlns="" xmlns:a16="http://schemas.microsoft.com/office/drawing/2014/main" id="{671D0B6D-021F-4442-AAF5-762AAC4C1937}"/>
              </a:ext>
            </a:extLst>
          </p:cNvPr>
          <p:cNvSpPr/>
          <p:nvPr/>
        </p:nvSpPr>
        <p:spPr>
          <a:xfrm>
            <a:off x="610056" y="1074509"/>
            <a:ext cx="4572000" cy="470898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GB" sz="2000" b="1" dirty="0">
                <a:solidFill>
                  <a:srgbClr val="F79646">
                    <a:lumMod val="75000"/>
                  </a:srgbClr>
                </a:solidFill>
              </a:rPr>
              <a:t>Graphite:</a:t>
            </a:r>
          </a:p>
          <a:p>
            <a:r>
              <a:rPr lang="en-GB" sz="2000" dirty="0">
                <a:solidFill>
                  <a:prstClr val="black"/>
                </a:solidFill>
              </a:rPr>
              <a:t>In graphite, carbon atom forms </a:t>
            </a:r>
            <a:r>
              <a:rPr lang="en-GB" sz="2000" b="1" dirty="0">
                <a:solidFill>
                  <a:prstClr val="black"/>
                </a:solidFill>
              </a:rPr>
              <a:t>three </a:t>
            </a:r>
            <a:r>
              <a:rPr lang="en-GB" sz="2000" dirty="0">
                <a:solidFill>
                  <a:prstClr val="black"/>
                </a:solidFill>
              </a:rPr>
              <a:t>covalent bonds with three other carbon atoms, forming layers of </a:t>
            </a:r>
            <a:r>
              <a:rPr lang="en-GB" sz="2000" b="1" dirty="0">
                <a:solidFill>
                  <a:prstClr val="black"/>
                </a:solidFill>
              </a:rPr>
              <a:t>hexagonal rings </a:t>
            </a:r>
            <a:r>
              <a:rPr lang="en-GB" sz="2000" dirty="0">
                <a:solidFill>
                  <a:prstClr val="black"/>
                </a:solidFill>
              </a:rPr>
              <a:t>which have no covalent bonds between the layers.</a:t>
            </a:r>
          </a:p>
          <a:p>
            <a:pPr marL="342900" indent="-342900">
              <a:buFont typeface="Arial" panose="020B0604020202020204" pitchFamily="34" charset="0"/>
              <a:buChar char="•"/>
            </a:pPr>
            <a:r>
              <a:rPr lang="en-GB" sz="2000" b="1" dirty="0">
                <a:solidFill>
                  <a:prstClr val="black"/>
                </a:solidFill>
              </a:rPr>
              <a:t>Graphite is soft and slippery</a:t>
            </a:r>
            <a:r>
              <a:rPr lang="en-GB" sz="2000" dirty="0">
                <a:solidFill>
                  <a:prstClr val="black"/>
                </a:solidFill>
              </a:rPr>
              <a:t> – </a:t>
            </a:r>
            <a:r>
              <a:rPr lang="en-GB" sz="2000" b="1" dirty="0">
                <a:solidFill>
                  <a:srgbClr val="F79646">
                    <a:lumMod val="75000"/>
                  </a:srgbClr>
                </a:solidFill>
              </a:rPr>
              <a:t>layers</a:t>
            </a:r>
            <a:r>
              <a:rPr lang="en-GB" sz="2000" dirty="0">
                <a:solidFill>
                  <a:prstClr val="black"/>
                </a:solidFill>
              </a:rPr>
              <a:t> can easily slide over each other because the weak forces of attraction between the layers are easily broken. This is why graphite is used as a lubricant.</a:t>
            </a:r>
          </a:p>
          <a:p>
            <a:pPr marL="342900" indent="-342900">
              <a:buFont typeface="Arial" panose="020B0604020202020204" pitchFamily="34" charset="0"/>
              <a:buChar char="•"/>
            </a:pPr>
            <a:r>
              <a:rPr lang="en-GB" sz="2000" b="1" dirty="0">
                <a:solidFill>
                  <a:prstClr val="black"/>
                </a:solidFill>
              </a:rPr>
              <a:t>Graphite conducts electricity</a:t>
            </a:r>
            <a:r>
              <a:rPr lang="en-GB" sz="2000" dirty="0">
                <a:solidFill>
                  <a:prstClr val="black"/>
                </a:solidFill>
              </a:rPr>
              <a:t> – the only non-metal to do so. </a:t>
            </a:r>
            <a:r>
              <a:rPr lang="en-GB" sz="2000" dirty="0" smtClean="0">
                <a:solidFill>
                  <a:prstClr val="black"/>
                </a:solidFill>
              </a:rPr>
              <a:t>One</a:t>
            </a:r>
            <a:r>
              <a:rPr lang="en-GB" sz="2000" b="1" dirty="0" smtClean="0">
                <a:solidFill>
                  <a:srgbClr val="F79646">
                    <a:lumMod val="75000"/>
                  </a:srgbClr>
                </a:solidFill>
              </a:rPr>
              <a:t> electron </a:t>
            </a:r>
            <a:r>
              <a:rPr lang="en-GB" sz="2000" dirty="0" smtClean="0">
                <a:solidFill>
                  <a:prstClr val="black"/>
                </a:solidFill>
              </a:rPr>
              <a:t>from each carbon atom is </a:t>
            </a:r>
            <a:r>
              <a:rPr lang="en-GB" sz="2000" b="1" dirty="0" smtClean="0">
                <a:solidFill>
                  <a:srgbClr val="F79646">
                    <a:lumMod val="75000"/>
                  </a:srgbClr>
                </a:solidFill>
              </a:rPr>
              <a:t>delocalised</a:t>
            </a:r>
            <a:r>
              <a:rPr lang="en-GB" sz="2000" dirty="0" smtClean="0">
                <a:solidFill>
                  <a:prstClr val="black"/>
                </a:solidFill>
              </a:rPr>
              <a:t>.</a:t>
            </a:r>
            <a:endParaRPr lang="en-GB" sz="2000" dirty="0">
              <a:solidFill>
                <a:prstClr val="black"/>
              </a:solidFill>
            </a:endParaRPr>
          </a:p>
        </p:txBody>
      </p:sp>
      <p:sp>
        <p:nvSpPr>
          <p:cNvPr id="8" name="TextBox 7"/>
          <p:cNvSpPr txBox="1"/>
          <p:nvPr/>
        </p:nvSpPr>
        <p:spPr>
          <a:xfrm>
            <a:off x="5436094" y="3870394"/>
            <a:ext cx="3522549" cy="19389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2000" dirty="0" smtClean="0"/>
              <a:t>Graphite is used to make electrodes because it is able to conduct electricity. It is also used a lubricant because it is soft and the layers can slide over each other.</a:t>
            </a:r>
            <a:endParaRPr lang="en-GB" sz="2000" dirty="0"/>
          </a:p>
        </p:txBody>
      </p:sp>
    </p:spTree>
    <p:extLst>
      <p:ext uri="{BB962C8B-B14F-4D97-AF65-F5344CB8AC3E}">
        <p14:creationId xmlns:p14="http://schemas.microsoft.com/office/powerpoint/2010/main" val="18719361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lated image">
            <a:extLst>
              <a:ext uri="{FF2B5EF4-FFF2-40B4-BE49-F238E27FC236}">
                <a16:creationId xmlns="" xmlns:a16="http://schemas.microsoft.com/office/drawing/2014/main" id="{CF24E5A1-D4C3-49F0-B92C-94D3BAAA1C56}"/>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2704" y="1330904"/>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Fullerenes</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4" descr="Image result for rutherford atomic model">
            <a:extLst>
              <a:ext uri="{FF2B5EF4-FFF2-40B4-BE49-F238E27FC236}">
                <a16:creationId xmlns=""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 name="Rectangle 2">
            <a:extLst>
              <a:ext uri="{FF2B5EF4-FFF2-40B4-BE49-F238E27FC236}">
                <a16:creationId xmlns="" xmlns:a16="http://schemas.microsoft.com/office/drawing/2014/main" id="{CC851103-9E68-4FA3-93A9-3435F1452526}"/>
              </a:ext>
            </a:extLst>
          </p:cNvPr>
          <p:cNvSpPr/>
          <p:nvPr/>
        </p:nvSpPr>
        <p:spPr>
          <a:xfrm>
            <a:off x="138172" y="875943"/>
            <a:ext cx="9005828" cy="4955203"/>
          </a:xfrm>
          <a:prstGeom prst="rect">
            <a:avLst/>
          </a:prstGeom>
        </p:spPr>
        <p:txBody>
          <a:bodyPr wrap="square">
            <a:spAutoFit/>
          </a:bodyPr>
          <a:lstStyle/>
          <a:p>
            <a:r>
              <a:rPr lang="en-GB" sz="2000" b="1" dirty="0">
                <a:solidFill>
                  <a:srgbClr val="F79646">
                    <a:lumMod val="75000"/>
                  </a:srgbClr>
                </a:solidFill>
              </a:rPr>
              <a:t>Fullerenes:</a:t>
            </a:r>
          </a:p>
          <a:p>
            <a:r>
              <a:rPr lang="en-GB" sz="2000" dirty="0" smtClean="0">
                <a:solidFill>
                  <a:prstClr val="black"/>
                </a:solidFill>
              </a:rPr>
              <a:t>Fullerenes are molecules of carbon with </a:t>
            </a:r>
            <a:r>
              <a:rPr lang="en-GB" sz="2000" b="1" dirty="0" smtClean="0">
                <a:solidFill>
                  <a:srgbClr val="F79646">
                    <a:lumMod val="75000"/>
                  </a:srgbClr>
                </a:solidFill>
              </a:rPr>
              <a:t>hollow shapes</a:t>
            </a:r>
            <a:r>
              <a:rPr lang="en-GB" sz="2000" dirty="0" smtClean="0">
                <a:solidFill>
                  <a:prstClr val="black"/>
                </a:solidFill>
              </a:rPr>
              <a:t>.</a:t>
            </a:r>
          </a:p>
          <a:p>
            <a:r>
              <a:rPr lang="en-GB" sz="2000" dirty="0" smtClean="0">
                <a:solidFill>
                  <a:prstClr val="black"/>
                </a:solidFill>
              </a:rPr>
              <a:t>The structure is based on hexagonal rings of carbon </a:t>
            </a:r>
          </a:p>
          <a:p>
            <a:r>
              <a:rPr lang="en-GB" sz="2000" dirty="0" smtClean="0">
                <a:solidFill>
                  <a:prstClr val="black"/>
                </a:solidFill>
              </a:rPr>
              <a:t>atoms, but may have 5 or 7 carbon rings. The first to be </a:t>
            </a:r>
          </a:p>
          <a:p>
            <a:r>
              <a:rPr lang="en-GB" sz="2000" dirty="0" smtClean="0">
                <a:solidFill>
                  <a:prstClr val="black"/>
                </a:solidFill>
              </a:rPr>
              <a:t>discovered was </a:t>
            </a:r>
            <a:r>
              <a:rPr lang="en-GB" sz="2000" b="1" dirty="0" smtClean="0">
                <a:solidFill>
                  <a:srgbClr val="F79646">
                    <a:lumMod val="75000"/>
                  </a:srgbClr>
                </a:solidFill>
              </a:rPr>
              <a:t>Buckminsterfullerene</a:t>
            </a:r>
            <a:r>
              <a:rPr lang="en-GB" sz="2000" dirty="0" smtClean="0">
                <a:solidFill>
                  <a:prstClr val="black"/>
                </a:solidFill>
              </a:rPr>
              <a:t> (C</a:t>
            </a:r>
            <a:r>
              <a:rPr lang="en-GB" sz="2000" baseline="-25000" dirty="0" smtClean="0">
                <a:solidFill>
                  <a:prstClr val="black"/>
                </a:solidFill>
              </a:rPr>
              <a:t>60</a:t>
            </a:r>
            <a:r>
              <a:rPr lang="en-GB" sz="2000" dirty="0" smtClean="0">
                <a:solidFill>
                  <a:prstClr val="black"/>
                </a:solidFill>
              </a:rPr>
              <a:t>) </a:t>
            </a:r>
          </a:p>
          <a:p>
            <a:r>
              <a:rPr lang="en-GB" sz="2000" dirty="0" smtClean="0">
                <a:solidFill>
                  <a:prstClr val="black"/>
                </a:solidFill>
              </a:rPr>
              <a:t>which is spherical (like a football).</a:t>
            </a:r>
            <a:endParaRPr lang="en-GB" sz="2000" dirty="0">
              <a:solidFill>
                <a:prstClr val="black"/>
              </a:solidFill>
            </a:endParaRPr>
          </a:p>
          <a:p>
            <a:r>
              <a:rPr lang="en-GB" dirty="0">
                <a:solidFill>
                  <a:prstClr val="black"/>
                </a:solidFill>
              </a:rPr>
              <a:t>			</a:t>
            </a:r>
            <a:endParaRPr lang="en-GB" dirty="0" smtClean="0">
              <a:solidFill>
                <a:prstClr val="black"/>
              </a:solidFill>
            </a:endParaRPr>
          </a:p>
          <a:p>
            <a:r>
              <a:rPr lang="en-GB" b="1" dirty="0">
                <a:solidFill>
                  <a:prstClr val="black"/>
                </a:solidFill>
              </a:rPr>
              <a:t>	</a:t>
            </a:r>
            <a:r>
              <a:rPr lang="en-GB" b="1" dirty="0" smtClean="0">
                <a:solidFill>
                  <a:prstClr val="black"/>
                </a:solidFill>
              </a:rPr>
              <a:t>		</a:t>
            </a:r>
          </a:p>
          <a:p>
            <a:endParaRPr lang="en-GB" sz="2000" b="1" dirty="0">
              <a:solidFill>
                <a:prstClr val="black"/>
              </a:solidFill>
            </a:endParaRPr>
          </a:p>
          <a:p>
            <a:endParaRPr lang="en-GB" sz="2000" b="1" dirty="0" smtClean="0">
              <a:solidFill>
                <a:prstClr val="black"/>
              </a:solidFill>
            </a:endParaRPr>
          </a:p>
          <a:p>
            <a:endParaRPr lang="en-GB" sz="2000" b="1" dirty="0">
              <a:solidFill>
                <a:prstClr val="black"/>
              </a:solidFill>
            </a:endParaRPr>
          </a:p>
          <a:p>
            <a:endParaRPr lang="en-GB" sz="2000" b="1" dirty="0" smtClean="0">
              <a:solidFill>
                <a:prstClr val="black"/>
              </a:solidFill>
            </a:endParaRPr>
          </a:p>
          <a:p>
            <a:r>
              <a:rPr lang="en-GB" sz="2000" b="1" dirty="0">
                <a:solidFill>
                  <a:prstClr val="black"/>
                </a:solidFill>
              </a:rPr>
              <a:t>	</a:t>
            </a:r>
            <a:r>
              <a:rPr lang="en-GB" sz="2000" b="1" dirty="0" smtClean="0">
                <a:solidFill>
                  <a:prstClr val="black"/>
                </a:solidFill>
              </a:rPr>
              <a:t>			</a:t>
            </a:r>
            <a:r>
              <a:rPr lang="en-GB" sz="2000" b="1" dirty="0" smtClean="0">
                <a:solidFill>
                  <a:srgbClr val="F79646">
                    <a:lumMod val="75000"/>
                  </a:srgbClr>
                </a:solidFill>
              </a:rPr>
              <a:t>Carbon nanotubes </a:t>
            </a:r>
            <a:r>
              <a:rPr lang="en-GB" sz="2000" dirty="0" smtClean="0">
                <a:solidFill>
                  <a:prstClr val="black"/>
                </a:solidFill>
              </a:rPr>
              <a:t>are </a:t>
            </a:r>
            <a:r>
              <a:rPr lang="en-GB" sz="2000" b="1" dirty="0" smtClean="0">
                <a:solidFill>
                  <a:srgbClr val="F79646">
                    <a:lumMod val="75000"/>
                  </a:srgbClr>
                </a:solidFill>
              </a:rPr>
              <a:t>cylindrical fullerenes </a:t>
            </a:r>
            <a:r>
              <a:rPr lang="en-GB" sz="2000" dirty="0" smtClean="0">
                <a:solidFill>
                  <a:prstClr val="black"/>
                </a:solidFill>
              </a:rPr>
              <a:t>with 				very </a:t>
            </a:r>
            <a:r>
              <a:rPr lang="en-GB" sz="2000" b="1" dirty="0" smtClean="0">
                <a:solidFill>
                  <a:srgbClr val="F79646">
                    <a:lumMod val="75000"/>
                  </a:srgbClr>
                </a:solidFill>
              </a:rPr>
              <a:t>high length compared to their diameter</a:t>
            </a:r>
            <a:r>
              <a:rPr lang="en-GB" sz="2000" dirty="0" smtClean="0">
                <a:solidFill>
                  <a:prstClr val="black"/>
                </a:solidFill>
              </a:rPr>
              <a:t>. This 				makes them useful for </a:t>
            </a:r>
            <a:r>
              <a:rPr lang="en-GB" sz="2000" dirty="0" smtClean="0">
                <a:solidFill>
                  <a:srgbClr val="F79646">
                    <a:lumMod val="75000"/>
                  </a:srgbClr>
                </a:solidFill>
              </a:rPr>
              <a:t>nanotechnology, 					electronics and materials.</a:t>
            </a:r>
            <a:endParaRPr lang="en-GB" sz="2000" dirty="0">
              <a:solidFill>
                <a:srgbClr val="F79646">
                  <a:lumMod val="75000"/>
                </a:srgbClr>
              </a:solidFill>
            </a:endParaRPr>
          </a:p>
        </p:txBody>
      </p:sp>
      <p:pic>
        <p:nvPicPr>
          <p:cNvPr id="6150" name="Picture 6" descr="Related image">
            <a:extLst>
              <a:ext uri="{FF2B5EF4-FFF2-40B4-BE49-F238E27FC236}">
                <a16:creationId xmlns="" xmlns:a16="http://schemas.microsoft.com/office/drawing/2014/main" id="{1F7C767A-F31A-4E43-95CA-E28A25557DD7}"/>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 y="3581400"/>
            <a:ext cx="3131296"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6631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Graphene</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4" descr="Image result for rutherford atomic model">
            <a:extLst>
              <a:ext uri="{FF2B5EF4-FFF2-40B4-BE49-F238E27FC236}">
                <a16:creationId xmlns=""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 name="Rectangle 2">
            <a:extLst>
              <a:ext uri="{FF2B5EF4-FFF2-40B4-BE49-F238E27FC236}">
                <a16:creationId xmlns="" xmlns:a16="http://schemas.microsoft.com/office/drawing/2014/main" id="{671D0B6D-021F-4442-AAF5-762AAC4C1937}"/>
              </a:ext>
            </a:extLst>
          </p:cNvPr>
          <p:cNvSpPr/>
          <p:nvPr/>
        </p:nvSpPr>
        <p:spPr>
          <a:xfrm>
            <a:off x="692460" y="1383773"/>
            <a:ext cx="4572000" cy="378565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GB" sz="2000" b="1" dirty="0">
                <a:solidFill>
                  <a:srgbClr val="F79646">
                    <a:lumMod val="75000"/>
                  </a:srgbClr>
                </a:solidFill>
              </a:rPr>
              <a:t>Graphene:</a:t>
            </a:r>
          </a:p>
          <a:p>
            <a:r>
              <a:rPr lang="en-GB" sz="2000" dirty="0">
                <a:solidFill>
                  <a:prstClr val="black"/>
                </a:solidFill>
              </a:rPr>
              <a:t>This is a </a:t>
            </a:r>
            <a:r>
              <a:rPr lang="en-GB" sz="2000" b="1" dirty="0">
                <a:solidFill>
                  <a:prstClr val="black"/>
                </a:solidFill>
              </a:rPr>
              <a:t>single layer </a:t>
            </a:r>
            <a:r>
              <a:rPr lang="en-GB" sz="2000" dirty="0">
                <a:solidFill>
                  <a:prstClr val="black"/>
                </a:solidFill>
              </a:rPr>
              <a:t>of graphite – a layer of inter-locking hexagonal rings of carbon atoms </a:t>
            </a:r>
            <a:r>
              <a:rPr lang="en-GB" sz="2000" b="1" dirty="0">
                <a:solidFill>
                  <a:prstClr val="black"/>
                </a:solidFill>
              </a:rPr>
              <a:t>one</a:t>
            </a:r>
            <a:r>
              <a:rPr lang="en-GB" sz="2000" dirty="0">
                <a:solidFill>
                  <a:prstClr val="black"/>
                </a:solidFill>
              </a:rPr>
              <a:t> </a:t>
            </a:r>
            <a:r>
              <a:rPr lang="en-GB" sz="2000" b="1" dirty="0">
                <a:solidFill>
                  <a:prstClr val="black"/>
                </a:solidFill>
              </a:rPr>
              <a:t>atom thick</a:t>
            </a:r>
            <a:r>
              <a:rPr lang="en-GB" sz="2000" dirty="0">
                <a:solidFill>
                  <a:prstClr val="black"/>
                </a:solidFill>
              </a:rPr>
              <a:t>.</a:t>
            </a:r>
          </a:p>
          <a:p>
            <a:endParaRPr lang="en-GB" sz="2000" dirty="0">
              <a:solidFill>
                <a:prstClr val="black"/>
              </a:solidFill>
            </a:endParaRPr>
          </a:p>
          <a:p>
            <a:r>
              <a:rPr lang="en-GB" sz="2000" dirty="0">
                <a:solidFill>
                  <a:prstClr val="black"/>
                </a:solidFill>
              </a:rPr>
              <a:t>It is an excellent </a:t>
            </a:r>
            <a:r>
              <a:rPr lang="en-GB" sz="2000" b="1" dirty="0">
                <a:solidFill>
                  <a:prstClr val="black"/>
                </a:solidFill>
              </a:rPr>
              <a:t>conductor</a:t>
            </a:r>
            <a:r>
              <a:rPr lang="en-GB" sz="2000" dirty="0">
                <a:solidFill>
                  <a:prstClr val="black"/>
                </a:solidFill>
              </a:rPr>
              <a:t> of </a:t>
            </a:r>
            <a:r>
              <a:rPr lang="en-GB" sz="2000" b="1" dirty="0">
                <a:solidFill>
                  <a:prstClr val="black"/>
                </a:solidFill>
              </a:rPr>
              <a:t>thermal</a:t>
            </a:r>
            <a:r>
              <a:rPr lang="en-GB" sz="2000" dirty="0">
                <a:solidFill>
                  <a:prstClr val="black"/>
                </a:solidFill>
              </a:rPr>
              <a:t> energy and </a:t>
            </a:r>
            <a:r>
              <a:rPr lang="en-GB" sz="2000" b="1" dirty="0">
                <a:solidFill>
                  <a:prstClr val="black"/>
                </a:solidFill>
              </a:rPr>
              <a:t>electricity</a:t>
            </a:r>
            <a:r>
              <a:rPr lang="en-GB" sz="2000" dirty="0">
                <a:solidFill>
                  <a:prstClr val="black"/>
                </a:solidFill>
              </a:rPr>
              <a:t> (even better than graphite), has a very </a:t>
            </a:r>
            <a:r>
              <a:rPr lang="en-GB" sz="2000" b="1" dirty="0">
                <a:solidFill>
                  <a:prstClr val="black"/>
                </a:solidFill>
              </a:rPr>
              <a:t>low density </a:t>
            </a:r>
            <a:r>
              <a:rPr lang="en-GB" sz="2000" dirty="0">
                <a:solidFill>
                  <a:prstClr val="black"/>
                </a:solidFill>
              </a:rPr>
              <a:t>and is incredibly </a:t>
            </a:r>
            <a:r>
              <a:rPr lang="en-GB" sz="2000" b="1" dirty="0">
                <a:solidFill>
                  <a:prstClr val="black"/>
                </a:solidFill>
              </a:rPr>
              <a:t>strong</a:t>
            </a:r>
            <a:r>
              <a:rPr lang="en-GB" sz="2000" dirty="0">
                <a:solidFill>
                  <a:prstClr val="black"/>
                </a:solidFill>
              </a:rPr>
              <a:t>.</a:t>
            </a:r>
          </a:p>
          <a:p>
            <a:endParaRPr lang="en-GB" sz="2000" dirty="0">
              <a:solidFill>
                <a:prstClr val="black"/>
              </a:solidFill>
            </a:endParaRPr>
          </a:p>
          <a:p>
            <a:r>
              <a:rPr lang="en-GB" sz="2000" dirty="0">
                <a:solidFill>
                  <a:prstClr val="black"/>
                </a:solidFill>
              </a:rPr>
              <a:t>It has many uses in the </a:t>
            </a:r>
            <a:r>
              <a:rPr lang="en-GB" sz="2000" b="1" dirty="0">
                <a:solidFill>
                  <a:prstClr val="black"/>
                </a:solidFill>
              </a:rPr>
              <a:t>electronics industry</a:t>
            </a:r>
            <a:r>
              <a:rPr lang="en-GB" sz="2000" dirty="0">
                <a:solidFill>
                  <a:prstClr val="black"/>
                </a:solidFill>
              </a:rPr>
              <a:t>.</a:t>
            </a:r>
          </a:p>
        </p:txBody>
      </p:sp>
      <p:pic>
        <p:nvPicPr>
          <p:cNvPr id="7172" name="Picture 4" descr="Graphene">
            <a:extLst>
              <a:ext uri="{FF2B5EF4-FFF2-40B4-BE49-F238E27FC236}">
                <a16:creationId xmlns="" xmlns:a16="http://schemas.microsoft.com/office/drawing/2014/main" id="{EA6C8950-69BD-460D-932C-D4034B7FD95A}"/>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120" y="2355155"/>
            <a:ext cx="2712883" cy="184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852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Structure of the atom</a:t>
            </a:r>
            <a:endParaRPr lang="en-GB" sz="2400" b="1" dirty="0">
              <a:solidFill>
                <a:schemeClr val="accent6"/>
              </a:solidFill>
            </a:endParaRPr>
          </a:p>
        </p:txBody>
      </p:sp>
      <p:sp>
        <p:nvSpPr>
          <p:cNvPr id="5" name="TextBox 4">
            <a:extLst>
              <a:ext uri="{FF2B5EF4-FFF2-40B4-BE49-F238E27FC236}">
                <a16:creationId xmlns:a16="http://schemas.microsoft.com/office/drawing/2014/main" xmlns="" id="{32F7FF75-B8C5-4946-B9C3-1BDB05EE1188}"/>
              </a:ext>
            </a:extLst>
          </p:cNvPr>
          <p:cNvSpPr txBox="1"/>
          <p:nvPr/>
        </p:nvSpPr>
        <p:spPr>
          <a:xfrm>
            <a:off x="179512" y="2831987"/>
            <a:ext cx="8700424" cy="3539430"/>
          </a:xfrm>
          <a:prstGeom prst="rect">
            <a:avLst/>
          </a:prstGeom>
          <a:solidFill>
            <a:schemeClr val="accent6">
              <a:lumMod val="20000"/>
              <a:lumOff val="80000"/>
            </a:schemeClr>
          </a:solidFill>
          <a:ln w="3175">
            <a:solidFill>
              <a:schemeClr val="accent6"/>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Arial" panose="020B0604020202020204" pitchFamily="34" charset="0"/>
              <a:buChar char="•"/>
            </a:pPr>
            <a:r>
              <a:rPr lang="en-GB" sz="2400" dirty="0" smtClean="0"/>
              <a:t>An </a:t>
            </a:r>
            <a:r>
              <a:rPr lang="en-GB" sz="2400" b="1" dirty="0" smtClean="0">
                <a:solidFill>
                  <a:schemeClr val="accent6">
                    <a:lumMod val="75000"/>
                  </a:schemeClr>
                </a:solidFill>
              </a:rPr>
              <a:t>atom</a:t>
            </a:r>
            <a:r>
              <a:rPr lang="en-GB" sz="2400" dirty="0" smtClean="0"/>
              <a:t> has a </a:t>
            </a:r>
            <a:r>
              <a:rPr lang="en-GB" sz="2400" b="1" dirty="0" smtClean="0">
                <a:solidFill>
                  <a:schemeClr val="accent6">
                    <a:lumMod val="75000"/>
                  </a:schemeClr>
                </a:solidFill>
              </a:rPr>
              <a:t>nucleus</a:t>
            </a:r>
            <a:r>
              <a:rPr lang="en-GB" sz="2400" dirty="0" smtClean="0"/>
              <a:t> containing </a:t>
            </a:r>
            <a:r>
              <a:rPr lang="en-GB" sz="2400" b="1" dirty="0" smtClean="0">
                <a:solidFill>
                  <a:schemeClr val="accent6">
                    <a:lumMod val="75000"/>
                  </a:schemeClr>
                </a:solidFill>
              </a:rPr>
              <a:t>protons and neutrons</a:t>
            </a:r>
            <a:r>
              <a:rPr lang="en-GB" sz="2400" dirty="0" smtClean="0"/>
              <a:t>, </a:t>
            </a:r>
            <a:r>
              <a:rPr lang="en-GB" sz="2400" b="1" dirty="0" smtClean="0">
                <a:solidFill>
                  <a:schemeClr val="accent6">
                    <a:lumMod val="75000"/>
                  </a:schemeClr>
                </a:solidFill>
              </a:rPr>
              <a:t>surrounded</a:t>
            </a:r>
            <a:r>
              <a:rPr lang="en-GB" sz="2400" dirty="0" smtClean="0">
                <a:solidFill>
                  <a:schemeClr val="accent6">
                    <a:lumMod val="75000"/>
                  </a:schemeClr>
                </a:solidFill>
              </a:rPr>
              <a:t> </a:t>
            </a:r>
            <a:r>
              <a:rPr lang="en-GB" sz="2400" b="1" dirty="0" smtClean="0">
                <a:solidFill>
                  <a:schemeClr val="accent6">
                    <a:lumMod val="75000"/>
                  </a:schemeClr>
                </a:solidFill>
              </a:rPr>
              <a:t>by electrons in shells</a:t>
            </a:r>
            <a:r>
              <a:rPr lang="en-GB" sz="2400" dirty="0" smtClean="0"/>
              <a:t>.</a:t>
            </a:r>
          </a:p>
          <a:p>
            <a:pPr marL="342900" indent="-342900">
              <a:buFont typeface="Arial" panose="020B0604020202020204" pitchFamily="34" charset="0"/>
              <a:buChar char="•"/>
            </a:pPr>
            <a:r>
              <a:rPr lang="en-GB" sz="2400" dirty="0" smtClean="0"/>
              <a:t>Most of the </a:t>
            </a:r>
            <a:r>
              <a:rPr lang="en-GB" sz="2400" b="1" dirty="0" smtClean="0">
                <a:solidFill>
                  <a:schemeClr val="accent6">
                    <a:lumMod val="75000"/>
                  </a:schemeClr>
                </a:solidFill>
              </a:rPr>
              <a:t>mass of an atom </a:t>
            </a:r>
            <a:r>
              <a:rPr lang="en-GB" sz="2400" dirty="0" smtClean="0"/>
              <a:t>is </a:t>
            </a:r>
            <a:r>
              <a:rPr lang="en-GB" sz="2400" b="1" dirty="0" smtClean="0">
                <a:solidFill>
                  <a:schemeClr val="accent6">
                    <a:lumMod val="75000"/>
                  </a:schemeClr>
                </a:solidFill>
              </a:rPr>
              <a:t>concentrated in the nucleus</a:t>
            </a:r>
          </a:p>
          <a:p>
            <a:pPr marL="342900" indent="-342900">
              <a:buFont typeface="Arial" panose="020B0604020202020204" pitchFamily="34" charset="0"/>
              <a:buChar char="•"/>
            </a:pPr>
            <a:r>
              <a:rPr lang="en-GB" sz="2400" dirty="0" smtClean="0"/>
              <a:t>An </a:t>
            </a:r>
            <a:r>
              <a:rPr lang="en-GB" sz="2400" dirty="0"/>
              <a:t>atom contains </a:t>
            </a:r>
            <a:r>
              <a:rPr lang="en-GB" sz="2400" b="1" dirty="0">
                <a:solidFill>
                  <a:schemeClr val="accent6">
                    <a:lumMod val="75000"/>
                  </a:schemeClr>
                </a:solidFill>
              </a:rPr>
              <a:t>equal numbers of protons and electrons</a:t>
            </a:r>
            <a:r>
              <a:rPr lang="en-GB" sz="2400" dirty="0"/>
              <a:t>. </a:t>
            </a:r>
            <a:endParaRPr lang="en-GB" sz="2400" dirty="0" smtClean="0"/>
          </a:p>
          <a:p>
            <a:pPr marL="342900" indent="-342900">
              <a:buFont typeface="Arial" panose="020B0604020202020204" pitchFamily="34" charset="0"/>
              <a:buChar char="•"/>
            </a:pPr>
            <a:r>
              <a:rPr lang="en-GB" sz="2400" dirty="0" smtClean="0"/>
              <a:t>Atoms </a:t>
            </a:r>
            <a:r>
              <a:rPr lang="en-GB" sz="2400" dirty="0"/>
              <a:t>have </a:t>
            </a:r>
            <a:r>
              <a:rPr lang="en-GB" sz="2400" b="1" dirty="0">
                <a:solidFill>
                  <a:schemeClr val="accent6">
                    <a:lumMod val="75000"/>
                  </a:schemeClr>
                </a:solidFill>
              </a:rPr>
              <a:t>no overall electrical charge </a:t>
            </a:r>
            <a:r>
              <a:rPr lang="en-GB" sz="2400" dirty="0"/>
              <a:t>because the number of positive protons equals the number of negative electrons. </a:t>
            </a:r>
          </a:p>
          <a:p>
            <a:pPr algn="ctr"/>
            <a:r>
              <a:rPr lang="en-GB" sz="3200" b="1" dirty="0" smtClean="0"/>
              <a:t>Number of protons = atomic number.</a:t>
            </a:r>
          </a:p>
          <a:p>
            <a:pPr marL="342900" indent="-342900">
              <a:buFont typeface="Arial" panose="020B0604020202020204" pitchFamily="34" charset="0"/>
              <a:buChar char="•"/>
            </a:pPr>
            <a:r>
              <a:rPr lang="en-GB" sz="2400" dirty="0" smtClean="0"/>
              <a:t>All atoms of an element have the </a:t>
            </a:r>
            <a:r>
              <a:rPr lang="en-GB" sz="2400" b="1" dirty="0" smtClean="0">
                <a:solidFill>
                  <a:schemeClr val="accent6">
                    <a:lumMod val="75000"/>
                  </a:schemeClr>
                </a:solidFill>
              </a:rPr>
              <a:t>same number of protons in the nucleus</a:t>
            </a:r>
            <a:r>
              <a:rPr lang="en-GB" sz="2400" dirty="0" smtClean="0"/>
              <a:t>. This number is </a:t>
            </a:r>
            <a:r>
              <a:rPr lang="en-GB" sz="2400" b="1" dirty="0" smtClean="0">
                <a:solidFill>
                  <a:schemeClr val="accent6">
                    <a:lumMod val="75000"/>
                  </a:schemeClr>
                </a:solidFill>
              </a:rPr>
              <a:t>unique to that element</a:t>
            </a:r>
            <a:r>
              <a:rPr lang="en-GB" sz="2400" dirty="0" smtClean="0"/>
              <a:t>.</a:t>
            </a:r>
          </a:p>
        </p:txBody>
      </p:sp>
      <p:graphicFrame>
        <p:nvGraphicFramePr>
          <p:cNvPr id="6" name="Table 5">
            <a:extLst>
              <a:ext uri="{FF2B5EF4-FFF2-40B4-BE49-F238E27FC236}">
                <a16:creationId xmlns:a16="http://schemas.microsoft.com/office/drawing/2014/main" xmlns="" id="{346006FD-6D5B-4FB4-8B85-4C19114D5050}"/>
              </a:ext>
            </a:extLst>
          </p:cNvPr>
          <p:cNvGraphicFramePr>
            <a:graphicFrameLocks noGrp="1"/>
          </p:cNvGraphicFramePr>
          <p:nvPr>
            <p:extLst/>
          </p:nvPr>
        </p:nvGraphicFramePr>
        <p:xfrm>
          <a:off x="2756973" y="1052344"/>
          <a:ext cx="6122963" cy="1584960"/>
        </p:xfrm>
        <a:graphic>
          <a:graphicData uri="http://schemas.openxmlformats.org/drawingml/2006/table">
            <a:tbl>
              <a:tblPr firstRow="1" bandRow="1">
                <a:tableStyleId>{5C22544A-7EE6-4342-B048-85BDC9FD1C3A}</a:tableStyleId>
              </a:tblPr>
              <a:tblGrid>
                <a:gridCol w="1507190">
                  <a:extLst>
                    <a:ext uri="{9D8B030D-6E8A-4147-A177-3AD203B41FA5}">
                      <a16:colId xmlns:a16="http://schemas.microsoft.com/office/drawing/2014/main" xmlns="" val="20000"/>
                    </a:ext>
                  </a:extLst>
                </a:gridCol>
                <a:gridCol w="1554291">
                  <a:extLst>
                    <a:ext uri="{9D8B030D-6E8A-4147-A177-3AD203B41FA5}">
                      <a16:colId xmlns:a16="http://schemas.microsoft.com/office/drawing/2014/main" xmlns="" val="20001"/>
                    </a:ext>
                  </a:extLst>
                </a:gridCol>
                <a:gridCol w="1530741">
                  <a:extLst>
                    <a:ext uri="{9D8B030D-6E8A-4147-A177-3AD203B41FA5}">
                      <a16:colId xmlns:a16="http://schemas.microsoft.com/office/drawing/2014/main" xmlns="" val="20002"/>
                    </a:ext>
                  </a:extLst>
                </a:gridCol>
                <a:gridCol w="1530741">
                  <a:extLst>
                    <a:ext uri="{9D8B030D-6E8A-4147-A177-3AD203B41FA5}">
                      <a16:colId xmlns:a16="http://schemas.microsoft.com/office/drawing/2014/main" xmlns="" val="20003"/>
                    </a:ext>
                  </a:extLst>
                </a:gridCol>
              </a:tblGrid>
              <a:tr h="333605">
                <a:tc>
                  <a:txBody>
                    <a:bodyPr/>
                    <a:lstStyle/>
                    <a:p>
                      <a:pPr algn="ctr"/>
                      <a:endParaRPr lang="en-GB" sz="20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mn-lt"/>
                        </a:rPr>
                        <a:t>Mass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mn-lt"/>
                        </a:rPr>
                        <a:t>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mn-lt"/>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333605">
                <a:tc>
                  <a:txBody>
                    <a:bodyPr/>
                    <a:lstStyle/>
                    <a:p>
                      <a:pPr algn="ctr"/>
                      <a:r>
                        <a:rPr lang="en-GB" sz="2000" b="1" dirty="0">
                          <a:latin typeface="+mn-lt"/>
                        </a:rPr>
                        <a:t>Proton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latin typeface="+mn-lt"/>
                        </a:rPr>
                        <a:t>nucleus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3605">
                <a:tc>
                  <a:txBody>
                    <a:bodyPr/>
                    <a:lstStyle/>
                    <a:p>
                      <a:pPr algn="ctr"/>
                      <a:r>
                        <a:rPr lang="en-GB" sz="2000" b="1" dirty="0">
                          <a:latin typeface="+mn-lt"/>
                        </a:rPr>
                        <a:t>Neutron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latin typeface="+mn-lt"/>
                        </a:rPr>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latin typeface="+mn-lt"/>
                        </a:rPr>
                        <a:t>nucleus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3605">
                <a:tc>
                  <a:txBody>
                    <a:bodyPr/>
                    <a:lstStyle/>
                    <a:p>
                      <a:pPr algn="ctr"/>
                      <a:r>
                        <a:rPr lang="en-GB" sz="2000" b="1" dirty="0">
                          <a:latin typeface="+mn-lt"/>
                        </a:rPr>
                        <a:t>Electron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latin typeface="+mn-lt"/>
                        </a:rPr>
                        <a:t>Very 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latin typeface="+mn-lt"/>
                        </a:rPr>
                        <a:t>shells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11" name="TextBox 10">
            <a:extLst>
              <a:ext uri="{FF2B5EF4-FFF2-40B4-BE49-F238E27FC236}">
                <a16:creationId xmlns:a16="http://schemas.microsoft.com/office/drawing/2014/main" xmlns="" id="{32F7FF75-B8C5-4946-B9C3-1BDB05EE1188}"/>
              </a:ext>
            </a:extLst>
          </p:cNvPr>
          <p:cNvSpPr txBox="1"/>
          <p:nvPr/>
        </p:nvSpPr>
        <p:spPr>
          <a:xfrm>
            <a:off x="179512" y="812611"/>
            <a:ext cx="2304256" cy="400110"/>
          </a:xfrm>
          <a:prstGeom prst="rect">
            <a:avLst/>
          </a:prstGeom>
          <a:solidFill>
            <a:schemeClr val="accent6">
              <a:lumMod val="20000"/>
              <a:lumOff val="80000"/>
            </a:schemeClr>
          </a:solidFill>
          <a:ln w="3175">
            <a:solidFill>
              <a:schemeClr val="accent6"/>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t>Subatomic particles</a:t>
            </a:r>
            <a:endParaRPr lang="en-GB" sz="2000" b="1" dirty="0"/>
          </a:p>
        </p:txBody>
      </p:sp>
      <p:pic>
        <p:nvPicPr>
          <p:cNvPr id="12" name="Picture 11">
            <a:extLst>
              <a:ext uri="{FF2B5EF4-FFF2-40B4-BE49-F238E27FC236}">
                <a16:creationId xmlns:a16="http://schemas.microsoft.com/office/drawing/2014/main" xmlns="" id="{07460352-8FB2-49A9-AB7C-21ABF2DF3B30}"/>
              </a:ext>
            </a:extLst>
          </p:cNvPr>
          <p:cNvPicPr>
            <a:picLocks noChangeAspect="1"/>
          </p:cNvPicPr>
          <p:nvPr/>
        </p:nvPicPr>
        <p:blipFill>
          <a:blip r:embed="rId3"/>
          <a:stretch>
            <a:fillRect/>
          </a:stretch>
        </p:blipFill>
        <p:spPr>
          <a:xfrm>
            <a:off x="611560" y="1407404"/>
            <a:ext cx="1737957" cy="1219163"/>
          </a:xfrm>
          <a:prstGeom prst="rect">
            <a:avLst/>
          </a:prstGeom>
        </p:spPr>
      </p:pic>
    </p:spTree>
    <p:extLst>
      <p:ext uri="{BB962C8B-B14F-4D97-AF65-F5344CB8AC3E}">
        <p14:creationId xmlns:p14="http://schemas.microsoft.com/office/powerpoint/2010/main" val="10976426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Polymers</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4" descr="Image result for rutherford atomic model">
            <a:extLst>
              <a:ext uri="{FF2B5EF4-FFF2-40B4-BE49-F238E27FC236}">
                <a16:creationId xmlns=""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 name="Rectangle 6">
            <a:extLst>
              <a:ext uri="{FF2B5EF4-FFF2-40B4-BE49-F238E27FC236}">
                <a16:creationId xmlns="" xmlns:a16="http://schemas.microsoft.com/office/drawing/2014/main" id="{6D8005B9-6A28-49EC-BE07-6D0DE3641481}"/>
              </a:ext>
            </a:extLst>
          </p:cNvPr>
          <p:cNvSpPr/>
          <p:nvPr/>
        </p:nvSpPr>
        <p:spPr>
          <a:xfrm>
            <a:off x="148880" y="944641"/>
            <a:ext cx="8743600" cy="707886"/>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sz="2000" dirty="0" smtClean="0">
                <a:solidFill>
                  <a:prstClr val="black"/>
                </a:solidFill>
              </a:rPr>
              <a:t>Simple </a:t>
            </a:r>
            <a:r>
              <a:rPr lang="en-GB" sz="2000" b="1" dirty="0" smtClean="0">
                <a:solidFill>
                  <a:prstClr val="black"/>
                </a:solidFill>
              </a:rPr>
              <a:t>polymers</a:t>
            </a:r>
            <a:r>
              <a:rPr lang="en-GB" sz="2000" dirty="0" smtClean="0">
                <a:solidFill>
                  <a:prstClr val="black"/>
                </a:solidFill>
              </a:rPr>
              <a:t> consist of </a:t>
            </a:r>
            <a:r>
              <a:rPr lang="en-GB" sz="2000" b="1" dirty="0" smtClean="0">
                <a:solidFill>
                  <a:prstClr val="black"/>
                </a:solidFill>
              </a:rPr>
              <a:t>large molecules </a:t>
            </a:r>
            <a:r>
              <a:rPr lang="en-GB" sz="2000" dirty="0" smtClean="0">
                <a:solidFill>
                  <a:prstClr val="black"/>
                </a:solidFill>
              </a:rPr>
              <a:t>containing </a:t>
            </a:r>
            <a:r>
              <a:rPr lang="en-GB" sz="2000" b="1" dirty="0" smtClean="0">
                <a:solidFill>
                  <a:prstClr val="black"/>
                </a:solidFill>
              </a:rPr>
              <a:t>chains of carbon atoms e.g. poly(</a:t>
            </a:r>
            <a:r>
              <a:rPr lang="en-GB" sz="2000" b="1" dirty="0" err="1" smtClean="0">
                <a:solidFill>
                  <a:prstClr val="black"/>
                </a:solidFill>
              </a:rPr>
              <a:t>ethene</a:t>
            </a:r>
            <a:r>
              <a:rPr lang="en-GB" sz="2000" b="1" dirty="0" smtClean="0">
                <a:solidFill>
                  <a:prstClr val="black"/>
                </a:solidFill>
              </a:rPr>
              <a:t>)</a:t>
            </a:r>
            <a:r>
              <a:rPr lang="en-GB" sz="2000" dirty="0" smtClean="0">
                <a:solidFill>
                  <a:prstClr val="black"/>
                </a:solidFill>
              </a:rPr>
              <a:t> is a </a:t>
            </a:r>
            <a:r>
              <a:rPr lang="en-GB" sz="2000" b="1" dirty="0" smtClean="0">
                <a:solidFill>
                  <a:prstClr val="black"/>
                </a:solidFill>
              </a:rPr>
              <a:t>hydrocarbon chain </a:t>
            </a:r>
            <a:r>
              <a:rPr lang="en-GB" sz="2000" dirty="0" smtClean="0">
                <a:solidFill>
                  <a:prstClr val="black"/>
                </a:solidFill>
              </a:rPr>
              <a:t>made from </a:t>
            </a:r>
            <a:r>
              <a:rPr lang="en-GB" sz="2000" b="1" dirty="0" err="1" smtClean="0">
                <a:solidFill>
                  <a:prstClr val="black"/>
                </a:solidFill>
              </a:rPr>
              <a:t>ethene</a:t>
            </a:r>
            <a:r>
              <a:rPr lang="en-GB" sz="2000" dirty="0" smtClean="0">
                <a:solidFill>
                  <a:prstClr val="black"/>
                </a:solidFill>
              </a:rPr>
              <a:t> </a:t>
            </a:r>
            <a:r>
              <a:rPr lang="en-GB" sz="2000" b="1" dirty="0" smtClean="0">
                <a:solidFill>
                  <a:prstClr val="black"/>
                </a:solidFill>
              </a:rPr>
              <a:t>monomers</a:t>
            </a:r>
            <a:r>
              <a:rPr lang="en-GB" sz="2000" dirty="0" smtClean="0">
                <a:solidFill>
                  <a:prstClr val="black"/>
                </a:solidFill>
              </a:rPr>
              <a:t>.</a:t>
            </a:r>
            <a:endParaRPr lang="en-GB" sz="2000" dirty="0">
              <a:solidFill>
                <a:prstClr val="black"/>
              </a:solidFill>
            </a:endParaRPr>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97963" y="2009751"/>
            <a:ext cx="1643274" cy="157164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2066613"/>
            <a:ext cx="1440160" cy="1355445"/>
          </a:xfrm>
          <a:prstGeom prst="rect">
            <a:avLst/>
          </a:prstGeom>
        </p:spPr>
      </p:pic>
      <p:cxnSp>
        <p:nvCxnSpPr>
          <p:cNvPr id="9" name="Straight Arrow Connector 8"/>
          <p:cNvCxnSpPr/>
          <p:nvPr/>
        </p:nvCxnSpPr>
        <p:spPr>
          <a:xfrm>
            <a:off x="1979712" y="2744335"/>
            <a:ext cx="129614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3836144"/>
            <a:ext cx="3165131" cy="2373848"/>
          </a:xfrm>
          <a:prstGeom prst="rect">
            <a:avLst/>
          </a:prstGeom>
        </p:spPr>
      </p:pic>
      <p:pic>
        <p:nvPicPr>
          <p:cNvPr id="12" name="Picture 11"/>
          <p:cNvPicPr>
            <a:picLocks noChangeAspect="1"/>
          </p:cNvPicPr>
          <p:nvPr/>
        </p:nvPicPr>
        <p:blipFill>
          <a:blip r:embed="rId6"/>
          <a:stretch>
            <a:fillRect/>
          </a:stretch>
        </p:blipFill>
        <p:spPr>
          <a:xfrm rot="18996963">
            <a:off x="3107672" y="3521251"/>
            <a:ext cx="6200055" cy="1651416"/>
          </a:xfrm>
          <a:prstGeom prst="rect">
            <a:avLst/>
          </a:prstGeom>
        </p:spPr>
      </p:pic>
    </p:spTree>
    <p:extLst>
      <p:ext uri="{BB962C8B-B14F-4D97-AF65-F5344CB8AC3E}">
        <p14:creationId xmlns:p14="http://schemas.microsoft.com/office/powerpoint/2010/main" val="15530950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7" name="TextBox 6"/>
          <p:cNvSpPr txBox="1"/>
          <p:nvPr/>
        </p:nvSpPr>
        <p:spPr>
          <a:xfrm>
            <a:off x="0" y="980728"/>
            <a:ext cx="5004048" cy="5324535"/>
          </a:xfrm>
          <a:prstGeom prst="rect">
            <a:avLst/>
          </a:prstGeom>
          <a:noFill/>
        </p:spPr>
        <p:txBody>
          <a:bodyPr wrap="square" rtlCol="0">
            <a:spAutoFit/>
          </a:bodyPr>
          <a:lstStyle/>
          <a:p>
            <a:r>
              <a:rPr lang="en-GB" sz="7200" b="1" dirty="0" err="1">
                <a:solidFill>
                  <a:prstClr val="black"/>
                </a:solidFill>
                <a:ea typeface="Beirut" charset="-78"/>
                <a:cs typeface="Beirut" charset="-78"/>
              </a:rPr>
              <a:t>QuestionIT</a:t>
            </a:r>
            <a:r>
              <a:rPr lang="en-GB" sz="7200" b="1" dirty="0">
                <a:solidFill>
                  <a:prstClr val="black"/>
                </a:solidFill>
                <a:ea typeface="Beirut" charset="-78"/>
                <a:cs typeface="Beirut" charset="-78"/>
              </a:rPr>
              <a:t>!</a:t>
            </a:r>
          </a:p>
          <a:p>
            <a:endParaRPr lang="en-GB" dirty="0">
              <a:solidFill>
                <a:prstClr val="black"/>
              </a:solidFill>
            </a:endParaRPr>
          </a:p>
          <a:p>
            <a:endParaRPr lang="en-GB" dirty="0">
              <a:solidFill>
                <a:prstClr val="black"/>
              </a:solidFill>
            </a:endParaRPr>
          </a:p>
          <a:p>
            <a:endParaRPr lang="en-GB" dirty="0">
              <a:solidFill>
                <a:prstClr val="black"/>
              </a:solidFill>
            </a:endParaRPr>
          </a:p>
          <a:p>
            <a:r>
              <a:rPr lang="en-GB" sz="3600" b="1" dirty="0">
                <a:solidFill>
                  <a:prstClr val="black">
                    <a:lumMod val="50000"/>
                    <a:lumOff val="50000"/>
                  </a:prstClr>
                </a:solidFill>
              </a:rPr>
              <a:t>Properties of substances Part </a:t>
            </a:r>
            <a:r>
              <a:rPr lang="en-GB" sz="3600" b="1" dirty="0" smtClean="0">
                <a:solidFill>
                  <a:prstClr val="black">
                    <a:lumMod val="50000"/>
                    <a:lumOff val="50000"/>
                  </a:prstClr>
                </a:solidFill>
              </a:rPr>
              <a:t>2</a:t>
            </a:r>
            <a:endParaRPr lang="en-GB" sz="3600" b="1" dirty="0">
              <a:solidFill>
                <a:prstClr val="black">
                  <a:lumMod val="50000"/>
                  <a:lumOff val="50000"/>
                </a:prstClr>
              </a:solidFill>
            </a:endParaRPr>
          </a:p>
          <a:p>
            <a:endParaRPr lang="en-GB" sz="2800" dirty="0">
              <a:solidFill>
                <a:prstClr val="black">
                  <a:lumMod val="50000"/>
                  <a:lumOff val="50000"/>
                </a:prstClr>
              </a:solidFill>
            </a:endParaRPr>
          </a:p>
          <a:p>
            <a:pPr marL="685800" lvl="1" indent="-342900">
              <a:buFont typeface="Arial" charset="0"/>
              <a:buChar char="•"/>
            </a:pPr>
            <a:r>
              <a:rPr lang="en-US" sz="2400" b="1" dirty="0">
                <a:solidFill>
                  <a:prstClr val="white">
                    <a:lumMod val="50000"/>
                  </a:prstClr>
                </a:solidFill>
              </a:rPr>
              <a:t>Diamond</a:t>
            </a:r>
          </a:p>
          <a:p>
            <a:pPr marL="685800" lvl="1" indent="-342900">
              <a:buFont typeface="Arial" charset="0"/>
              <a:buChar char="•"/>
            </a:pPr>
            <a:r>
              <a:rPr lang="en-US" sz="2400" b="1" dirty="0">
                <a:solidFill>
                  <a:prstClr val="white">
                    <a:lumMod val="50000"/>
                  </a:prstClr>
                </a:solidFill>
              </a:rPr>
              <a:t>Graphite</a:t>
            </a:r>
          </a:p>
          <a:p>
            <a:pPr marL="685800" lvl="1" indent="-342900">
              <a:buFont typeface="Arial" charset="0"/>
              <a:buChar char="•"/>
            </a:pPr>
            <a:r>
              <a:rPr lang="en-US" sz="2400" b="1" dirty="0">
                <a:solidFill>
                  <a:prstClr val="white">
                    <a:lumMod val="50000"/>
                  </a:prstClr>
                </a:solidFill>
              </a:rPr>
              <a:t>Graphene and </a:t>
            </a:r>
            <a:r>
              <a:rPr lang="en-US" sz="2400" b="1" dirty="0" smtClean="0">
                <a:solidFill>
                  <a:prstClr val="white">
                    <a:lumMod val="50000"/>
                  </a:prstClr>
                </a:solidFill>
              </a:rPr>
              <a:t>fullerenes</a:t>
            </a:r>
            <a:r>
              <a:rPr lang="en-US" b="1" dirty="0">
                <a:solidFill>
                  <a:prstClr val="white">
                    <a:lumMod val="50000"/>
                  </a:prstClr>
                </a:solidFill>
              </a:rPr>
              <a:t> </a:t>
            </a:r>
            <a:endParaRPr lang="en-US" b="1" dirty="0" smtClean="0">
              <a:solidFill>
                <a:prstClr val="white">
                  <a:lumMod val="50000"/>
                </a:prstClr>
              </a:solidFill>
            </a:endParaRPr>
          </a:p>
          <a:p>
            <a:pPr marL="685800" lvl="1" indent="-342900">
              <a:buFont typeface="Arial" charset="0"/>
              <a:buChar char="•"/>
            </a:pPr>
            <a:r>
              <a:rPr lang="en-US" sz="2400" b="1" dirty="0" smtClean="0">
                <a:solidFill>
                  <a:prstClr val="white">
                    <a:lumMod val="50000"/>
                  </a:prstClr>
                </a:solidFill>
              </a:rPr>
              <a:t>Polymers</a:t>
            </a:r>
            <a:endParaRPr lang="en-GB" sz="2400" dirty="0">
              <a:solidFill>
                <a:prstClr val="black"/>
              </a:solidFill>
            </a:endParaRPr>
          </a:p>
          <a:p>
            <a:endParaRPr lang="en-GB" dirty="0">
              <a:solidFill>
                <a:prstClr val="black"/>
              </a:solidFill>
            </a:endParaRP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Tree>
    <p:extLst>
      <p:ext uri="{BB962C8B-B14F-4D97-AF65-F5344CB8AC3E}">
        <p14:creationId xmlns:p14="http://schemas.microsoft.com/office/powerpoint/2010/main" val="36208146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Properties of substances – Part 2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6" y="697936"/>
            <a:ext cx="8994913" cy="4154984"/>
          </a:xfrm>
          <a:prstGeom prst="rect">
            <a:avLst/>
          </a:prstGeom>
          <a:noFill/>
        </p:spPr>
        <p:txBody>
          <a:bodyPr wrap="square" rtlCol="0">
            <a:spAutoFit/>
          </a:bodyPr>
          <a:lstStyle/>
          <a:p>
            <a:pPr marL="342900" indent="-342900">
              <a:buFont typeface="+mj-lt"/>
              <a:buAutoNum type="arabicPeriod"/>
            </a:pPr>
            <a:r>
              <a:rPr lang="en-GB" sz="2400" dirty="0" smtClean="0">
                <a:solidFill>
                  <a:prstClr val="black"/>
                </a:solidFill>
              </a:rPr>
              <a:t>In a diamond, how many covalent bonds does each carbon make?</a:t>
            </a:r>
          </a:p>
          <a:p>
            <a:pPr lvl="1"/>
            <a:endParaRPr lang="en-GB" sz="2400" dirty="0" smtClean="0">
              <a:solidFill>
                <a:prstClr val="black"/>
              </a:solidFill>
            </a:endParaRPr>
          </a:p>
          <a:p>
            <a:pPr marL="342900" indent="-342900">
              <a:buFont typeface="+mj-lt"/>
              <a:buAutoNum type="arabicPeriod"/>
            </a:pPr>
            <a:r>
              <a:rPr lang="en-GB" sz="2400" dirty="0" smtClean="0">
                <a:solidFill>
                  <a:prstClr val="black"/>
                </a:solidFill>
              </a:rPr>
              <a:t>Diamond does not conduct electricity. Why?</a:t>
            </a:r>
          </a:p>
          <a:p>
            <a:pPr lvl="1"/>
            <a:endParaRPr lang="en-GB" sz="2400" dirty="0" smtClean="0">
              <a:solidFill>
                <a:prstClr val="black"/>
              </a:solidFill>
            </a:endParaRPr>
          </a:p>
          <a:p>
            <a:pPr marL="342900" indent="-342900">
              <a:buFont typeface="+mj-lt"/>
              <a:buAutoNum type="arabicPeriod"/>
            </a:pPr>
            <a:r>
              <a:rPr lang="en-GB" sz="2400" dirty="0" smtClean="0">
                <a:solidFill>
                  <a:prstClr val="black"/>
                </a:solidFill>
              </a:rPr>
              <a:t>Name 2 other properties of diamond.</a:t>
            </a:r>
          </a:p>
          <a:p>
            <a:pPr lvl="1"/>
            <a:endParaRPr lang="en-GB" sz="2400" dirty="0" smtClean="0">
              <a:solidFill>
                <a:prstClr val="black"/>
              </a:solidFill>
            </a:endParaRPr>
          </a:p>
          <a:p>
            <a:pPr marL="342900" indent="-342900">
              <a:buFont typeface="+mj-lt"/>
              <a:buAutoNum type="arabicPeriod"/>
            </a:pPr>
            <a:r>
              <a:rPr lang="en-GB" sz="2400" dirty="0" smtClean="0">
                <a:solidFill>
                  <a:prstClr val="black"/>
                </a:solidFill>
              </a:rPr>
              <a:t>In graphite, how many covalent bonds does each carbon make?</a:t>
            </a:r>
          </a:p>
          <a:p>
            <a:pPr lvl="1"/>
            <a:endParaRPr lang="en-GB" sz="2400" dirty="0" smtClean="0">
              <a:solidFill>
                <a:prstClr val="black"/>
              </a:solidFill>
            </a:endParaRPr>
          </a:p>
          <a:p>
            <a:pPr marL="342900" indent="-342900">
              <a:buFont typeface="+mj-lt"/>
              <a:buAutoNum type="arabicPeriod"/>
            </a:pPr>
            <a:r>
              <a:rPr lang="en-GB" sz="2400" dirty="0" smtClean="0">
                <a:solidFill>
                  <a:prstClr val="black"/>
                </a:solidFill>
              </a:rPr>
              <a:t>Describe the structure of graphite.</a:t>
            </a:r>
          </a:p>
          <a:p>
            <a:pPr lvl="1"/>
            <a:endParaRPr lang="en-GB" sz="2400" dirty="0" smtClean="0">
              <a:solidFill>
                <a:prstClr val="black"/>
              </a:solidFill>
            </a:endParaRPr>
          </a:p>
          <a:p>
            <a:pPr marL="342900" indent="-342900">
              <a:buFont typeface="+mj-lt"/>
              <a:buAutoNum type="arabicPeriod"/>
            </a:pPr>
            <a:r>
              <a:rPr lang="en-GB" sz="2400" dirty="0" smtClean="0">
                <a:solidFill>
                  <a:prstClr val="black"/>
                </a:solidFill>
              </a:rPr>
              <a:t>Why is graphite soft?</a:t>
            </a:r>
          </a:p>
        </p:txBody>
      </p:sp>
    </p:spTree>
    <p:extLst>
      <p:ext uri="{BB962C8B-B14F-4D97-AF65-F5344CB8AC3E}">
        <p14:creationId xmlns:p14="http://schemas.microsoft.com/office/powerpoint/2010/main" val="26674631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Properties of substances – Part 2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6" y="697936"/>
            <a:ext cx="8994913" cy="4893647"/>
          </a:xfrm>
          <a:prstGeom prst="rect">
            <a:avLst/>
          </a:prstGeom>
          <a:noFill/>
        </p:spPr>
        <p:txBody>
          <a:bodyPr wrap="square" rtlCol="0">
            <a:spAutoFit/>
          </a:bodyPr>
          <a:lstStyle/>
          <a:p>
            <a:pPr marL="457200" indent="-457200">
              <a:buFont typeface="+mj-lt"/>
              <a:buAutoNum type="arabicPeriod" startAt="7"/>
            </a:pPr>
            <a:r>
              <a:rPr lang="en-GB" sz="2400" dirty="0" smtClean="0">
                <a:solidFill>
                  <a:prstClr val="black"/>
                </a:solidFill>
              </a:rPr>
              <a:t>Why does graphite conduct electricity?</a:t>
            </a:r>
          </a:p>
          <a:p>
            <a:pPr marL="457200" indent="-457200">
              <a:buFont typeface="+mj-lt"/>
              <a:buAutoNum type="arabicPeriod" startAt="7"/>
            </a:pPr>
            <a:endParaRPr lang="en-GB" sz="2400" dirty="0" smtClean="0">
              <a:solidFill>
                <a:prstClr val="black"/>
              </a:solidFill>
            </a:endParaRPr>
          </a:p>
          <a:p>
            <a:pPr marL="342900" indent="-342900">
              <a:buFont typeface="+mj-lt"/>
              <a:buAutoNum type="arabicPeriod" startAt="7"/>
            </a:pPr>
            <a:r>
              <a:rPr lang="en-GB" sz="2400" dirty="0" smtClean="0">
                <a:solidFill>
                  <a:prstClr val="black"/>
                </a:solidFill>
              </a:rPr>
              <a:t>How is graphite similar to metals?</a:t>
            </a:r>
          </a:p>
          <a:p>
            <a:pPr marL="342900" indent="-342900">
              <a:buFont typeface="+mj-lt"/>
              <a:buAutoNum type="arabicPeriod" startAt="7"/>
            </a:pPr>
            <a:endParaRPr lang="en-GB" sz="2400" dirty="0" smtClean="0">
              <a:solidFill>
                <a:prstClr val="black"/>
              </a:solidFill>
            </a:endParaRPr>
          </a:p>
          <a:p>
            <a:pPr marL="342900" indent="-342900">
              <a:buFont typeface="+mj-lt"/>
              <a:buAutoNum type="arabicPeriod" startAt="7"/>
            </a:pPr>
            <a:r>
              <a:rPr lang="en-GB" sz="2400" dirty="0" smtClean="0">
                <a:solidFill>
                  <a:prstClr val="black"/>
                </a:solidFill>
              </a:rPr>
              <a:t>What is graphene?</a:t>
            </a:r>
          </a:p>
          <a:p>
            <a:pPr marL="342900" indent="-342900">
              <a:buFont typeface="+mj-lt"/>
              <a:buAutoNum type="arabicPeriod" startAt="7"/>
            </a:pPr>
            <a:endParaRPr lang="en-GB" sz="2400" dirty="0" smtClean="0">
              <a:solidFill>
                <a:prstClr val="black"/>
              </a:solidFill>
            </a:endParaRPr>
          </a:p>
          <a:p>
            <a:pPr marL="342900" indent="-342900">
              <a:buFont typeface="+mj-lt"/>
              <a:buAutoNum type="arabicPeriod" startAt="7"/>
            </a:pPr>
            <a:r>
              <a:rPr lang="en-GB" sz="2400" dirty="0" smtClean="0">
                <a:solidFill>
                  <a:prstClr val="black"/>
                </a:solidFill>
              </a:rPr>
              <a:t>What are fullerenes?</a:t>
            </a:r>
          </a:p>
          <a:p>
            <a:pPr marL="342900" indent="-342900">
              <a:buFont typeface="+mj-lt"/>
              <a:buAutoNum type="arabicPeriod" startAt="7"/>
            </a:pPr>
            <a:endParaRPr lang="en-GB" sz="2400" dirty="0" smtClean="0">
              <a:solidFill>
                <a:prstClr val="black"/>
              </a:solidFill>
            </a:endParaRPr>
          </a:p>
          <a:p>
            <a:pPr marL="342900" indent="-342900">
              <a:buFont typeface="+mj-lt"/>
              <a:buAutoNum type="arabicPeriod" startAt="7"/>
            </a:pPr>
            <a:r>
              <a:rPr lang="en-GB" sz="2400" dirty="0" smtClean="0">
                <a:solidFill>
                  <a:prstClr val="black"/>
                </a:solidFill>
              </a:rPr>
              <a:t>What was the first fullerene to be discovered?</a:t>
            </a:r>
          </a:p>
          <a:p>
            <a:pPr marL="342900" indent="-342900">
              <a:buFont typeface="+mj-lt"/>
              <a:buAutoNum type="arabicPeriod" startAt="7"/>
            </a:pPr>
            <a:endParaRPr lang="en-GB" sz="2400" dirty="0" smtClean="0">
              <a:solidFill>
                <a:prstClr val="black"/>
              </a:solidFill>
            </a:endParaRPr>
          </a:p>
          <a:p>
            <a:pPr marL="342900" indent="-342900">
              <a:buFont typeface="+mj-lt"/>
              <a:buAutoNum type="arabicPeriod" startAt="7"/>
            </a:pPr>
            <a:r>
              <a:rPr lang="en-GB" sz="2400" dirty="0" smtClean="0">
                <a:solidFill>
                  <a:prstClr val="black"/>
                </a:solidFill>
              </a:rPr>
              <a:t>What are carbon nanotubes?</a:t>
            </a:r>
          </a:p>
          <a:p>
            <a:pPr marL="342900" indent="-342900">
              <a:buFont typeface="+mj-lt"/>
              <a:buAutoNum type="arabicPeriod" startAt="7"/>
            </a:pPr>
            <a:endParaRPr lang="en-GB" sz="2400" dirty="0" smtClean="0">
              <a:solidFill>
                <a:prstClr val="black"/>
              </a:solidFill>
            </a:endParaRPr>
          </a:p>
          <a:p>
            <a:pPr marL="342900" indent="-342900">
              <a:buFont typeface="+mj-lt"/>
              <a:buAutoNum type="arabicPeriod" startAt="7"/>
            </a:pPr>
            <a:r>
              <a:rPr lang="en-GB" sz="2400" dirty="0" smtClean="0">
                <a:solidFill>
                  <a:prstClr val="black"/>
                </a:solidFill>
              </a:rPr>
              <a:t>What are carbon nanotubes useful for?</a:t>
            </a:r>
          </a:p>
        </p:txBody>
      </p:sp>
    </p:spTree>
    <p:extLst>
      <p:ext uri="{BB962C8B-B14F-4D97-AF65-F5344CB8AC3E}">
        <p14:creationId xmlns:p14="http://schemas.microsoft.com/office/powerpoint/2010/main" val="42816689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7" name="TextBox 6"/>
          <p:cNvSpPr txBox="1"/>
          <p:nvPr/>
        </p:nvSpPr>
        <p:spPr>
          <a:xfrm>
            <a:off x="0" y="980728"/>
            <a:ext cx="4716016" cy="5601533"/>
          </a:xfrm>
          <a:prstGeom prst="rect">
            <a:avLst/>
          </a:prstGeom>
          <a:noFill/>
        </p:spPr>
        <p:txBody>
          <a:bodyPr wrap="square" rtlCol="0">
            <a:spAutoFit/>
          </a:bodyPr>
          <a:lstStyle/>
          <a:p>
            <a:r>
              <a:rPr lang="en-GB" sz="7200" b="1" dirty="0">
                <a:solidFill>
                  <a:prstClr val="black"/>
                </a:solidFill>
                <a:ea typeface="Beirut" charset="-78"/>
                <a:cs typeface="Beirut" charset="-78"/>
              </a:rPr>
              <a:t>AnswerIT!</a:t>
            </a:r>
          </a:p>
          <a:p>
            <a:endParaRPr lang="en-GB" dirty="0">
              <a:solidFill>
                <a:prstClr val="black"/>
              </a:solidFill>
            </a:endParaRPr>
          </a:p>
          <a:p>
            <a:endParaRPr lang="en-GB" dirty="0">
              <a:solidFill>
                <a:prstClr val="black"/>
              </a:solidFill>
            </a:endParaRPr>
          </a:p>
          <a:p>
            <a:endParaRPr lang="en-GB" dirty="0">
              <a:solidFill>
                <a:prstClr val="black"/>
              </a:solidFill>
            </a:endParaRPr>
          </a:p>
          <a:p>
            <a:r>
              <a:rPr lang="en-GB" sz="3600" b="1" dirty="0">
                <a:solidFill>
                  <a:prstClr val="black">
                    <a:lumMod val="50000"/>
                    <a:lumOff val="50000"/>
                  </a:prstClr>
                </a:solidFill>
              </a:rPr>
              <a:t>Properties of substances Part </a:t>
            </a:r>
            <a:r>
              <a:rPr lang="en-GB" sz="3600" b="1" dirty="0" smtClean="0">
                <a:solidFill>
                  <a:prstClr val="black">
                    <a:lumMod val="50000"/>
                    <a:lumOff val="50000"/>
                  </a:prstClr>
                </a:solidFill>
              </a:rPr>
              <a:t>2</a:t>
            </a:r>
            <a:endParaRPr lang="en-GB" sz="3600" b="1" dirty="0">
              <a:solidFill>
                <a:prstClr val="black">
                  <a:lumMod val="50000"/>
                  <a:lumOff val="50000"/>
                </a:prstClr>
              </a:solidFill>
            </a:endParaRPr>
          </a:p>
          <a:p>
            <a:endParaRPr lang="en-GB" sz="2800" dirty="0">
              <a:solidFill>
                <a:prstClr val="black">
                  <a:lumMod val="50000"/>
                  <a:lumOff val="50000"/>
                </a:prstClr>
              </a:solidFill>
            </a:endParaRPr>
          </a:p>
          <a:p>
            <a:pPr marL="685800" lvl="1" indent="-342900">
              <a:buFont typeface="Arial" charset="0"/>
              <a:buChar char="•"/>
            </a:pPr>
            <a:r>
              <a:rPr lang="en-US" sz="2400" b="1" dirty="0">
                <a:solidFill>
                  <a:prstClr val="white">
                    <a:lumMod val="50000"/>
                  </a:prstClr>
                </a:solidFill>
              </a:rPr>
              <a:t>Diamond</a:t>
            </a:r>
          </a:p>
          <a:p>
            <a:pPr marL="685800" lvl="1" indent="-342900">
              <a:buFont typeface="Arial" charset="0"/>
              <a:buChar char="•"/>
            </a:pPr>
            <a:r>
              <a:rPr lang="en-US" sz="2400" b="1" dirty="0">
                <a:solidFill>
                  <a:prstClr val="white">
                    <a:lumMod val="50000"/>
                  </a:prstClr>
                </a:solidFill>
              </a:rPr>
              <a:t>Graphite</a:t>
            </a:r>
          </a:p>
          <a:p>
            <a:pPr marL="685800" lvl="1" indent="-342900">
              <a:buFont typeface="Arial" charset="0"/>
              <a:buChar char="•"/>
            </a:pPr>
            <a:r>
              <a:rPr lang="en-US" sz="2400" b="1" dirty="0">
                <a:solidFill>
                  <a:prstClr val="white">
                    <a:lumMod val="50000"/>
                  </a:prstClr>
                </a:solidFill>
              </a:rPr>
              <a:t>Graphene and </a:t>
            </a:r>
            <a:r>
              <a:rPr lang="en-US" sz="2400" b="1" dirty="0" smtClean="0">
                <a:solidFill>
                  <a:prstClr val="white">
                    <a:lumMod val="50000"/>
                  </a:prstClr>
                </a:solidFill>
              </a:rPr>
              <a:t>fullerenes</a:t>
            </a:r>
          </a:p>
          <a:p>
            <a:pPr marL="685800" lvl="1" indent="-342900">
              <a:buFont typeface="Arial" charset="0"/>
              <a:buChar char="•"/>
            </a:pPr>
            <a:r>
              <a:rPr lang="en-US" sz="2400" b="1" dirty="0" smtClean="0">
                <a:solidFill>
                  <a:prstClr val="white">
                    <a:lumMod val="50000"/>
                  </a:prstClr>
                </a:solidFill>
              </a:rPr>
              <a:t>Polymers</a:t>
            </a:r>
            <a:endParaRPr lang="en-GB" sz="2400" dirty="0">
              <a:solidFill>
                <a:prstClr val="black"/>
              </a:solidFill>
            </a:endParaRPr>
          </a:p>
          <a:p>
            <a:pPr marL="685800" lvl="1" indent="-342900">
              <a:buFont typeface="Arial" charset="0"/>
              <a:buChar char="•"/>
            </a:pPr>
            <a:endParaRPr lang="en-GB"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26278346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Properties of substances – Part 2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6" y="697936"/>
            <a:ext cx="8994913" cy="4893647"/>
          </a:xfrm>
          <a:prstGeom prst="rect">
            <a:avLst/>
          </a:prstGeom>
          <a:noFill/>
        </p:spPr>
        <p:txBody>
          <a:bodyPr wrap="square" rtlCol="0">
            <a:spAutoFit/>
          </a:bodyPr>
          <a:lstStyle/>
          <a:p>
            <a:pPr marL="342900" indent="-342900">
              <a:buFont typeface="+mj-lt"/>
              <a:buAutoNum type="arabicPeriod"/>
            </a:pPr>
            <a:r>
              <a:rPr lang="en-GB" sz="2400" dirty="0" smtClean="0">
                <a:solidFill>
                  <a:prstClr val="black"/>
                </a:solidFill>
              </a:rPr>
              <a:t>In a diamond, how many covalent bonds does each carbon make?</a:t>
            </a:r>
          </a:p>
          <a:p>
            <a:pPr lvl="1"/>
            <a:r>
              <a:rPr lang="en-GB" sz="2400" b="1" dirty="0" smtClean="0">
                <a:solidFill>
                  <a:srgbClr val="00B050"/>
                </a:solidFill>
              </a:rPr>
              <a:t>4</a:t>
            </a:r>
            <a:endParaRPr lang="en-GB" sz="2400" dirty="0" smtClean="0">
              <a:solidFill>
                <a:prstClr val="black"/>
              </a:solidFill>
            </a:endParaRPr>
          </a:p>
          <a:p>
            <a:pPr marL="342900" indent="-342900">
              <a:buFont typeface="+mj-lt"/>
              <a:buAutoNum type="arabicPeriod"/>
            </a:pPr>
            <a:r>
              <a:rPr lang="en-GB" sz="2400" dirty="0" smtClean="0">
                <a:solidFill>
                  <a:prstClr val="black"/>
                </a:solidFill>
              </a:rPr>
              <a:t>Diamond does not conduct electricity. Why?</a:t>
            </a:r>
          </a:p>
          <a:p>
            <a:pPr lvl="1"/>
            <a:r>
              <a:rPr lang="en-GB" sz="2400" b="1" dirty="0" smtClean="0">
                <a:solidFill>
                  <a:srgbClr val="00B050"/>
                </a:solidFill>
              </a:rPr>
              <a:t>No delocalised electrons.</a:t>
            </a:r>
            <a:endParaRPr lang="en-GB" sz="2400" dirty="0" smtClean="0">
              <a:solidFill>
                <a:prstClr val="black"/>
              </a:solidFill>
            </a:endParaRPr>
          </a:p>
          <a:p>
            <a:pPr marL="342900" indent="-342900">
              <a:buFont typeface="+mj-lt"/>
              <a:buAutoNum type="arabicPeriod"/>
            </a:pPr>
            <a:r>
              <a:rPr lang="en-GB" sz="2400" dirty="0" smtClean="0">
                <a:solidFill>
                  <a:prstClr val="black"/>
                </a:solidFill>
              </a:rPr>
              <a:t>Name 2 other properties of diamond.</a:t>
            </a:r>
          </a:p>
          <a:p>
            <a:pPr lvl="1"/>
            <a:r>
              <a:rPr lang="en-GB" sz="2400" b="1" dirty="0" smtClean="0">
                <a:solidFill>
                  <a:srgbClr val="00B050"/>
                </a:solidFill>
              </a:rPr>
              <a:t>Hard, very high melting point.</a:t>
            </a:r>
            <a:endParaRPr lang="en-GB" sz="2400" dirty="0" smtClean="0">
              <a:solidFill>
                <a:prstClr val="black"/>
              </a:solidFill>
            </a:endParaRPr>
          </a:p>
          <a:p>
            <a:pPr marL="342900" indent="-342900">
              <a:buFont typeface="+mj-lt"/>
              <a:buAutoNum type="arabicPeriod"/>
            </a:pPr>
            <a:r>
              <a:rPr lang="en-GB" sz="2400" dirty="0" smtClean="0">
                <a:solidFill>
                  <a:prstClr val="black"/>
                </a:solidFill>
              </a:rPr>
              <a:t>In graphite, how many covalent bonds does each carbon make?</a:t>
            </a:r>
          </a:p>
          <a:p>
            <a:pPr lvl="1"/>
            <a:r>
              <a:rPr lang="en-GB" sz="2400" b="1" dirty="0" smtClean="0">
                <a:solidFill>
                  <a:srgbClr val="00B050"/>
                </a:solidFill>
              </a:rPr>
              <a:t>3</a:t>
            </a:r>
            <a:endParaRPr lang="en-GB" sz="2400" dirty="0" smtClean="0">
              <a:solidFill>
                <a:prstClr val="black"/>
              </a:solidFill>
            </a:endParaRPr>
          </a:p>
          <a:p>
            <a:pPr marL="342900" indent="-342900">
              <a:buFont typeface="+mj-lt"/>
              <a:buAutoNum type="arabicPeriod"/>
            </a:pPr>
            <a:r>
              <a:rPr lang="en-GB" sz="2400" dirty="0" smtClean="0">
                <a:solidFill>
                  <a:prstClr val="black"/>
                </a:solidFill>
              </a:rPr>
              <a:t>Describe the structure of graphite.</a:t>
            </a:r>
          </a:p>
          <a:p>
            <a:pPr lvl="1"/>
            <a:r>
              <a:rPr lang="en-GB" sz="2400" b="1" dirty="0" smtClean="0">
                <a:solidFill>
                  <a:srgbClr val="00B050"/>
                </a:solidFill>
              </a:rPr>
              <a:t>Layers of hexagonal rings.</a:t>
            </a:r>
            <a:endParaRPr lang="en-GB" sz="2400" dirty="0" smtClean="0">
              <a:solidFill>
                <a:prstClr val="black"/>
              </a:solidFill>
            </a:endParaRPr>
          </a:p>
          <a:p>
            <a:pPr marL="342900" indent="-342900">
              <a:buFont typeface="+mj-lt"/>
              <a:buAutoNum type="arabicPeriod"/>
            </a:pPr>
            <a:r>
              <a:rPr lang="en-GB" sz="2400" dirty="0" smtClean="0">
                <a:solidFill>
                  <a:prstClr val="black"/>
                </a:solidFill>
              </a:rPr>
              <a:t>Why is graphite soft?</a:t>
            </a:r>
          </a:p>
          <a:p>
            <a:pPr lvl="1"/>
            <a:r>
              <a:rPr lang="en-GB" sz="2400" b="1" dirty="0" smtClean="0">
                <a:solidFill>
                  <a:srgbClr val="00B050"/>
                </a:solidFill>
              </a:rPr>
              <a:t>Layers can slide over each other, weak forces between layers, no covalent bonds between layers.</a:t>
            </a:r>
            <a:endParaRPr lang="en-GB" sz="2400" dirty="0" smtClean="0">
              <a:solidFill>
                <a:prstClr val="black"/>
              </a:solidFill>
            </a:endParaRPr>
          </a:p>
        </p:txBody>
      </p:sp>
    </p:spTree>
    <p:extLst>
      <p:ext uri="{BB962C8B-B14F-4D97-AF65-F5344CB8AC3E}">
        <p14:creationId xmlns:p14="http://schemas.microsoft.com/office/powerpoint/2010/main" val="41782053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Properties of substances – Part 2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6" y="697936"/>
            <a:ext cx="8994913" cy="5262979"/>
          </a:xfrm>
          <a:prstGeom prst="rect">
            <a:avLst/>
          </a:prstGeom>
          <a:noFill/>
        </p:spPr>
        <p:txBody>
          <a:bodyPr wrap="square" rtlCol="0">
            <a:spAutoFit/>
          </a:bodyPr>
          <a:lstStyle/>
          <a:p>
            <a:pPr marL="457200" indent="-457200">
              <a:buFont typeface="+mj-lt"/>
              <a:buAutoNum type="arabicPeriod" startAt="7"/>
            </a:pPr>
            <a:r>
              <a:rPr lang="en-GB" sz="2400" dirty="0" smtClean="0">
                <a:solidFill>
                  <a:prstClr val="black"/>
                </a:solidFill>
              </a:rPr>
              <a:t>Why does graphite conduct electricity?</a:t>
            </a:r>
          </a:p>
          <a:p>
            <a:pPr lvl="1"/>
            <a:r>
              <a:rPr lang="en-GB" sz="2400" b="1" dirty="0" smtClean="0">
                <a:solidFill>
                  <a:srgbClr val="00B050"/>
                </a:solidFill>
              </a:rPr>
              <a:t>Each carbon has one delocalised electron.</a:t>
            </a:r>
            <a:endParaRPr lang="en-GB" sz="2400" dirty="0" smtClean="0">
              <a:solidFill>
                <a:prstClr val="black"/>
              </a:solidFill>
            </a:endParaRPr>
          </a:p>
          <a:p>
            <a:pPr marL="342900" indent="-342900">
              <a:buFont typeface="+mj-lt"/>
              <a:buAutoNum type="arabicPeriod" startAt="7"/>
            </a:pPr>
            <a:r>
              <a:rPr lang="en-GB" sz="2400" dirty="0" smtClean="0">
                <a:solidFill>
                  <a:prstClr val="black"/>
                </a:solidFill>
              </a:rPr>
              <a:t>How is graphite similar to metals?</a:t>
            </a:r>
          </a:p>
          <a:p>
            <a:pPr lvl="1"/>
            <a:r>
              <a:rPr lang="en-GB" sz="2400" b="1" dirty="0" smtClean="0">
                <a:solidFill>
                  <a:srgbClr val="00B050"/>
                </a:solidFill>
              </a:rPr>
              <a:t>It contains delocalised electrons.</a:t>
            </a:r>
            <a:endParaRPr lang="en-GB" sz="2400" dirty="0" smtClean="0">
              <a:solidFill>
                <a:prstClr val="black"/>
              </a:solidFill>
            </a:endParaRPr>
          </a:p>
          <a:p>
            <a:pPr marL="342900" indent="-342900">
              <a:buFont typeface="+mj-lt"/>
              <a:buAutoNum type="arabicPeriod" startAt="7"/>
            </a:pPr>
            <a:r>
              <a:rPr lang="en-GB" sz="2400" dirty="0" smtClean="0">
                <a:solidFill>
                  <a:prstClr val="black"/>
                </a:solidFill>
              </a:rPr>
              <a:t>What is graphene?</a:t>
            </a:r>
          </a:p>
          <a:p>
            <a:pPr lvl="1"/>
            <a:r>
              <a:rPr lang="en-GB" sz="2400" b="1" dirty="0" smtClean="0">
                <a:solidFill>
                  <a:srgbClr val="00B050"/>
                </a:solidFill>
              </a:rPr>
              <a:t>Single layer of graphite, 1 atom thick.</a:t>
            </a:r>
            <a:endParaRPr lang="en-GB" sz="2400" dirty="0" smtClean="0">
              <a:solidFill>
                <a:prstClr val="black"/>
              </a:solidFill>
            </a:endParaRPr>
          </a:p>
          <a:p>
            <a:pPr marL="342900" indent="-342900">
              <a:buFont typeface="+mj-lt"/>
              <a:buAutoNum type="arabicPeriod" startAt="7"/>
            </a:pPr>
            <a:r>
              <a:rPr lang="en-GB" sz="2400" dirty="0" smtClean="0">
                <a:solidFill>
                  <a:prstClr val="black"/>
                </a:solidFill>
              </a:rPr>
              <a:t>What are fullerenes?</a:t>
            </a:r>
          </a:p>
          <a:p>
            <a:pPr lvl="1"/>
            <a:r>
              <a:rPr lang="en-GB" sz="2400" b="1" dirty="0" smtClean="0">
                <a:solidFill>
                  <a:srgbClr val="00B050"/>
                </a:solidFill>
              </a:rPr>
              <a:t>Molecules of carbon atoms with hollow shapes.</a:t>
            </a:r>
            <a:endParaRPr lang="en-GB" sz="2400" dirty="0" smtClean="0">
              <a:solidFill>
                <a:prstClr val="black"/>
              </a:solidFill>
            </a:endParaRPr>
          </a:p>
          <a:p>
            <a:pPr marL="342900" indent="-342900">
              <a:buFont typeface="+mj-lt"/>
              <a:buAutoNum type="arabicPeriod" startAt="7"/>
            </a:pPr>
            <a:r>
              <a:rPr lang="en-GB" sz="2400" dirty="0" smtClean="0">
                <a:solidFill>
                  <a:prstClr val="black"/>
                </a:solidFill>
              </a:rPr>
              <a:t>What was the first fullerene to be discovered?</a:t>
            </a:r>
          </a:p>
          <a:p>
            <a:pPr lvl="1"/>
            <a:r>
              <a:rPr lang="en-GB" sz="2400" b="1" dirty="0" smtClean="0">
                <a:solidFill>
                  <a:srgbClr val="00B050"/>
                </a:solidFill>
              </a:rPr>
              <a:t>Buckminsterfullerene.</a:t>
            </a:r>
            <a:endParaRPr lang="en-GB" sz="2400" dirty="0" smtClean="0">
              <a:solidFill>
                <a:prstClr val="black"/>
              </a:solidFill>
            </a:endParaRPr>
          </a:p>
          <a:p>
            <a:pPr marL="342900" indent="-342900">
              <a:buFont typeface="+mj-lt"/>
              <a:buAutoNum type="arabicPeriod" startAt="7"/>
            </a:pPr>
            <a:r>
              <a:rPr lang="en-GB" sz="2400" dirty="0" smtClean="0">
                <a:solidFill>
                  <a:prstClr val="black"/>
                </a:solidFill>
              </a:rPr>
              <a:t>What are carbon nanotubes?</a:t>
            </a:r>
          </a:p>
          <a:p>
            <a:pPr lvl="1"/>
            <a:r>
              <a:rPr lang="en-GB" sz="2400" b="1" dirty="0" smtClean="0">
                <a:solidFill>
                  <a:srgbClr val="00B050"/>
                </a:solidFill>
              </a:rPr>
              <a:t>Cylindrical fullerenes.</a:t>
            </a:r>
            <a:endParaRPr lang="en-GB" sz="2400" dirty="0" smtClean="0">
              <a:solidFill>
                <a:prstClr val="black"/>
              </a:solidFill>
            </a:endParaRPr>
          </a:p>
          <a:p>
            <a:pPr marL="342900" indent="-342900">
              <a:buFont typeface="+mj-lt"/>
              <a:buAutoNum type="arabicPeriod" startAt="7"/>
            </a:pPr>
            <a:r>
              <a:rPr lang="en-GB" sz="2400" dirty="0" smtClean="0">
                <a:solidFill>
                  <a:prstClr val="black"/>
                </a:solidFill>
              </a:rPr>
              <a:t>What are carbon nanotubes useful for?</a:t>
            </a:r>
          </a:p>
          <a:p>
            <a:pPr lvl="1"/>
            <a:r>
              <a:rPr lang="en-GB" sz="2400" b="1" dirty="0" smtClean="0">
                <a:solidFill>
                  <a:srgbClr val="00B050"/>
                </a:solidFill>
              </a:rPr>
              <a:t>Electronics, nanotechnology and materials.</a:t>
            </a:r>
            <a:endParaRPr lang="en-GB" sz="2400" dirty="0">
              <a:solidFill>
                <a:prstClr val="black"/>
              </a:solidFill>
            </a:endParaRPr>
          </a:p>
        </p:txBody>
      </p:sp>
    </p:spTree>
    <p:extLst>
      <p:ext uri="{BB962C8B-B14F-4D97-AF65-F5344CB8AC3E}">
        <p14:creationId xmlns:p14="http://schemas.microsoft.com/office/powerpoint/2010/main" val="1790709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7" name="TextBox 6"/>
          <p:cNvSpPr txBox="1"/>
          <p:nvPr/>
        </p:nvSpPr>
        <p:spPr>
          <a:xfrm>
            <a:off x="0" y="980728"/>
            <a:ext cx="4572000" cy="4801314"/>
          </a:xfrm>
          <a:prstGeom prst="rect">
            <a:avLst/>
          </a:prstGeom>
          <a:noFill/>
        </p:spPr>
        <p:txBody>
          <a:bodyPr wrap="square" rtlCol="0">
            <a:spAutoFit/>
          </a:bodyPr>
          <a:lstStyle/>
          <a:p>
            <a:r>
              <a:rPr lang="en-GB" sz="7200" b="1" dirty="0" err="1">
                <a:solidFill>
                  <a:prstClr val="black"/>
                </a:solidFill>
                <a:ea typeface="Beirut" charset="-78"/>
                <a:cs typeface="Beirut" charset="-78"/>
              </a:rPr>
              <a:t>LearnIT</a:t>
            </a:r>
            <a:r>
              <a:rPr lang="en-GB" sz="7200" b="1" dirty="0">
                <a:solidFill>
                  <a:prstClr val="black"/>
                </a:solidFill>
                <a:ea typeface="Beirut" charset="-78"/>
                <a:cs typeface="Beirut" charset="-78"/>
              </a:rPr>
              <a:t>!</a:t>
            </a:r>
          </a:p>
          <a:p>
            <a:r>
              <a:rPr lang="en-GB" sz="7200" b="1" dirty="0" err="1">
                <a:solidFill>
                  <a:prstClr val="black"/>
                </a:solidFill>
                <a:ea typeface="Beirut" charset="-78"/>
                <a:cs typeface="Beirut" charset="-78"/>
              </a:rPr>
              <a:t>KnowIT</a:t>
            </a:r>
            <a:r>
              <a:rPr lang="en-GB" sz="7200" b="1" dirty="0">
                <a:solidFill>
                  <a:prstClr val="black"/>
                </a:solidFill>
                <a:ea typeface="Beirut" charset="-78"/>
                <a:cs typeface="Beirut" charset="-78"/>
              </a:rPr>
              <a:t>!</a:t>
            </a:r>
          </a:p>
          <a:p>
            <a:endParaRPr lang="en-GB" dirty="0">
              <a:solidFill>
                <a:prstClr val="black"/>
              </a:solidFill>
            </a:endParaRPr>
          </a:p>
          <a:p>
            <a:r>
              <a:rPr lang="en-GB" sz="3600" b="1" dirty="0" smtClean="0">
                <a:solidFill>
                  <a:prstClr val="black">
                    <a:lumMod val="50000"/>
                    <a:lumOff val="50000"/>
                  </a:prstClr>
                </a:solidFill>
              </a:rPr>
              <a:t>Properties of substances Part 3</a:t>
            </a:r>
            <a:endParaRPr lang="en-GB" sz="3600" b="1" dirty="0">
              <a:solidFill>
                <a:prstClr val="black">
                  <a:lumMod val="50000"/>
                  <a:lumOff val="50000"/>
                </a:prstClr>
              </a:solidFill>
            </a:endParaRPr>
          </a:p>
          <a:p>
            <a:pPr marL="342900" lvl="1"/>
            <a:r>
              <a:rPr lang="en-US" sz="2400" b="1" dirty="0" smtClean="0">
                <a:solidFill>
                  <a:prstClr val="white">
                    <a:lumMod val="50000"/>
                  </a:prstClr>
                </a:solidFill>
              </a:rPr>
              <a:t> </a:t>
            </a:r>
          </a:p>
          <a:p>
            <a:pPr marL="685800" lvl="1" indent="-342900">
              <a:buFont typeface="Arial" charset="0"/>
              <a:buChar char="•"/>
            </a:pPr>
            <a:r>
              <a:rPr lang="en-US" sz="2400" b="1" dirty="0" smtClean="0">
                <a:solidFill>
                  <a:prstClr val="white">
                    <a:lumMod val="50000"/>
                  </a:prstClr>
                </a:solidFill>
              </a:rPr>
              <a:t>Properties of metals</a:t>
            </a:r>
          </a:p>
          <a:p>
            <a:pPr marL="685800" lvl="1" indent="-342900">
              <a:buFont typeface="Arial" charset="0"/>
              <a:buChar char="•"/>
            </a:pPr>
            <a:r>
              <a:rPr lang="en-US" sz="2400" b="1" dirty="0" smtClean="0">
                <a:solidFill>
                  <a:prstClr val="white">
                    <a:lumMod val="50000"/>
                  </a:prstClr>
                </a:solidFill>
              </a:rPr>
              <a:t>Limitations of models</a:t>
            </a:r>
            <a:endParaRPr lang="en-GB" dirty="0">
              <a:solidFill>
                <a:prstClr val="black"/>
              </a:solidFill>
            </a:endParaRPr>
          </a:p>
        </p:txBody>
      </p:sp>
    </p:spTree>
    <p:extLst>
      <p:ext uri="{BB962C8B-B14F-4D97-AF65-F5344CB8AC3E}">
        <p14:creationId xmlns:p14="http://schemas.microsoft.com/office/powerpoint/2010/main" val="20491707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0E06C345-6673-4022-BC9A-437A82A1D4DF}"/>
              </a:ext>
            </a:extLst>
          </p:cNvPr>
          <p:cNvSpPr txBox="1">
            <a:spLocks/>
          </p:cNvSpPr>
          <p:nvPr/>
        </p:nvSpPr>
        <p:spPr>
          <a:xfrm>
            <a:off x="251519" y="2348879"/>
            <a:ext cx="8640960" cy="3888057"/>
          </a:xfrm>
          <a:prstGeom prst="rect">
            <a:avLst/>
          </a:prstGeom>
          <a:noFill/>
          <a:ln>
            <a:solidFill>
              <a:schemeClr val="accent6">
                <a:lumMod val="75000"/>
              </a:schemeClr>
            </a:solidFill>
          </a:ln>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0" indent="0" algn="ctr" defTabSz="342900" rtl="0" eaLnBrk="1" latinLnBrk="0" hangingPunct="1">
              <a:spcBef>
                <a:spcPct val="20000"/>
              </a:spcBef>
              <a:buFont typeface="Arial"/>
              <a:buNone/>
              <a:defRPr sz="2400" kern="1200">
                <a:solidFill>
                  <a:schemeClr val="tx1">
                    <a:tint val="75000"/>
                  </a:schemeClr>
                </a:solidFill>
                <a:latin typeface="News Gothic MT"/>
                <a:ea typeface="+mn-ea"/>
                <a:cs typeface="News Gothic MT"/>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2000" dirty="0" smtClean="0">
                <a:solidFill>
                  <a:schemeClr val="tx1"/>
                </a:solidFill>
                <a:latin typeface="+mn-lt"/>
                <a:cs typeface="Calibri Light" panose="020F0302020204030204" pitchFamily="34" charset="0"/>
              </a:rPr>
              <a:t>The electrons in the </a:t>
            </a:r>
            <a:r>
              <a:rPr lang="en-GB" sz="2000" b="1" dirty="0" smtClean="0">
                <a:solidFill>
                  <a:schemeClr val="accent6">
                    <a:lumMod val="75000"/>
                  </a:schemeClr>
                </a:solidFill>
                <a:latin typeface="+mn-lt"/>
                <a:cs typeface="Calibri Light" panose="020F0302020204030204" pitchFamily="34" charset="0"/>
              </a:rPr>
              <a:t>outer shell</a:t>
            </a:r>
            <a:r>
              <a:rPr lang="en-GB" sz="2000" dirty="0" smtClean="0">
                <a:solidFill>
                  <a:schemeClr val="tx1"/>
                </a:solidFill>
                <a:latin typeface="+mn-lt"/>
                <a:cs typeface="Calibri Light" panose="020F0302020204030204" pitchFamily="34" charset="0"/>
              </a:rPr>
              <a:t> of metal atoms are </a:t>
            </a:r>
            <a:r>
              <a:rPr lang="en-GB" sz="2000" b="1" dirty="0" smtClean="0">
                <a:solidFill>
                  <a:schemeClr val="accent6">
                    <a:lumMod val="75000"/>
                  </a:schemeClr>
                </a:solidFill>
                <a:latin typeface="+mn-lt"/>
                <a:cs typeface="Calibri Light" panose="020F0302020204030204" pitchFamily="34" charset="0"/>
              </a:rPr>
              <a:t>delocalised</a:t>
            </a:r>
            <a:r>
              <a:rPr lang="en-GB" sz="2000" dirty="0" smtClean="0">
                <a:solidFill>
                  <a:schemeClr val="tx1"/>
                </a:solidFill>
                <a:latin typeface="+mn-lt"/>
                <a:cs typeface="Calibri Light" panose="020F0302020204030204" pitchFamily="34" charset="0"/>
              </a:rPr>
              <a:t> and are </a:t>
            </a:r>
            <a:r>
              <a:rPr lang="en-GB" sz="2000" b="1" dirty="0" smtClean="0">
                <a:solidFill>
                  <a:schemeClr val="accent6">
                    <a:lumMod val="75000"/>
                  </a:schemeClr>
                </a:solidFill>
                <a:latin typeface="+mn-lt"/>
                <a:cs typeface="Calibri Light" panose="020F0302020204030204" pitchFamily="34" charset="0"/>
              </a:rPr>
              <a:t>free to move </a:t>
            </a:r>
            <a:r>
              <a:rPr lang="en-GB" sz="2000" dirty="0" smtClean="0">
                <a:solidFill>
                  <a:schemeClr val="tx1"/>
                </a:solidFill>
                <a:latin typeface="+mn-lt"/>
                <a:cs typeface="Calibri Light" panose="020F0302020204030204" pitchFamily="34" charset="0"/>
              </a:rPr>
              <a:t>throughout the structure. </a:t>
            </a:r>
          </a:p>
          <a:p>
            <a:r>
              <a:rPr lang="en-GB" sz="2000" dirty="0" smtClean="0">
                <a:solidFill>
                  <a:schemeClr val="tx1"/>
                </a:solidFill>
                <a:latin typeface="+mn-lt"/>
                <a:cs typeface="Calibri Light" panose="020F0302020204030204" pitchFamily="34" charset="0"/>
              </a:rPr>
              <a:t>The sharing of delocalised electrons leads to </a:t>
            </a:r>
            <a:r>
              <a:rPr lang="en-GB" sz="2000" b="1" dirty="0" smtClean="0">
                <a:solidFill>
                  <a:schemeClr val="accent6">
                    <a:lumMod val="75000"/>
                  </a:schemeClr>
                </a:solidFill>
                <a:latin typeface="+mn-lt"/>
                <a:cs typeface="Calibri Light" panose="020F0302020204030204" pitchFamily="34" charset="0"/>
              </a:rPr>
              <a:t>strong metallic bonds</a:t>
            </a:r>
            <a:r>
              <a:rPr lang="en-GB" sz="2000" dirty="0" smtClean="0">
                <a:solidFill>
                  <a:schemeClr val="tx1"/>
                </a:solidFill>
                <a:latin typeface="+mn-lt"/>
                <a:cs typeface="Calibri Light" panose="020F0302020204030204" pitchFamily="34" charset="0"/>
              </a:rPr>
              <a:t>.</a:t>
            </a:r>
          </a:p>
          <a:p>
            <a:r>
              <a:rPr lang="en-GB" sz="2000" dirty="0" smtClean="0">
                <a:solidFill>
                  <a:schemeClr val="tx1"/>
                </a:solidFill>
                <a:latin typeface="+mn-lt"/>
                <a:cs typeface="Calibri Light" panose="020F0302020204030204" pitchFamily="34" charset="0"/>
              </a:rPr>
              <a:t>Metallic bonding can be represented in the following form:</a:t>
            </a:r>
            <a:endParaRPr lang="en-GB" sz="2000" dirty="0">
              <a:solidFill>
                <a:schemeClr val="tx1"/>
              </a:solidFill>
              <a:latin typeface="+mn-lt"/>
              <a:cs typeface="Calibri Light" panose="020F0302020204030204" pitchFamily="34" charset="0"/>
            </a:endParaRPr>
          </a:p>
          <a:p>
            <a:endParaRPr lang="en-GB" sz="1800" dirty="0">
              <a:solidFill>
                <a:schemeClr val="tx1"/>
              </a:solidFill>
            </a:endParaRPr>
          </a:p>
          <a:p>
            <a:endParaRPr lang="en-GB" sz="1800" dirty="0">
              <a:solidFill>
                <a:schemeClr val="tx1"/>
              </a:solidFill>
            </a:endParaRPr>
          </a:p>
          <a:p>
            <a:endParaRPr lang="en-GB" sz="1800" dirty="0"/>
          </a:p>
          <a:p>
            <a:pPr>
              <a:buFont typeface="Wingdings" pitchFamily="2" charset="2"/>
              <a:buChar char="ü"/>
            </a:pPr>
            <a:endParaRPr lang="en-GB" sz="1800" dirty="0"/>
          </a:p>
          <a:p>
            <a:endParaRPr lang="en-GB" sz="1800" dirty="0"/>
          </a:p>
        </p:txBody>
      </p:sp>
      <p:sp>
        <p:nvSpPr>
          <p:cNvPr id="10" name="Rectangle 9">
            <a:extLst>
              <a:ext uri="{FF2B5EF4-FFF2-40B4-BE49-F238E27FC236}">
                <a16:creationId xmlns:a16="http://schemas.microsoft.com/office/drawing/2014/main" xmlns="" id="{90F99D39-86FA-4471-ADB9-62991A784818}"/>
              </a:ext>
            </a:extLst>
          </p:cNvPr>
          <p:cNvSpPr/>
          <p:nvPr/>
        </p:nvSpPr>
        <p:spPr>
          <a:xfrm>
            <a:off x="251519" y="1015748"/>
            <a:ext cx="6624735" cy="707886"/>
          </a:xfrm>
          <a:prstGeom prst="rect">
            <a:avLst/>
          </a:prstGeom>
          <a:ln w="3175">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2000" dirty="0"/>
              <a:t>The atoms in metals are built up </a:t>
            </a:r>
            <a:r>
              <a:rPr lang="en-GB" sz="2000" b="1" dirty="0"/>
              <a:t>layer upon layer </a:t>
            </a:r>
            <a:r>
              <a:rPr lang="en-GB" sz="2000" dirty="0"/>
              <a:t>in a </a:t>
            </a:r>
            <a:r>
              <a:rPr lang="en-GB" sz="2000" b="1" dirty="0"/>
              <a:t>regular</a:t>
            </a:r>
            <a:r>
              <a:rPr lang="en-GB" sz="2000" dirty="0"/>
              <a:t> pattern. They are another example of a </a:t>
            </a:r>
            <a:r>
              <a:rPr lang="en-GB" sz="2000" b="1" dirty="0"/>
              <a:t>giant structure</a:t>
            </a:r>
            <a:r>
              <a:rPr lang="en-GB" sz="2000" dirty="0"/>
              <a:t>.</a:t>
            </a:r>
          </a:p>
        </p:txBody>
      </p:sp>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Metallic bonding</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xmlns=""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xmlns=""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5">
            <a:extLst>
              <a:ext uri="{FF2B5EF4-FFF2-40B4-BE49-F238E27FC236}">
                <a16:creationId xmlns:a16="http://schemas.microsoft.com/office/drawing/2014/main" xmlns="" id="{C2757D77-7BE6-453D-B2F9-1E6A6B4BBF69}"/>
              </a:ext>
            </a:extLst>
          </p:cNvPr>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6876255" y="804922"/>
            <a:ext cx="1800200" cy="1075982"/>
          </a:xfrm>
          <a:prstGeom prst="rect">
            <a:avLst/>
          </a:prstGeom>
          <a:noFill/>
          <a:ln w="9525">
            <a:noFill/>
            <a:miter lim="800000"/>
            <a:headEnd/>
            <a:tailEnd/>
          </a:ln>
        </p:spPr>
      </p:pic>
      <p:sp>
        <p:nvSpPr>
          <p:cNvPr id="3" name="Rectangle 2">
            <a:extLst>
              <a:ext uri="{FF2B5EF4-FFF2-40B4-BE49-F238E27FC236}">
                <a16:creationId xmlns:a16="http://schemas.microsoft.com/office/drawing/2014/main" xmlns="" id="{750EB6EF-3C75-4207-8512-44E990F8B9A7}"/>
              </a:ext>
            </a:extLst>
          </p:cNvPr>
          <p:cNvSpPr/>
          <p:nvPr/>
        </p:nvSpPr>
        <p:spPr>
          <a:xfrm>
            <a:off x="251520" y="821081"/>
            <a:ext cx="8640960" cy="1075982"/>
          </a:xfrm>
          <a:prstGeom prst="rect">
            <a:avLst/>
          </a:prstGeom>
          <a:no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a:duotone>
              <a:schemeClr val="accent6">
                <a:shade val="45000"/>
                <a:satMod val="135000"/>
              </a:schemeClr>
              <a:prstClr val="white"/>
            </a:duotone>
          </a:blip>
          <a:stretch>
            <a:fillRect/>
          </a:stretch>
        </p:blipFill>
        <p:spPr>
          <a:xfrm>
            <a:off x="2535360" y="3961130"/>
            <a:ext cx="4073277" cy="1993581"/>
          </a:xfrm>
          <a:prstGeom prst="rect">
            <a:avLst/>
          </a:prstGeom>
        </p:spPr>
      </p:pic>
    </p:spTree>
    <p:extLst>
      <p:ext uri="{BB962C8B-B14F-4D97-AF65-F5344CB8AC3E}">
        <p14:creationId xmlns:p14="http://schemas.microsoft.com/office/powerpoint/2010/main" val="16692748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E43E42FA-F7BE-47A8-8CDE-5CE6742BEB3F}"/>
              </a:ext>
            </a:extLst>
          </p:cNvPr>
          <p:cNvSpPr txBox="1">
            <a:spLocks/>
          </p:cNvSpPr>
          <p:nvPr/>
        </p:nvSpPr>
        <p:spPr>
          <a:xfrm>
            <a:off x="506083" y="1300934"/>
            <a:ext cx="4240088" cy="4256131"/>
          </a:xfrm>
          <a:prstGeom prst="rect">
            <a:avLst/>
          </a:prstGeom>
          <a:noFill/>
          <a:ln>
            <a:solidFill>
              <a:schemeClr val="accent6">
                <a:lumMod val="75000"/>
              </a:schemeClr>
            </a:solidFill>
          </a:ln>
          <a:effectLst/>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0" indent="0" algn="ctr" defTabSz="342900" rtl="0" eaLnBrk="1" latinLnBrk="0" hangingPunct="1">
              <a:spcBef>
                <a:spcPct val="20000"/>
              </a:spcBef>
              <a:buFont typeface="Arial"/>
              <a:buNone/>
              <a:defRPr sz="2400" kern="1200">
                <a:solidFill>
                  <a:schemeClr val="tx1">
                    <a:tint val="75000"/>
                  </a:schemeClr>
                </a:solidFill>
                <a:latin typeface="News Gothic MT"/>
                <a:ea typeface="+mn-ea"/>
                <a:cs typeface="News Gothic MT"/>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l"/>
            <a:r>
              <a:rPr lang="en-GB" sz="2000" dirty="0">
                <a:solidFill>
                  <a:prstClr val="black"/>
                </a:solidFill>
                <a:latin typeface="Calibri"/>
              </a:rPr>
              <a:t>The giant structure of atoms with strong metallic bonding gives most metals a</a:t>
            </a:r>
            <a:r>
              <a:rPr lang="en-GB" sz="2000" b="1" dirty="0">
                <a:solidFill>
                  <a:prstClr val="black"/>
                </a:solidFill>
                <a:latin typeface="Calibri"/>
              </a:rPr>
              <a:t> </a:t>
            </a:r>
            <a:r>
              <a:rPr lang="en-GB" sz="2000" b="1" dirty="0">
                <a:solidFill>
                  <a:schemeClr val="accent6">
                    <a:lumMod val="75000"/>
                  </a:schemeClr>
                </a:solidFill>
                <a:latin typeface="Calibri"/>
              </a:rPr>
              <a:t>high melting </a:t>
            </a:r>
            <a:r>
              <a:rPr lang="en-GB" sz="2000" dirty="0">
                <a:solidFill>
                  <a:prstClr val="black"/>
                </a:solidFill>
                <a:latin typeface="Calibri"/>
              </a:rPr>
              <a:t>and </a:t>
            </a:r>
            <a:r>
              <a:rPr lang="en-GB" sz="2000" b="1" dirty="0">
                <a:solidFill>
                  <a:schemeClr val="accent6">
                    <a:lumMod val="75000"/>
                  </a:schemeClr>
                </a:solidFill>
                <a:latin typeface="Calibri"/>
              </a:rPr>
              <a:t>boiling point</a:t>
            </a:r>
            <a:r>
              <a:rPr lang="en-GB" sz="2000" dirty="0" smtClean="0">
                <a:solidFill>
                  <a:prstClr val="black"/>
                </a:solidFill>
                <a:latin typeface="Calibri"/>
              </a:rPr>
              <a:t>.</a:t>
            </a:r>
            <a:endParaRPr lang="en-GB" sz="2000" dirty="0">
              <a:solidFill>
                <a:prstClr val="black"/>
              </a:solidFill>
              <a:latin typeface="Calibri"/>
            </a:endParaRPr>
          </a:p>
          <a:p>
            <a:pPr algn="l"/>
            <a:r>
              <a:rPr lang="en-GB" sz="2000" dirty="0">
                <a:solidFill>
                  <a:prstClr val="black"/>
                </a:solidFill>
                <a:latin typeface="Calibri"/>
              </a:rPr>
              <a:t>Metals are</a:t>
            </a:r>
            <a:r>
              <a:rPr lang="en-GB" sz="2000" b="1" dirty="0">
                <a:solidFill>
                  <a:prstClr val="black"/>
                </a:solidFill>
                <a:latin typeface="Calibri"/>
              </a:rPr>
              <a:t> </a:t>
            </a:r>
            <a:r>
              <a:rPr lang="en-GB" sz="2000" b="1" dirty="0">
                <a:solidFill>
                  <a:schemeClr val="accent6">
                    <a:lumMod val="75000"/>
                  </a:schemeClr>
                </a:solidFill>
                <a:latin typeface="Calibri"/>
              </a:rPr>
              <a:t>malleable</a:t>
            </a:r>
            <a:r>
              <a:rPr lang="en-GB" sz="2000" b="1" dirty="0">
                <a:solidFill>
                  <a:prstClr val="black"/>
                </a:solidFill>
                <a:latin typeface="Calibri"/>
              </a:rPr>
              <a:t> </a:t>
            </a:r>
            <a:r>
              <a:rPr lang="en-GB" sz="2000" dirty="0">
                <a:solidFill>
                  <a:prstClr val="black"/>
                </a:solidFill>
                <a:latin typeface="Calibri"/>
              </a:rPr>
              <a:t>(can be hammered into shape) and </a:t>
            </a:r>
            <a:r>
              <a:rPr lang="en-GB" sz="2000" b="1" dirty="0">
                <a:solidFill>
                  <a:prstClr val="black"/>
                </a:solidFill>
                <a:latin typeface="Calibri"/>
              </a:rPr>
              <a:t>ductile</a:t>
            </a:r>
            <a:r>
              <a:rPr lang="en-GB" sz="2000" dirty="0">
                <a:solidFill>
                  <a:prstClr val="black"/>
                </a:solidFill>
                <a:latin typeface="Calibri"/>
              </a:rPr>
              <a:t> (can be drawn out into a wire) because the </a:t>
            </a:r>
            <a:r>
              <a:rPr lang="en-GB" sz="2000" b="1" dirty="0">
                <a:solidFill>
                  <a:prstClr val="black"/>
                </a:solidFill>
                <a:latin typeface="Calibri"/>
              </a:rPr>
              <a:t>layers</a:t>
            </a:r>
            <a:r>
              <a:rPr lang="en-GB" sz="2000" dirty="0">
                <a:solidFill>
                  <a:prstClr val="black"/>
                </a:solidFill>
                <a:latin typeface="Calibri"/>
              </a:rPr>
              <a:t> of atoms (or ions) in a giant metallic structure can </a:t>
            </a:r>
            <a:r>
              <a:rPr lang="en-GB" sz="2000" b="1" dirty="0">
                <a:solidFill>
                  <a:prstClr val="black"/>
                </a:solidFill>
                <a:latin typeface="Calibri"/>
              </a:rPr>
              <a:t>slide </a:t>
            </a:r>
            <a:r>
              <a:rPr lang="en-GB" sz="2000" dirty="0">
                <a:solidFill>
                  <a:prstClr val="black"/>
                </a:solidFill>
                <a:latin typeface="Calibri"/>
              </a:rPr>
              <a:t>over each other</a:t>
            </a:r>
          </a:p>
          <a:p>
            <a:pPr algn="l"/>
            <a:r>
              <a:rPr lang="en-GB" sz="2000" b="1" dirty="0" smtClean="0">
                <a:solidFill>
                  <a:schemeClr val="accent6">
                    <a:lumMod val="75000"/>
                  </a:schemeClr>
                </a:solidFill>
                <a:latin typeface="Calibri"/>
              </a:rPr>
              <a:t>Delocalised </a:t>
            </a:r>
            <a:r>
              <a:rPr lang="en-GB" sz="2000" b="1" dirty="0">
                <a:solidFill>
                  <a:schemeClr val="accent6">
                    <a:lumMod val="75000"/>
                  </a:schemeClr>
                </a:solidFill>
                <a:latin typeface="Calibri"/>
              </a:rPr>
              <a:t>electrons </a:t>
            </a:r>
            <a:r>
              <a:rPr lang="en-GB" sz="2000" dirty="0">
                <a:solidFill>
                  <a:prstClr val="black"/>
                </a:solidFill>
                <a:latin typeface="Calibri"/>
              </a:rPr>
              <a:t>in metals enable </a:t>
            </a:r>
            <a:r>
              <a:rPr lang="en-GB" sz="2000" b="1" dirty="0">
                <a:solidFill>
                  <a:schemeClr val="accent6">
                    <a:lumMod val="75000"/>
                  </a:schemeClr>
                </a:solidFill>
                <a:latin typeface="Calibri"/>
              </a:rPr>
              <a:t>electricity</a:t>
            </a:r>
            <a:r>
              <a:rPr lang="en-GB" sz="2000" dirty="0">
                <a:solidFill>
                  <a:prstClr val="black"/>
                </a:solidFill>
                <a:latin typeface="Calibri"/>
              </a:rPr>
              <a:t> and </a:t>
            </a:r>
            <a:r>
              <a:rPr lang="en-GB" sz="2000" b="1" dirty="0">
                <a:solidFill>
                  <a:schemeClr val="accent6">
                    <a:lumMod val="75000"/>
                  </a:schemeClr>
                </a:solidFill>
                <a:latin typeface="Calibri"/>
              </a:rPr>
              <a:t>heat</a:t>
            </a:r>
            <a:r>
              <a:rPr lang="en-GB" sz="2000" dirty="0">
                <a:solidFill>
                  <a:prstClr val="black"/>
                </a:solidFill>
                <a:latin typeface="Calibri"/>
              </a:rPr>
              <a:t> to pass through the metal easily.</a:t>
            </a:r>
          </a:p>
          <a:p>
            <a:endParaRPr lang="en-GB" sz="1800" dirty="0">
              <a:solidFill>
                <a:prstClr val="black"/>
              </a:solidFill>
              <a:latin typeface="Calibri"/>
            </a:endParaRPr>
          </a:p>
        </p:txBody>
      </p:sp>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Properties of metals</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4" descr="Image result for rutherford atomic model">
            <a:extLst>
              <a:ext uri="{FF2B5EF4-FFF2-40B4-BE49-F238E27FC236}">
                <a16:creationId xmlns="" xmlns:a16="http://schemas.microsoft.com/office/drawing/2014/main"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8" name="Picture 4" descr="http://www.bbc.co.uk/schools/gcsebitesize/science/images/gcsechem_60.gif">
            <a:hlinkClick r:id="rId3"/>
            <a:extLst>
              <a:ext uri="{FF2B5EF4-FFF2-40B4-BE49-F238E27FC236}">
                <a16:creationId xmlns="" xmlns:a16="http://schemas.microsoft.com/office/drawing/2014/main" id="{4960798F-C41B-4D23-BF49-CD7098E3413C}"/>
              </a:ext>
            </a:extLst>
          </p:cNvPr>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5580112" y="1777932"/>
            <a:ext cx="2664296" cy="2997335"/>
          </a:xfrm>
          <a:prstGeom prst="rect">
            <a:avLst/>
          </a:prstGeom>
          <a:noFill/>
        </p:spPr>
      </p:pic>
    </p:spTree>
    <p:extLst>
      <p:ext uri="{BB962C8B-B14F-4D97-AF65-F5344CB8AC3E}">
        <p14:creationId xmlns:p14="http://schemas.microsoft.com/office/powerpoint/2010/main" val="860062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BDB418A2-AF05-4F2A-A9A1-42DE8C399B29}"/>
              </a:ext>
            </a:extLst>
          </p:cNvPr>
          <p:cNvPicPr>
            <a:picLocks noChangeAspect="1"/>
          </p:cNvPicPr>
          <p:nvPr/>
        </p:nvPicPr>
        <p:blipFill>
          <a:blip r:embed="rId3"/>
          <a:stretch>
            <a:fillRect/>
          </a:stretch>
        </p:blipFill>
        <p:spPr>
          <a:xfrm>
            <a:off x="2101678" y="1722782"/>
            <a:ext cx="4661002" cy="2664794"/>
          </a:xfrm>
          <a:prstGeom prst="rect">
            <a:avLst/>
          </a:prstGeom>
        </p:spPr>
      </p:pic>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Structure of the atom</a:t>
            </a:r>
            <a:endParaRPr lang="en-GB" sz="2400" b="1" dirty="0">
              <a:solidFill>
                <a:schemeClr val="accent6"/>
              </a:solidFill>
            </a:endParaRPr>
          </a:p>
        </p:txBody>
      </p:sp>
      <p:sp>
        <p:nvSpPr>
          <p:cNvPr id="10" name="Rectangle 9">
            <a:extLst>
              <a:ext uri="{FF2B5EF4-FFF2-40B4-BE49-F238E27FC236}">
                <a16:creationId xmlns:a16="http://schemas.microsoft.com/office/drawing/2014/main" xmlns="" id="{33F61882-D9E2-4FB3-998D-D9349EDFE123}"/>
              </a:ext>
            </a:extLst>
          </p:cNvPr>
          <p:cNvSpPr/>
          <p:nvPr/>
        </p:nvSpPr>
        <p:spPr>
          <a:xfrm>
            <a:off x="102175" y="888407"/>
            <a:ext cx="8953172" cy="624143"/>
          </a:xfrm>
          <a:prstGeom prst="rect">
            <a:avLst/>
          </a:prstGeom>
          <a:solidFill>
            <a:schemeClr val="accent6">
              <a:lumMod val="20000"/>
              <a:lumOff val="80000"/>
            </a:schemeClr>
          </a:solidFill>
          <a:ln w="12700">
            <a:solidFill>
              <a:schemeClr val="accent6"/>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a:solidFill>
                  <a:schemeClr val="tx1"/>
                </a:solidFill>
              </a:rPr>
              <a:t>Atoms are very </a:t>
            </a:r>
            <a:r>
              <a:rPr lang="en-GB" sz="2000" dirty="0" smtClean="0">
                <a:solidFill>
                  <a:schemeClr val="tx1"/>
                </a:solidFill>
              </a:rPr>
              <a:t>small. </a:t>
            </a:r>
            <a:endParaRPr lang="en-GB" sz="2000" dirty="0">
              <a:solidFill>
                <a:schemeClr val="tx1"/>
              </a:solidFill>
            </a:endParaRPr>
          </a:p>
          <a:p>
            <a:pPr algn="ctr"/>
            <a:r>
              <a:rPr lang="en-GB" sz="2000" dirty="0">
                <a:solidFill>
                  <a:schemeClr val="tx1"/>
                </a:solidFill>
              </a:rPr>
              <a:t>Protons and Neutrons are found in the </a:t>
            </a:r>
            <a:r>
              <a:rPr lang="en-GB" sz="2000" b="1" dirty="0">
                <a:solidFill>
                  <a:schemeClr val="tx1"/>
                </a:solidFill>
              </a:rPr>
              <a:t>nucleus</a:t>
            </a:r>
            <a:r>
              <a:rPr lang="en-GB" sz="2000" dirty="0">
                <a:solidFill>
                  <a:schemeClr val="tx1"/>
                </a:solidFill>
              </a:rPr>
              <a:t>. Electrons orbit the nucleus in </a:t>
            </a:r>
            <a:r>
              <a:rPr lang="en-GB" sz="2000" b="1" dirty="0">
                <a:solidFill>
                  <a:schemeClr val="tx1"/>
                </a:solidFill>
              </a:rPr>
              <a:t>shells</a:t>
            </a:r>
            <a:r>
              <a:rPr lang="en-GB" dirty="0">
                <a:solidFill>
                  <a:schemeClr val="tx1"/>
                </a:solidFill>
              </a:rPr>
              <a:t>.</a:t>
            </a:r>
          </a:p>
        </p:txBody>
      </p:sp>
      <p:grpSp>
        <p:nvGrpSpPr>
          <p:cNvPr id="11" name="Group 10"/>
          <p:cNvGrpSpPr/>
          <p:nvPr/>
        </p:nvGrpSpPr>
        <p:grpSpPr>
          <a:xfrm>
            <a:off x="210984" y="4725144"/>
            <a:ext cx="8784676" cy="1402509"/>
            <a:chOff x="227707" y="628165"/>
            <a:chExt cx="8784676" cy="1402509"/>
          </a:xfrm>
        </p:grpSpPr>
        <p:sp>
          <p:nvSpPr>
            <p:cNvPr id="12" name="Rectangle 11">
              <a:extLst>
                <a:ext uri="{FF2B5EF4-FFF2-40B4-BE49-F238E27FC236}">
                  <a16:creationId xmlns:a16="http://schemas.microsoft.com/office/drawing/2014/main" xmlns="" id="{5A4DC6C8-6E17-439F-B7F4-317F1DB502F0}"/>
                </a:ext>
              </a:extLst>
            </p:cNvPr>
            <p:cNvSpPr/>
            <p:nvPr/>
          </p:nvSpPr>
          <p:spPr>
            <a:xfrm>
              <a:off x="1067460" y="1630564"/>
              <a:ext cx="7944923" cy="400110"/>
            </a:xfrm>
            <a:prstGeom prst="rect">
              <a:avLst/>
            </a:prstGeom>
            <a:noFill/>
            <a:ln w="12700">
              <a:solidFill>
                <a:schemeClr val="bg1"/>
              </a:solidFill>
            </a:ln>
            <a:effectLst/>
          </p:spPr>
          <p:txBody>
            <a:bodyPr wrap="square">
              <a:spAutoFit/>
            </a:bodyPr>
            <a:lstStyle/>
            <a:p>
              <a:pPr algn="ctr"/>
              <a:r>
                <a:rPr lang="en-GB" sz="2000" b="1" dirty="0">
                  <a:sym typeface="Wingdings" pitchFamily="2" charset="2"/>
                </a:rPr>
                <a:t>To calculate the number of neutrons = </a:t>
              </a:r>
              <a:r>
                <a:rPr lang="en-GB" sz="2000" b="1" dirty="0">
                  <a:solidFill>
                    <a:schemeClr val="accent6">
                      <a:lumMod val="75000"/>
                    </a:schemeClr>
                  </a:solidFill>
                  <a:sym typeface="Wingdings" pitchFamily="2" charset="2"/>
                </a:rPr>
                <a:t>Mass Number – Atomic Number</a:t>
              </a:r>
              <a:endParaRPr lang="en-GB" sz="2000" b="1" dirty="0">
                <a:solidFill>
                  <a:schemeClr val="accent6">
                    <a:lumMod val="75000"/>
                  </a:schemeClr>
                </a:solidFill>
              </a:endParaRPr>
            </a:p>
          </p:txBody>
        </p:sp>
        <p:grpSp>
          <p:nvGrpSpPr>
            <p:cNvPr id="13" name="Group 12"/>
            <p:cNvGrpSpPr/>
            <p:nvPr/>
          </p:nvGrpSpPr>
          <p:grpSpPr>
            <a:xfrm>
              <a:off x="227707" y="628165"/>
              <a:ext cx="8772656" cy="1041898"/>
              <a:chOff x="227707" y="628165"/>
              <a:chExt cx="8772656" cy="1041898"/>
            </a:xfrm>
          </p:grpSpPr>
          <p:grpSp>
            <p:nvGrpSpPr>
              <p:cNvPr id="14" name="Group 13"/>
              <p:cNvGrpSpPr/>
              <p:nvPr/>
            </p:nvGrpSpPr>
            <p:grpSpPr>
              <a:xfrm>
                <a:off x="227707" y="628165"/>
                <a:ext cx="6551696" cy="977865"/>
                <a:chOff x="100170" y="583164"/>
                <a:chExt cx="6551696" cy="977865"/>
              </a:xfrm>
            </p:grpSpPr>
            <p:grpSp>
              <p:nvGrpSpPr>
                <p:cNvPr id="16" name="Group 15"/>
                <p:cNvGrpSpPr/>
                <p:nvPr/>
              </p:nvGrpSpPr>
              <p:grpSpPr>
                <a:xfrm>
                  <a:off x="100170" y="583164"/>
                  <a:ext cx="6551696" cy="977865"/>
                  <a:chOff x="105754" y="594940"/>
                  <a:chExt cx="6551696" cy="977865"/>
                </a:xfrm>
              </p:grpSpPr>
              <p:grpSp>
                <p:nvGrpSpPr>
                  <p:cNvPr id="18" name="Group 17">
                    <a:extLst>
                      <a:ext uri="{FF2B5EF4-FFF2-40B4-BE49-F238E27FC236}">
                        <a16:creationId xmlns:a16="http://schemas.microsoft.com/office/drawing/2014/main" xmlns="" id="{22B527B2-53C9-424B-96E2-D0D504A7AA0A}"/>
                      </a:ext>
                    </a:extLst>
                  </p:cNvPr>
                  <p:cNvGrpSpPr/>
                  <p:nvPr/>
                </p:nvGrpSpPr>
                <p:grpSpPr>
                  <a:xfrm>
                    <a:off x="5603569" y="594940"/>
                    <a:ext cx="1053881" cy="959292"/>
                    <a:chOff x="7752340" y="4460576"/>
                    <a:chExt cx="1053881" cy="938973"/>
                  </a:xfrm>
                  <a:effectLst/>
                </p:grpSpPr>
                <p:sp>
                  <p:nvSpPr>
                    <p:cNvPr id="21" name="Rectangle 20">
                      <a:extLst>
                        <a:ext uri="{FF2B5EF4-FFF2-40B4-BE49-F238E27FC236}">
                          <a16:creationId xmlns:a16="http://schemas.microsoft.com/office/drawing/2014/main" xmlns="" id="{31A32819-DC6A-4E8C-B3E7-D214792C3D94}"/>
                        </a:ext>
                      </a:extLst>
                    </p:cNvPr>
                    <p:cNvSpPr/>
                    <p:nvPr/>
                  </p:nvSpPr>
                  <p:spPr>
                    <a:xfrm>
                      <a:off x="8144114" y="4479218"/>
                      <a:ext cx="662107" cy="9203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xmlns="" id="{3550ABDC-A025-4B17-B71C-7E2E45030425}"/>
                        </a:ext>
                      </a:extLst>
                    </p:cNvPr>
                    <p:cNvSpPr txBox="1"/>
                    <p:nvPr/>
                  </p:nvSpPr>
                  <p:spPr>
                    <a:xfrm>
                      <a:off x="8288130" y="4541451"/>
                      <a:ext cx="518091" cy="707886"/>
                    </a:xfrm>
                    <a:prstGeom prst="rect">
                      <a:avLst/>
                    </a:prstGeom>
                    <a:noFill/>
                  </p:spPr>
                  <p:txBody>
                    <a:bodyPr wrap="none" rtlCol="0">
                      <a:spAutoFit/>
                    </a:bodyPr>
                    <a:lstStyle/>
                    <a:p>
                      <a:r>
                        <a:rPr lang="en-GB" sz="4000" dirty="0"/>
                        <a:t>Li</a:t>
                      </a:r>
                    </a:p>
                  </p:txBody>
                </p:sp>
                <p:sp>
                  <p:nvSpPr>
                    <p:cNvPr id="24" name="TextBox 23">
                      <a:extLst>
                        <a:ext uri="{FF2B5EF4-FFF2-40B4-BE49-F238E27FC236}">
                          <a16:creationId xmlns:a16="http://schemas.microsoft.com/office/drawing/2014/main" xmlns="" id="{DAC126CF-7039-40C5-A9E7-FE7D7936C985}"/>
                        </a:ext>
                      </a:extLst>
                    </p:cNvPr>
                    <p:cNvSpPr txBox="1"/>
                    <p:nvPr/>
                  </p:nvSpPr>
                  <p:spPr>
                    <a:xfrm>
                      <a:off x="8144114" y="4460576"/>
                      <a:ext cx="301686" cy="369332"/>
                    </a:xfrm>
                    <a:prstGeom prst="rect">
                      <a:avLst/>
                    </a:prstGeom>
                    <a:noFill/>
                  </p:spPr>
                  <p:txBody>
                    <a:bodyPr wrap="none" rtlCol="0">
                      <a:spAutoFit/>
                    </a:bodyPr>
                    <a:lstStyle/>
                    <a:p>
                      <a:r>
                        <a:rPr lang="en-GB" dirty="0"/>
                        <a:t>7</a:t>
                      </a:r>
                    </a:p>
                  </p:txBody>
                </p:sp>
                <p:sp>
                  <p:nvSpPr>
                    <p:cNvPr id="26" name="TextBox 25">
                      <a:extLst>
                        <a:ext uri="{FF2B5EF4-FFF2-40B4-BE49-F238E27FC236}">
                          <a16:creationId xmlns:a16="http://schemas.microsoft.com/office/drawing/2014/main" xmlns="" id="{5BFE32C3-040B-4FCC-B78F-74D148B444B5}"/>
                        </a:ext>
                      </a:extLst>
                    </p:cNvPr>
                    <p:cNvSpPr txBox="1"/>
                    <p:nvPr/>
                  </p:nvSpPr>
                  <p:spPr>
                    <a:xfrm>
                      <a:off x="8144114" y="5003884"/>
                      <a:ext cx="301686" cy="369332"/>
                    </a:xfrm>
                    <a:prstGeom prst="rect">
                      <a:avLst/>
                    </a:prstGeom>
                    <a:noFill/>
                  </p:spPr>
                  <p:txBody>
                    <a:bodyPr wrap="none" rtlCol="0">
                      <a:spAutoFit/>
                    </a:bodyPr>
                    <a:lstStyle/>
                    <a:p>
                      <a:r>
                        <a:rPr lang="en-GB" dirty="0"/>
                        <a:t>3</a:t>
                      </a:r>
                    </a:p>
                  </p:txBody>
                </p:sp>
                <p:sp>
                  <p:nvSpPr>
                    <p:cNvPr id="27" name="Right Arrow 89">
                      <a:extLst>
                        <a:ext uri="{FF2B5EF4-FFF2-40B4-BE49-F238E27FC236}">
                          <a16:creationId xmlns:a16="http://schemas.microsoft.com/office/drawing/2014/main" xmlns="" id="{6784F83D-5FD9-46E1-B59A-60566FFB0EBD}"/>
                        </a:ext>
                      </a:extLst>
                    </p:cNvPr>
                    <p:cNvSpPr/>
                    <p:nvPr/>
                  </p:nvSpPr>
                  <p:spPr>
                    <a:xfrm>
                      <a:off x="7752340" y="4564882"/>
                      <a:ext cx="342900" cy="216024"/>
                    </a:xfrm>
                    <a:prstGeom prst="rightArrow">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xmlns="" id="{C6E5B323-B481-42D6-8673-0A36090AB0D2}"/>
                      </a:ext>
                    </a:extLst>
                  </p:cNvPr>
                  <p:cNvSpPr txBox="1"/>
                  <p:nvPr/>
                </p:nvSpPr>
                <p:spPr>
                  <a:xfrm>
                    <a:off x="105754" y="619584"/>
                    <a:ext cx="5472608" cy="400110"/>
                  </a:xfrm>
                  <a:prstGeom prst="rect">
                    <a:avLst/>
                  </a:prstGeom>
                  <a:noFill/>
                  <a:ln w="12700">
                    <a:solidFill>
                      <a:schemeClr val="bg1"/>
                    </a:solidFill>
                  </a:ln>
                  <a:effectLst/>
                </p:spPr>
                <p:txBody>
                  <a:bodyPr wrap="square" rtlCol="0">
                    <a:spAutoFit/>
                  </a:bodyPr>
                  <a:lstStyle/>
                  <a:p>
                    <a:pPr algn="ctr"/>
                    <a:r>
                      <a:rPr lang="en-GB" sz="2000" b="1" u="sng" dirty="0">
                        <a:solidFill>
                          <a:schemeClr val="accent6">
                            <a:lumMod val="75000"/>
                          </a:schemeClr>
                        </a:solidFill>
                      </a:rPr>
                      <a:t>Mass number </a:t>
                    </a:r>
                    <a:r>
                      <a:rPr lang="en-GB" sz="2000" dirty="0">
                        <a:solidFill>
                          <a:schemeClr val="accent6">
                            <a:lumMod val="75000"/>
                          </a:schemeClr>
                        </a:solidFill>
                      </a:rPr>
                      <a:t> = Number of </a:t>
                    </a:r>
                    <a:r>
                      <a:rPr lang="en-GB" sz="2000" b="1" dirty="0">
                        <a:solidFill>
                          <a:schemeClr val="accent6">
                            <a:lumMod val="75000"/>
                          </a:schemeClr>
                        </a:solidFill>
                      </a:rPr>
                      <a:t>protons</a:t>
                    </a:r>
                    <a:r>
                      <a:rPr lang="en-GB" sz="2000" dirty="0">
                        <a:solidFill>
                          <a:schemeClr val="accent6">
                            <a:lumMod val="75000"/>
                          </a:schemeClr>
                        </a:solidFill>
                      </a:rPr>
                      <a:t> and </a:t>
                    </a:r>
                    <a:r>
                      <a:rPr lang="en-GB" sz="2000" b="1" dirty="0">
                        <a:solidFill>
                          <a:schemeClr val="accent6">
                            <a:lumMod val="75000"/>
                          </a:schemeClr>
                        </a:solidFill>
                      </a:rPr>
                      <a:t>neutrons</a:t>
                    </a:r>
                  </a:p>
                </p:txBody>
              </p:sp>
              <p:sp>
                <p:nvSpPr>
                  <p:cNvPr id="20" name="TextBox 19">
                    <a:extLst>
                      <a:ext uri="{FF2B5EF4-FFF2-40B4-BE49-F238E27FC236}">
                        <a16:creationId xmlns:a16="http://schemas.microsoft.com/office/drawing/2014/main" xmlns="" id="{807D715D-DF9A-4B4D-9659-46D50D52DC8F}"/>
                      </a:ext>
                    </a:extLst>
                  </p:cNvPr>
                  <p:cNvSpPr txBox="1"/>
                  <p:nvPr/>
                </p:nvSpPr>
                <p:spPr>
                  <a:xfrm>
                    <a:off x="865785" y="1172695"/>
                    <a:ext cx="4712577" cy="400110"/>
                  </a:xfrm>
                  <a:prstGeom prst="rect">
                    <a:avLst/>
                  </a:prstGeom>
                  <a:noFill/>
                  <a:ln w="12700">
                    <a:solidFill>
                      <a:schemeClr val="bg1"/>
                    </a:solidFill>
                  </a:ln>
                  <a:effectLst/>
                </p:spPr>
                <p:txBody>
                  <a:bodyPr wrap="square" rtlCol="0">
                    <a:spAutoFit/>
                  </a:bodyPr>
                  <a:lstStyle/>
                  <a:p>
                    <a:pPr algn="ctr"/>
                    <a:r>
                      <a:rPr lang="en-GB" sz="2000" b="1" u="sng" dirty="0">
                        <a:solidFill>
                          <a:schemeClr val="accent6">
                            <a:lumMod val="75000"/>
                          </a:schemeClr>
                        </a:solidFill>
                      </a:rPr>
                      <a:t>Atomic number  </a:t>
                    </a:r>
                    <a:r>
                      <a:rPr lang="en-GB" sz="2000" dirty="0">
                        <a:solidFill>
                          <a:schemeClr val="accent6">
                            <a:lumMod val="75000"/>
                          </a:schemeClr>
                        </a:solidFill>
                      </a:rPr>
                      <a:t>= Number of protons</a:t>
                    </a:r>
                  </a:p>
                </p:txBody>
              </p:sp>
            </p:grpSp>
            <p:sp>
              <p:nvSpPr>
                <p:cNvPr id="17" name="Right Arrow 89">
                  <a:extLst>
                    <a:ext uri="{FF2B5EF4-FFF2-40B4-BE49-F238E27FC236}">
                      <a16:creationId xmlns:a16="http://schemas.microsoft.com/office/drawing/2014/main" xmlns="" id="{17C11FB4-5373-400A-9E60-B3815A6F1A61}"/>
                    </a:ext>
                  </a:extLst>
                </p:cNvPr>
                <p:cNvSpPr/>
                <p:nvPr/>
              </p:nvSpPr>
              <p:spPr>
                <a:xfrm>
                  <a:off x="5578362" y="1240069"/>
                  <a:ext cx="342900" cy="220699"/>
                </a:xfrm>
                <a:prstGeom prst="rightArrow">
                  <a:avLst/>
                </a:prstGeom>
                <a:solidFill>
                  <a:schemeClr val="accent6"/>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xmlns="" id="{94F3126C-5DB0-4609-98E6-FC8F869BC9D8}"/>
                  </a:ext>
                </a:extLst>
              </p:cNvPr>
              <p:cNvSpPr/>
              <p:nvPr/>
            </p:nvSpPr>
            <p:spPr>
              <a:xfrm>
                <a:off x="6849037" y="654400"/>
                <a:ext cx="2151326" cy="1015663"/>
              </a:xfrm>
              <a:prstGeom prst="rect">
                <a:avLst/>
              </a:prstGeom>
              <a:noFill/>
              <a:ln w="12700">
                <a:solidFill>
                  <a:schemeClr val="bg1"/>
                </a:solidFill>
              </a:ln>
              <a:effectLst/>
            </p:spPr>
            <p:txBody>
              <a:bodyPr wrap="square">
                <a:spAutoFit/>
              </a:bodyPr>
              <a:lstStyle/>
              <a:p>
                <a:r>
                  <a:rPr lang="en-GB" sz="2000" b="1" dirty="0"/>
                  <a:t>Protons    = 3</a:t>
                </a:r>
              </a:p>
              <a:p>
                <a:r>
                  <a:rPr lang="en-GB" sz="2000" b="1" dirty="0"/>
                  <a:t>Electrons  = 3</a:t>
                </a:r>
              </a:p>
              <a:p>
                <a:r>
                  <a:rPr lang="en-GB" sz="2000" b="1" dirty="0"/>
                  <a:t>Neutrons  = 4</a:t>
                </a:r>
              </a:p>
            </p:txBody>
          </p:sp>
        </p:grpSp>
      </p:grpSp>
    </p:spTree>
    <p:extLst>
      <p:ext uri="{BB962C8B-B14F-4D97-AF65-F5344CB8AC3E}">
        <p14:creationId xmlns:p14="http://schemas.microsoft.com/office/powerpoint/2010/main" val="28538368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59D713BE-271D-4540-94D4-DD9FDB56EC60}"/>
              </a:ext>
            </a:extLst>
          </p:cNvPr>
          <p:cNvSpPr txBox="1"/>
          <p:nvPr/>
        </p:nvSpPr>
        <p:spPr>
          <a:xfrm>
            <a:off x="5725477" y="2017030"/>
            <a:ext cx="3229314" cy="4370427"/>
          </a:xfrm>
          <a:prstGeom prst="rect">
            <a:avLst/>
          </a:prstGeom>
          <a:noFill/>
        </p:spPr>
        <p:txBody>
          <a:bodyPr wrap="square" rtlCol="0">
            <a:spAutoFit/>
          </a:bodyPr>
          <a:lstStyle/>
          <a:p>
            <a:pPr algn="ctr"/>
            <a:endParaRPr lang="en-GB" dirty="0"/>
          </a:p>
          <a:p>
            <a:pPr algn="ctr"/>
            <a:endParaRPr lang="en-GB" dirty="0"/>
          </a:p>
          <a:p>
            <a:pPr algn="ctr"/>
            <a:endParaRPr lang="en-GB" dirty="0"/>
          </a:p>
          <a:p>
            <a:pPr algn="ctr"/>
            <a:endParaRPr lang="en-GB" dirty="0"/>
          </a:p>
          <a:p>
            <a:pPr algn="ctr"/>
            <a:r>
              <a:rPr lang="en-GB" dirty="0"/>
              <a:t>3D ball and stick model:</a:t>
            </a:r>
          </a:p>
          <a:p>
            <a:pPr algn="ctr"/>
            <a:endParaRPr lang="en-GB" dirty="0"/>
          </a:p>
          <a:p>
            <a:pPr algn="ctr"/>
            <a:endParaRPr lang="en-GB" dirty="0"/>
          </a:p>
          <a:p>
            <a:pPr algn="ctr"/>
            <a:endParaRPr lang="en-GB" dirty="0"/>
          </a:p>
          <a:p>
            <a:pPr algn="ctr"/>
            <a:endParaRPr lang="en-GB" sz="800" dirty="0"/>
          </a:p>
          <a:p>
            <a:pPr algn="ctr"/>
            <a:endParaRPr lang="en-GB" dirty="0"/>
          </a:p>
          <a:p>
            <a:pPr algn="ctr"/>
            <a:endParaRPr lang="en-GB" dirty="0"/>
          </a:p>
          <a:p>
            <a:pPr algn="ctr"/>
            <a:endParaRPr lang="en-GB" dirty="0"/>
          </a:p>
          <a:p>
            <a:pPr algn="ctr"/>
            <a:r>
              <a:rPr lang="en-GB" b="1" dirty="0">
                <a:solidFill>
                  <a:schemeClr val="accent6">
                    <a:lumMod val="75000"/>
                  </a:schemeClr>
                </a:solidFill>
              </a:rPr>
              <a:t>+ Attempts to show </a:t>
            </a:r>
            <a:r>
              <a:rPr lang="en-GB" b="1" dirty="0" smtClean="0">
                <a:solidFill>
                  <a:schemeClr val="accent6">
                    <a:lumMod val="75000"/>
                  </a:schemeClr>
                </a:solidFill>
              </a:rPr>
              <a:t>the correct  H-N-H </a:t>
            </a:r>
            <a:r>
              <a:rPr lang="en-GB" b="1" dirty="0">
                <a:solidFill>
                  <a:schemeClr val="accent6">
                    <a:lumMod val="75000"/>
                  </a:schemeClr>
                </a:solidFill>
              </a:rPr>
              <a:t>bond angle is </a:t>
            </a:r>
            <a:r>
              <a:rPr lang="en-GB" b="1" dirty="0" smtClean="0">
                <a:solidFill>
                  <a:schemeClr val="accent6">
                    <a:lumMod val="75000"/>
                  </a:schemeClr>
                </a:solidFill>
              </a:rPr>
              <a:t>107.8°</a:t>
            </a:r>
          </a:p>
          <a:p>
            <a:pPr algn="ctr"/>
            <a:r>
              <a:rPr lang="en-GB" b="1" dirty="0" smtClean="0">
                <a:solidFill>
                  <a:schemeClr val="accent6">
                    <a:lumMod val="75000"/>
                  </a:schemeClr>
                </a:solidFill>
              </a:rPr>
              <a:t>+ Shows the impact of the lone pair </a:t>
            </a:r>
            <a:endParaRPr lang="en-GB" b="1" dirty="0">
              <a:solidFill>
                <a:schemeClr val="accent6">
                  <a:lumMod val="75000"/>
                </a:schemeClr>
              </a:solidFill>
            </a:endParaRPr>
          </a:p>
        </p:txBody>
      </p:sp>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smtClean="0">
                <a:solidFill>
                  <a:schemeClr val="accent6"/>
                </a:solidFill>
              </a:rPr>
              <a:t>Limitations of models</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xmlns=""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utherford atomic model">
            <a:extLst>
              <a:ext uri="{FF2B5EF4-FFF2-40B4-BE49-F238E27FC236}">
                <a16:creationId xmlns:a16="http://schemas.microsoft.com/office/drawing/2014/main" xmlns="" id="{3D0290F6-848B-4CDF-AD5A-CBB9FE0901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http://upload.wikimedia.org/wikipedia/commons/9/96/Ammonia-2D-dot-cross.png">
            <a:hlinkClick r:id="rId3"/>
            <a:extLst>
              <a:ext uri="{FF2B5EF4-FFF2-40B4-BE49-F238E27FC236}">
                <a16:creationId xmlns:a16="http://schemas.microsoft.com/office/drawing/2014/main" xmlns="" id="{3AA06EE4-C430-4EFD-B05D-6BB9CA83CE70}"/>
              </a:ext>
            </a:extLst>
          </p:cNvPr>
          <p:cNvPicPr>
            <a:picLocks noChangeAspect="1" noChangeArrowheads="1"/>
          </p:cNvPicPr>
          <p:nvPr/>
        </p:nvPicPr>
        <p:blipFill>
          <a:blip r:embed="rId4" cstate="print"/>
          <a:srcRect/>
          <a:stretch>
            <a:fillRect/>
          </a:stretch>
        </p:blipFill>
        <p:spPr bwMode="auto">
          <a:xfrm>
            <a:off x="307794" y="2508313"/>
            <a:ext cx="3096344" cy="2472082"/>
          </a:xfrm>
          <a:prstGeom prst="rect">
            <a:avLst/>
          </a:prstGeom>
          <a:noFill/>
        </p:spPr>
      </p:pic>
      <p:pic>
        <p:nvPicPr>
          <p:cNvPr id="13" name="Picture 12">
            <a:extLst>
              <a:ext uri="{FF2B5EF4-FFF2-40B4-BE49-F238E27FC236}">
                <a16:creationId xmlns:a16="http://schemas.microsoft.com/office/drawing/2014/main" xmlns="" id="{A438411B-EB7F-497F-8641-4A16BD486FD3}"/>
              </a:ext>
            </a:extLst>
          </p:cNvPr>
          <p:cNvPicPr>
            <a:picLocks noChangeAspect="1"/>
          </p:cNvPicPr>
          <p:nvPr/>
        </p:nvPicPr>
        <p:blipFill>
          <a:blip r:embed="rId5"/>
          <a:stretch>
            <a:fillRect/>
          </a:stretch>
        </p:blipFill>
        <p:spPr>
          <a:xfrm>
            <a:off x="3806238" y="2450794"/>
            <a:ext cx="1605803" cy="956397"/>
          </a:xfrm>
          <a:prstGeom prst="rect">
            <a:avLst/>
          </a:prstGeom>
        </p:spPr>
      </p:pic>
      <p:pic>
        <p:nvPicPr>
          <p:cNvPr id="14" name="Picture 13">
            <a:extLst>
              <a:ext uri="{FF2B5EF4-FFF2-40B4-BE49-F238E27FC236}">
                <a16:creationId xmlns:a16="http://schemas.microsoft.com/office/drawing/2014/main" xmlns="" id="{3C7E050F-D47F-4E7E-BB04-F776A05FEAED}"/>
              </a:ext>
            </a:extLst>
          </p:cNvPr>
          <p:cNvPicPr>
            <a:picLocks noChangeAspect="1"/>
          </p:cNvPicPr>
          <p:nvPr/>
        </p:nvPicPr>
        <p:blipFill>
          <a:blip r:embed="rId6"/>
          <a:stretch>
            <a:fillRect/>
          </a:stretch>
        </p:blipFill>
        <p:spPr>
          <a:xfrm>
            <a:off x="3756338" y="5204201"/>
            <a:ext cx="1569515" cy="1333498"/>
          </a:xfrm>
          <a:prstGeom prst="rect">
            <a:avLst/>
          </a:prstGeom>
        </p:spPr>
      </p:pic>
      <p:sp>
        <p:nvSpPr>
          <p:cNvPr id="15" name="Rectangle 14">
            <a:extLst>
              <a:ext uri="{FF2B5EF4-FFF2-40B4-BE49-F238E27FC236}">
                <a16:creationId xmlns:a16="http://schemas.microsoft.com/office/drawing/2014/main" xmlns="" id="{66864D69-A836-49C0-8E76-3560BE5F7080}"/>
              </a:ext>
            </a:extLst>
          </p:cNvPr>
          <p:cNvSpPr/>
          <p:nvPr/>
        </p:nvSpPr>
        <p:spPr>
          <a:xfrm>
            <a:off x="194055" y="2017030"/>
            <a:ext cx="8784976" cy="4453822"/>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xmlns="" id="{93828AB6-361A-448A-AC19-209B0520D1D0}"/>
              </a:ext>
            </a:extLst>
          </p:cNvPr>
          <p:cNvCxnSpPr>
            <a:cxnSpLocks/>
          </p:cNvCxnSpPr>
          <p:nvPr/>
        </p:nvCxnSpPr>
        <p:spPr>
          <a:xfrm flipH="1">
            <a:off x="3451978" y="1986445"/>
            <a:ext cx="4434" cy="2447884"/>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xmlns="" id="{DD88AD53-A4E9-4F8D-A16C-B717BAC444AE}"/>
              </a:ext>
            </a:extLst>
          </p:cNvPr>
          <p:cNvCxnSpPr>
            <a:cxnSpLocks/>
          </p:cNvCxnSpPr>
          <p:nvPr/>
        </p:nvCxnSpPr>
        <p:spPr>
          <a:xfrm flipH="1">
            <a:off x="5611854" y="3068960"/>
            <a:ext cx="967" cy="3358266"/>
          </a:xfrm>
          <a:prstGeom prst="line">
            <a:avLst/>
          </a:prstGeom>
          <a:ln w="6350">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E9ABB90E-B22C-4EB1-8DA8-682F5C8C0C04}"/>
              </a:ext>
            </a:extLst>
          </p:cNvPr>
          <p:cNvCxnSpPr>
            <a:cxnSpLocks/>
          </p:cNvCxnSpPr>
          <p:nvPr/>
        </p:nvCxnSpPr>
        <p:spPr>
          <a:xfrm>
            <a:off x="3456412" y="4434329"/>
            <a:ext cx="2169378" cy="0"/>
          </a:xfrm>
          <a:prstGeom prst="line">
            <a:avLst/>
          </a:prstGeom>
          <a:ln w="3175">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xmlns="" id="{EA100E7F-BDB2-4710-9194-36299E9B960D}"/>
              </a:ext>
            </a:extLst>
          </p:cNvPr>
          <p:cNvSpPr txBox="1"/>
          <p:nvPr/>
        </p:nvSpPr>
        <p:spPr>
          <a:xfrm>
            <a:off x="174824" y="2020362"/>
            <a:ext cx="3229314" cy="4247317"/>
          </a:xfrm>
          <a:prstGeom prst="rect">
            <a:avLst/>
          </a:prstGeom>
          <a:noFill/>
        </p:spPr>
        <p:txBody>
          <a:bodyPr wrap="square" rtlCol="0">
            <a:spAutoFit/>
          </a:bodyPr>
          <a:lstStyle/>
          <a:p>
            <a:pPr algn="ctr"/>
            <a:r>
              <a:rPr lang="en-GB" dirty="0"/>
              <a:t>Dot and cross with outer shells as circles:</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r>
              <a:rPr lang="en-GB" b="1" dirty="0">
                <a:solidFill>
                  <a:schemeClr val="accent6">
                    <a:lumMod val="75000"/>
                  </a:schemeClr>
                </a:solidFill>
              </a:rPr>
              <a:t>+ Show which atom the  </a:t>
            </a:r>
          </a:p>
          <a:p>
            <a:r>
              <a:rPr lang="en-GB" b="1" dirty="0">
                <a:solidFill>
                  <a:schemeClr val="accent6">
                    <a:lumMod val="75000"/>
                  </a:schemeClr>
                </a:solidFill>
              </a:rPr>
              <a:t>   electrons in the bonds come </a:t>
            </a:r>
          </a:p>
          <a:p>
            <a:r>
              <a:rPr lang="en-GB" b="1" dirty="0">
                <a:solidFill>
                  <a:schemeClr val="accent6">
                    <a:lumMod val="75000"/>
                  </a:schemeClr>
                </a:solidFill>
              </a:rPr>
              <a:t>   from</a:t>
            </a:r>
          </a:p>
          <a:p>
            <a:r>
              <a:rPr lang="en-GB" b="1" dirty="0">
                <a:solidFill>
                  <a:schemeClr val="accent6">
                    <a:lumMod val="75000"/>
                  </a:schemeClr>
                </a:solidFill>
              </a:rPr>
              <a:t>- All electrons are identical</a:t>
            </a:r>
          </a:p>
        </p:txBody>
      </p:sp>
      <p:sp>
        <p:nvSpPr>
          <p:cNvPr id="18" name="TextBox 17">
            <a:extLst>
              <a:ext uri="{FF2B5EF4-FFF2-40B4-BE49-F238E27FC236}">
                <a16:creationId xmlns:a16="http://schemas.microsoft.com/office/drawing/2014/main" xmlns="" id="{B2616FFA-2850-4B42-B184-4CE8EB71ACA9}"/>
              </a:ext>
            </a:extLst>
          </p:cNvPr>
          <p:cNvSpPr txBox="1"/>
          <p:nvPr/>
        </p:nvSpPr>
        <p:spPr>
          <a:xfrm>
            <a:off x="3319841" y="4691482"/>
            <a:ext cx="2416189" cy="646331"/>
          </a:xfrm>
          <a:prstGeom prst="rect">
            <a:avLst/>
          </a:prstGeom>
          <a:noFill/>
        </p:spPr>
        <p:txBody>
          <a:bodyPr wrap="square" rtlCol="0">
            <a:spAutoFit/>
          </a:bodyPr>
          <a:lstStyle/>
          <a:p>
            <a:pPr algn="ctr"/>
            <a:r>
              <a:rPr lang="en-GB" dirty="0"/>
              <a:t>Dot and cross with outer shells electrons:</a:t>
            </a:r>
          </a:p>
        </p:txBody>
      </p:sp>
      <p:sp>
        <p:nvSpPr>
          <p:cNvPr id="22" name="TextBox 21">
            <a:extLst>
              <a:ext uri="{FF2B5EF4-FFF2-40B4-BE49-F238E27FC236}">
                <a16:creationId xmlns:a16="http://schemas.microsoft.com/office/drawing/2014/main" xmlns="" id="{F132EFF3-B120-4957-A79C-CAA962CDB3AD}"/>
              </a:ext>
            </a:extLst>
          </p:cNvPr>
          <p:cNvSpPr txBox="1"/>
          <p:nvPr/>
        </p:nvSpPr>
        <p:spPr>
          <a:xfrm>
            <a:off x="3474355" y="2033403"/>
            <a:ext cx="2165372" cy="2031325"/>
          </a:xfrm>
          <a:prstGeom prst="rect">
            <a:avLst/>
          </a:prstGeom>
          <a:noFill/>
        </p:spPr>
        <p:txBody>
          <a:bodyPr wrap="square" rtlCol="0">
            <a:spAutoFit/>
          </a:bodyPr>
          <a:lstStyle/>
          <a:p>
            <a:pPr algn="ctr"/>
            <a:r>
              <a:rPr lang="en-GB" dirty="0"/>
              <a:t>2D with bonds:</a:t>
            </a:r>
          </a:p>
          <a:p>
            <a:pPr algn="ctr"/>
            <a:endParaRPr lang="en-GB" dirty="0"/>
          </a:p>
          <a:p>
            <a:pPr algn="ctr"/>
            <a:endParaRPr lang="en-GB" dirty="0"/>
          </a:p>
          <a:p>
            <a:pPr algn="ctr"/>
            <a:endParaRPr lang="en-GB" dirty="0"/>
          </a:p>
          <a:p>
            <a:pPr algn="ctr"/>
            <a:endParaRPr lang="en-GB" dirty="0"/>
          </a:p>
          <a:p>
            <a:pPr algn="ctr"/>
            <a:r>
              <a:rPr lang="en-GB" b="1" dirty="0">
                <a:solidFill>
                  <a:schemeClr val="accent6">
                    <a:lumMod val="75000"/>
                  </a:schemeClr>
                </a:solidFill>
              </a:rPr>
              <a:t>+ Show which atoms are bonded together</a:t>
            </a:r>
          </a:p>
        </p:txBody>
      </p:sp>
      <p:cxnSp>
        <p:nvCxnSpPr>
          <p:cNvPr id="25" name="Straight Arrow Connector 24">
            <a:extLst>
              <a:ext uri="{FF2B5EF4-FFF2-40B4-BE49-F238E27FC236}">
                <a16:creationId xmlns:a16="http://schemas.microsoft.com/office/drawing/2014/main" xmlns="" id="{46C21594-AE4F-4F70-AEB8-90209928E854}"/>
              </a:ext>
            </a:extLst>
          </p:cNvPr>
          <p:cNvCxnSpPr>
            <a:cxnSpLocks/>
          </p:cNvCxnSpPr>
          <p:nvPr/>
        </p:nvCxnSpPr>
        <p:spPr>
          <a:xfrm flipV="1">
            <a:off x="467544" y="3845992"/>
            <a:ext cx="0" cy="113440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xmlns="" id="{C4E704B3-9133-4033-9675-2C994296EF36}"/>
              </a:ext>
            </a:extLst>
          </p:cNvPr>
          <p:cNvCxnSpPr/>
          <p:nvPr/>
        </p:nvCxnSpPr>
        <p:spPr>
          <a:xfrm>
            <a:off x="2987824" y="6093296"/>
            <a:ext cx="1080120" cy="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xmlns="" id="{7C3B5DF6-5404-495C-A006-7CC90A6BA701}"/>
              </a:ext>
            </a:extLst>
          </p:cNvPr>
          <p:cNvCxnSpPr>
            <a:cxnSpLocks/>
          </p:cNvCxnSpPr>
          <p:nvPr/>
        </p:nvCxnSpPr>
        <p:spPr>
          <a:xfrm>
            <a:off x="5611854" y="3068960"/>
            <a:ext cx="3352634" cy="0"/>
          </a:xfrm>
          <a:prstGeom prst="line">
            <a:avLst/>
          </a:prstGeom>
          <a:ln w="3175">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xmlns="" id="{AECFC71B-8208-48D4-8886-03F186CD26A4}"/>
              </a:ext>
            </a:extLst>
          </p:cNvPr>
          <p:cNvSpPr txBox="1"/>
          <p:nvPr/>
        </p:nvSpPr>
        <p:spPr>
          <a:xfrm>
            <a:off x="5611855" y="2166479"/>
            <a:ext cx="3370576" cy="646331"/>
          </a:xfrm>
          <a:prstGeom prst="rect">
            <a:avLst/>
          </a:prstGeom>
          <a:noFill/>
        </p:spPr>
        <p:txBody>
          <a:bodyPr wrap="square" rtlCol="0">
            <a:spAutoFit/>
          </a:bodyPr>
          <a:lstStyle/>
          <a:p>
            <a:r>
              <a:rPr lang="en-GB" b="1" dirty="0">
                <a:solidFill>
                  <a:schemeClr val="accent6">
                    <a:lumMod val="75000"/>
                  </a:schemeClr>
                </a:solidFill>
              </a:rPr>
              <a:t>- It shows the </a:t>
            </a:r>
            <a:r>
              <a:rPr lang="en-GB" b="1" dirty="0" smtClean="0">
                <a:solidFill>
                  <a:schemeClr val="accent6">
                    <a:lumMod val="75000"/>
                  </a:schemeClr>
                </a:solidFill>
              </a:rPr>
              <a:t>H-N-H </a:t>
            </a:r>
            <a:r>
              <a:rPr lang="en-GB" b="1" dirty="0">
                <a:solidFill>
                  <a:schemeClr val="accent6">
                    <a:lumMod val="75000"/>
                  </a:schemeClr>
                </a:solidFill>
              </a:rPr>
              <a:t>bond </a:t>
            </a:r>
          </a:p>
          <a:p>
            <a:r>
              <a:rPr lang="en-GB" b="1" dirty="0">
                <a:solidFill>
                  <a:schemeClr val="accent6">
                    <a:lumMod val="75000"/>
                  </a:schemeClr>
                </a:solidFill>
              </a:rPr>
              <a:t>  incorrectly at 90°</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8189" y="3407191"/>
            <a:ext cx="2432704" cy="1877605"/>
          </a:xfrm>
          <a:prstGeom prst="rect">
            <a:avLst/>
          </a:prstGeom>
        </p:spPr>
      </p:pic>
    </p:spTree>
    <p:extLst>
      <p:ext uri="{BB962C8B-B14F-4D97-AF65-F5344CB8AC3E}">
        <p14:creationId xmlns:p14="http://schemas.microsoft.com/office/powerpoint/2010/main" val="13618252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7" name="TextBox 6"/>
          <p:cNvSpPr txBox="1"/>
          <p:nvPr/>
        </p:nvSpPr>
        <p:spPr>
          <a:xfrm>
            <a:off x="0" y="980728"/>
            <a:ext cx="5004048" cy="4585871"/>
          </a:xfrm>
          <a:prstGeom prst="rect">
            <a:avLst/>
          </a:prstGeom>
          <a:noFill/>
        </p:spPr>
        <p:txBody>
          <a:bodyPr wrap="square" rtlCol="0">
            <a:spAutoFit/>
          </a:bodyPr>
          <a:lstStyle/>
          <a:p>
            <a:r>
              <a:rPr lang="en-GB" sz="7200" b="1" dirty="0" err="1">
                <a:solidFill>
                  <a:prstClr val="black"/>
                </a:solidFill>
                <a:ea typeface="Beirut" charset="-78"/>
                <a:cs typeface="Beirut" charset="-78"/>
              </a:rPr>
              <a:t>QuestionIT</a:t>
            </a:r>
            <a:r>
              <a:rPr lang="en-GB" sz="7200" b="1" dirty="0">
                <a:solidFill>
                  <a:prstClr val="black"/>
                </a:solidFill>
                <a:ea typeface="Beirut" charset="-78"/>
                <a:cs typeface="Beirut" charset="-78"/>
              </a:rPr>
              <a:t>!</a:t>
            </a:r>
          </a:p>
          <a:p>
            <a:endParaRPr lang="en-GB" dirty="0">
              <a:solidFill>
                <a:prstClr val="black"/>
              </a:solidFill>
            </a:endParaRPr>
          </a:p>
          <a:p>
            <a:endParaRPr lang="en-GB" dirty="0">
              <a:solidFill>
                <a:prstClr val="black"/>
              </a:solidFill>
            </a:endParaRPr>
          </a:p>
          <a:p>
            <a:endParaRPr lang="en-GB" dirty="0">
              <a:solidFill>
                <a:prstClr val="black"/>
              </a:solidFill>
            </a:endParaRPr>
          </a:p>
          <a:p>
            <a:r>
              <a:rPr lang="en-GB" sz="3600" b="1" dirty="0">
                <a:solidFill>
                  <a:prstClr val="black">
                    <a:lumMod val="50000"/>
                    <a:lumOff val="50000"/>
                  </a:prstClr>
                </a:solidFill>
              </a:rPr>
              <a:t>Properties of substances Part </a:t>
            </a:r>
            <a:r>
              <a:rPr lang="en-GB" sz="3600" b="1" dirty="0" smtClean="0">
                <a:solidFill>
                  <a:prstClr val="black">
                    <a:lumMod val="50000"/>
                    <a:lumOff val="50000"/>
                  </a:prstClr>
                </a:solidFill>
              </a:rPr>
              <a:t>3</a:t>
            </a:r>
            <a:endParaRPr lang="en-GB" sz="3600" b="1" dirty="0">
              <a:solidFill>
                <a:prstClr val="black">
                  <a:lumMod val="50000"/>
                  <a:lumOff val="50000"/>
                </a:prstClr>
              </a:solidFill>
            </a:endParaRPr>
          </a:p>
          <a:p>
            <a:endParaRPr lang="en-GB" sz="2800" dirty="0">
              <a:solidFill>
                <a:prstClr val="black">
                  <a:lumMod val="50000"/>
                  <a:lumOff val="50000"/>
                </a:prstClr>
              </a:solidFill>
            </a:endParaRPr>
          </a:p>
          <a:p>
            <a:pPr marL="685800" lvl="1" indent="-342900">
              <a:buFont typeface="Arial" charset="0"/>
              <a:buChar char="•"/>
            </a:pPr>
            <a:r>
              <a:rPr lang="en-US" sz="2400" b="1" dirty="0">
                <a:solidFill>
                  <a:prstClr val="white">
                    <a:lumMod val="50000"/>
                  </a:prstClr>
                </a:solidFill>
              </a:rPr>
              <a:t>Properties of metals</a:t>
            </a:r>
          </a:p>
          <a:p>
            <a:pPr marL="685800" lvl="1" indent="-342900">
              <a:buFont typeface="Arial" charset="0"/>
              <a:buChar char="•"/>
            </a:pPr>
            <a:r>
              <a:rPr lang="en-US" sz="2400" b="1" dirty="0">
                <a:solidFill>
                  <a:prstClr val="white">
                    <a:lumMod val="50000"/>
                  </a:prstClr>
                </a:solidFill>
              </a:rPr>
              <a:t>Limitations of models</a:t>
            </a:r>
            <a:endParaRPr lang="en-GB" sz="2400" dirty="0">
              <a:solidFill>
                <a:prstClr val="black"/>
              </a:solidFill>
            </a:endParaRPr>
          </a:p>
          <a:p>
            <a:endParaRPr lang="en-GB" dirty="0">
              <a:solidFill>
                <a:prstClr val="black"/>
              </a:solidFill>
            </a:endParaRP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Tree>
    <p:extLst>
      <p:ext uri="{BB962C8B-B14F-4D97-AF65-F5344CB8AC3E}">
        <p14:creationId xmlns:p14="http://schemas.microsoft.com/office/powerpoint/2010/main" val="605148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Properties of substances – Part 3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7" y="697936"/>
            <a:ext cx="8743393" cy="5047536"/>
          </a:xfrm>
          <a:prstGeom prst="rect">
            <a:avLst/>
          </a:prstGeom>
          <a:noFill/>
        </p:spPr>
        <p:txBody>
          <a:bodyPr wrap="square" rtlCol="0">
            <a:spAutoFit/>
          </a:bodyPr>
          <a:lstStyle/>
          <a:p>
            <a:pPr marL="457200" indent="-457200">
              <a:buFont typeface="+mj-lt"/>
              <a:buAutoNum type="arabicPeriod"/>
            </a:pPr>
            <a:r>
              <a:rPr lang="en-GB" sz="2400" dirty="0" smtClean="0">
                <a:solidFill>
                  <a:prstClr val="black"/>
                </a:solidFill>
              </a:rPr>
              <a:t>Why </a:t>
            </a:r>
            <a:r>
              <a:rPr lang="en-GB" sz="2400" dirty="0">
                <a:solidFill>
                  <a:prstClr val="black"/>
                </a:solidFill>
              </a:rPr>
              <a:t>do most metals have high melting and boiling points? </a:t>
            </a:r>
            <a:endParaRPr lang="en-GB" sz="2400" dirty="0" smtClean="0">
              <a:solidFill>
                <a:prstClr val="black"/>
              </a:solidFill>
            </a:endParaRP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How </a:t>
            </a:r>
            <a:r>
              <a:rPr lang="en-GB" sz="2400" dirty="0">
                <a:solidFill>
                  <a:prstClr val="black"/>
                </a:solidFill>
              </a:rPr>
              <a:t>are atoms arranged in pure </a:t>
            </a:r>
            <a:r>
              <a:rPr lang="en-GB" sz="2400" dirty="0" smtClean="0">
                <a:solidFill>
                  <a:prstClr val="black"/>
                </a:solidFill>
              </a:rPr>
              <a:t>metals?</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Why </a:t>
            </a:r>
            <a:r>
              <a:rPr lang="en-GB" sz="2400" dirty="0">
                <a:solidFill>
                  <a:prstClr val="black"/>
                </a:solidFill>
              </a:rPr>
              <a:t>are metals good conductors of </a:t>
            </a:r>
            <a:r>
              <a:rPr lang="en-GB" sz="2400" dirty="0" smtClean="0">
                <a:solidFill>
                  <a:prstClr val="black"/>
                </a:solidFill>
              </a:rPr>
              <a:t>electricity?</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What </a:t>
            </a:r>
            <a:r>
              <a:rPr lang="en-GB" sz="2400" dirty="0">
                <a:solidFill>
                  <a:prstClr val="black"/>
                </a:solidFill>
              </a:rPr>
              <a:t>is thermal </a:t>
            </a:r>
            <a:r>
              <a:rPr lang="en-GB" sz="2400" dirty="0" smtClean="0">
                <a:solidFill>
                  <a:prstClr val="black"/>
                </a:solidFill>
              </a:rPr>
              <a:t>energy?</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Why </a:t>
            </a:r>
            <a:r>
              <a:rPr lang="en-GB" sz="2400" dirty="0">
                <a:solidFill>
                  <a:prstClr val="black"/>
                </a:solidFill>
              </a:rPr>
              <a:t>are metals good conductors of thermal </a:t>
            </a:r>
            <a:r>
              <a:rPr lang="en-GB" sz="2400" dirty="0" smtClean="0">
                <a:solidFill>
                  <a:prstClr val="black"/>
                </a:solidFill>
              </a:rPr>
              <a:t>energy?</a:t>
            </a:r>
            <a:r>
              <a:rPr lang="en-GB" sz="2400" dirty="0"/>
              <a:t> </a:t>
            </a:r>
            <a:endParaRPr lang="en-GB" sz="2400" dirty="0" smtClean="0"/>
          </a:p>
          <a:p>
            <a:pPr marL="457200" indent="-457200">
              <a:buFont typeface="+mj-lt"/>
              <a:buAutoNum type="arabicPeriod"/>
            </a:pPr>
            <a:endParaRPr lang="en-GB" sz="2400" dirty="0"/>
          </a:p>
          <a:p>
            <a:pPr marL="457200" indent="-457200">
              <a:buFont typeface="+mj-lt"/>
              <a:buAutoNum type="arabicPeriod"/>
            </a:pPr>
            <a:r>
              <a:rPr lang="en-GB" sz="2400" dirty="0" smtClean="0"/>
              <a:t>What </a:t>
            </a:r>
            <a:r>
              <a:rPr lang="en-GB" sz="2400" dirty="0"/>
              <a:t>are the limitations of using dot and cross diagrams to represent covalent </a:t>
            </a:r>
            <a:r>
              <a:rPr lang="en-GB" sz="2400" dirty="0" smtClean="0"/>
              <a:t>bonds?</a:t>
            </a:r>
          </a:p>
          <a:p>
            <a:endParaRPr lang="en-GB" dirty="0" smtClean="0">
              <a:solidFill>
                <a:prstClr val="black"/>
              </a:solidFill>
            </a:endParaRPr>
          </a:p>
          <a:p>
            <a:pPr marL="342900" indent="-342900">
              <a:buFont typeface="+mj-lt"/>
              <a:buAutoNum type="arabicPeriod"/>
            </a:pPr>
            <a:endParaRPr lang="en-GB" sz="1600" dirty="0">
              <a:solidFill>
                <a:prstClr val="black"/>
              </a:solidFill>
            </a:endParaRPr>
          </a:p>
        </p:txBody>
      </p:sp>
    </p:spTree>
    <p:extLst>
      <p:ext uri="{BB962C8B-B14F-4D97-AF65-F5344CB8AC3E}">
        <p14:creationId xmlns:p14="http://schemas.microsoft.com/office/powerpoint/2010/main" val="39752765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Properties of substances – Part 3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7" y="697936"/>
            <a:ext cx="8743393" cy="3570208"/>
          </a:xfrm>
          <a:prstGeom prst="rect">
            <a:avLst/>
          </a:prstGeom>
          <a:noFill/>
        </p:spPr>
        <p:txBody>
          <a:bodyPr wrap="square" rtlCol="0">
            <a:spAutoFit/>
          </a:bodyPr>
          <a:lstStyle/>
          <a:p>
            <a:pPr marL="457200" indent="-457200">
              <a:buFont typeface="+mj-lt"/>
              <a:buAutoNum type="arabicPeriod" startAt="7"/>
            </a:pPr>
            <a:r>
              <a:rPr lang="en-GB" sz="2400" dirty="0" smtClean="0"/>
              <a:t>How </a:t>
            </a:r>
            <a:r>
              <a:rPr lang="en-GB" sz="2400" dirty="0"/>
              <a:t>are atoms arranged in a </a:t>
            </a:r>
            <a:r>
              <a:rPr lang="en-GB" sz="2400" dirty="0" smtClean="0"/>
              <a:t>metal?</a:t>
            </a:r>
          </a:p>
          <a:p>
            <a:pPr marL="457200" indent="-457200">
              <a:buFont typeface="+mj-lt"/>
              <a:buAutoNum type="arabicPeriod" startAt="7"/>
            </a:pPr>
            <a:endParaRPr lang="en-GB" sz="2400" dirty="0" smtClean="0"/>
          </a:p>
          <a:p>
            <a:pPr marL="457200" indent="-457200">
              <a:buFont typeface="+mj-lt"/>
              <a:buAutoNum type="arabicPeriod" startAt="7"/>
            </a:pPr>
            <a:r>
              <a:rPr lang="en-GB" sz="2400" dirty="0" smtClean="0"/>
              <a:t>Why are metallic bonds so strong?</a:t>
            </a:r>
            <a:r>
              <a:rPr lang="en-GB" sz="2400" dirty="0">
                <a:solidFill>
                  <a:prstClr val="black"/>
                </a:solidFill>
              </a:rPr>
              <a:t> </a:t>
            </a:r>
            <a:endParaRPr lang="en-GB" sz="2400" dirty="0" smtClean="0">
              <a:solidFill>
                <a:prstClr val="black"/>
              </a:solidFill>
            </a:endParaRPr>
          </a:p>
          <a:p>
            <a:pPr marL="457200" indent="-457200">
              <a:buFont typeface="+mj-lt"/>
              <a:buAutoNum type="arabicPeriod" startAt="7"/>
            </a:pPr>
            <a:endParaRPr lang="en-GB" sz="2400" dirty="0" smtClean="0">
              <a:solidFill>
                <a:prstClr val="black"/>
              </a:solidFill>
            </a:endParaRPr>
          </a:p>
          <a:p>
            <a:pPr marL="457200" indent="-457200">
              <a:buFont typeface="+mj-lt"/>
              <a:buAutoNum type="arabicPeriod" startAt="7"/>
            </a:pPr>
            <a:r>
              <a:rPr lang="en-GB" sz="2400" dirty="0" smtClean="0">
                <a:solidFill>
                  <a:prstClr val="black"/>
                </a:solidFill>
              </a:rPr>
              <a:t>Why </a:t>
            </a:r>
            <a:r>
              <a:rPr lang="en-GB" sz="2400" dirty="0">
                <a:solidFill>
                  <a:prstClr val="black"/>
                </a:solidFill>
              </a:rPr>
              <a:t>are the particles that make up a metal described as positively charged</a:t>
            </a:r>
            <a:r>
              <a:rPr lang="en-GB" sz="2400" dirty="0" smtClean="0">
                <a:solidFill>
                  <a:prstClr val="black"/>
                </a:solidFill>
              </a:rPr>
              <a:t>?</a:t>
            </a:r>
          </a:p>
          <a:p>
            <a:pPr marL="457200" indent="-457200">
              <a:buFont typeface="+mj-lt"/>
              <a:buAutoNum type="arabicPeriod" startAt="7"/>
            </a:pPr>
            <a:endParaRPr lang="en-GB" sz="2400" dirty="0">
              <a:solidFill>
                <a:prstClr val="black"/>
              </a:solidFill>
            </a:endParaRPr>
          </a:p>
          <a:p>
            <a:pPr marL="457200" lvl="0" indent="-457200">
              <a:buFont typeface="+mj-lt"/>
              <a:buAutoNum type="arabicPeriod" startAt="10"/>
            </a:pPr>
            <a:r>
              <a:rPr lang="en-GB" sz="2400" dirty="0">
                <a:solidFill>
                  <a:prstClr val="black"/>
                </a:solidFill>
              </a:rPr>
              <a:t>What are delocalised electrons?</a:t>
            </a:r>
          </a:p>
          <a:p>
            <a:pPr marL="457200" indent="-457200">
              <a:buFont typeface="+mj-lt"/>
              <a:buAutoNum type="arabicPeriod"/>
            </a:pPr>
            <a:endParaRPr lang="en-GB" dirty="0" smtClean="0">
              <a:solidFill>
                <a:prstClr val="black"/>
              </a:solidFill>
            </a:endParaRPr>
          </a:p>
          <a:p>
            <a:pPr marL="342900" indent="-342900">
              <a:buFont typeface="+mj-lt"/>
              <a:buAutoNum type="arabicPeriod"/>
            </a:pPr>
            <a:endParaRPr lang="en-GB" sz="1600" dirty="0">
              <a:solidFill>
                <a:prstClr val="black"/>
              </a:solidFill>
            </a:endParaRPr>
          </a:p>
        </p:txBody>
      </p:sp>
    </p:spTree>
    <p:extLst>
      <p:ext uri="{BB962C8B-B14F-4D97-AF65-F5344CB8AC3E}">
        <p14:creationId xmlns:p14="http://schemas.microsoft.com/office/powerpoint/2010/main" val="16339231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7" name="TextBox 6"/>
          <p:cNvSpPr txBox="1"/>
          <p:nvPr/>
        </p:nvSpPr>
        <p:spPr>
          <a:xfrm>
            <a:off x="0" y="980728"/>
            <a:ext cx="4716016" cy="4585871"/>
          </a:xfrm>
          <a:prstGeom prst="rect">
            <a:avLst/>
          </a:prstGeom>
          <a:noFill/>
        </p:spPr>
        <p:txBody>
          <a:bodyPr wrap="square" rtlCol="0">
            <a:spAutoFit/>
          </a:bodyPr>
          <a:lstStyle/>
          <a:p>
            <a:r>
              <a:rPr lang="en-GB" sz="7200" b="1" dirty="0">
                <a:solidFill>
                  <a:prstClr val="black"/>
                </a:solidFill>
                <a:ea typeface="Beirut" charset="-78"/>
                <a:cs typeface="Beirut" charset="-78"/>
              </a:rPr>
              <a:t>AnswerIT!</a:t>
            </a:r>
          </a:p>
          <a:p>
            <a:endParaRPr lang="en-GB" dirty="0">
              <a:solidFill>
                <a:prstClr val="black"/>
              </a:solidFill>
            </a:endParaRPr>
          </a:p>
          <a:p>
            <a:endParaRPr lang="en-GB" dirty="0">
              <a:solidFill>
                <a:prstClr val="black"/>
              </a:solidFill>
            </a:endParaRPr>
          </a:p>
          <a:p>
            <a:endParaRPr lang="en-GB" dirty="0">
              <a:solidFill>
                <a:prstClr val="black"/>
              </a:solidFill>
            </a:endParaRPr>
          </a:p>
          <a:p>
            <a:r>
              <a:rPr lang="en-GB" sz="3600" b="1" dirty="0">
                <a:solidFill>
                  <a:prstClr val="black">
                    <a:lumMod val="50000"/>
                    <a:lumOff val="50000"/>
                  </a:prstClr>
                </a:solidFill>
              </a:rPr>
              <a:t>Properties of substances Part </a:t>
            </a:r>
            <a:r>
              <a:rPr lang="en-GB" sz="3600" b="1" dirty="0" smtClean="0">
                <a:solidFill>
                  <a:prstClr val="black">
                    <a:lumMod val="50000"/>
                    <a:lumOff val="50000"/>
                  </a:prstClr>
                </a:solidFill>
              </a:rPr>
              <a:t>3</a:t>
            </a:r>
            <a:endParaRPr lang="en-GB" sz="3600" b="1" dirty="0">
              <a:solidFill>
                <a:prstClr val="black">
                  <a:lumMod val="50000"/>
                  <a:lumOff val="50000"/>
                </a:prstClr>
              </a:solidFill>
            </a:endParaRPr>
          </a:p>
          <a:p>
            <a:endParaRPr lang="en-GB" sz="2800" dirty="0">
              <a:solidFill>
                <a:prstClr val="black">
                  <a:lumMod val="50000"/>
                  <a:lumOff val="50000"/>
                </a:prstClr>
              </a:solidFill>
            </a:endParaRPr>
          </a:p>
          <a:p>
            <a:pPr marL="685800" lvl="1" indent="-342900">
              <a:buFont typeface="Arial" charset="0"/>
              <a:buChar char="•"/>
            </a:pPr>
            <a:r>
              <a:rPr lang="en-US" sz="2400" b="1" dirty="0">
                <a:solidFill>
                  <a:prstClr val="white">
                    <a:lumMod val="50000"/>
                  </a:prstClr>
                </a:solidFill>
              </a:rPr>
              <a:t>Properties of metals</a:t>
            </a:r>
          </a:p>
          <a:p>
            <a:pPr marL="685800" lvl="1" indent="-342900">
              <a:buFont typeface="Arial" charset="0"/>
              <a:buChar char="•"/>
            </a:pPr>
            <a:r>
              <a:rPr lang="en-US" sz="2400" b="1" dirty="0">
                <a:solidFill>
                  <a:prstClr val="white">
                    <a:lumMod val="50000"/>
                  </a:prstClr>
                </a:solidFill>
              </a:rPr>
              <a:t>Limitations of models</a:t>
            </a:r>
            <a:endParaRPr lang="en-GB" sz="2400"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22870938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Properties of substances – Part 3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None/>
              <a:defRPr/>
            </a:pPr>
            <a:endParaRPr lang="en-GB" sz="2000" dirty="0">
              <a:solidFill>
                <a:prstClr val="black"/>
              </a:solidFill>
            </a:endParaRPr>
          </a:p>
        </p:txBody>
      </p:sp>
      <p:sp>
        <p:nvSpPr>
          <p:cNvPr id="6" name="TextBox 5"/>
          <p:cNvSpPr txBox="1"/>
          <p:nvPr/>
        </p:nvSpPr>
        <p:spPr>
          <a:xfrm>
            <a:off x="149087" y="697936"/>
            <a:ext cx="8743393" cy="5786199"/>
          </a:xfrm>
          <a:prstGeom prst="rect">
            <a:avLst/>
          </a:prstGeom>
          <a:noFill/>
        </p:spPr>
        <p:txBody>
          <a:bodyPr wrap="square" rtlCol="0">
            <a:spAutoFit/>
          </a:bodyPr>
          <a:lstStyle/>
          <a:p>
            <a:pPr marL="457200" indent="-457200">
              <a:buFont typeface="+mj-lt"/>
              <a:buAutoNum type="arabicPeriod"/>
            </a:pPr>
            <a:r>
              <a:rPr lang="en-GB" sz="2400" dirty="0" smtClean="0">
                <a:solidFill>
                  <a:prstClr val="black"/>
                </a:solidFill>
              </a:rPr>
              <a:t>Why </a:t>
            </a:r>
            <a:r>
              <a:rPr lang="en-GB" sz="2400" dirty="0">
                <a:solidFill>
                  <a:prstClr val="black"/>
                </a:solidFill>
              </a:rPr>
              <a:t>do most metals have high melting and boiling points? </a:t>
            </a:r>
          </a:p>
          <a:p>
            <a:pPr lvl="1"/>
            <a:r>
              <a:rPr lang="en-GB" sz="2400" b="1" dirty="0">
                <a:solidFill>
                  <a:srgbClr val="00B050"/>
                </a:solidFill>
              </a:rPr>
              <a:t>Strong metallic bonding. </a:t>
            </a:r>
            <a:endParaRPr lang="en-GB" sz="2400" dirty="0">
              <a:solidFill>
                <a:prstClr val="black"/>
              </a:solidFill>
            </a:endParaRPr>
          </a:p>
          <a:p>
            <a:pPr marL="457200" indent="-457200">
              <a:buFont typeface="+mj-lt"/>
              <a:buAutoNum type="arabicPeriod"/>
            </a:pPr>
            <a:r>
              <a:rPr lang="en-GB" sz="2400" dirty="0">
                <a:solidFill>
                  <a:prstClr val="black"/>
                </a:solidFill>
              </a:rPr>
              <a:t>How are atoms arranged in pure metals?</a:t>
            </a:r>
          </a:p>
          <a:p>
            <a:pPr lvl="1"/>
            <a:r>
              <a:rPr lang="en-GB" sz="2400" b="1" dirty="0">
                <a:solidFill>
                  <a:srgbClr val="00B050"/>
                </a:solidFill>
              </a:rPr>
              <a:t>Layers</a:t>
            </a:r>
            <a:r>
              <a:rPr lang="en-GB" sz="2400" b="1" dirty="0" smtClean="0">
                <a:solidFill>
                  <a:srgbClr val="00B050"/>
                </a:solidFill>
              </a:rPr>
              <a:t>.</a:t>
            </a:r>
            <a:r>
              <a:rPr lang="en-GB" sz="2400" dirty="0">
                <a:solidFill>
                  <a:prstClr val="black"/>
                </a:solidFill>
              </a:rPr>
              <a:t> </a:t>
            </a:r>
            <a:endParaRPr lang="en-GB" sz="2400" dirty="0" smtClean="0">
              <a:solidFill>
                <a:prstClr val="black"/>
              </a:solidFill>
            </a:endParaRPr>
          </a:p>
          <a:p>
            <a:pPr marL="457200" indent="-457200">
              <a:buFont typeface="+mj-lt"/>
              <a:buAutoNum type="arabicPeriod" startAt="3"/>
            </a:pPr>
            <a:r>
              <a:rPr lang="en-GB" sz="2400" dirty="0" smtClean="0">
                <a:solidFill>
                  <a:prstClr val="black"/>
                </a:solidFill>
              </a:rPr>
              <a:t>Why </a:t>
            </a:r>
            <a:r>
              <a:rPr lang="en-GB" sz="2400" dirty="0">
                <a:solidFill>
                  <a:prstClr val="black"/>
                </a:solidFill>
              </a:rPr>
              <a:t>are metals good conductors of electricity?</a:t>
            </a:r>
          </a:p>
          <a:p>
            <a:pPr lvl="1"/>
            <a:r>
              <a:rPr lang="en-GB" sz="2400" b="1" dirty="0">
                <a:solidFill>
                  <a:srgbClr val="00B050"/>
                </a:solidFill>
              </a:rPr>
              <a:t>Electrical charge carried by delocalised electrons.</a:t>
            </a:r>
            <a:endParaRPr lang="en-GB" sz="2400" dirty="0">
              <a:solidFill>
                <a:prstClr val="black"/>
              </a:solidFill>
            </a:endParaRPr>
          </a:p>
          <a:p>
            <a:pPr marL="457200" indent="-457200">
              <a:buFont typeface="+mj-lt"/>
              <a:buAutoNum type="arabicPeriod" startAt="3"/>
            </a:pPr>
            <a:r>
              <a:rPr lang="en-GB" sz="2400" dirty="0">
                <a:solidFill>
                  <a:prstClr val="black"/>
                </a:solidFill>
              </a:rPr>
              <a:t>What is thermal energy?</a:t>
            </a:r>
          </a:p>
          <a:p>
            <a:pPr lvl="1"/>
            <a:r>
              <a:rPr lang="en-GB" sz="2400" b="1" dirty="0">
                <a:solidFill>
                  <a:srgbClr val="00B050"/>
                </a:solidFill>
              </a:rPr>
              <a:t>Heat energy.</a:t>
            </a:r>
            <a:endParaRPr lang="en-GB" sz="2400" dirty="0">
              <a:solidFill>
                <a:prstClr val="black"/>
              </a:solidFill>
            </a:endParaRPr>
          </a:p>
          <a:p>
            <a:pPr marL="457200" indent="-457200">
              <a:buFont typeface="+mj-lt"/>
              <a:buAutoNum type="arabicPeriod" startAt="3"/>
            </a:pPr>
            <a:r>
              <a:rPr lang="en-GB" sz="2400" dirty="0">
                <a:solidFill>
                  <a:prstClr val="black"/>
                </a:solidFill>
              </a:rPr>
              <a:t>Why are metals good conductors of thermal energy?</a:t>
            </a:r>
          </a:p>
          <a:p>
            <a:pPr lvl="1"/>
            <a:r>
              <a:rPr lang="en-GB" sz="2400" b="1" dirty="0">
                <a:solidFill>
                  <a:srgbClr val="00B050"/>
                </a:solidFill>
              </a:rPr>
              <a:t>Energy is transferred by delocalised electrons.</a:t>
            </a:r>
            <a:endParaRPr lang="en-GB" sz="2400" dirty="0">
              <a:solidFill>
                <a:prstClr val="black"/>
              </a:solidFill>
            </a:endParaRPr>
          </a:p>
          <a:p>
            <a:pPr lvl="1"/>
            <a:endParaRPr lang="en-GB" sz="2400" dirty="0">
              <a:solidFill>
                <a:prstClr val="black"/>
              </a:solidFill>
            </a:endParaRPr>
          </a:p>
          <a:p>
            <a:pPr marL="457200" indent="-457200">
              <a:buFont typeface="+mj-lt"/>
              <a:buAutoNum type="arabicPeriod"/>
            </a:pPr>
            <a:endParaRPr lang="en-GB" sz="2400" dirty="0">
              <a:solidFill>
                <a:prstClr val="black"/>
              </a:solidFill>
            </a:endParaRPr>
          </a:p>
          <a:p>
            <a:pPr marL="457200" indent="-457200">
              <a:buFont typeface="+mj-lt"/>
              <a:buAutoNum type="arabicPeriod"/>
            </a:pPr>
            <a:endParaRPr lang="en-GB" sz="2400" dirty="0">
              <a:solidFill>
                <a:prstClr val="black"/>
              </a:solidFill>
            </a:endParaRPr>
          </a:p>
          <a:p>
            <a:pPr marL="457200" indent="-457200">
              <a:buFont typeface="+mj-lt"/>
              <a:buAutoNum type="arabicPeriod"/>
            </a:pPr>
            <a:endParaRPr lang="en-GB" sz="2400" dirty="0">
              <a:solidFill>
                <a:prstClr val="black"/>
              </a:solidFill>
            </a:endParaRPr>
          </a:p>
          <a:p>
            <a:endParaRPr lang="en-GB" dirty="0">
              <a:solidFill>
                <a:prstClr val="black"/>
              </a:solidFill>
            </a:endParaRPr>
          </a:p>
          <a:p>
            <a:pPr marL="342900" indent="-342900">
              <a:buFont typeface="+mj-lt"/>
              <a:buAutoNum type="arabicPeriod"/>
            </a:pPr>
            <a:endParaRPr lang="en-GB" sz="1600" dirty="0">
              <a:solidFill>
                <a:prstClr val="black"/>
              </a:solidFill>
            </a:endParaRPr>
          </a:p>
        </p:txBody>
      </p:sp>
    </p:spTree>
    <p:extLst>
      <p:ext uri="{BB962C8B-B14F-4D97-AF65-F5344CB8AC3E}">
        <p14:creationId xmlns:p14="http://schemas.microsoft.com/office/powerpoint/2010/main" val="19453756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Properties of substances – Part 3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3785652"/>
          </a:xfrm>
          <a:prstGeom prst="rect">
            <a:avLst/>
          </a:prstGeom>
          <a:noFill/>
        </p:spPr>
        <p:txBody>
          <a:bodyPr wrap="square" rtlCol="0">
            <a:spAutoFit/>
          </a:bodyPr>
          <a:lstStyle/>
          <a:p>
            <a:endParaRPr lang="en-GB" sz="2400" dirty="0"/>
          </a:p>
          <a:p>
            <a:pPr marL="457200" indent="-457200">
              <a:buFont typeface="+mj-lt"/>
              <a:buAutoNum type="arabicPeriod" startAt="6"/>
            </a:pPr>
            <a:r>
              <a:rPr lang="en-GB" sz="2400" dirty="0" smtClean="0"/>
              <a:t>What are the limitations of using dot and cross diagrams to represent covalent bonds?</a:t>
            </a:r>
          </a:p>
          <a:p>
            <a:pPr lvl="1"/>
            <a:r>
              <a:rPr lang="en-GB" sz="2400" b="1" dirty="0" smtClean="0">
                <a:solidFill>
                  <a:srgbClr val="00B050"/>
                </a:solidFill>
              </a:rPr>
              <a:t>It </a:t>
            </a:r>
            <a:r>
              <a:rPr lang="en-GB" sz="2400" b="1" dirty="0">
                <a:solidFill>
                  <a:srgbClr val="00B050"/>
                </a:solidFill>
              </a:rPr>
              <a:t>shows the electrons differently, when they are the same and it </a:t>
            </a:r>
            <a:r>
              <a:rPr lang="en-GB" sz="2400" b="1" dirty="0" smtClean="0">
                <a:solidFill>
                  <a:srgbClr val="00B050"/>
                </a:solidFill>
              </a:rPr>
              <a:t>does </a:t>
            </a:r>
            <a:r>
              <a:rPr lang="en-GB" sz="2400" b="1" dirty="0">
                <a:solidFill>
                  <a:srgbClr val="00B050"/>
                </a:solidFill>
              </a:rPr>
              <a:t>not show the </a:t>
            </a:r>
            <a:r>
              <a:rPr lang="en-GB" sz="2400" b="1" dirty="0" smtClean="0">
                <a:solidFill>
                  <a:srgbClr val="00B050"/>
                </a:solidFill>
              </a:rPr>
              <a:t>bond angles or shape of the molecule.</a:t>
            </a:r>
            <a:endParaRPr lang="en-GB" sz="2400" dirty="0" smtClean="0"/>
          </a:p>
          <a:p>
            <a:pPr marL="457200" indent="-457200">
              <a:buFont typeface="+mj-lt"/>
              <a:buAutoNum type="arabicPeriod" startAt="6"/>
            </a:pPr>
            <a:r>
              <a:rPr lang="en-GB" sz="2400" dirty="0" smtClean="0"/>
              <a:t>How are atoms arranged in a metal?</a:t>
            </a:r>
          </a:p>
          <a:p>
            <a:pPr lvl="1"/>
            <a:r>
              <a:rPr lang="en-GB" sz="2400" b="1" dirty="0" smtClean="0">
                <a:solidFill>
                  <a:srgbClr val="00B050"/>
                </a:solidFill>
              </a:rPr>
              <a:t>Giant structures of atoms, arranged in a regular pattern, delocalised electrons.</a:t>
            </a:r>
            <a:endParaRPr lang="en-GB" sz="2400" dirty="0" smtClean="0"/>
          </a:p>
          <a:p>
            <a:pPr marL="457200" indent="-457200">
              <a:buFont typeface="+mj-lt"/>
              <a:buAutoNum type="arabicPeriod" startAt="6"/>
            </a:pPr>
            <a:r>
              <a:rPr lang="en-GB" sz="2400" dirty="0" smtClean="0"/>
              <a:t>Why are metallic bonds so strong?</a:t>
            </a:r>
          </a:p>
          <a:p>
            <a:pPr lvl="1"/>
            <a:r>
              <a:rPr lang="en-GB" sz="2400" b="1" dirty="0" smtClean="0">
                <a:solidFill>
                  <a:srgbClr val="00B050"/>
                </a:solidFill>
              </a:rPr>
              <a:t>Sharing of delocalised electrons.</a:t>
            </a:r>
            <a:endParaRPr lang="en-GB" sz="2400" dirty="0" smtClean="0"/>
          </a:p>
        </p:txBody>
      </p:sp>
    </p:spTree>
    <p:extLst>
      <p:ext uri="{BB962C8B-B14F-4D97-AF65-F5344CB8AC3E}">
        <p14:creationId xmlns:p14="http://schemas.microsoft.com/office/powerpoint/2010/main" val="21684886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smtClean="0">
                <a:solidFill>
                  <a:schemeClr val="accent6"/>
                </a:solidFill>
              </a:rPr>
              <a:t>Properties of substances – Part 3 – </a:t>
            </a:r>
            <a:r>
              <a:rPr kumimoji="0" lang="en-US" sz="2000" b="1" i="0" u="none" strike="noStrike" kern="1200" cap="none" spc="0" normalizeH="0" baseline="0" noProof="0" dirty="0" err="1" smtClean="0">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6" y="697936"/>
            <a:ext cx="8994913" cy="3046988"/>
          </a:xfrm>
          <a:prstGeom prst="rect">
            <a:avLst/>
          </a:prstGeom>
          <a:noFill/>
        </p:spPr>
        <p:txBody>
          <a:bodyPr wrap="square" rtlCol="0">
            <a:spAutoFit/>
          </a:bodyPr>
          <a:lstStyle/>
          <a:p>
            <a:endParaRPr lang="en-GB" sz="2400" dirty="0"/>
          </a:p>
          <a:p>
            <a:pPr marL="457200" indent="-457200">
              <a:buFont typeface="+mj-lt"/>
              <a:buAutoNum type="arabicPeriod" startAt="9"/>
            </a:pPr>
            <a:r>
              <a:rPr lang="en-GB" sz="2400" dirty="0" smtClean="0"/>
              <a:t>Why </a:t>
            </a:r>
            <a:r>
              <a:rPr lang="en-GB" sz="2400" dirty="0"/>
              <a:t>are the particles that make up a metal described as positively </a:t>
            </a:r>
            <a:r>
              <a:rPr lang="en-GB" sz="2400" dirty="0" smtClean="0"/>
              <a:t>charged?</a:t>
            </a:r>
          </a:p>
          <a:p>
            <a:pPr lvl="1"/>
            <a:r>
              <a:rPr lang="en-GB" sz="2400" b="1" dirty="0" smtClean="0">
                <a:solidFill>
                  <a:srgbClr val="00B050"/>
                </a:solidFill>
              </a:rPr>
              <a:t>The</a:t>
            </a:r>
            <a:r>
              <a:rPr lang="en-GB" sz="2400" dirty="0" smtClean="0"/>
              <a:t> </a:t>
            </a:r>
            <a:r>
              <a:rPr lang="en-GB" sz="2400" b="1" dirty="0">
                <a:solidFill>
                  <a:srgbClr val="00B050"/>
                </a:solidFill>
              </a:rPr>
              <a:t>metal atoms lose outer shell electrons and therefore there </a:t>
            </a:r>
          </a:p>
          <a:p>
            <a:r>
              <a:rPr lang="en-GB" sz="2400" b="1" dirty="0">
                <a:solidFill>
                  <a:srgbClr val="00B050"/>
                </a:solidFill>
              </a:rPr>
              <a:t>       are more protons (+) than electrons (−).</a:t>
            </a:r>
          </a:p>
          <a:p>
            <a:pPr marL="457200" indent="-457200">
              <a:buFont typeface="+mj-lt"/>
              <a:buAutoNum type="arabicPeriod" startAt="10"/>
            </a:pPr>
            <a:r>
              <a:rPr lang="en-GB" sz="2400" dirty="0" smtClean="0"/>
              <a:t>What </a:t>
            </a:r>
            <a:r>
              <a:rPr lang="en-GB" sz="2400" dirty="0"/>
              <a:t>are delocalised </a:t>
            </a:r>
            <a:r>
              <a:rPr lang="en-GB" sz="2400" dirty="0" smtClean="0"/>
              <a:t>electrons?</a:t>
            </a:r>
          </a:p>
          <a:p>
            <a:pPr lvl="1"/>
            <a:r>
              <a:rPr lang="en-GB" sz="2400" b="1" dirty="0" smtClean="0">
                <a:solidFill>
                  <a:srgbClr val="00B050"/>
                </a:solidFill>
              </a:rPr>
              <a:t>They </a:t>
            </a:r>
            <a:r>
              <a:rPr lang="en-GB" sz="2400" b="1" dirty="0">
                <a:solidFill>
                  <a:srgbClr val="00B050"/>
                </a:solidFill>
              </a:rPr>
              <a:t>are free-moving electrons within structure; not associated </a:t>
            </a:r>
          </a:p>
          <a:p>
            <a:r>
              <a:rPr lang="en-GB" sz="2400" b="1" dirty="0">
                <a:solidFill>
                  <a:srgbClr val="00B050"/>
                </a:solidFill>
              </a:rPr>
              <a:t>       with a particular atom</a:t>
            </a:r>
            <a:r>
              <a:rPr lang="en-GB" sz="2400" b="1" dirty="0" smtClean="0">
                <a:solidFill>
                  <a:srgbClr val="00B050"/>
                </a:solidFill>
              </a:rPr>
              <a:t>.</a:t>
            </a:r>
            <a:endParaRPr lang="en-GB" sz="2400" b="1" dirty="0">
              <a:solidFill>
                <a:srgbClr val="00B050"/>
              </a:solidFill>
            </a:endParaRPr>
          </a:p>
        </p:txBody>
      </p:sp>
    </p:spTree>
    <p:extLst>
      <p:ext uri="{BB962C8B-B14F-4D97-AF65-F5344CB8AC3E}">
        <p14:creationId xmlns:p14="http://schemas.microsoft.com/office/powerpoint/2010/main" val="808199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572000" cy="5047536"/>
          </a:xfrm>
          <a:prstGeom prst="rect">
            <a:avLst/>
          </a:prstGeom>
          <a:noFill/>
        </p:spPr>
        <p:txBody>
          <a:bodyPr wrap="square" rtlCol="0">
            <a:spAutoFit/>
          </a:bodyPr>
          <a:lstStyle/>
          <a:p>
            <a:r>
              <a:rPr lang="en-GB" sz="7200" b="1" dirty="0" err="1">
                <a:latin typeface="+mj-lt"/>
                <a:ea typeface="Beirut" charset="-78"/>
                <a:cs typeface="Beirut" charset="-78"/>
              </a:rPr>
              <a:t>LearnIT</a:t>
            </a:r>
            <a:r>
              <a:rPr lang="en-GB" sz="7200" b="1" dirty="0">
                <a:latin typeface="+mj-lt"/>
                <a:ea typeface="Beirut" charset="-78"/>
                <a:cs typeface="Beirut" charset="-78"/>
              </a:rPr>
              <a:t>!</a:t>
            </a:r>
          </a:p>
          <a:p>
            <a:r>
              <a:rPr lang="en-GB" sz="7200" b="1" dirty="0" err="1">
                <a:latin typeface="+mj-lt"/>
                <a:ea typeface="Beirut" charset="-78"/>
                <a:cs typeface="Beirut" charset="-78"/>
              </a:rPr>
              <a:t>KnowIT</a:t>
            </a:r>
            <a:r>
              <a:rPr lang="en-GB" sz="7200" b="1" dirty="0">
                <a:latin typeface="+mj-lt"/>
                <a:ea typeface="Beirut" charset="-78"/>
                <a:cs typeface="Beirut" charset="-78"/>
              </a:rPr>
              <a:t>!</a:t>
            </a:r>
          </a:p>
          <a:p>
            <a:endParaRPr lang="en-GB" dirty="0"/>
          </a:p>
          <a:p>
            <a:r>
              <a:rPr lang="en-GB" sz="3600" b="1" dirty="0" smtClean="0">
                <a:solidFill>
                  <a:schemeClr val="tx1">
                    <a:lumMod val="50000"/>
                    <a:lumOff val="50000"/>
                  </a:schemeClr>
                </a:solidFill>
              </a:rPr>
              <a:t>Calculations involving masses</a:t>
            </a:r>
            <a:endParaRPr lang="en-GB" sz="3600" b="1" dirty="0">
              <a:solidFill>
                <a:schemeClr val="tx1">
                  <a:lumMod val="50000"/>
                  <a:lumOff val="50000"/>
                </a:schemeClr>
              </a:solidFill>
            </a:endParaRPr>
          </a:p>
          <a:p>
            <a:r>
              <a:rPr lang="en-GB" sz="3600" b="1" dirty="0">
                <a:solidFill>
                  <a:schemeClr val="tx1">
                    <a:lumMod val="50000"/>
                    <a:lumOff val="50000"/>
                  </a:schemeClr>
                </a:solidFill>
              </a:rPr>
              <a:t>PART </a:t>
            </a:r>
            <a:r>
              <a:rPr lang="en-GB" sz="3600" b="1" dirty="0" smtClean="0">
                <a:solidFill>
                  <a:schemeClr val="tx1">
                    <a:lumMod val="50000"/>
                    <a:lumOff val="50000"/>
                  </a:schemeClr>
                </a:solidFill>
              </a:rPr>
              <a:t>1</a:t>
            </a:r>
            <a:endParaRPr lang="en-GB" sz="3600" b="1" dirty="0">
              <a:solidFill>
                <a:schemeClr val="tx1">
                  <a:lumMod val="50000"/>
                  <a:lumOff val="50000"/>
                </a:schemeClr>
              </a:solidFill>
            </a:endParaRP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Relative formula mass</a:t>
            </a:r>
            <a:endParaRPr lang="en-GB" dirty="0"/>
          </a:p>
        </p:txBody>
      </p:sp>
    </p:spTree>
    <p:extLst>
      <p:ext uri="{BB962C8B-B14F-4D97-AF65-F5344CB8AC3E}">
        <p14:creationId xmlns:p14="http://schemas.microsoft.com/office/powerpoint/2010/main" val="42911257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069B2A78-7E5E-4A73-85E7-7312D26DA0D9}"/>
              </a:ext>
            </a:extLst>
          </p:cNvPr>
          <p:cNvSpPr txBox="1"/>
          <p:nvPr/>
        </p:nvSpPr>
        <p:spPr>
          <a:xfrm>
            <a:off x="215710" y="692696"/>
            <a:ext cx="8563822" cy="5878532"/>
          </a:xfrm>
          <a:prstGeom prst="rect">
            <a:avLst/>
          </a:prstGeom>
          <a:noFill/>
        </p:spPr>
        <p:txBody>
          <a:bodyPr wrap="square" rtlCol="0">
            <a:spAutoFit/>
          </a:bodyPr>
          <a:lstStyle/>
          <a:p>
            <a:r>
              <a:rPr lang="en-GB" sz="2000" b="1" dirty="0"/>
              <a:t>Relative formula mass (M</a:t>
            </a:r>
            <a:r>
              <a:rPr lang="en-GB" sz="2000" b="1" baseline="-25000" dirty="0"/>
              <a:t>r</a:t>
            </a:r>
            <a:r>
              <a:rPr lang="en-GB" sz="2000" b="1" dirty="0"/>
              <a:t>) </a:t>
            </a:r>
            <a:r>
              <a:rPr lang="en-GB" sz="2000" dirty="0"/>
              <a:t>of a compound is the </a:t>
            </a:r>
            <a:r>
              <a:rPr lang="en-GB" sz="2000" b="1" dirty="0"/>
              <a:t>sum</a:t>
            </a:r>
            <a:r>
              <a:rPr lang="en-GB" sz="2000" dirty="0"/>
              <a:t> of the </a:t>
            </a:r>
            <a:r>
              <a:rPr lang="en-GB" sz="2000" b="1" dirty="0"/>
              <a:t>relative atomic masses </a:t>
            </a:r>
            <a:r>
              <a:rPr lang="en-GB" sz="2000" dirty="0"/>
              <a:t>of the atoms in the numbers shown in the </a:t>
            </a:r>
            <a:r>
              <a:rPr lang="en-GB" sz="2000" b="1" dirty="0"/>
              <a:t>formula</a:t>
            </a:r>
            <a:r>
              <a:rPr lang="en-GB" sz="2000" dirty="0"/>
              <a:t>. </a:t>
            </a:r>
            <a:endParaRPr lang="en-GB" sz="2000" dirty="0" smtClean="0"/>
          </a:p>
          <a:p>
            <a:pPr algn="ctr"/>
            <a:r>
              <a:rPr lang="en-GB" sz="2000" b="1" u="sng" dirty="0" smtClean="0">
                <a:solidFill>
                  <a:schemeClr val="accent6">
                    <a:lumMod val="75000"/>
                  </a:schemeClr>
                </a:solidFill>
              </a:rPr>
              <a:t>The relative atomic masses can be found in the periodic table</a:t>
            </a:r>
            <a:endParaRPr lang="en-GB" sz="2000" b="1" u="sng" dirty="0">
              <a:solidFill>
                <a:schemeClr val="accent6">
                  <a:lumMod val="75000"/>
                </a:schemeClr>
              </a:solidFill>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r>
              <a:rPr lang="en-GB" sz="2000" dirty="0" smtClean="0">
                <a:sym typeface="Wingdings" panose="05000000000000000000" pitchFamily="2" charset="2"/>
              </a:rPr>
              <a:t>In </a:t>
            </a:r>
            <a:r>
              <a:rPr lang="en-GB" sz="2000" dirty="0">
                <a:sym typeface="Wingdings" panose="05000000000000000000" pitchFamily="2" charset="2"/>
              </a:rPr>
              <a:t>a </a:t>
            </a:r>
            <a:r>
              <a:rPr lang="en-GB" sz="2000" dirty="0" smtClean="0">
                <a:sym typeface="Wingdings" panose="05000000000000000000" pitchFamily="2" charset="2"/>
              </a:rPr>
              <a:t>balanced </a:t>
            </a:r>
            <a:r>
              <a:rPr lang="en-GB" sz="2000" dirty="0">
                <a:sym typeface="Wingdings" panose="05000000000000000000" pitchFamily="2" charset="2"/>
              </a:rPr>
              <a:t>chemical equation, the </a:t>
            </a:r>
            <a:r>
              <a:rPr lang="en-GB" sz="2000" b="1" dirty="0">
                <a:sym typeface="Wingdings" panose="05000000000000000000" pitchFamily="2" charset="2"/>
              </a:rPr>
              <a:t>sum</a:t>
            </a:r>
            <a:r>
              <a:rPr lang="en-GB" sz="2000" dirty="0">
                <a:sym typeface="Wingdings" panose="05000000000000000000" pitchFamily="2" charset="2"/>
              </a:rPr>
              <a:t> of the relative formula masses of the</a:t>
            </a:r>
            <a:r>
              <a:rPr lang="en-GB" sz="2000" b="1" dirty="0">
                <a:sym typeface="Wingdings" panose="05000000000000000000" pitchFamily="2" charset="2"/>
              </a:rPr>
              <a:t> reactants equals</a:t>
            </a:r>
            <a:r>
              <a:rPr lang="en-GB" sz="2000" dirty="0">
                <a:sym typeface="Wingdings" panose="05000000000000000000" pitchFamily="2" charset="2"/>
              </a:rPr>
              <a:t> the </a:t>
            </a:r>
            <a:r>
              <a:rPr lang="en-GB" sz="2000" b="1" dirty="0">
                <a:sym typeface="Wingdings" panose="05000000000000000000" pitchFamily="2" charset="2"/>
              </a:rPr>
              <a:t>sum</a:t>
            </a:r>
            <a:r>
              <a:rPr lang="en-GB" sz="2000" dirty="0">
                <a:sym typeface="Wingdings" panose="05000000000000000000" pitchFamily="2" charset="2"/>
              </a:rPr>
              <a:t> of the relative formula masses of the </a:t>
            </a:r>
            <a:r>
              <a:rPr lang="en-GB" sz="2000" b="1" dirty="0">
                <a:sym typeface="Wingdings" panose="05000000000000000000" pitchFamily="2" charset="2"/>
              </a:rPr>
              <a:t>products</a:t>
            </a:r>
            <a:r>
              <a:rPr lang="en-GB" sz="2000" dirty="0">
                <a:sym typeface="Wingdings" panose="05000000000000000000" pitchFamily="2" charset="2"/>
              </a:rPr>
              <a:t>.</a:t>
            </a:r>
          </a:p>
          <a:p>
            <a:r>
              <a:rPr lang="en-GB" sz="2000" dirty="0" smtClean="0">
                <a:sym typeface="Wingdings" panose="05000000000000000000" pitchFamily="2" charset="2"/>
              </a:rPr>
              <a:t>For </a:t>
            </a:r>
            <a:r>
              <a:rPr lang="en-GB" sz="2000" dirty="0">
                <a:sym typeface="Wingdings" panose="05000000000000000000" pitchFamily="2" charset="2"/>
              </a:rPr>
              <a:t>example:</a:t>
            </a:r>
            <a:r>
              <a:rPr lang="en-GB" sz="2000" b="1" dirty="0">
                <a:solidFill>
                  <a:schemeClr val="accent6">
                    <a:lumMod val="75000"/>
                  </a:schemeClr>
                </a:solidFill>
              </a:rPr>
              <a:t>		      2</a:t>
            </a:r>
            <a:r>
              <a:rPr lang="en-GB" sz="2000" b="1" dirty="0"/>
              <a:t>Mg + O</a:t>
            </a:r>
            <a:r>
              <a:rPr lang="en-GB" sz="2000" b="1" baseline="-25000" dirty="0"/>
              <a:t>2</a:t>
            </a:r>
            <a:r>
              <a:rPr lang="en-GB" sz="2000" b="1" dirty="0"/>
              <a:t> </a:t>
            </a:r>
            <a:r>
              <a:rPr lang="en-GB" sz="2000" b="1" dirty="0">
                <a:sym typeface="Wingdings" panose="05000000000000000000" pitchFamily="2" charset="2"/>
              </a:rPr>
              <a:t> </a:t>
            </a:r>
            <a:r>
              <a:rPr lang="en-GB" sz="2000" b="1" dirty="0">
                <a:solidFill>
                  <a:schemeClr val="accent6">
                    <a:lumMod val="75000"/>
                  </a:schemeClr>
                </a:solidFill>
                <a:sym typeface="Wingdings" panose="05000000000000000000" pitchFamily="2" charset="2"/>
              </a:rPr>
              <a:t>2</a:t>
            </a:r>
            <a:r>
              <a:rPr lang="en-GB" sz="2000" b="1" dirty="0">
                <a:sym typeface="Wingdings" panose="05000000000000000000" pitchFamily="2" charset="2"/>
              </a:rPr>
              <a:t>MgO</a:t>
            </a:r>
          </a:p>
          <a:p>
            <a:r>
              <a:rPr lang="en-GB" sz="2000" dirty="0"/>
              <a:t>                                           </a:t>
            </a:r>
            <a:r>
              <a:rPr lang="en-GB" sz="2000" dirty="0" smtClean="0"/>
              <a:t>  </a:t>
            </a:r>
            <a:r>
              <a:rPr lang="en-GB" sz="2000" dirty="0"/>
              <a:t>(2x24) + (2x16) </a:t>
            </a:r>
            <a:r>
              <a:rPr lang="en-GB" sz="2000" dirty="0">
                <a:sym typeface="Wingdings" panose="05000000000000000000" pitchFamily="2" charset="2"/>
              </a:rPr>
              <a:t> 2 x (24+16)</a:t>
            </a:r>
          </a:p>
          <a:p>
            <a:r>
              <a:rPr lang="en-GB" sz="2000" dirty="0">
                <a:sym typeface="Wingdings" panose="05000000000000000000" pitchFamily="2" charset="2"/>
              </a:rPr>
              <a:t>                                                                  </a:t>
            </a:r>
            <a:r>
              <a:rPr lang="en-GB" sz="2000" dirty="0" smtClean="0">
                <a:sym typeface="Wingdings" panose="05000000000000000000" pitchFamily="2" charset="2"/>
              </a:rPr>
              <a:t>  </a:t>
            </a:r>
            <a:r>
              <a:rPr lang="en-GB" sz="2000" dirty="0">
                <a:sym typeface="Wingdings" panose="05000000000000000000" pitchFamily="2" charset="2"/>
              </a:rPr>
              <a:t>80  80</a:t>
            </a:r>
            <a:endParaRPr lang="en-GB" sz="2000" dirty="0"/>
          </a:p>
        </p:txBody>
      </p:sp>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Chemical measurements - PART 2</a:t>
            </a:r>
            <a:endParaRPr lang="en-GB" sz="2400" b="1" dirty="0">
              <a:solidFill>
                <a:schemeClr val="accent6"/>
              </a:solidFill>
            </a:endParaRPr>
          </a:p>
        </p:txBody>
      </p:sp>
      <p:sp>
        <p:nvSpPr>
          <p:cNvPr id="4" name="AutoShape 2" descr="Image result for plum pudding model">
            <a:extLst>
              <a:ext uri="{FF2B5EF4-FFF2-40B4-BE49-F238E27FC236}">
                <a16:creationId xmlns=""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a:extLst>
              <a:ext uri="{FF2B5EF4-FFF2-40B4-BE49-F238E27FC236}">
                <a16:creationId xmlns="" xmlns:a16="http://schemas.microsoft.com/office/drawing/2014/main" id="{7661A214-67F4-4BB4-BD48-FB86C4D73215}"/>
              </a:ext>
            </a:extLst>
          </p:cNvPr>
          <p:cNvSpPr/>
          <p:nvPr/>
        </p:nvSpPr>
        <p:spPr>
          <a:xfrm>
            <a:off x="448889" y="1660503"/>
            <a:ext cx="3888432" cy="1726250"/>
          </a:xfrm>
          <a:prstGeom prst="rect">
            <a:avLst/>
          </a:prstGeom>
          <a:solidFill>
            <a:schemeClr val="accent6">
              <a:lumMod val="20000"/>
              <a:lumOff val="8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err="1">
                <a:solidFill>
                  <a:schemeClr val="tx1"/>
                </a:solidFill>
              </a:rPr>
              <a:t>NaCl</a:t>
            </a:r>
            <a:endParaRPr lang="en-GB" b="1" dirty="0">
              <a:solidFill>
                <a:schemeClr val="tx1"/>
              </a:solidFill>
            </a:endParaRPr>
          </a:p>
          <a:p>
            <a:pPr algn="ctr"/>
            <a:r>
              <a:rPr lang="en-GB" sz="2000" i="1" dirty="0">
                <a:solidFill>
                  <a:schemeClr val="tx1"/>
                </a:solidFill>
              </a:rPr>
              <a:t>(1 x Na + 1 x Cl)</a:t>
            </a:r>
          </a:p>
          <a:p>
            <a:pPr algn="ctr"/>
            <a:r>
              <a:rPr lang="en-GB" sz="2000" dirty="0" err="1">
                <a:solidFill>
                  <a:schemeClr val="tx1"/>
                </a:solidFill>
              </a:rPr>
              <a:t>A</a:t>
            </a:r>
            <a:r>
              <a:rPr lang="en-GB" sz="2000" baseline="-25000" dirty="0" err="1">
                <a:solidFill>
                  <a:schemeClr val="tx1"/>
                </a:solidFill>
              </a:rPr>
              <a:t>r</a:t>
            </a:r>
            <a:r>
              <a:rPr lang="en-GB" sz="2000" dirty="0">
                <a:solidFill>
                  <a:schemeClr val="tx1"/>
                </a:solidFill>
              </a:rPr>
              <a:t>:  Na (23)  Cl (35.5)</a:t>
            </a:r>
          </a:p>
          <a:p>
            <a:pPr algn="ctr"/>
            <a:endParaRPr lang="en-GB" sz="2000" dirty="0">
              <a:solidFill>
                <a:schemeClr val="tx1"/>
              </a:solidFill>
            </a:endParaRPr>
          </a:p>
          <a:p>
            <a:pPr algn="ctr"/>
            <a:r>
              <a:rPr lang="en-GB" sz="2000" b="1" dirty="0">
                <a:solidFill>
                  <a:schemeClr val="accent6">
                    <a:lumMod val="75000"/>
                  </a:schemeClr>
                </a:solidFill>
              </a:rPr>
              <a:t>M</a:t>
            </a:r>
            <a:r>
              <a:rPr lang="en-GB" sz="2000" b="1" baseline="-25000" dirty="0">
                <a:solidFill>
                  <a:schemeClr val="accent6">
                    <a:lumMod val="75000"/>
                  </a:schemeClr>
                </a:solidFill>
              </a:rPr>
              <a:t>r</a:t>
            </a:r>
            <a:r>
              <a:rPr lang="en-GB" sz="2000" b="1" dirty="0">
                <a:solidFill>
                  <a:schemeClr val="accent6">
                    <a:lumMod val="75000"/>
                  </a:schemeClr>
                </a:solidFill>
              </a:rPr>
              <a:t> = 23 + 35.5 = 58.5</a:t>
            </a:r>
          </a:p>
        </p:txBody>
      </p:sp>
      <p:sp>
        <p:nvSpPr>
          <p:cNvPr id="6" name="Rectangle 5">
            <a:extLst>
              <a:ext uri="{FF2B5EF4-FFF2-40B4-BE49-F238E27FC236}">
                <a16:creationId xmlns="" xmlns:a16="http://schemas.microsoft.com/office/drawing/2014/main" id="{2624394A-19CA-41D9-9467-EB5D5F493B78}"/>
              </a:ext>
            </a:extLst>
          </p:cNvPr>
          <p:cNvSpPr/>
          <p:nvPr/>
        </p:nvSpPr>
        <p:spPr>
          <a:xfrm>
            <a:off x="4724400" y="1692424"/>
            <a:ext cx="4065131" cy="1726250"/>
          </a:xfrm>
          <a:prstGeom prst="rect">
            <a:avLst/>
          </a:prstGeom>
          <a:solidFill>
            <a:schemeClr val="accent6">
              <a:lumMod val="20000"/>
              <a:lumOff val="8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rPr>
              <a:t>H</a:t>
            </a:r>
            <a:r>
              <a:rPr lang="en-GB" sz="2400" b="1" baseline="-25000" dirty="0">
                <a:solidFill>
                  <a:schemeClr val="tx1"/>
                </a:solidFill>
              </a:rPr>
              <a:t>2</a:t>
            </a:r>
            <a:r>
              <a:rPr lang="en-GB" sz="2400" b="1" dirty="0">
                <a:solidFill>
                  <a:schemeClr val="tx1"/>
                </a:solidFill>
              </a:rPr>
              <a:t>O</a:t>
            </a:r>
          </a:p>
          <a:p>
            <a:pPr algn="ctr"/>
            <a:r>
              <a:rPr lang="en-GB" sz="2000" i="1" dirty="0">
                <a:solidFill>
                  <a:schemeClr val="tx1"/>
                </a:solidFill>
              </a:rPr>
              <a:t>(2 x H + 1 x O)</a:t>
            </a:r>
          </a:p>
          <a:p>
            <a:pPr algn="ctr"/>
            <a:r>
              <a:rPr lang="en-GB" sz="2000" dirty="0" err="1">
                <a:solidFill>
                  <a:schemeClr val="tx1"/>
                </a:solidFill>
              </a:rPr>
              <a:t>A</a:t>
            </a:r>
            <a:r>
              <a:rPr lang="en-GB" sz="2000" baseline="-25000" dirty="0" err="1">
                <a:solidFill>
                  <a:schemeClr val="tx1"/>
                </a:solidFill>
              </a:rPr>
              <a:t>r</a:t>
            </a:r>
            <a:r>
              <a:rPr lang="en-GB" sz="2000" dirty="0">
                <a:solidFill>
                  <a:schemeClr val="tx1"/>
                </a:solidFill>
              </a:rPr>
              <a:t>: H (1)  O (16)</a:t>
            </a:r>
          </a:p>
          <a:p>
            <a:pPr algn="ctr"/>
            <a:endParaRPr lang="en-GB" sz="2000" dirty="0">
              <a:solidFill>
                <a:schemeClr val="tx1"/>
              </a:solidFill>
            </a:endParaRPr>
          </a:p>
          <a:p>
            <a:pPr algn="ctr"/>
            <a:r>
              <a:rPr lang="en-GB" sz="2000" b="1" dirty="0">
                <a:solidFill>
                  <a:schemeClr val="accent6">
                    <a:lumMod val="75000"/>
                  </a:schemeClr>
                </a:solidFill>
              </a:rPr>
              <a:t>M</a:t>
            </a:r>
            <a:r>
              <a:rPr lang="en-GB" sz="2000" b="1" baseline="-25000" dirty="0">
                <a:solidFill>
                  <a:schemeClr val="accent6">
                    <a:lumMod val="75000"/>
                  </a:schemeClr>
                </a:solidFill>
              </a:rPr>
              <a:t>r</a:t>
            </a:r>
            <a:r>
              <a:rPr lang="en-GB" sz="2000" b="1" dirty="0">
                <a:solidFill>
                  <a:schemeClr val="accent6">
                    <a:lumMod val="75000"/>
                  </a:schemeClr>
                </a:solidFill>
              </a:rPr>
              <a:t> = (1 x 2) + 16 = 18</a:t>
            </a:r>
          </a:p>
        </p:txBody>
      </p:sp>
      <p:sp>
        <p:nvSpPr>
          <p:cNvPr id="8" name="Rectangle 7">
            <a:extLst>
              <a:ext uri="{FF2B5EF4-FFF2-40B4-BE49-F238E27FC236}">
                <a16:creationId xmlns="" xmlns:a16="http://schemas.microsoft.com/office/drawing/2014/main" id="{B5E8D209-4131-4DBD-A539-93B67BA2DC3D}"/>
              </a:ext>
            </a:extLst>
          </p:cNvPr>
          <p:cNvSpPr/>
          <p:nvPr/>
        </p:nvSpPr>
        <p:spPr>
          <a:xfrm>
            <a:off x="438889" y="3320774"/>
            <a:ext cx="3898431" cy="1584176"/>
          </a:xfrm>
          <a:prstGeom prst="rect">
            <a:avLst/>
          </a:prstGeom>
          <a:solidFill>
            <a:schemeClr val="accent6">
              <a:lumMod val="20000"/>
              <a:lumOff val="8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rPr>
              <a:t>H</a:t>
            </a:r>
            <a:r>
              <a:rPr lang="en-GB" sz="2400" b="1" baseline="-25000" dirty="0">
                <a:solidFill>
                  <a:schemeClr val="tx1"/>
                </a:solidFill>
              </a:rPr>
              <a:t>2</a:t>
            </a:r>
            <a:r>
              <a:rPr lang="en-GB" sz="2400" b="1" dirty="0">
                <a:solidFill>
                  <a:schemeClr val="tx1"/>
                </a:solidFill>
              </a:rPr>
              <a:t>SO</a:t>
            </a:r>
            <a:r>
              <a:rPr lang="en-GB" sz="2400" b="1" baseline="-25000" dirty="0">
                <a:solidFill>
                  <a:schemeClr val="tx1"/>
                </a:solidFill>
              </a:rPr>
              <a:t>4</a:t>
            </a:r>
            <a:endParaRPr lang="en-GB" b="1" baseline="-25000" dirty="0">
              <a:solidFill>
                <a:schemeClr val="tx1"/>
              </a:solidFill>
            </a:endParaRPr>
          </a:p>
          <a:p>
            <a:pPr algn="ctr"/>
            <a:r>
              <a:rPr lang="en-GB" sz="2000" i="1" dirty="0">
                <a:solidFill>
                  <a:schemeClr val="tx1"/>
                </a:solidFill>
              </a:rPr>
              <a:t>(2 x H + 1 x S + 4 x O)</a:t>
            </a:r>
          </a:p>
          <a:p>
            <a:pPr algn="ctr"/>
            <a:r>
              <a:rPr lang="en-GB" sz="2000" dirty="0" err="1">
                <a:solidFill>
                  <a:schemeClr val="tx1"/>
                </a:solidFill>
              </a:rPr>
              <a:t>A</a:t>
            </a:r>
            <a:r>
              <a:rPr lang="en-GB" sz="2000" baseline="-25000" dirty="0" err="1">
                <a:solidFill>
                  <a:schemeClr val="tx1"/>
                </a:solidFill>
              </a:rPr>
              <a:t>r</a:t>
            </a:r>
            <a:r>
              <a:rPr lang="en-GB" sz="2000" dirty="0">
                <a:solidFill>
                  <a:schemeClr val="tx1"/>
                </a:solidFill>
              </a:rPr>
              <a:t>:  H (1)  S (32)   O (16)</a:t>
            </a:r>
          </a:p>
          <a:p>
            <a:pPr algn="ctr"/>
            <a:endParaRPr lang="en-GB" sz="2000" dirty="0">
              <a:solidFill>
                <a:schemeClr val="tx1"/>
              </a:solidFill>
            </a:endParaRPr>
          </a:p>
          <a:p>
            <a:pPr algn="ctr"/>
            <a:r>
              <a:rPr lang="en-GB" sz="2000" b="1" dirty="0">
                <a:solidFill>
                  <a:schemeClr val="accent6">
                    <a:lumMod val="75000"/>
                  </a:schemeClr>
                </a:solidFill>
              </a:rPr>
              <a:t>M</a:t>
            </a:r>
            <a:r>
              <a:rPr lang="en-GB" sz="2000" b="1" baseline="-25000" dirty="0">
                <a:solidFill>
                  <a:schemeClr val="accent6">
                    <a:lumMod val="75000"/>
                  </a:schemeClr>
                </a:solidFill>
              </a:rPr>
              <a:t>r</a:t>
            </a:r>
            <a:r>
              <a:rPr lang="en-GB" sz="2000" b="1" dirty="0">
                <a:solidFill>
                  <a:schemeClr val="accent6">
                    <a:lumMod val="75000"/>
                  </a:schemeClr>
                </a:solidFill>
              </a:rPr>
              <a:t> = (1x2) + 32 + (16x4) = 98</a:t>
            </a:r>
          </a:p>
        </p:txBody>
      </p:sp>
      <p:sp>
        <p:nvSpPr>
          <p:cNvPr id="9" name="Rectangle 8">
            <a:extLst>
              <a:ext uri="{FF2B5EF4-FFF2-40B4-BE49-F238E27FC236}">
                <a16:creationId xmlns="" xmlns:a16="http://schemas.microsoft.com/office/drawing/2014/main" id="{49A26A80-7528-4C46-A72F-9CE608930777}"/>
              </a:ext>
            </a:extLst>
          </p:cNvPr>
          <p:cNvSpPr/>
          <p:nvPr/>
        </p:nvSpPr>
        <p:spPr>
          <a:xfrm>
            <a:off x="4724400" y="3320774"/>
            <a:ext cx="4055132" cy="1594502"/>
          </a:xfrm>
          <a:prstGeom prst="rect">
            <a:avLst/>
          </a:prstGeom>
          <a:solidFill>
            <a:schemeClr val="accent6">
              <a:lumMod val="20000"/>
              <a:lumOff val="80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rPr>
              <a:t>Al</a:t>
            </a:r>
            <a:r>
              <a:rPr lang="en-GB" sz="2400" b="1" baseline="-25000" dirty="0">
                <a:solidFill>
                  <a:schemeClr val="tx1"/>
                </a:solidFill>
              </a:rPr>
              <a:t>2</a:t>
            </a:r>
            <a:r>
              <a:rPr lang="en-GB" sz="2400" b="1" dirty="0">
                <a:solidFill>
                  <a:schemeClr val="tx1"/>
                </a:solidFill>
              </a:rPr>
              <a:t>(SO</a:t>
            </a:r>
            <a:r>
              <a:rPr lang="en-GB" sz="2400" b="1" baseline="-25000" dirty="0">
                <a:solidFill>
                  <a:schemeClr val="tx1"/>
                </a:solidFill>
              </a:rPr>
              <a:t>4</a:t>
            </a:r>
            <a:r>
              <a:rPr lang="en-GB" sz="2400" b="1" dirty="0">
                <a:solidFill>
                  <a:schemeClr val="tx1"/>
                </a:solidFill>
              </a:rPr>
              <a:t>)</a:t>
            </a:r>
            <a:r>
              <a:rPr lang="en-GB" sz="2400" b="1" baseline="-25000" dirty="0">
                <a:solidFill>
                  <a:schemeClr val="tx1"/>
                </a:solidFill>
              </a:rPr>
              <a:t>3</a:t>
            </a:r>
            <a:endParaRPr lang="en-GB" b="1" baseline="-25000" dirty="0">
              <a:solidFill>
                <a:schemeClr val="tx1"/>
              </a:solidFill>
            </a:endParaRPr>
          </a:p>
          <a:p>
            <a:pPr algn="ctr"/>
            <a:r>
              <a:rPr lang="en-GB" sz="2000" i="1" dirty="0">
                <a:solidFill>
                  <a:schemeClr val="tx1"/>
                </a:solidFill>
              </a:rPr>
              <a:t>(2 x Al + 3 x S + 12 x O)</a:t>
            </a:r>
          </a:p>
          <a:p>
            <a:pPr algn="ctr"/>
            <a:r>
              <a:rPr lang="en-GB" sz="2000" dirty="0" err="1">
                <a:solidFill>
                  <a:schemeClr val="tx1"/>
                </a:solidFill>
              </a:rPr>
              <a:t>A</a:t>
            </a:r>
            <a:r>
              <a:rPr lang="en-GB" sz="2000" baseline="-25000" dirty="0" err="1">
                <a:solidFill>
                  <a:schemeClr val="tx1"/>
                </a:solidFill>
              </a:rPr>
              <a:t>r</a:t>
            </a:r>
            <a:r>
              <a:rPr lang="en-GB" sz="2000" dirty="0">
                <a:solidFill>
                  <a:schemeClr val="tx1"/>
                </a:solidFill>
              </a:rPr>
              <a:t>:  Al (27)  S (32) O (16)</a:t>
            </a:r>
          </a:p>
          <a:p>
            <a:pPr algn="ctr"/>
            <a:endParaRPr lang="en-GB" sz="2000" dirty="0">
              <a:solidFill>
                <a:schemeClr val="tx1"/>
              </a:solidFill>
            </a:endParaRPr>
          </a:p>
          <a:p>
            <a:pPr algn="ctr"/>
            <a:r>
              <a:rPr lang="en-GB" sz="2000" b="1" dirty="0">
                <a:solidFill>
                  <a:schemeClr val="accent6">
                    <a:lumMod val="75000"/>
                  </a:schemeClr>
                </a:solidFill>
              </a:rPr>
              <a:t>M</a:t>
            </a:r>
            <a:r>
              <a:rPr lang="en-GB" sz="2000" b="1" baseline="-25000" dirty="0">
                <a:solidFill>
                  <a:schemeClr val="accent6">
                    <a:lumMod val="75000"/>
                  </a:schemeClr>
                </a:solidFill>
              </a:rPr>
              <a:t>r</a:t>
            </a:r>
            <a:r>
              <a:rPr lang="en-GB" sz="2000" b="1" dirty="0">
                <a:solidFill>
                  <a:schemeClr val="accent6">
                    <a:lumMod val="75000"/>
                  </a:schemeClr>
                </a:solidFill>
              </a:rPr>
              <a:t> = (27x2) + (32x3) + (16x12) = 342</a:t>
            </a:r>
          </a:p>
        </p:txBody>
      </p:sp>
    </p:spTree>
    <p:extLst>
      <p:ext uri="{BB962C8B-B14F-4D97-AF65-F5344CB8AC3E}">
        <p14:creationId xmlns:p14="http://schemas.microsoft.com/office/powerpoint/2010/main" val="1765013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4489A17B-A778-43E8-8CAD-39AF0ABD1C3C}" vid="{5B90DF28-B678-4AF8-820C-D210C98786D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1CB82242DB234F99AC68EA2D00A2C0" ma:contentTypeVersion="13" ma:contentTypeDescription="Create a new document." ma:contentTypeScope="" ma:versionID="9ce34b6a7971d622464f927ce8bd2ada">
  <xsd:schema xmlns:xsd="http://www.w3.org/2001/XMLSchema" xmlns:xs="http://www.w3.org/2001/XMLSchema" xmlns:p="http://schemas.microsoft.com/office/2006/metadata/properties" xmlns:ns2="9f6bb6b4-1e89-4830-86e6-f515253dc81c" xmlns:ns3="5edab1e1-a49c-4ad1-82da-d5d2c0009e7c" targetNamespace="http://schemas.microsoft.com/office/2006/metadata/properties" ma:root="true" ma:fieldsID="5ef9ed965d96a55c1b9d6fdf3499228f" ns2:_="" ns3:_="">
    <xsd:import namespace="9f6bb6b4-1e89-4830-86e6-f515253dc81c"/>
    <xsd:import namespace="5edab1e1-a49c-4ad1-82da-d5d2c0009e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bb6b4-1e89-4830-86e6-f515253dc8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dab1e1-a49c-4ad1-82da-d5d2c0009e7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F59F96-62AB-4B5E-BE39-08F34AF8EB22}"/>
</file>

<file path=customXml/itemProps2.xml><?xml version="1.0" encoding="utf-8"?>
<ds:datastoreItem xmlns:ds="http://schemas.openxmlformats.org/officeDocument/2006/customXml" ds:itemID="{CE277BBC-42F7-4EC9-9382-73B7D8D1E1CD}"/>
</file>

<file path=customXml/itemProps3.xml><?xml version="1.0" encoding="utf-8"?>
<ds:datastoreItem xmlns:ds="http://schemas.openxmlformats.org/officeDocument/2006/customXml" ds:itemID="{725CA90E-7957-4C00-9736-9692A130746A}"/>
</file>

<file path=docProps/app.xml><?xml version="1.0" encoding="utf-8"?>
<Properties xmlns="http://schemas.openxmlformats.org/officeDocument/2006/extended-properties" xmlns:vt="http://schemas.openxmlformats.org/officeDocument/2006/docPropsVTypes">
  <Template/>
  <TotalTime>26843</TotalTime>
  <Words>13121</Words>
  <Application>Microsoft Office PowerPoint</Application>
  <PresentationFormat>On-screen Show (4:3)</PresentationFormat>
  <Paragraphs>2072</Paragraphs>
  <Slides>159</Slides>
  <Notes>125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159</vt:i4>
      </vt:variant>
    </vt:vector>
  </HeadingPairs>
  <TitlesOfParts>
    <vt:vector size="169" baseType="lpstr">
      <vt:lpstr>Arial</vt:lpstr>
      <vt:lpstr>Beirut</vt:lpstr>
      <vt:lpstr>Calibri</vt:lpstr>
      <vt:lpstr>Calibri Light</vt:lpstr>
      <vt:lpstr>Lato Medium</vt:lpstr>
      <vt:lpstr>News Gothic MT</vt:lpstr>
      <vt:lpstr>Times New Roman</vt:lpstr>
      <vt:lpstr>Wingdings</vt:lpstr>
      <vt:lpstr>1_Office Theme</vt:lpstr>
      <vt:lpstr>Custom Design</vt:lpstr>
      <vt:lpstr>PowerPoint Presentation</vt:lpstr>
      <vt:lpstr>Overview   Key concepts in chemistry</vt:lpstr>
      <vt:lpstr>Overview   Key concepts in chemistry</vt:lpstr>
      <vt:lpstr>PowerPoint Presentation</vt:lpstr>
      <vt:lpstr>Model of the atom</vt:lpstr>
      <vt:lpstr>Model of the atom</vt:lpstr>
      <vt:lpstr>Model of the atom</vt:lpstr>
      <vt:lpstr>Structure of the atom</vt:lpstr>
      <vt:lpstr>Structure of the atom</vt:lpstr>
      <vt:lpstr>PowerPoint Presentation</vt:lpstr>
      <vt:lpstr>Atomic model PART 1 – QuestionIT</vt:lpstr>
      <vt:lpstr>Atomic model PART 2 – QuestionIT</vt:lpstr>
      <vt:lpstr>PowerPoint Presentation</vt:lpstr>
      <vt:lpstr>Atomic model PART 1 – QuestionIT</vt:lpstr>
      <vt:lpstr>Atomic model PART 1 – QuestionIT</vt:lpstr>
      <vt:lpstr>Atomic model PART 2 – QuestionIT</vt:lpstr>
      <vt:lpstr>Atomic model PART 2 – QuestionIT</vt:lpstr>
      <vt:lpstr>PowerPoint Presentation</vt:lpstr>
      <vt:lpstr>Isotopes</vt:lpstr>
      <vt:lpstr>Relative atomic mass (HT)</vt:lpstr>
      <vt:lpstr>PowerPoint Presentation</vt:lpstr>
      <vt:lpstr>Atomic structure PART 2 – QuestionIT</vt:lpstr>
      <vt:lpstr>PowerPoint Presentation</vt:lpstr>
      <vt:lpstr>Atomic structure PART 2 – QuestionIT</vt:lpstr>
      <vt:lpstr>Atomic structure PART 2 – QuestionIT</vt:lpstr>
      <vt:lpstr>PowerPoint Presentation</vt:lpstr>
      <vt:lpstr>Periodic table</vt:lpstr>
      <vt:lpstr>Periodic table</vt:lpstr>
      <vt:lpstr>Periodic table</vt:lpstr>
      <vt:lpstr>Electronic configuration</vt:lpstr>
      <vt:lpstr>PowerPoint Presentation</vt:lpstr>
      <vt:lpstr>Periodic table – QuestionIT</vt:lpstr>
      <vt:lpstr>Periodic table – QuestionIT</vt:lpstr>
      <vt:lpstr>PowerPoint Presentation</vt:lpstr>
      <vt:lpstr>Periodic table – QuestionIT</vt:lpstr>
      <vt:lpstr>Periodic table – QuestionIT</vt:lpstr>
      <vt:lpstr>Periodic table – QuestionIT</vt:lpstr>
      <vt:lpstr>PowerPoint Presentation</vt:lpstr>
      <vt:lpstr>Ions</vt:lpstr>
      <vt:lpstr>Ionic bonding</vt:lpstr>
      <vt:lpstr>Ionic bonding</vt:lpstr>
      <vt:lpstr>Ionic bonding</vt:lpstr>
      <vt:lpstr>Names of compounds</vt:lpstr>
      <vt:lpstr>Deduce the formulae of ionic compounds </vt:lpstr>
      <vt:lpstr>PowerPoint Presentation</vt:lpstr>
      <vt:lpstr>PowerPoint Presentation</vt:lpstr>
      <vt:lpstr>Bonding PART 1 – QuestionIT</vt:lpstr>
      <vt:lpstr>Bonding PART 1 – QuestionIT</vt:lpstr>
      <vt:lpstr>Bonding PART 1 – QuestionIT</vt:lpstr>
      <vt:lpstr>PowerPoint Presentation</vt:lpstr>
      <vt:lpstr>Bonding PART 1 – QuestionIT</vt:lpstr>
      <vt:lpstr>Bonding PART 1 – QuestionIT</vt:lpstr>
      <vt:lpstr>Bonding PART 1 – QuestionIT</vt:lpstr>
      <vt:lpstr>Bonding PART 1 – QuestionIT</vt:lpstr>
      <vt:lpstr>PowerPoint Presentation</vt:lpstr>
      <vt:lpstr>Covalent bonding</vt:lpstr>
      <vt:lpstr>PowerPoint Presentation</vt:lpstr>
      <vt:lpstr>Covalent bonding</vt:lpstr>
      <vt:lpstr>PowerPoint Presentation</vt:lpstr>
      <vt:lpstr>Bonding – Part 2 – QuestionIT</vt:lpstr>
      <vt:lpstr>PowerPoint Presentation</vt:lpstr>
      <vt:lpstr>Bonding – Part 2 – QuestionIT</vt:lpstr>
      <vt:lpstr>Bonding – Part 2 – QuestionIT</vt:lpstr>
      <vt:lpstr>PowerPoint Presentation</vt:lpstr>
      <vt:lpstr>PowerPoint Presentation</vt:lpstr>
      <vt:lpstr>PowerPoint Presentation</vt:lpstr>
      <vt:lpstr>PowerPoint Presentation</vt:lpstr>
      <vt:lpstr>PowerPoint Presentation</vt:lpstr>
      <vt:lpstr>Properties of substances – Part 1 – QuestionIT</vt:lpstr>
      <vt:lpstr>Properties of substances – Part 1 – QuestionIT</vt:lpstr>
      <vt:lpstr>PowerPoint Presentation</vt:lpstr>
      <vt:lpstr>Properties of substances – Part 1 – QuestionIT</vt:lpstr>
      <vt:lpstr>Properties of substances – Part 1 – QuestionIT</vt:lpstr>
      <vt:lpstr>PowerPoint Presentation</vt:lpstr>
      <vt:lpstr>PowerPoint Presentation</vt:lpstr>
      <vt:lpstr>Diamond</vt:lpstr>
      <vt:lpstr>Graphite</vt:lpstr>
      <vt:lpstr>Fullerenes</vt:lpstr>
      <vt:lpstr>Graphene</vt:lpstr>
      <vt:lpstr>Polymers</vt:lpstr>
      <vt:lpstr>PowerPoint Presentation</vt:lpstr>
      <vt:lpstr>Properties of substances – Part 2 – QuestionIT</vt:lpstr>
      <vt:lpstr>Properties of substances – Part 2 – QuestionIT</vt:lpstr>
      <vt:lpstr>PowerPoint Presentation</vt:lpstr>
      <vt:lpstr>Properties of substances – Part 2 – QuestionIT</vt:lpstr>
      <vt:lpstr>Properties of substances – Part 2 – QuestionIT</vt:lpstr>
      <vt:lpstr>PowerPoint Presentation</vt:lpstr>
      <vt:lpstr>Metallic bonding</vt:lpstr>
      <vt:lpstr>Properties of metals</vt:lpstr>
      <vt:lpstr>Limitations of models</vt:lpstr>
      <vt:lpstr>PowerPoint Presentation</vt:lpstr>
      <vt:lpstr>Properties of substances – Part 3 – QuestionIT</vt:lpstr>
      <vt:lpstr>Properties of substances – Part 3 – QuestionIT</vt:lpstr>
      <vt:lpstr>PowerPoint Presentation</vt:lpstr>
      <vt:lpstr>Properties of substances – Part 3 – QuestionIT</vt:lpstr>
      <vt:lpstr>Properties of substances – Part 3 – QuestionIT</vt:lpstr>
      <vt:lpstr>Properties of substances – Part 3 – QuestionIT</vt:lpstr>
      <vt:lpstr>PowerPoint Presentation</vt:lpstr>
      <vt:lpstr>Chemical measurements - PART 2</vt:lpstr>
      <vt:lpstr>PowerPoint Presentation</vt:lpstr>
      <vt:lpstr>Chemical measurements– QuestionIT</vt:lpstr>
      <vt:lpstr>PowerPoint Presentation</vt:lpstr>
      <vt:lpstr>Chemical measurements– QuestionIT</vt:lpstr>
      <vt:lpstr>Chemical measurements– QuestionIT</vt:lpstr>
      <vt:lpstr>PowerPoint Presentation</vt:lpstr>
      <vt:lpstr>Calculate the formulae of simple compounds</vt:lpstr>
      <vt:lpstr>Calculate the formulae of simple compounds</vt:lpstr>
      <vt:lpstr>Empirical and molecular formulae</vt:lpstr>
      <vt:lpstr>Empirical and molecular formulae</vt:lpstr>
      <vt:lpstr>Determine empirical formula experimentally</vt:lpstr>
      <vt:lpstr>Determine empirical formula experimentally</vt:lpstr>
      <vt:lpstr>PowerPoint Presentation</vt:lpstr>
      <vt:lpstr>Empirical and molecular formulae – QuestionIT</vt:lpstr>
      <vt:lpstr>Empirical and molecular formulae – QuestionIT</vt:lpstr>
      <vt:lpstr>PowerPoint Presentation</vt:lpstr>
      <vt:lpstr>Empirical and molecular formulae – QuestionIT</vt:lpstr>
      <vt:lpstr>Empirical and molecular formulae – QuestionIT</vt:lpstr>
      <vt:lpstr>Empirical and molecular formulae – QuestionIT</vt:lpstr>
      <vt:lpstr>Empirical and molecular formulae – QuestionIT</vt:lpstr>
      <vt:lpstr>PowerPoint Presentation</vt:lpstr>
      <vt:lpstr>Conservation of mass</vt:lpstr>
      <vt:lpstr>Conservation of mass: closed systems</vt:lpstr>
      <vt:lpstr>Conservation of mass: non-enclosed systems</vt:lpstr>
      <vt:lpstr>Conservation of mass: non-enclosed systems</vt:lpstr>
      <vt:lpstr>PowerPoint Presentation</vt:lpstr>
      <vt:lpstr>Chemical measurements – QuestionIT</vt:lpstr>
      <vt:lpstr>Chemical measurements – QuestionIT</vt:lpstr>
      <vt:lpstr>PowerPoint Presentation</vt:lpstr>
      <vt:lpstr>Chemical measurements – QuestionIT</vt:lpstr>
      <vt:lpstr>Chemical measurements – QuestionIT</vt:lpstr>
      <vt:lpstr>PowerPoint Presentation</vt:lpstr>
      <vt:lpstr>Masses of reactants and products from balanced equations</vt:lpstr>
      <vt:lpstr>Masses of reactants and products from balanced equations</vt:lpstr>
      <vt:lpstr>Concentration of solutions</vt:lpstr>
      <vt:lpstr>Concentration of solution</vt:lpstr>
      <vt:lpstr>PowerPoint Presentation</vt:lpstr>
      <vt:lpstr>Calculations involving masses – Part 4 – QuestionIT</vt:lpstr>
      <vt:lpstr>Calculations involving masses – Part 4 – QuestionIT</vt:lpstr>
      <vt:lpstr>PowerPoint Presentation</vt:lpstr>
      <vt:lpstr>Calculations involving masses – Part 4 – QuestionIT</vt:lpstr>
      <vt:lpstr>Calculations involving masses – Part 4 – QuestionIT</vt:lpstr>
      <vt:lpstr>PowerPoint Presentation</vt:lpstr>
      <vt:lpstr>The mole and Avogadro constant</vt:lpstr>
      <vt:lpstr>The mole and Avogadro constant</vt:lpstr>
      <vt:lpstr>In excess</vt:lpstr>
      <vt:lpstr>Stoichiometry</vt:lpstr>
      <vt:lpstr>Stoichiometry</vt:lpstr>
      <vt:lpstr>PowerPoint Presentation</vt:lpstr>
      <vt:lpstr>Use of amount of substance (HT) – QuestionIT</vt:lpstr>
      <vt:lpstr>Use of amount of substance (HT) – QuestionIT</vt:lpstr>
      <vt:lpstr>Use of amount of substance (HT) – QuestionIT</vt:lpstr>
      <vt:lpstr>Use of amount of substance (HT) – QuestionIT</vt:lpstr>
      <vt:lpstr>Use of amount of substance (HT) – QuestionIT</vt:lpstr>
      <vt:lpstr>PowerPoint Presentation</vt:lpstr>
      <vt:lpstr>Use of amount of substance (HT) – QuestionIT</vt:lpstr>
      <vt:lpstr>Use of amount of substance (HT) – QuestionIT</vt:lpstr>
      <vt:lpstr>Use of amount of substance (HT) – QuestionIT</vt:lpstr>
      <vt:lpstr>Use of amount of substance (HT) – QuestionIT</vt:lpstr>
      <vt:lpstr>Use of amount of substance (HT) – QuestionIT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zarina shaffi</dc:creator>
  <cp:lastModifiedBy>Karen Collins</cp:lastModifiedBy>
  <cp:revision>552</cp:revision>
  <cp:lastPrinted>2018-01-23T11:55:22Z</cp:lastPrinted>
  <dcterms:created xsi:type="dcterms:W3CDTF">2016-03-05T09:38:04Z</dcterms:created>
  <dcterms:modified xsi:type="dcterms:W3CDTF">2018-05-15T08:20:13Z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0x010100EC1CB82242DB234F99AC68EA2D00A2C0</vt:lpwstr>
  </property>
</Properties>
</file>