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3"/>
  </p:notesMasterIdLst>
  <p:sldIdLst>
    <p:sldId id="256" r:id="rId3"/>
    <p:sldId id="281" r:id="rId4"/>
    <p:sldId id="314" r:id="rId5"/>
    <p:sldId id="282" r:id="rId6"/>
    <p:sldId id="332" r:id="rId7"/>
    <p:sldId id="333" r:id="rId8"/>
    <p:sldId id="331" r:id="rId9"/>
    <p:sldId id="283" r:id="rId10"/>
    <p:sldId id="335" r:id="rId11"/>
    <p:sldId id="336" r:id="rId12"/>
    <p:sldId id="337" r:id="rId13"/>
    <p:sldId id="374" r:id="rId14"/>
    <p:sldId id="375" r:id="rId15"/>
    <p:sldId id="381" r:id="rId16"/>
    <p:sldId id="382" r:id="rId17"/>
    <p:sldId id="376" r:id="rId18"/>
    <p:sldId id="377" r:id="rId19"/>
    <p:sldId id="358" r:id="rId20"/>
    <p:sldId id="357" r:id="rId21"/>
    <p:sldId id="379" r:id="rId22"/>
    <p:sldId id="383" r:id="rId23"/>
    <p:sldId id="380" r:id="rId24"/>
    <p:sldId id="330" r:id="rId25"/>
    <p:sldId id="426" r:id="rId26"/>
    <p:sldId id="427" r:id="rId27"/>
    <p:sldId id="428" r:id="rId28"/>
    <p:sldId id="429" r:id="rId29"/>
    <p:sldId id="430" r:id="rId30"/>
    <p:sldId id="431" r:id="rId31"/>
    <p:sldId id="432" r:id="rId32"/>
    <p:sldId id="433" r:id="rId33"/>
    <p:sldId id="425" r:id="rId34"/>
    <p:sldId id="417" r:id="rId35"/>
    <p:sldId id="418" r:id="rId36"/>
    <p:sldId id="423" r:id="rId37"/>
    <p:sldId id="419" r:id="rId38"/>
    <p:sldId id="420" r:id="rId39"/>
    <p:sldId id="421" r:id="rId40"/>
    <p:sldId id="422" r:id="rId41"/>
    <p:sldId id="42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 id="7" name="Microsoft Office User" initials="Office [7]" lastIdx="1" clrIdx="6">
    <p:extLst/>
  </p:cmAuthor>
  <p:cmAuthor id="8" name="Microsoft Office User" initials="Office [8]" lastIdx="1" clrIdx="7">
    <p:extLst/>
  </p:cmAuthor>
  <p:cmAuthor id="9" name="Microsoft Office User" initials="Office [9]" lastIdx="1" clrIdx="8">
    <p:extLst/>
  </p:cmAuthor>
  <p:cmAuthor id="10" name="Microsoft Office User" initials="Office [10]" lastIdx="1" clrIdx="9">
    <p:extLst/>
  </p:cmAuthor>
  <p:cmAuthor id="11" name="Microsoft Office User" initials="Office [11]" lastIdx="1" clrIdx="10">
    <p:extLst/>
  </p:cmAuthor>
  <p:cmAuthor id="12" name="Microsoft Office User" initials="Office [12]" lastIdx="1" clrIdx="11">
    <p:extLst/>
  </p:cmAuthor>
  <p:cmAuthor id="13" name="Microsoft Office User" initials="Office [13]" lastIdx="1" clrIdx="12">
    <p:extLst/>
  </p:cmAuthor>
  <p:cmAuthor id="14" name="Microsoft Office User" initials="Office [14]" lastIdx="1" clrIdx="13">
    <p:extLst/>
  </p:cmAuthor>
  <p:cmAuthor id="15" name="Microsoft Office User" initials="Office [15]" lastIdx="1" clrIdx="14">
    <p:extLst/>
  </p:cmAuthor>
  <p:cmAuthor id="16" name="Microsoft Office User" initials="Office [16]" lastIdx="1" clrIdx="15">
    <p:extLst/>
  </p:cmAuthor>
  <p:cmAuthor id="17" name="Microsoft Office User" initials="Office [17]" lastIdx="1" clrIdx="16">
    <p:extLst/>
  </p:cmAuthor>
  <p:cmAuthor id="18" name="Microsoft Office User" initials="Office [18]" lastIdx="1" clrIdx="17">
    <p:extLst/>
  </p:cmAuthor>
  <p:cmAuthor id="19" name="Microsoft Office User" initials="Office [19]" lastIdx="1" clrIdx="18">
    <p:extLst/>
  </p:cmAuthor>
  <p:cmAuthor id="20" name="Microsoft Office User" initials="Office [20]" lastIdx="1" clrIdx="19">
    <p:extLst/>
  </p:cmAuthor>
  <p:cmAuthor id="21" name="Microsoft Office User" initials="Office [21]" lastIdx="1" clrIdx="20">
    <p:extLst/>
  </p:cmAuthor>
  <p:cmAuthor id="22" name="Microsoft Office User" initials="Office [22]" lastIdx="1" clrIdx="21">
    <p:extLst/>
  </p:cmAuthor>
  <p:cmAuthor id="23" name="Microsoft Office User" initials="Office [23]" lastIdx="1" clrIdx="22">
    <p:extLst/>
  </p:cmAuthor>
  <p:cmAuthor id="24" name="Microsoft Office User" initials="Office [24]" lastIdx="1" clrIdx="23">
    <p:extLst/>
  </p:cmAuthor>
  <p:cmAuthor id="25" name="Microsoft Office User" initials="Office [25]" lastIdx="1" clrIdx="24">
    <p:extLst/>
  </p:cmAuthor>
  <p:cmAuthor id="26" name="Microsoft Office User" initials="Office [26]" lastIdx="1" clrIdx="25">
    <p:extLst/>
  </p:cmAuthor>
  <p:cmAuthor id="27" name="Microsoft Office User" initials="Office [27]" lastIdx="1" clrIdx="26">
    <p:extLst/>
  </p:cmAuthor>
  <p:cmAuthor id="28" name="Microsoft Office User" initials="Office [28]" lastIdx="1" clrIdx="2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36" autoAdjust="0"/>
    <p:restoredTop sz="94136" autoAdjust="0"/>
  </p:normalViewPr>
  <p:slideViewPr>
    <p:cSldViewPr>
      <p:cViewPr varScale="1">
        <p:scale>
          <a:sx n="105" d="100"/>
          <a:sy n="105" d="100"/>
        </p:scale>
        <p:origin x="60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t>8/28/18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11</a:t>
            </a:fld>
            <a:endParaRPr lang="en-US" dirty="0"/>
          </a:p>
        </p:txBody>
      </p:sp>
    </p:spTree>
    <p:extLst>
      <p:ext uri="{BB962C8B-B14F-4D97-AF65-F5344CB8AC3E}">
        <p14:creationId xmlns:p14="http://schemas.microsoft.com/office/powerpoint/2010/main" val="289447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13</a:t>
            </a:fld>
            <a:endParaRPr lang="en-US" dirty="0"/>
          </a:p>
        </p:txBody>
      </p:sp>
    </p:spTree>
    <p:extLst>
      <p:ext uri="{BB962C8B-B14F-4D97-AF65-F5344CB8AC3E}">
        <p14:creationId xmlns:p14="http://schemas.microsoft.com/office/powerpoint/2010/main" val="250511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14</a:t>
            </a:fld>
            <a:endParaRPr lang="en-US" dirty="0"/>
          </a:p>
        </p:txBody>
      </p:sp>
    </p:spTree>
    <p:extLst>
      <p:ext uri="{BB962C8B-B14F-4D97-AF65-F5344CB8AC3E}">
        <p14:creationId xmlns:p14="http://schemas.microsoft.com/office/powerpoint/2010/main" val="451400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15</a:t>
            </a:fld>
            <a:endParaRPr lang="en-US" dirty="0"/>
          </a:p>
        </p:txBody>
      </p:sp>
    </p:spTree>
    <p:extLst>
      <p:ext uri="{BB962C8B-B14F-4D97-AF65-F5344CB8AC3E}">
        <p14:creationId xmlns:p14="http://schemas.microsoft.com/office/powerpoint/2010/main" val="78093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16</a:t>
            </a:fld>
            <a:endParaRPr lang="en-US" dirty="0"/>
          </a:p>
        </p:txBody>
      </p:sp>
    </p:spTree>
    <p:extLst>
      <p:ext uri="{BB962C8B-B14F-4D97-AF65-F5344CB8AC3E}">
        <p14:creationId xmlns:p14="http://schemas.microsoft.com/office/powerpoint/2010/main" val="289784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17</a:t>
            </a:fld>
            <a:endParaRPr lang="en-US" dirty="0"/>
          </a:p>
        </p:txBody>
      </p:sp>
    </p:spTree>
    <p:extLst>
      <p:ext uri="{BB962C8B-B14F-4D97-AF65-F5344CB8AC3E}">
        <p14:creationId xmlns:p14="http://schemas.microsoft.com/office/powerpoint/2010/main" val="281982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18</a:t>
            </a:fld>
            <a:endParaRPr lang="en-US" dirty="0"/>
          </a:p>
        </p:txBody>
      </p:sp>
    </p:spTree>
    <p:extLst>
      <p:ext uri="{BB962C8B-B14F-4D97-AF65-F5344CB8AC3E}">
        <p14:creationId xmlns:p14="http://schemas.microsoft.com/office/powerpoint/2010/main" val="44436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20</a:t>
            </a:fld>
            <a:endParaRPr lang="en-US" dirty="0"/>
          </a:p>
        </p:txBody>
      </p:sp>
    </p:spTree>
    <p:extLst>
      <p:ext uri="{BB962C8B-B14F-4D97-AF65-F5344CB8AC3E}">
        <p14:creationId xmlns:p14="http://schemas.microsoft.com/office/powerpoint/2010/main" val="1371396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21</a:t>
            </a:fld>
            <a:endParaRPr lang="en-US" dirty="0"/>
          </a:p>
        </p:txBody>
      </p:sp>
    </p:spTree>
    <p:extLst>
      <p:ext uri="{BB962C8B-B14F-4D97-AF65-F5344CB8AC3E}">
        <p14:creationId xmlns:p14="http://schemas.microsoft.com/office/powerpoint/2010/main" val="3127316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22</a:t>
            </a:fld>
            <a:endParaRPr lang="en-US" dirty="0"/>
          </a:p>
        </p:txBody>
      </p:sp>
    </p:spTree>
    <p:extLst>
      <p:ext uri="{BB962C8B-B14F-4D97-AF65-F5344CB8AC3E}">
        <p14:creationId xmlns:p14="http://schemas.microsoft.com/office/powerpoint/2010/main" val="4176902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23</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32</a:t>
            </a:fld>
            <a:endParaRPr lang="en-US" dirty="0"/>
          </a:p>
        </p:txBody>
      </p:sp>
    </p:spTree>
    <p:extLst>
      <p:ext uri="{BB962C8B-B14F-4D97-AF65-F5344CB8AC3E}">
        <p14:creationId xmlns:p14="http://schemas.microsoft.com/office/powerpoint/2010/main" val="218217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4</a:t>
            </a:fld>
            <a:endParaRPr lang="en-US" dirty="0"/>
          </a:p>
        </p:txBody>
      </p:sp>
    </p:spTree>
    <p:extLst>
      <p:ext uri="{BB962C8B-B14F-4D97-AF65-F5344CB8AC3E}">
        <p14:creationId xmlns:p14="http://schemas.microsoft.com/office/powerpoint/2010/main" val="70583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5</a:t>
            </a:fld>
            <a:endParaRPr lang="en-US" dirty="0"/>
          </a:p>
        </p:txBody>
      </p:sp>
    </p:spTree>
    <p:extLst>
      <p:ext uri="{BB962C8B-B14F-4D97-AF65-F5344CB8AC3E}">
        <p14:creationId xmlns:p14="http://schemas.microsoft.com/office/powerpoint/2010/main" val="83852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6</a:t>
            </a:fld>
            <a:endParaRPr lang="en-US" dirty="0"/>
          </a:p>
        </p:txBody>
      </p:sp>
    </p:spTree>
    <p:extLst>
      <p:ext uri="{BB962C8B-B14F-4D97-AF65-F5344CB8AC3E}">
        <p14:creationId xmlns:p14="http://schemas.microsoft.com/office/powerpoint/2010/main" val="137911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7</a:t>
            </a:fld>
            <a:endParaRPr lang="en-US" dirty="0"/>
          </a:p>
        </p:txBody>
      </p:sp>
    </p:spTree>
    <p:extLst>
      <p:ext uri="{BB962C8B-B14F-4D97-AF65-F5344CB8AC3E}">
        <p14:creationId xmlns:p14="http://schemas.microsoft.com/office/powerpoint/2010/main" val="221660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8</a:t>
            </a:fld>
            <a:endParaRPr lang="en-US" dirty="0"/>
          </a:p>
        </p:txBody>
      </p:sp>
    </p:spTree>
    <p:extLst>
      <p:ext uri="{BB962C8B-B14F-4D97-AF65-F5344CB8AC3E}">
        <p14:creationId xmlns:p14="http://schemas.microsoft.com/office/powerpoint/2010/main" val="259351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9</a:t>
            </a:fld>
            <a:endParaRPr lang="en-US" dirty="0"/>
          </a:p>
        </p:txBody>
      </p:sp>
    </p:spTree>
    <p:extLst>
      <p:ext uri="{BB962C8B-B14F-4D97-AF65-F5344CB8AC3E}">
        <p14:creationId xmlns:p14="http://schemas.microsoft.com/office/powerpoint/2010/main" val="343943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10</a:t>
            </a:fld>
            <a:endParaRPr lang="en-US" dirty="0"/>
          </a:p>
        </p:txBody>
      </p:sp>
    </p:spTree>
    <p:extLst>
      <p:ext uri="{BB962C8B-B14F-4D97-AF65-F5344CB8AC3E}">
        <p14:creationId xmlns:p14="http://schemas.microsoft.com/office/powerpoint/2010/main" val="38177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28/08/2018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t>28/08/2018</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1.gif"/><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3234732"/>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Physics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Edexcel Waves</a:t>
            </a: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Properties of waves</a:t>
            </a:r>
            <a:endParaRPr lang="en-GB" sz="2400" b="1" dirty="0">
              <a:solidFill>
                <a:schemeClr val="accent6"/>
              </a:solidFill>
            </a:endParaRPr>
          </a:p>
        </p:txBody>
      </p:sp>
      <p:sp>
        <p:nvSpPr>
          <p:cNvPr id="7" name="TextBox 6">
            <a:extLst>
              <a:ext uri="{FF2B5EF4-FFF2-40B4-BE49-F238E27FC236}">
                <a16:creationId xmlns:a16="http://schemas.microsoft.com/office/drawing/2014/main" id="{BB44D182-FEBE-439A-A59E-101EA7D96708}"/>
              </a:ext>
            </a:extLst>
          </p:cNvPr>
          <p:cNvSpPr txBox="1"/>
          <p:nvPr/>
        </p:nvSpPr>
        <p:spPr>
          <a:xfrm>
            <a:off x="170638" y="1412776"/>
            <a:ext cx="8874732" cy="4431983"/>
          </a:xfrm>
          <a:prstGeom prst="rect">
            <a:avLst/>
          </a:prstGeom>
          <a:noFill/>
          <a:ln w="25400">
            <a:solidFill>
              <a:schemeClr val="bg1"/>
            </a:solidFill>
          </a:ln>
        </p:spPr>
        <p:txBody>
          <a:bodyPr wrap="square" rtlCol="0">
            <a:spAutoFit/>
          </a:bodyPr>
          <a:lstStyle/>
          <a:p>
            <a:r>
              <a:rPr lang="en-GB" sz="2400" dirty="0"/>
              <a:t>Example 1:</a:t>
            </a:r>
          </a:p>
          <a:p>
            <a:r>
              <a:rPr lang="en-GB" sz="2400" dirty="0"/>
              <a:t>The wave below has a frequency of 0.5Hz and a wavelength of 6cm (0.06m). </a:t>
            </a:r>
          </a:p>
          <a:p>
            <a:r>
              <a:rPr lang="en-GB" sz="2400" dirty="0"/>
              <a:t>Calculate the wave speed.</a:t>
            </a:r>
          </a:p>
          <a:p>
            <a:endParaRPr lang="en-GB" sz="2400" dirty="0"/>
          </a:p>
          <a:p>
            <a:pPr algn="r"/>
            <a:r>
              <a:rPr lang="en-GB" sz="2400" b="1" dirty="0">
                <a:solidFill>
                  <a:schemeClr val="accent6">
                    <a:lumMod val="75000"/>
                  </a:schemeClr>
                </a:solidFill>
              </a:rPr>
              <a:t>wave speed =  frequency  x wavelength      </a:t>
            </a:r>
          </a:p>
          <a:p>
            <a:pPr algn="ctr"/>
            <a:endParaRPr lang="en-GB" sz="1000" b="1" i="1" dirty="0">
              <a:solidFill>
                <a:schemeClr val="accent6">
                  <a:lumMod val="75000"/>
                </a:schemeClr>
              </a:solidFill>
            </a:endParaRPr>
          </a:p>
          <a:p>
            <a:pPr algn="ctr"/>
            <a:endParaRPr lang="en-GB" sz="2800" b="1" dirty="0">
              <a:solidFill>
                <a:schemeClr val="accent6">
                  <a:lumMod val="75000"/>
                </a:schemeClr>
              </a:solidFill>
            </a:endParaRPr>
          </a:p>
          <a:p>
            <a:pPr algn="ctr"/>
            <a:endParaRPr lang="en-GB" sz="2800" b="1" dirty="0">
              <a:solidFill>
                <a:schemeClr val="accent6">
                  <a:lumMod val="75000"/>
                </a:schemeClr>
              </a:solidFill>
            </a:endParaRPr>
          </a:p>
          <a:p>
            <a:pPr algn="ctr"/>
            <a:endParaRPr lang="en-GB" sz="2800" b="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p:txBody>
      </p:sp>
      <p:sp>
        <p:nvSpPr>
          <p:cNvPr id="9" name="TextBox 8">
            <a:extLst>
              <a:ext uri="{FF2B5EF4-FFF2-40B4-BE49-F238E27FC236}">
                <a16:creationId xmlns:a16="http://schemas.microsoft.com/office/drawing/2014/main" id="{1A697C83-08B0-4E7D-AA40-7B078673D7D7}"/>
              </a:ext>
            </a:extLst>
          </p:cNvPr>
          <p:cNvSpPr txBox="1"/>
          <p:nvPr/>
        </p:nvSpPr>
        <p:spPr>
          <a:xfrm>
            <a:off x="1176703" y="810061"/>
            <a:ext cx="7416824" cy="46166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400" b="1" dirty="0"/>
              <a:t>Recall and use both the equations below for all waves: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153DE05-E550-A24D-92F0-E5AD5438D0B5}"/>
                  </a:ext>
                </a:extLst>
              </p:cNvPr>
              <p:cNvSpPr txBox="1"/>
              <p:nvPr/>
            </p:nvSpPr>
            <p:spPr>
              <a:xfrm>
                <a:off x="3995936" y="4142294"/>
                <a:ext cx="124630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m:t>
                      </m:r>
                      <m:r>
                        <a:rPr lang="en-GB" sz="2800" b="1" i="1" smtClean="0">
                          <a:solidFill>
                            <a:schemeClr val="accent6">
                              <a:lumMod val="75000"/>
                            </a:schemeClr>
                          </a:solidFill>
                          <a:latin typeface="Cambria Math" panose="02040503050406030204" pitchFamily="18" charset="0"/>
                        </a:rPr>
                        <m:t>𝒇</m:t>
                      </m:r>
                      <m:r>
                        <a:rPr lang="en-GB" sz="2800" b="1" i="1" smtClean="0">
                          <a:solidFill>
                            <a:schemeClr val="accent6">
                              <a:lumMod val="75000"/>
                            </a:schemeClr>
                          </a:solidFill>
                          <a:latin typeface="Cambria Math" panose="02040503050406030204" pitchFamily="18" charset="0"/>
                        </a:rPr>
                        <m:t> </m:t>
                      </m:r>
                      <m:r>
                        <a:rPr lang="en-GB" sz="2800" b="1" i="1" smtClean="0">
                          <a:solidFill>
                            <a:schemeClr val="accent6">
                              <a:lumMod val="75000"/>
                            </a:schemeClr>
                          </a:solidFill>
                          <a:latin typeface="Cambria Math" panose="02040503050406030204" pitchFamily="18" charset="0"/>
                          <a:ea typeface="Cambria Math" panose="02040503050406030204" pitchFamily="18" charset="0"/>
                        </a:rPr>
                        <m:t>𝝀</m:t>
                      </m:r>
                    </m:oMath>
                  </m:oMathPara>
                </a14:m>
                <a:endParaRPr lang="en-GB" sz="2800" b="1" dirty="0">
                  <a:solidFill>
                    <a:schemeClr val="accent6">
                      <a:lumMod val="75000"/>
                    </a:schemeClr>
                  </a:solidFill>
                </a:endParaRPr>
              </a:p>
            </p:txBody>
          </p:sp>
        </mc:Choice>
        <mc:Fallback xmlns="">
          <p:sp>
            <p:nvSpPr>
              <p:cNvPr id="4" name="TextBox 3">
                <a:extLst>
                  <a:ext uri="{FF2B5EF4-FFF2-40B4-BE49-F238E27FC236}">
                    <a16:creationId xmlns:a16="http://schemas.microsoft.com/office/drawing/2014/main" id="{5153DE05-E550-A24D-92F0-E5AD5438D0B5}"/>
                  </a:ext>
                </a:extLst>
              </p:cNvPr>
              <p:cNvSpPr txBox="1">
                <a:spLocks noRot="1" noChangeAspect="1" noMove="1" noResize="1" noEditPoints="1" noAdjustHandles="1" noChangeArrowheads="1" noChangeShapeType="1" noTextEdit="1"/>
              </p:cNvSpPr>
              <p:nvPr/>
            </p:nvSpPr>
            <p:spPr>
              <a:xfrm>
                <a:off x="3995936" y="4142294"/>
                <a:ext cx="1246302" cy="430887"/>
              </a:xfrm>
              <a:prstGeom prst="rect">
                <a:avLst/>
              </a:prstGeom>
              <a:blipFill>
                <a:blip r:embed="rId3"/>
                <a:stretch>
                  <a:fillRect l="-3030" t="-5714" r="-6061" b="-3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008E6B-F5A7-8D4C-8EDE-1FF53F8D5466}"/>
                  </a:ext>
                </a:extLst>
              </p:cNvPr>
              <p:cNvSpPr txBox="1"/>
              <p:nvPr/>
            </p:nvSpPr>
            <p:spPr>
              <a:xfrm>
                <a:off x="3961350" y="4852139"/>
                <a:ext cx="251851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m:t>
                      </m:r>
                      <m:r>
                        <a:rPr lang="en-GB" sz="2800" b="1" i="1" smtClean="0">
                          <a:solidFill>
                            <a:schemeClr val="accent6">
                              <a:lumMod val="75000"/>
                            </a:schemeClr>
                          </a:solidFill>
                          <a:latin typeface="Cambria Math" panose="02040503050406030204" pitchFamily="18" charset="0"/>
                        </a:rPr>
                        <m:t>𝟎</m:t>
                      </m:r>
                      <m:r>
                        <a:rPr lang="en-GB" sz="2800" b="1" i="1" smtClean="0">
                          <a:solidFill>
                            <a:schemeClr val="accent6">
                              <a:lumMod val="75000"/>
                            </a:schemeClr>
                          </a:solidFill>
                          <a:latin typeface="Cambria Math" panose="02040503050406030204" pitchFamily="18" charset="0"/>
                        </a:rPr>
                        <m:t>.</m:t>
                      </m:r>
                      <m:r>
                        <a:rPr lang="en-GB" sz="2800" b="1" i="1" smtClean="0">
                          <a:solidFill>
                            <a:schemeClr val="accent6">
                              <a:lumMod val="75000"/>
                            </a:schemeClr>
                          </a:solidFill>
                          <a:latin typeface="Cambria Math" panose="02040503050406030204" pitchFamily="18" charset="0"/>
                        </a:rPr>
                        <m:t>𝟓</m:t>
                      </m:r>
                      <m:r>
                        <a:rPr lang="en-GB" sz="2800" b="1" i="1" smtClean="0">
                          <a:solidFill>
                            <a:schemeClr val="accent6">
                              <a:lumMod val="75000"/>
                            </a:schemeClr>
                          </a:solidFill>
                          <a:latin typeface="Cambria Math" panose="02040503050406030204" pitchFamily="18" charset="0"/>
                        </a:rPr>
                        <m:t> × </m:t>
                      </m:r>
                      <m:r>
                        <a:rPr lang="en-GB" sz="2800" b="1" i="1" smtClean="0">
                          <a:solidFill>
                            <a:schemeClr val="accent6">
                              <a:lumMod val="75000"/>
                            </a:schemeClr>
                          </a:solidFill>
                          <a:latin typeface="Cambria Math" panose="02040503050406030204" pitchFamily="18" charset="0"/>
                          <a:ea typeface="Cambria Math" panose="02040503050406030204" pitchFamily="18" charset="0"/>
                        </a:rPr>
                        <m:t>𝟎</m:t>
                      </m:r>
                      <m:r>
                        <a:rPr lang="en-GB" sz="2800" b="1" i="1" smtClean="0">
                          <a:solidFill>
                            <a:schemeClr val="accent6">
                              <a:lumMod val="75000"/>
                            </a:schemeClr>
                          </a:solidFill>
                          <a:latin typeface="Cambria Math" panose="02040503050406030204" pitchFamily="18" charset="0"/>
                          <a:ea typeface="Cambria Math" panose="02040503050406030204" pitchFamily="18" charset="0"/>
                        </a:rPr>
                        <m:t>.</m:t>
                      </m:r>
                      <m:r>
                        <a:rPr lang="en-GB" sz="2800" b="1" i="1" smtClean="0">
                          <a:solidFill>
                            <a:schemeClr val="accent6">
                              <a:lumMod val="75000"/>
                            </a:schemeClr>
                          </a:solidFill>
                          <a:latin typeface="Cambria Math" panose="02040503050406030204" pitchFamily="18" charset="0"/>
                          <a:ea typeface="Cambria Math" panose="02040503050406030204" pitchFamily="18" charset="0"/>
                        </a:rPr>
                        <m:t>𝟎𝟔</m:t>
                      </m:r>
                    </m:oMath>
                  </m:oMathPara>
                </a14:m>
                <a:endParaRPr lang="en-GB" sz="2800" b="1" dirty="0">
                  <a:solidFill>
                    <a:schemeClr val="accent6">
                      <a:lumMod val="75000"/>
                    </a:schemeClr>
                  </a:solidFill>
                </a:endParaRPr>
              </a:p>
            </p:txBody>
          </p:sp>
        </mc:Choice>
        <mc:Fallback xmlns="">
          <p:sp>
            <p:nvSpPr>
              <p:cNvPr id="8" name="TextBox 7">
                <a:extLst>
                  <a:ext uri="{FF2B5EF4-FFF2-40B4-BE49-F238E27FC236}">
                    <a16:creationId xmlns:a16="http://schemas.microsoft.com/office/drawing/2014/main" id="{B6008E6B-F5A7-8D4C-8EDE-1FF53F8D5466}"/>
                  </a:ext>
                </a:extLst>
              </p:cNvPr>
              <p:cNvSpPr txBox="1">
                <a:spLocks noRot="1" noChangeAspect="1" noMove="1" noResize="1" noEditPoints="1" noAdjustHandles="1" noChangeArrowheads="1" noChangeShapeType="1" noTextEdit="1"/>
              </p:cNvSpPr>
              <p:nvPr/>
            </p:nvSpPr>
            <p:spPr>
              <a:xfrm>
                <a:off x="3961350" y="4852139"/>
                <a:ext cx="2518510" cy="430887"/>
              </a:xfrm>
              <a:prstGeom prst="rect">
                <a:avLst/>
              </a:prstGeom>
              <a:blipFill>
                <a:blip r:embed="rId4"/>
                <a:stretch>
                  <a:fillRect l="-2020" t="-5714" r="-3030" b="-3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74920C-CB00-1D4A-8516-D66E7F6CD664}"/>
                  </a:ext>
                </a:extLst>
              </p:cNvPr>
              <p:cNvSpPr txBox="1"/>
              <p:nvPr/>
            </p:nvSpPr>
            <p:spPr>
              <a:xfrm>
                <a:off x="3961350" y="5479295"/>
                <a:ext cx="20948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rgbClr val="00B050"/>
                          </a:solidFill>
                          <a:latin typeface="Cambria Math" panose="02040503050406030204" pitchFamily="18" charset="0"/>
                        </a:rPr>
                        <m:t>𝒗</m:t>
                      </m:r>
                      <m:r>
                        <a:rPr lang="en-GB" sz="2800" b="1" i="1" smtClean="0">
                          <a:solidFill>
                            <a:srgbClr val="00B050"/>
                          </a:solidFill>
                          <a:latin typeface="Cambria Math" panose="02040503050406030204" pitchFamily="18" charset="0"/>
                        </a:rPr>
                        <m:t>=</m:t>
                      </m:r>
                      <m:r>
                        <a:rPr lang="en-GB" sz="2800" b="1" i="1" smtClean="0">
                          <a:solidFill>
                            <a:srgbClr val="00B050"/>
                          </a:solidFill>
                          <a:latin typeface="Cambria Math" panose="02040503050406030204" pitchFamily="18" charset="0"/>
                        </a:rPr>
                        <m:t>𝟎</m:t>
                      </m:r>
                      <m:r>
                        <a:rPr lang="en-GB" sz="2800" b="1" i="1" smtClean="0">
                          <a:solidFill>
                            <a:srgbClr val="00B050"/>
                          </a:solidFill>
                          <a:latin typeface="Cambria Math" panose="02040503050406030204" pitchFamily="18" charset="0"/>
                        </a:rPr>
                        <m:t>.</m:t>
                      </m:r>
                      <m:r>
                        <a:rPr lang="en-GB" sz="2800" b="1" i="1" smtClean="0">
                          <a:solidFill>
                            <a:srgbClr val="00B050"/>
                          </a:solidFill>
                          <a:latin typeface="Cambria Math" panose="02040503050406030204" pitchFamily="18" charset="0"/>
                        </a:rPr>
                        <m:t>𝟑</m:t>
                      </m:r>
                      <m:r>
                        <a:rPr lang="en-GB" sz="2800" b="1" i="1" smtClean="0">
                          <a:solidFill>
                            <a:srgbClr val="00B050"/>
                          </a:solidFill>
                          <a:latin typeface="Cambria Math" panose="02040503050406030204" pitchFamily="18" charset="0"/>
                        </a:rPr>
                        <m:t> </m:t>
                      </m:r>
                      <m:r>
                        <a:rPr lang="en-GB" sz="2800" b="1" i="1" smtClean="0">
                          <a:solidFill>
                            <a:srgbClr val="00B050"/>
                          </a:solidFill>
                          <a:latin typeface="Cambria Math" panose="02040503050406030204" pitchFamily="18" charset="0"/>
                        </a:rPr>
                        <m:t>𝒎</m:t>
                      </m:r>
                      <m:r>
                        <a:rPr lang="en-GB" sz="2800" b="1" i="1" smtClean="0">
                          <a:solidFill>
                            <a:srgbClr val="00B050"/>
                          </a:solidFill>
                          <a:latin typeface="Cambria Math" panose="02040503050406030204" pitchFamily="18" charset="0"/>
                        </a:rPr>
                        <m:t>/</m:t>
                      </m:r>
                      <m:r>
                        <a:rPr lang="en-GB" sz="2800" b="1" i="1" smtClean="0">
                          <a:solidFill>
                            <a:srgbClr val="00B050"/>
                          </a:solidFill>
                          <a:latin typeface="Cambria Math" panose="02040503050406030204" pitchFamily="18" charset="0"/>
                        </a:rPr>
                        <m:t>𝒔</m:t>
                      </m:r>
                    </m:oMath>
                  </m:oMathPara>
                </a14:m>
                <a:endParaRPr lang="en-GB" sz="2800" b="1" dirty="0">
                  <a:solidFill>
                    <a:srgbClr val="00B050"/>
                  </a:solidFill>
                </a:endParaRPr>
              </a:p>
            </p:txBody>
          </p:sp>
        </mc:Choice>
        <mc:Fallback xmlns="">
          <p:sp>
            <p:nvSpPr>
              <p:cNvPr id="10" name="TextBox 9">
                <a:extLst>
                  <a:ext uri="{FF2B5EF4-FFF2-40B4-BE49-F238E27FC236}">
                    <a16:creationId xmlns:a16="http://schemas.microsoft.com/office/drawing/2014/main" id="{6374920C-CB00-1D4A-8516-D66E7F6CD664}"/>
                  </a:ext>
                </a:extLst>
              </p:cNvPr>
              <p:cNvSpPr txBox="1">
                <a:spLocks noRot="1" noChangeAspect="1" noMove="1" noResize="1" noEditPoints="1" noAdjustHandles="1" noChangeArrowheads="1" noChangeShapeType="1" noTextEdit="1"/>
              </p:cNvSpPr>
              <p:nvPr/>
            </p:nvSpPr>
            <p:spPr>
              <a:xfrm>
                <a:off x="3961350" y="5479295"/>
                <a:ext cx="2094804" cy="430887"/>
              </a:xfrm>
              <a:prstGeom prst="rect">
                <a:avLst/>
              </a:prstGeom>
              <a:blipFill>
                <a:blip r:embed="rId5"/>
                <a:stretch>
                  <a:fillRect l="-2424" t="-5714" r="-1818" b="-37143"/>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306F3DA2-2B6C-AF4A-BE7A-1F91D1B71CD7}"/>
              </a:ext>
            </a:extLst>
          </p:cNvPr>
          <p:cNvSpPr/>
          <p:nvPr/>
        </p:nvSpPr>
        <p:spPr>
          <a:xfrm>
            <a:off x="3894106" y="5452127"/>
            <a:ext cx="3456384" cy="49832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pic>
        <p:nvPicPr>
          <p:cNvPr id="12" name="Picture 11">
            <a:extLst>
              <a:ext uri="{FF2B5EF4-FFF2-40B4-BE49-F238E27FC236}">
                <a16:creationId xmlns:a16="http://schemas.microsoft.com/office/drawing/2014/main" id="{3892A5EF-8511-1445-9C70-FCBF46245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18" y="3005872"/>
            <a:ext cx="3495762" cy="3303448"/>
          </a:xfrm>
          <a:prstGeom prst="rect">
            <a:avLst/>
          </a:prstGeom>
        </p:spPr>
      </p:pic>
    </p:spTree>
    <p:extLst>
      <p:ext uri="{BB962C8B-B14F-4D97-AF65-F5344CB8AC3E}">
        <p14:creationId xmlns:p14="http://schemas.microsoft.com/office/powerpoint/2010/main" val="42105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Properties of waves</a:t>
            </a:r>
            <a:endParaRPr lang="en-GB" sz="2400" b="1" dirty="0">
              <a:solidFill>
                <a:schemeClr val="accent6"/>
              </a:solidFill>
            </a:endParaRPr>
          </a:p>
        </p:txBody>
      </p:sp>
      <p:sp>
        <p:nvSpPr>
          <p:cNvPr id="7" name="TextBox 6">
            <a:extLst>
              <a:ext uri="{FF2B5EF4-FFF2-40B4-BE49-F238E27FC236}">
                <a16:creationId xmlns:a16="http://schemas.microsoft.com/office/drawing/2014/main" id="{BB44D182-FEBE-439A-A59E-101EA7D96708}"/>
              </a:ext>
            </a:extLst>
          </p:cNvPr>
          <p:cNvSpPr txBox="1"/>
          <p:nvPr/>
        </p:nvSpPr>
        <p:spPr>
          <a:xfrm>
            <a:off x="170638" y="1412776"/>
            <a:ext cx="8874732" cy="3323987"/>
          </a:xfrm>
          <a:prstGeom prst="rect">
            <a:avLst/>
          </a:prstGeom>
          <a:noFill/>
          <a:ln w="25400">
            <a:solidFill>
              <a:schemeClr val="bg1"/>
            </a:solidFill>
          </a:ln>
        </p:spPr>
        <p:txBody>
          <a:bodyPr wrap="square" rtlCol="0">
            <a:spAutoFit/>
          </a:bodyPr>
          <a:lstStyle/>
          <a:p>
            <a:r>
              <a:rPr lang="en-GB" sz="2400" dirty="0"/>
              <a:t>Example 2:</a:t>
            </a:r>
          </a:p>
          <a:p>
            <a:r>
              <a:rPr lang="en-GB" sz="2400" dirty="0"/>
              <a:t>A sound wave travels 1250 m in 0.82 s underwater.  </a:t>
            </a:r>
          </a:p>
          <a:p>
            <a:r>
              <a:rPr lang="en-GB" sz="2400" dirty="0"/>
              <a:t>Calculate the speed of this wave. </a:t>
            </a:r>
          </a:p>
          <a:p>
            <a:pPr algn="ctr"/>
            <a:endParaRPr lang="en-GB" sz="1400" b="1" dirty="0">
              <a:solidFill>
                <a:schemeClr val="accent6">
                  <a:lumMod val="75000"/>
                </a:schemeClr>
              </a:solidFill>
            </a:endParaRPr>
          </a:p>
          <a:p>
            <a:pPr algn="ctr"/>
            <a:r>
              <a:rPr lang="en-GB" sz="2800" b="1" dirty="0">
                <a:solidFill>
                  <a:schemeClr val="accent6">
                    <a:lumMod val="75000"/>
                  </a:schemeClr>
                </a:solidFill>
              </a:rPr>
              <a:t>wave speed (m/s) = distance (m) ÷ time (s)</a:t>
            </a:r>
          </a:p>
          <a:p>
            <a:r>
              <a:rPr lang="en-GB" sz="2400" dirty="0"/>
              <a:t>	</a:t>
            </a:r>
            <a:endParaRPr lang="en-GB" sz="2800" dirty="0"/>
          </a:p>
          <a:p>
            <a:pPr algn="ctr"/>
            <a:r>
              <a:rPr lang="en-GB" sz="2800" b="1" i="1" dirty="0">
                <a:solidFill>
                  <a:schemeClr val="accent6">
                    <a:lumMod val="75000"/>
                  </a:schemeClr>
                </a:solidFill>
              </a:rPr>
              <a:t>      </a:t>
            </a:r>
            <a:r>
              <a:rPr lang="en-GB" sz="2800" b="1" dirty="0">
                <a:solidFill>
                  <a:schemeClr val="accent6">
                    <a:lumMod val="75000"/>
                  </a:schemeClr>
                </a:solidFill>
              </a:rPr>
              <a:t> </a:t>
            </a:r>
            <a:endParaRPr lang="en-GB" sz="2800" dirty="0"/>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p:txBody>
      </p:sp>
      <p:sp>
        <p:nvSpPr>
          <p:cNvPr id="9" name="TextBox 8">
            <a:extLst>
              <a:ext uri="{FF2B5EF4-FFF2-40B4-BE49-F238E27FC236}">
                <a16:creationId xmlns:a16="http://schemas.microsoft.com/office/drawing/2014/main" id="{1A697C83-08B0-4E7D-AA40-7B078673D7D7}"/>
              </a:ext>
            </a:extLst>
          </p:cNvPr>
          <p:cNvSpPr txBox="1"/>
          <p:nvPr/>
        </p:nvSpPr>
        <p:spPr>
          <a:xfrm>
            <a:off x="1176703" y="810061"/>
            <a:ext cx="7416824" cy="46166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400" b="1" dirty="0"/>
              <a:t>Recall and use both the equations below for all waves: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1124D62-41D1-1C40-8321-99EEBD982661}"/>
                  </a:ext>
                </a:extLst>
              </p:cNvPr>
              <p:cNvSpPr/>
              <p:nvPr/>
            </p:nvSpPr>
            <p:spPr>
              <a:xfrm>
                <a:off x="3851920" y="3429000"/>
                <a:ext cx="1233799" cy="836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 </m:t>
                      </m:r>
                      <m:f>
                        <m:fPr>
                          <m:ctrlPr>
                            <a:rPr lang="en-GB" sz="2800" b="1" i="1" smtClean="0">
                              <a:solidFill>
                                <a:schemeClr val="accent6">
                                  <a:lumMod val="75000"/>
                                </a:schemeClr>
                              </a:solidFill>
                              <a:latin typeface="Cambria Math" panose="02040503050406030204" pitchFamily="18" charset="0"/>
                            </a:rPr>
                          </m:ctrlPr>
                        </m:fPr>
                        <m:num>
                          <m:r>
                            <a:rPr lang="en-GB" sz="2800" b="1" i="1" smtClean="0">
                              <a:solidFill>
                                <a:schemeClr val="accent6">
                                  <a:lumMod val="75000"/>
                                </a:schemeClr>
                              </a:solidFill>
                              <a:latin typeface="Cambria Math" panose="02040503050406030204" pitchFamily="18" charset="0"/>
                            </a:rPr>
                            <m:t>𝒙</m:t>
                          </m:r>
                        </m:num>
                        <m:den>
                          <m:r>
                            <a:rPr lang="en-GB" sz="2800" b="1" i="1" smtClean="0">
                              <a:solidFill>
                                <a:schemeClr val="accent6">
                                  <a:lumMod val="75000"/>
                                </a:schemeClr>
                              </a:solidFill>
                              <a:latin typeface="Cambria Math" panose="02040503050406030204" pitchFamily="18" charset="0"/>
                            </a:rPr>
                            <m:t>𝒕</m:t>
                          </m:r>
                        </m:den>
                      </m:f>
                    </m:oMath>
                  </m:oMathPara>
                </a14:m>
                <a:endParaRPr lang="en-GB" sz="2800" dirty="0"/>
              </a:p>
            </p:txBody>
          </p:sp>
        </mc:Choice>
        <mc:Fallback xmlns="">
          <p:sp>
            <p:nvSpPr>
              <p:cNvPr id="3" name="Rectangle 2">
                <a:extLst>
                  <a:ext uri="{FF2B5EF4-FFF2-40B4-BE49-F238E27FC236}">
                    <a16:creationId xmlns:a16="http://schemas.microsoft.com/office/drawing/2014/main" id="{61124D62-41D1-1C40-8321-99EEBD982661}"/>
                  </a:ext>
                </a:extLst>
              </p:cNvPr>
              <p:cNvSpPr>
                <a:spLocks noRot="1" noChangeAspect="1" noMove="1" noResize="1" noEditPoints="1" noAdjustHandles="1" noChangeArrowheads="1" noChangeShapeType="1" noTextEdit="1"/>
              </p:cNvSpPr>
              <p:nvPr/>
            </p:nvSpPr>
            <p:spPr>
              <a:xfrm>
                <a:off x="3851920" y="3429000"/>
                <a:ext cx="1233799" cy="836383"/>
              </a:xfrm>
              <a:prstGeom prst="rect">
                <a:avLst/>
              </a:prstGeom>
              <a:blipFill>
                <a:blip r:embed="rId3"/>
                <a:stretch>
                  <a:fillRect b="-4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9D40DE-40A6-BD4B-A75F-915E90020B9A}"/>
                  </a:ext>
                </a:extLst>
              </p:cNvPr>
              <p:cNvSpPr/>
              <p:nvPr/>
            </p:nvSpPr>
            <p:spPr>
              <a:xfrm>
                <a:off x="3851920" y="4339827"/>
                <a:ext cx="1886222" cy="910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 </m:t>
                      </m:r>
                      <m:f>
                        <m:fPr>
                          <m:ctrlPr>
                            <a:rPr lang="en-GB" sz="2800" b="1" i="1" smtClean="0">
                              <a:solidFill>
                                <a:schemeClr val="accent6">
                                  <a:lumMod val="75000"/>
                                </a:schemeClr>
                              </a:solidFill>
                              <a:latin typeface="Cambria Math" panose="02040503050406030204" pitchFamily="18" charset="0"/>
                            </a:rPr>
                          </m:ctrlPr>
                        </m:fPr>
                        <m:num>
                          <m:r>
                            <a:rPr lang="en-GB" sz="2800" b="1" i="1" smtClean="0">
                              <a:solidFill>
                                <a:schemeClr val="accent6">
                                  <a:lumMod val="75000"/>
                                </a:schemeClr>
                              </a:solidFill>
                              <a:latin typeface="Cambria Math" panose="02040503050406030204" pitchFamily="18" charset="0"/>
                            </a:rPr>
                            <m:t>𝟏𝟐𝟓𝟎</m:t>
                          </m:r>
                        </m:num>
                        <m:den>
                          <m:r>
                            <a:rPr lang="en-GB" sz="2800" b="1" i="1" smtClean="0">
                              <a:solidFill>
                                <a:schemeClr val="accent6">
                                  <a:lumMod val="75000"/>
                                </a:schemeClr>
                              </a:solidFill>
                              <a:latin typeface="Cambria Math" panose="02040503050406030204" pitchFamily="18" charset="0"/>
                            </a:rPr>
                            <m:t>𝟎</m:t>
                          </m:r>
                          <m:r>
                            <a:rPr lang="en-GB" sz="2800" b="1" i="1" smtClean="0">
                              <a:solidFill>
                                <a:schemeClr val="accent6">
                                  <a:lumMod val="75000"/>
                                </a:schemeClr>
                              </a:solidFill>
                              <a:latin typeface="Cambria Math" panose="02040503050406030204" pitchFamily="18" charset="0"/>
                            </a:rPr>
                            <m:t>.</m:t>
                          </m:r>
                          <m:r>
                            <a:rPr lang="en-GB" sz="2800" b="1" i="1" smtClean="0">
                              <a:solidFill>
                                <a:schemeClr val="accent6">
                                  <a:lumMod val="75000"/>
                                </a:schemeClr>
                              </a:solidFill>
                              <a:latin typeface="Cambria Math" panose="02040503050406030204" pitchFamily="18" charset="0"/>
                            </a:rPr>
                            <m:t>𝟖𝟐</m:t>
                          </m:r>
                        </m:den>
                      </m:f>
                    </m:oMath>
                  </m:oMathPara>
                </a14:m>
                <a:endParaRPr lang="en-GB" sz="2800" dirty="0"/>
              </a:p>
            </p:txBody>
          </p:sp>
        </mc:Choice>
        <mc:Fallback xmlns="">
          <p:sp>
            <p:nvSpPr>
              <p:cNvPr id="8" name="Rectangle 7">
                <a:extLst>
                  <a:ext uri="{FF2B5EF4-FFF2-40B4-BE49-F238E27FC236}">
                    <a16:creationId xmlns:a16="http://schemas.microsoft.com/office/drawing/2014/main" id="{769D40DE-40A6-BD4B-A75F-915E90020B9A}"/>
                  </a:ext>
                </a:extLst>
              </p:cNvPr>
              <p:cNvSpPr>
                <a:spLocks noRot="1" noChangeAspect="1" noMove="1" noResize="1" noEditPoints="1" noAdjustHandles="1" noChangeArrowheads="1" noChangeShapeType="1" noTextEdit="1"/>
              </p:cNvSpPr>
              <p:nvPr/>
            </p:nvSpPr>
            <p:spPr>
              <a:xfrm>
                <a:off x="3851920" y="4339827"/>
                <a:ext cx="1886222" cy="910762"/>
              </a:xfrm>
              <a:prstGeom prst="rect">
                <a:avLst/>
              </a:prstGeom>
              <a:blipFill>
                <a:blip r:embed="rId4"/>
                <a:stretch>
                  <a:fillRect b="-97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C978AD7-885F-6545-9CE6-6336217BE131}"/>
                  </a:ext>
                </a:extLst>
              </p:cNvPr>
              <p:cNvSpPr/>
              <p:nvPr/>
            </p:nvSpPr>
            <p:spPr>
              <a:xfrm>
                <a:off x="3847630" y="5502041"/>
                <a:ext cx="2240100" cy="523220"/>
              </a:xfrm>
              <a:prstGeom prst="rect">
                <a:avLst/>
              </a:prstGeom>
            </p:spPr>
            <p:txBody>
              <a:bodyPr wrap="none">
                <a:spAutoFit/>
              </a:bodyPr>
              <a:lstStyle/>
              <a:p>
                <a14:m>
                  <m:oMath xmlns:m="http://schemas.openxmlformats.org/officeDocument/2006/math">
                    <m:r>
                      <a:rPr lang="en-GB" sz="2800" b="1" i="1" smtClean="0">
                        <a:solidFill>
                          <a:srgbClr val="00B050"/>
                        </a:solidFill>
                        <a:latin typeface="Cambria Math" panose="02040503050406030204" pitchFamily="18" charset="0"/>
                      </a:rPr>
                      <m:t>𝒗</m:t>
                    </m:r>
                    <m:r>
                      <a:rPr lang="en-GB" sz="2800" b="1" i="1" smtClean="0">
                        <a:solidFill>
                          <a:srgbClr val="00B050"/>
                        </a:solidFill>
                        <a:latin typeface="Cambria Math" panose="02040503050406030204" pitchFamily="18" charset="0"/>
                      </a:rPr>
                      <m:t>=</m:t>
                    </m:r>
                  </m:oMath>
                </a14:m>
                <a:r>
                  <a:rPr lang="en-GB" sz="2800" b="1" dirty="0">
                    <a:solidFill>
                      <a:srgbClr val="00B050"/>
                    </a:solidFill>
                  </a:rPr>
                  <a:t> 1524 m/s</a:t>
                </a:r>
              </a:p>
            </p:txBody>
          </p:sp>
        </mc:Choice>
        <mc:Fallback xmlns="">
          <p:sp>
            <p:nvSpPr>
              <p:cNvPr id="10" name="Rectangle 9">
                <a:extLst>
                  <a:ext uri="{FF2B5EF4-FFF2-40B4-BE49-F238E27FC236}">
                    <a16:creationId xmlns:a16="http://schemas.microsoft.com/office/drawing/2014/main" id="{0C978AD7-885F-6545-9CE6-6336217BE131}"/>
                  </a:ext>
                </a:extLst>
              </p:cNvPr>
              <p:cNvSpPr>
                <a:spLocks noRot="1" noChangeAspect="1" noMove="1" noResize="1" noEditPoints="1" noAdjustHandles="1" noChangeArrowheads="1" noChangeShapeType="1" noTextEdit="1"/>
              </p:cNvSpPr>
              <p:nvPr/>
            </p:nvSpPr>
            <p:spPr>
              <a:xfrm>
                <a:off x="3847630" y="5502041"/>
                <a:ext cx="2240100" cy="523220"/>
              </a:xfrm>
              <a:prstGeom prst="rect">
                <a:avLst/>
              </a:prstGeom>
              <a:blipFill>
                <a:blip r:embed="rId5"/>
                <a:stretch>
                  <a:fillRect t="-9524" r="-4520" b="-30952"/>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55339173-BB40-B34B-8DE0-1EC3D30D7AD3}"/>
              </a:ext>
            </a:extLst>
          </p:cNvPr>
          <p:cNvSpPr/>
          <p:nvPr/>
        </p:nvSpPr>
        <p:spPr>
          <a:xfrm>
            <a:off x="3066839" y="5526941"/>
            <a:ext cx="3456384" cy="49832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Tree>
    <p:extLst>
      <p:ext uri="{BB962C8B-B14F-4D97-AF65-F5344CB8AC3E}">
        <p14:creationId xmlns:p14="http://schemas.microsoft.com/office/powerpoint/2010/main" val="105046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Properties of waves</a:t>
            </a:r>
            <a:endParaRPr lang="en-GB" sz="2400" b="1" dirty="0">
              <a:solidFill>
                <a:schemeClr val="accent6"/>
              </a:solidFill>
            </a:endParaRPr>
          </a:p>
        </p:txBody>
      </p:sp>
      <p:sp>
        <p:nvSpPr>
          <p:cNvPr id="9" name="TextBox 8">
            <a:extLst>
              <a:ext uri="{FF2B5EF4-FFF2-40B4-BE49-F238E27FC236}">
                <a16:creationId xmlns:a16="http://schemas.microsoft.com/office/drawing/2014/main" id="{1A697C83-08B0-4E7D-AA40-7B078673D7D7}"/>
              </a:ext>
            </a:extLst>
          </p:cNvPr>
          <p:cNvSpPr txBox="1"/>
          <p:nvPr/>
        </p:nvSpPr>
        <p:spPr>
          <a:xfrm>
            <a:off x="1619672" y="764704"/>
            <a:ext cx="6264696" cy="40011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000" b="1" dirty="0"/>
              <a:t>Method for measuring the speed of sound waves in air</a:t>
            </a:r>
          </a:p>
        </p:txBody>
      </p:sp>
      <p:pic>
        <p:nvPicPr>
          <p:cNvPr id="10" name="Picture 9">
            <a:extLst>
              <a:ext uri="{FF2B5EF4-FFF2-40B4-BE49-F238E27FC236}">
                <a16:creationId xmlns:a16="http://schemas.microsoft.com/office/drawing/2014/main" id="{BB54EDA6-5211-4BF3-939F-5F4218EAC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86019"/>
            <a:ext cx="979977" cy="709042"/>
          </a:xfrm>
          <a:prstGeom prst="rect">
            <a:avLst/>
          </a:prstGeom>
        </p:spPr>
      </p:pic>
      <p:pic>
        <p:nvPicPr>
          <p:cNvPr id="12" name="Picture 11">
            <a:extLst>
              <a:ext uri="{FF2B5EF4-FFF2-40B4-BE49-F238E27FC236}">
                <a16:creationId xmlns:a16="http://schemas.microsoft.com/office/drawing/2014/main" id="{89759B6A-F278-4BFA-BDDE-6E86D2E41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261" y="1238543"/>
            <a:ext cx="711523" cy="711523"/>
          </a:xfrm>
          <a:prstGeom prst="rect">
            <a:avLst/>
          </a:prstGeom>
        </p:spPr>
      </p:pic>
      <p:cxnSp>
        <p:nvCxnSpPr>
          <p:cNvPr id="14" name="Straight Arrow Connector 13">
            <a:extLst>
              <a:ext uri="{FF2B5EF4-FFF2-40B4-BE49-F238E27FC236}">
                <a16:creationId xmlns:a16="http://schemas.microsoft.com/office/drawing/2014/main" id="{2C417686-BE10-4D1C-B200-2F7FB9163E13}"/>
              </a:ext>
            </a:extLst>
          </p:cNvPr>
          <p:cNvCxnSpPr>
            <a:cxnSpLocks/>
          </p:cNvCxnSpPr>
          <p:nvPr/>
        </p:nvCxnSpPr>
        <p:spPr>
          <a:xfrm>
            <a:off x="1583668" y="1594304"/>
            <a:ext cx="6336704" cy="0"/>
          </a:xfrm>
          <a:prstGeom prst="straightConnector1">
            <a:avLst/>
          </a:prstGeom>
          <a:ln w="60325">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6B9F613-6D7E-4F71-8D88-E48FF6E1E166}"/>
              </a:ext>
            </a:extLst>
          </p:cNvPr>
          <p:cNvSpPr txBox="1"/>
          <p:nvPr/>
        </p:nvSpPr>
        <p:spPr>
          <a:xfrm>
            <a:off x="4133206" y="1712384"/>
            <a:ext cx="936104" cy="400110"/>
          </a:xfrm>
          <a:prstGeom prst="rect">
            <a:avLst/>
          </a:prstGeom>
          <a:noFill/>
        </p:spPr>
        <p:txBody>
          <a:bodyPr wrap="square" rtlCol="0">
            <a:spAutoFit/>
          </a:bodyPr>
          <a:lstStyle/>
          <a:p>
            <a:r>
              <a:rPr lang="en-GB" sz="2000" dirty="0"/>
              <a:t>100m</a:t>
            </a:r>
          </a:p>
        </p:txBody>
      </p:sp>
      <p:sp>
        <p:nvSpPr>
          <p:cNvPr id="16" name="TextBox 15">
            <a:extLst>
              <a:ext uri="{FF2B5EF4-FFF2-40B4-BE49-F238E27FC236}">
                <a16:creationId xmlns:a16="http://schemas.microsoft.com/office/drawing/2014/main" id="{5FE40C63-31B4-4591-A554-F13346CCC47B}"/>
              </a:ext>
            </a:extLst>
          </p:cNvPr>
          <p:cNvSpPr txBox="1"/>
          <p:nvPr/>
        </p:nvSpPr>
        <p:spPr>
          <a:xfrm>
            <a:off x="460798" y="2100448"/>
            <a:ext cx="8280920" cy="2246769"/>
          </a:xfrm>
          <a:prstGeom prst="rect">
            <a:avLst/>
          </a:prstGeom>
          <a:noFill/>
          <a:ln w="25400">
            <a:solidFill>
              <a:schemeClr val="accent6">
                <a:lumMod val="75000"/>
              </a:schemeClr>
            </a:solidFill>
          </a:ln>
        </p:spPr>
        <p:txBody>
          <a:bodyPr wrap="square" rtlCol="0">
            <a:spAutoFit/>
          </a:bodyPr>
          <a:lstStyle/>
          <a:p>
            <a:r>
              <a:rPr lang="en-GB" sz="2000" dirty="0"/>
              <a:t>The cannon fires and the stopwatch is started (you can see a flash of light which takes almost zero time to travel 100m). When the sound reaches the observer the stopwatch is stopped. The time was </a:t>
            </a:r>
            <a:r>
              <a:rPr lang="en-GB" sz="2000" b="1" dirty="0"/>
              <a:t>0.3s</a:t>
            </a:r>
          </a:p>
          <a:p>
            <a:r>
              <a:rPr lang="en-GB" sz="2000" dirty="0"/>
              <a:t>This will give the time for sound to travel </a:t>
            </a:r>
            <a:r>
              <a:rPr lang="en-GB" sz="2000" b="1" dirty="0"/>
              <a:t>100m</a:t>
            </a:r>
            <a:r>
              <a:rPr lang="en-GB" sz="2000" dirty="0"/>
              <a:t>.</a:t>
            </a:r>
          </a:p>
          <a:p>
            <a:endParaRPr lang="en-GB" sz="2000" dirty="0"/>
          </a:p>
          <a:p>
            <a:r>
              <a:rPr lang="en-GB" sz="2000" b="1" dirty="0">
                <a:solidFill>
                  <a:schemeClr val="accent6">
                    <a:lumMod val="75000"/>
                  </a:schemeClr>
                </a:solidFill>
              </a:rPr>
              <a:t>Speed (m/s)   =  Distance (m) / Time (s)</a:t>
            </a:r>
            <a:endParaRPr lang="en-GB" sz="2000" dirty="0"/>
          </a:p>
          <a:p>
            <a:r>
              <a:rPr lang="en-GB" sz="2000" b="1" dirty="0"/>
              <a:t>Speed of sound = 100 / 0.3 = 333.3m/s</a:t>
            </a:r>
          </a:p>
        </p:txBody>
      </p:sp>
      <p:pic>
        <p:nvPicPr>
          <p:cNvPr id="20" name="Picture 19">
            <a:extLst>
              <a:ext uri="{FF2B5EF4-FFF2-40B4-BE49-F238E27FC236}">
                <a16:creationId xmlns:a16="http://schemas.microsoft.com/office/drawing/2014/main" id="{FE7DF2F1-26D5-4249-B474-BB92EA5FD156}"/>
              </a:ext>
            </a:extLst>
          </p:cNvPr>
          <p:cNvPicPr>
            <a:picLocks noChangeAspect="1"/>
          </p:cNvPicPr>
          <p:nvPr/>
        </p:nvPicPr>
        <p:blipFill rotWithShape="1">
          <a:blip r:embed="rId4">
            <a:extLst>
              <a:ext uri="{28A0092B-C50C-407E-A947-70E740481C1C}">
                <a14:useLocalDpi xmlns:a14="http://schemas.microsoft.com/office/drawing/2010/main" val="0"/>
              </a:ext>
            </a:extLst>
          </a:blip>
          <a:srcRect l="31612"/>
          <a:stretch/>
        </p:blipFill>
        <p:spPr>
          <a:xfrm>
            <a:off x="6291518" y="4613351"/>
            <a:ext cx="2840746" cy="1470673"/>
          </a:xfrm>
          <a:prstGeom prst="rect">
            <a:avLst/>
          </a:prstGeom>
        </p:spPr>
      </p:pic>
      <p:sp>
        <p:nvSpPr>
          <p:cNvPr id="22" name="TextBox 21">
            <a:extLst>
              <a:ext uri="{FF2B5EF4-FFF2-40B4-BE49-F238E27FC236}">
                <a16:creationId xmlns:a16="http://schemas.microsoft.com/office/drawing/2014/main" id="{60F9BA00-A4D0-4372-8FF5-EFFC2568B7A1}"/>
              </a:ext>
            </a:extLst>
          </p:cNvPr>
          <p:cNvSpPr txBox="1"/>
          <p:nvPr/>
        </p:nvSpPr>
        <p:spPr>
          <a:xfrm>
            <a:off x="467544" y="4533080"/>
            <a:ext cx="5616624" cy="1631216"/>
          </a:xfrm>
          <a:prstGeom prst="rect">
            <a:avLst/>
          </a:prstGeom>
          <a:noFill/>
          <a:ln w="25400">
            <a:solidFill>
              <a:schemeClr val="accent6">
                <a:lumMod val="75000"/>
              </a:schemeClr>
            </a:solidFill>
          </a:ln>
        </p:spPr>
        <p:txBody>
          <a:bodyPr wrap="square" rtlCol="0">
            <a:spAutoFit/>
          </a:bodyPr>
          <a:lstStyle/>
          <a:p>
            <a:r>
              <a:rPr lang="en-GB" sz="2000" dirty="0"/>
              <a:t>In the laboratory, a sound from a loudspeaker passes two microphones a set distance apart. The time recorded for the sound to travel this distance is measured and speed is calculated using the same formula as above.</a:t>
            </a:r>
          </a:p>
        </p:txBody>
      </p:sp>
    </p:spTree>
    <p:extLst>
      <p:ext uri="{BB962C8B-B14F-4D97-AF65-F5344CB8AC3E}">
        <p14:creationId xmlns:p14="http://schemas.microsoft.com/office/powerpoint/2010/main" val="401293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Properties of waves</a:t>
            </a:r>
            <a:endParaRPr lang="en-GB" sz="2400" b="1" dirty="0">
              <a:solidFill>
                <a:schemeClr val="accent6"/>
              </a:solidFill>
            </a:endParaRPr>
          </a:p>
        </p:txBody>
      </p:sp>
      <p:sp>
        <p:nvSpPr>
          <p:cNvPr id="9" name="TextBox 8">
            <a:extLst>
              <a:ext uri="{FF2B5EF4-FFF2-40B4-BE49-F238E27FC236}">
                <a16:creationId xmlns:a16="http://schemas.microsoft.com/office/drawing/2014/main" id="{1A697C83-08B0-4E7D-AA40-7B078673D7D7}"/>
              </a:ext>
            </a:extLst>
          </p:cNvPr>
          <p:cNvSpPr txBox="1"/>
          <p:nvPr/>
        </p:nvSpPr>
        <p:spPr>
          <a:xfrm>
            <a:off x="950745" y="764704"/>
            <a:ext cx="6933623" cy="400110"/>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000" b="1" dirty="0"/>
              <a:t>Method for measuring the speed of ripples on a water surface</a:t>
            </a:r>
          </a:p>
        </p:txBody>
      </p:sp>
      <p:pic>
        <p:nvPicPr>
          <p:cNvPr id="5" name="Picture 4">
            <a:extLst>
              <a:ext uri="{FF2B5EF4-FFF2-40B4-BE49-F238E27FC236}">
                <a16:creationId xmlns:a16="http://schemas.microsoft.com/office/drawing/2014/main" id="{B7EA4F39-61E9-4054-880F-FC0F9C9BC1C2}"/>
              </a:ext>
            </a:extLst>
          </p:cNvPr>
          <p:cNvPicPr>
            <a:picLocks noChangeAspect="1"/>
          </p:cNvPicPr>
          <p:nvPr/>
        </p:nvPicPr>
        <p:blipFill rotWithShape="1">
          <a:blip r:embed="rId3">
            <a:extLst>
              <a:ext uri="{28A0092B-C50C-407E-A947-70E740481C1C}">
                <a14:useLocalDpi xmlns:a14="http://schemas.microsoft.com/office/drawing/2010/main" val="0"/>
              </a:ext>
            </a:extLst>
          </a:blip>
          <a:srcRect t="12211" b="7279"/>
          <a:stretch/>
        </p:blipFill>
        <p:spPr>
          <a:xfrm>
            <a:off x="329706" y="1287629"/>
            <a:ext cx="3162174" cy="2346447"/>
          </a:xfrm>
          <a:prstGeom prst="rect">
            <a:avLst/>
          </a:prstGeom>
        </p:spPr>
      </p:pic>
      <p:pic>
        <p:nvPicPr>
          <p:cNvPr id="8" name="Picture 7">
            <a:extLst>
              <a:ext uri="{FF2B5EF4-FFF2-40B4-BE49-F238E27FC236}">
                <a16:creationId xmlns:a16="http://schemas.microsoft.com/office/drawing/2014/main" id="{E63B6C31-3FB5-4B03-A704-C0692C121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54581" y="4245861"/>
            <a:ext cx="1028168" cy="2130750"/>
          </a:xfrm>
          <a:prstGeom prst="rect">
            <a:avLst/>
          </a:prstGeom>
        </p:spPr>
      </p:pic>
      <p:cxnSp>
        <p:nvCxnSpPr>
          <p:cNvPr id="13" name="Straight Arrow Connector 12">
            <a:extLst>
              <a:ext uri="{FF2B5EF4-FFF2-40B4-BE49-F238E27FC236}">
                <a16:creationId xmlns:a16="http://schemas.microsoft.com/office/drawing/2014/main" id="{E49C05EC-C9B8-4697-BFC8-F574CA303736}"/>
              </a:ext>
            </a:extLst>
          </p:cNvPr>
          <p:cNvCxnSpPr>
            <a:cxnSpLocks/>
          </p:cNvCxnSpPr>
          <p:nvPr/>
        </p:nvCxnSpPr>
        <p:spPr>
          <a:xfrm>
            <a:off x="1968665" y="3490862"/>
            <a:ext cx="11046" cy="1152697"/>
          </a:xfrm>
          <a:prstGeom prst="straightConnector1">
            <a:avLst/>
          </a:prstGeom>
          <a:ln w="412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E58DA169-6A7D-4CCC-8A98-73219F9AB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022021">
            <a:off x="1021689" y="3729233"/>
            <a:ext cx="680864" cy="680864"/>
          </a:xfrm>
          <a:prstGeom prst="rect">
            <a:avLst/>
          </a:prstGeom>
        </p:spPr>
      </p:pic>
      <p:sp>
        <p:nvSpPr>
          <p:cNvPr id="21" name="TextBox 20">
            <a:extLst>
              <a:ext uri="{FF2B5EF4-FFF2-40B4-BE49-F238E27FC236}">
                <a16:creationId xmlns:a16="http://schemas.microsoft.com/office/drawing/2014/main" id="{D32BBA3E-BCAE-42BE-87A6-71A2685F077F}"/>
              </a:ext>
            </a:extLst>
          </p:cNvPr>
          <p:cNvSpPr txBox="1"/>
          <p:nvPr/>
        </p:nvSpPr>
        <p:spPr>
          <a:xfrm>
            <a:off x="598229" y="3925423"/>
            <a:ext cx="530915" cy="246221"/>
          </a:xfrm>
          <a:prstGeom prst="rect">
            <a:avLst/>
          </a:prstGeom>
          <a:noFill/>
        </p:spPr>
        <p:txBody>
          <a:bodyPr wrap="none" rtlCol="0">
            <a:spAutoFit/>
          </a:bodyPr>
          <a:lstStyle/>
          <a:p>
            <a:r>
              <a:rPr lang="en-GB" sz="1000" dirty="0"/>
              <a:t>Strobe</a:t>
            </a:r>
          </a:p>
        </p:txBody>
      </p:sp>
      <p:sp>
        <p:nvSpPr>
          <p:cNvPr id="23" name="TextBox 22">
            <a:extLst>
              <a:ext uri="{FF2B5EF4-FFF2-40B4-BE49-F238E27FC236}">
                <a16:creationId xmlns:a16="http://schemas.microsoft.com/office/drawing/2014/main" id="{3F943E8F-EB8D-439D-AFB5-32D22A6FCA38}"/>
              </a:ext>
            </a:extLst>
          </p:cNvPr>
          <p:cNvSpPr txBox="1"/>
          <p:nvPr/>
        </p:nvSpPr>
        <p:spPr>
          <a:xfrm>
            <a:off x="3707904" y="1340768"/>
            <a:ext cx="5040560" cy="4608512"/>
          </a:xfrm>
          <a:prstGeom prst="rect">
            <a:avLst/>
          </a:prstGeom>
          <a:noFill/>
        </p:spPr>
        <p:txBody>
          <a:bodyPr wrap="square" rtlCol="0">
            <a:spAutoFit/>
          </a:bodyPr>
          <a:lstStyle/>
          <a:p>
            <a:endParaRPr lang="en-GB"/>
          </a:p>
        </p:txBody>
      </p:sp>
      <p:sp>
        <p:nvSpPr>
          <p:cNvPr id="3" name="TextBox 2">
            <a:extLst>
              <a:ext uri="{FF2B5EF4-FFF2-40B4-BE49-F238E27FC236}">
                <a16:creationId xmlns:a16="http://schemas.microsoft.com/office/drawing/2014/main" id="{C0AF628A-4088-4656-BE75-EC5AE0F9121D}"/>
              </a:ext>
            </a:extLst>
          </p:cNvPr>
          <p:cNvSpPr txBox="1"/>
          <p:nvPr/>
        </p:nvSpPr>
        <p:spPr>
          <a:xfrm>
            <a:off x="3491880" y="1340768"/>
            <a:ext cx="5400600" cy="4985980"/>
          </a:xfrm>
          <a:prstGeom prst="rect">
            <a:avLst/>
          </a:prstGeom>
          <a:noFill/>
          <a:ln w="25400">
            <a:solidFill>
              <a:schemeClr val="accent6">
                <a:lumMod val="75000"/>
              </a:schemeClr>
            </a:solidFill>
          </a:ln>
        </p:spPr>
        <p:txBody>
          <a:bodyPr wrap="square" rtlCol="0">
            <a:spAutoFit/>
          </a:bodyPr>
          <a:lstStyle/>
          <a:p>
            <a:r>
              <a:rPr lang="en-GB" sz="2000" dirty="0"/>
              <a:t>A ripple tank is used to make waves which are seen under the glass tank.</a:t>
            </a:r>
          </a:p>
          <a:p>
            <a:r>
              <a:rPr lang="en-GB" sz="2000" dirty="0"/>
              <a:t>A strobe light has its frequency of flashes adjusted until the wave appears stationary – </a:t>
            </a:r>
            <a:r>
              <a:rPr lang="en-GB" sz="2000" b="1" dirty="0">
                <a:solidFill>
                  <a:schemeClr val="accent6">
                    <a:lumMod val="75000"/>
                  </a:schemeClr>
                </a:solidFill>
              </a:rPr>
              <a:t>this is the frequency of the water wave. </a:t>
            </a:r>
          </a:p>
          <a:p>
            <a:r>
              <a:rPr lang="en-GB" sz="2000" dirty="0"/>
              <a:t>Then, the </a:t>
            </a:r>
            <a:r>
              <a:rPr lang="en-GB" sz="2000" b="1" dirty="0">
                <a:solidFill>
                  <a:schemeClr val="accent6">
                    <a:lumMod val="75000"/>
                  </a:schemeClr>
                </a:solidFill>
              </a:rPr>
              <a:t>wavelength </a:t>
            </a:r>
            <a:r>
              <a:rPr lang="en-GB" sz="2000" dirty="0"/>
              <a:t>of the water wave is measured by using a ruler to measure the distance from one peak to the next peak (white line to white line). This is converted to </a:t>
            </a:r>
            <a:r>
              <a:rPr lang="en-GB" sz="2000" b="1" dirty="0">
                <a:solidFill>
                  <a:schemeClr val="accent6">
                    <a:lumMod val="75000"/>
                  </a:schemeClr>
                </a:solidFill>
              </a:rPr>
              <a:t>metres</a:t>
            </a:r>
            <a:r>
              <a:rPr lang="en-GB" sz="2000" dirty="0"/>
              <a:t>.</a:t>
            </a:r>
          </a:p>
          <a:p>
            <a:endParaRPr lang="en-GB" sz="2000" dirty="0"/>
          </a:p>
          <a:p>
            <a:r>
              <a:rPr lang="en-GB" b="1" dirty="0">
                <a:solidFill>
                  <a:schemeClr val="accent6">
                    <a:lumMod val="75000"/>
                  </a:schemeClr>
                </a:solidFill>
              </a:rPr>
              <a:t>wave speed (m/s)  =  frequency (Hz) x wavelength (m)</a:t>
            </a:r>
          </a:p>
          <a:p>
            <a:endParaRPr lang="en-GB" sz="2000" dirty="0"/>
          </a:p>
          <a:p>
            <a:r>
              <a:rPr lang="en-GB" sz="2000" dirty="0"/>
              <a:t>If the frequency of the water wave is 5Hz and the wavelength is 0.6cm:</a:t>
            </a:r>
          </a:p>
          <a:p>
            <a:endParaRPr lang="en-GB" dirty="0"/>
          </a:p>
          <a:p>
            <a:r>
              <a:rPr lang="en-GB" sz="2000" dirty="0"/>
              <a:t> </a:t>
            </a:r>
            <a:r>
              <a:rPr lang="en-GB" sz="2000" b="1" dirty="0">
                <a:solidFill>
                  <a:schemeClr val="accent6">
                    <a:lumMod val="75000"/>
                  </a:schemeClr>
                </a:solidFill>
              </a:rPr>
              <a:t>wave speed = 0.5 x 0.006 = </a:t>
            </a:r>
            <a:r>
              <a:rPr lang="en-GB" sz="2000" b="1" dirty="0">
                <a:solidFill>
                  <a:srgbClr val="00B050"/>
                </a:solidFill>
              </a:rPr>
              <a:t>0.03m/s</a:t>
            </a:r>
            <a:endParaRPr lang="en-GB" sz="2000" dirty="0">
              <a:solidFill>
                <a:srgbClr val="00B050"/>
              </a:solidFill>
            </a:endParaRPr>
          </a:p>
        </p:txBody>
      </p:sp>
      <p:pic>
        <p:nvPicPr>
          <p:cNvPr id="6" name="Picture 5">
            <a:extLst>
              <a:ext uri="{FF2B5EF4-FFF2-40B4-BE49-F238E27FC236}">
                <a16:creationId xmlns:a16="http://schemas.microsoft.com/office/drawing/2014/main" id="{08D89949-1E5A-48C9-A079-4CDA811CD5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3806" y="5949280"/>
            <a:ext cx="1658034" cy="483936"/>
          </a:xfrm>
          <a:prstGeom prst="rect">
            <a:avLst/>
          </a:prstGeom>
        </p:spPr>
      </p:pic>
      <p:cxnSp>
        <p:nvCxnSpPr>
          <p:cNvPr id="12" name="Straight Connector 11">
            <a:extLst>
              <a:ext uri="{FF2B5EF4-FFF2-40B4-BE49-F238E27FC236}">
                <a16:creationId xmlns:a16="http://schemas.microsoft.com/office/drawing/2014/main" id="{BF284262-AC1B-4A57-894C-0D1314085E36}"/>
              </a:ext>
            </a:extLst>
          </p:cNvPr>
          <p:cNvCxnSpPr>
            <a:cxnSpLocks/>
          </p:cNvCxnSpPr>
          <p:nvPr/>
        </p:nvCxnSpPr>
        <p:spPr>
          <a:xfrm>
            <a:off x="1610193" y="5733256"/>
            <a:ext cx="0" cy="3694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E631E2F-E2CA-4D42-867F-B5FB5910BA84}"/>
              </a:ext>
            </a:extLst>
          </p:cNvPr>
          <p:cNvCxnSpPr>
            <a:cxnSpLocks/>
          </p:cNvCxnSpPr>
          <p:nvPr/>
        </p:nvCxnSpPr>
        <p:spPr>
          <a:xfrm>
            <a:off x="1773497" y="5739724"/>
            <a:ext cx="0" cy="3694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74248EC2-41D7-2A45-993E-B7395F0261B3}"/>
              </a:ext>
            </a:extLst>
          </p:cNvPr>
          <p:cNvSpPr/>
          <p:nvPr/>
        </p:nvSpPr>
        <p:spPr>
          <a:xfrm>
            <a:off x="6444208" y="5777540"/>
            <a:ext cx="1296144" cy="49832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1400" b="1" dirty="0"/>
              <a:t>Click to reveal answer</a:t>
            </a:r>
          </a:p>
        </p:txBody>
      </p:sp>
    </p:spTree>
    <p:extLst>
      <p:ext uri="{BB962C8B-B14F-4D97-AF65-F5344CB8AC3E}">
        <p14:creationId xmlns:p14="http://schemas.microsoft.com/office/powerpoint/2010/main" val="200371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algn="r"/>
            <a:r>
              <a:rPr lang="en-GB" sz="2400" b="1" dirty="0">
                <a:solidFill>
                  <a:schemeClr val="accent6"/>
                </a:solidFill>
              </a:rPr>
              <a:t>Calculate depth or distance </a:t>
            </a:r>
            <a:r>
              <a:rPr lang="en-GB" sz="2400" b="1" dirty="0"/>
              <a:t>(Physics only Higher tier)</a:t>
            </a:r>
          </a:p>
        </p:txBody>
      </p:sp>
      <p:sp>
        <p:nvSpPr>
          <p:cNvPr id="7" name="TextBox 6">
            <a:extLst>
              <a:ext uri="{FF2B5EF4-FFF2-40B4-BE49-F238E27FC236}">
                <a16:creationId xmlns:a16="http://schemas.microsoft.com/office/drawing/2014/main" id="{BB44D182-FEBE-439A-A59E-101EA7D96708}"/>
              </a:ext>
            </a:extLst>
          </p:cNvPr>
          <p:cNvSpPr txBox="1"/>
          <p:nvPr/>
        </p:nvSpPr>
        <p:spPr>
          <a:xfrm>
            <a:off x="179512" y="764388"/>
            <a:ext cx="8874732" cy="4001095"/>
          </a:xfrm>
          <a:prstGeom prst="rect">
            <a:avLst/>
          </a:prstGeom>
          <a:noFill/>
          <a:ln w="25400">
            <a:solidFill>
              <a:schemeClr val="bg1"/>
            </a:solidFill>
          </a:ln>
        </p:spPr>
        <p:txBody>
          <a:bodyPr wrap="square" rtlCol="0">
            <a:spAutoFit/>
          </a:bodyPr>
          <a:lstStyle/>
          <a:p>
            <a:r>
              <a:rPr lang="en-GB" sz="2400" dirty="0"/>
              <a:t>Example 1:</a:t>
            </a:r>
          </a:p>
          <a:p>
            <a:r>
              <a:rPr lang="en-US" sz="2400" dirty="0"/>
              <a:t>A man uses a dog whistle to call his dog, the whistle uses ultrasound.</a:t>
            </a:r>
            <a:br>
              <a:rPr lang="en-US" sz="2400" dirty="0"/>
            </a:br>
            <a:r>
              <a:rPr lang="en-US" sz="2400" dirty="0"/>
              <a:t>The ultrasound takes 0.47 s to travel from the man to the dog. </a:t>
            </a:r>
          </a:p>
          <a:p>
            <a:r>
              <a:rPr lang="en-US" sz="2400" dirty="0"/>
              <a:t>The speed of sound in air is 330 m/s</a:t>
            </a:r>
            <a:br>
              <a:rPr lang="en-US" sz="2400" dirty="0"/>
            </a:br>
            <a:r>
              <a:rPr lang="en-GB" sz="2400" dirty="0"/>
              <a:t>How far away was the dog?</a:t>
            </a:r>
          </a:p>
          <a:p>
            <a:pPr algn="ctr"/>
            <a:endParaRPr lang="en-GB" sz="1400" b="1" dirty="0">
              <a:solidFill>
                <a:schemeClr val="accent6">
                  <a:lumMod val="75000"/>
                </a:schemeClr>
              </a:solidFill>
            </a:endParaRPr>
          </a:p>
          <a:p>
            <a:pPr algn="ctr"/>
            <a:r>
              <a:rPr lang="en-GB" sz="2400" b="1" dirty="0">
                <a:solidFill>
                  <a:schemeClr val="accent6">
                    <a:lumMod val="75000"/>
                  </a:schemeClr>
                </a:solidFill>
              </a:rPr>
              <a:t>wave speed (m/s) = distance (m) ÷ time (s)</a:t>
            </a:r>
          </a:p>
          <a:p>
            <a:r>
              <a:rPr lang="en-GB" sz="2000" dirty="0"/>
              <a:t>	</a:t>
            </a:r>
            <a:endParaRPr lang="en-GB" sz="2400" dirty="0"/>
          </a:p>
          <a:p>
            <a:pPr algn="ctr"/>
            <a:r>
              <a:rPr lang="en-GB" sz="2800" b="1" i="1" dirty="0">
                <a:solidFill>
                  <a:schemeClr val="accent6">
                    <a:lumMod val="75000"/>
                  </a:schemeClr>
                </a:solidFill>
              </a:rPr>
              <a:t>      </a:t>
            </a:r>
            <a:r>
              <a:rPr lang="en-GB" sz="2800" b="1" dirty="0">
                <a:solidFill>
                  <a:schemeClr val="accent6">
                    <a:lumMod val="75000"/>
                  </a:schemeClr>
                </a:solidFill>
              </a:rPr>
              <a:t> </a:t>
            </a:r>
            <a:endParaRPr lang="en-GB" sz="2800" dirty="0"/>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1124D62-41D1-1C40-8321-99EEBD982661}"/>
                  </a:ext>
                </a:extLst>
              </p:cNvPr>
              <p:cNvSpPr/>
              <p:nvPr/>
            </p:nvSpPr>
            <p:spPr>
              <a:xfrm>
                <a:off x="3851920" y="3288908"/>
                <a:ext cx="1083374" cy="730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smtClean="0">
                          <a:solidFill>
                            <a:schemeClr val="accent6">
                              <a:lumMod val="75000"/>
                            </a:schemeClr>
                          </a:solidFill>
                          <a:latin typeface="Cambria Math" panose="02040503050406030204" pitchFamily="18" charset="0"/>
                        </a:rPr>
                        <m:t>𝒗</m:t>
                      </m:r>
                      <m:r>
                        <a:rPr lang="en-GB" sz="2400" b="1" i="1" smtClean="0">
                          <a:solidFill>
                            <a:schemeClr val="accent6">
                              <a:lumMod val="75000"/>
                            </a:schemeClr>
                          </a:solidFill>
                          <a:latin typeface="Cambria Math" panose="02040503050406030204" pitchFamily="18" charset="0"/>
                        </a:rPr>
                        <m:t>= </m:t>
                      </m:r>
                      <m:f>
                        <m:fPr>
                          <m:ctrlPr>
                            <a:rPr lang="en-GB" sz="2400" b="1" i="1" smtClean="0">
                              <a:solidFill>
                                <a:schemeClr val="accent6">
                                  <a:lumMod val="75000"/>
                                </a:schemeClr>
                              </a:solidFill>
                              <a:latin typeface="Cambria Math" panose="02040503050406030204" pitchFamily="18" charset="0"/>
                            </a:rPr>
                          </m:ctrlPr>
                        </m:fPr>
                        <m:num>
                          <m:r>
                            <a:rPr lang="en-GB" sz="2400" b="1" i="1" smtClean="0">
                              <a:solidFill>
                                <a:schemeClr val="accent6">
                                  <a:lumMod val="75000"/>
                                </a:schemeClr>
                              </a:solidFill>
                              <a:latin typeface="Cambria Math" panose="02040503050406030204" pitchFamily="18" charset="0"/>
                            </a:rPr>
                            <m:t>𝒙</m:t>
                          </m:r>
                        </m:num>
                        <m:den>
                          <m:r>
                            <a:rPr lang="en-GB" sz="2400" b="1" i="1" smtClean="0">
                              <a:solidFill>
                                <a:schemeClr val="accent6">
                                  <a:lumMod val="75000"/>
                                </a:schemeClr>
                              </a:solidFill>
                              <a:latin typeface="Cambria Math" panose="02040503050406030204" pitchFamily="18" charset="0"/>
                            </a:rPr>
                            <m:t>𝒕</m:t>
                          </m:r>
                        </m:den>
                      </m:f>
                    </m:oMath>
                  </m:oMathPara>
                </a14:m>
                <a:endParaRPr lang="en-GB" sz="2400" dirty="0"/>
              </a:p>
            </p:txBody>
          </p:sp>
        </mc:Choice>
        <mc:Fallback xmlns="">
          <p:sp>
            <p:nvSpPr>
              <p:cNvPr id="3" name="Rectangle 2">
                <a:extLst>
                  <a:ext uri="{FF2B5EF4-FFF2-40B4-BE49-F238E27FC236}">
                    <a16:creationId xmlns:a16="http://schemas.microsoft.com/office/drawing/2014/main" id="{61124D62-41D1-1C40-8321-99EEBD982661}"/>
                  </a:ext>
                </a:extLst>
              </p:cNvPr>
              <p:cNvSpPr>
                <a:spLocks noRot="1" noChangeAspect="1" noMove="1" noResize="1" noEditPoints="1" noAdjustHandles="1" noChangeArrowheads="1" noChangeShapeType="1" noTextEdit="1"/>
              </p:cNvSpPr>
              <p:nvPr/>
            </p:nvSpPr>
            <p:spPr>
              <a:xfrm>
                <a:off x="3851920" y="3288908"/>
                <a:ext cx="1083374" cy="730136"/>
              </a:xfrm>
              <a:prstGeom prst="rect">
                <a:avLst/>
              </a:prstGeom>
              <a:blipFill>
                <a:blip r:embed="rId3"/>
                <a:stretch>
                  <a:fillRect b="-51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9D40DE-40A6-BD4B-A75F-915E90020B9A}"/>
                  </a:ext>
                </a:extLst>
              </p:cNvPr>
              <p:cNvSpPr/>
              <p:nvPr/>
            </p:nvSpPr>
            <p:spPr>
              <a:xfrm>
                <a:off x="3276314" y="4051469"/>
                <a:ext cx="1940981" cy="730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smtClean="0">
                          <a:solidFill>
                            <a:schemeClr val="accent6">
                              <a:lumMod val="75000"/>
                            </a:schemeClr>
                          </a:solidFill>
                          <a:latin typeface="Cambria Math" panose="02040503050406030204" pitchFamily="18" charset="0"/>
                        </a:rPr>
                        <m:t>𝟑𝟑𝟎</m:t>
                      </m:r>
                      <m:r>
                        <a:rPr lang="en-GB" sz="2400" b="1" i="1" smtClean="0">
                          <a:solidFill>
                            <a:schemeClr val="accent6">
                              <a:lumMod val="75000"/>
                            </a:schemeClr>
                          </a:solidFill>
                          <a:latin typeface="Cambria Math" panose="02040503050406030204" pitchFamily="18" charset="0"/>
                        </a:rPr>
                        <m:t>= </m:t>
                      </m:r>
                      <m:f>
                        <m:fPr>
                          <m:ctrlPr>
                            <a:rPr lang="en-GB" sz="2400" b="1" i="1" smtClean="0">
                              <a:solidFill>
                                <a:schemeClr val="accent6">
                                  <a:lumMod val="75000"/>
                                </a:schemeClr>
                              </a:solidFill>
                              <a:latin typeface="Cambria Math" panose="02040503050406030204" pitchFamily="18" charset="0"/>
                            </a:rPr>
                          </m:ctrlPr>
                        </m:fPr>
                        <m:num>
                          <m:r>
                            <a:rPr lang="en-GB" sz="2400" b="1" i="1" smtClean="0">
                              <a:solidFill>
                                <a:schemeClr val="accent6">
                                  <a:lumMod val="75000"/>
                                </a:schemeClr>
                              </a:solidFill>
                              <a:latin typeface="Cambria Math" panose="02040503050406030204" pitchFamily="18" charset="0"/>
                            </a:rPr>
                            <m:t>𝒙</m:t>
                          </m:r>
                        </m:num>
                        <m:den>
                          <m:r>
                            <a:rPr lang="en-GB" sz="2400" b="1" i="1" smtClean="0">
                              <a:solidFill>
                                <a:schemeClr val="accent6">
                                  <a:lumMod val="75000"/>
                                </a:schemeClr>
                              </a:solidFill>
                              <a:latin typeface="Cambria Math" panose="02040503050406030204" pitchFamily="18" charset="0"/>
                            </a:rPr>
                            <m:t>𝟎</m:t>
                          </m:r>
                          <m:r>
                            <a:rPr lang="en-GB" sz="2400" b="1" i="1" smtClean="0">
                              <a:solidFill>
                                <a:schemeClr val="accent6">
                                  <a:lumMod val="75000"/>
                                </a:schemeClr>
                              </a:solidFill>
                              <a:latin typeface="Cambria Math" panose="02040503050406030204" pitchFamily="18" charset="0"/>
                            </a:rPr>
                            <m:t>.</m:t>
                          </m:r>
                          <m:r>
                            <a:rPr lang="en-GB" sz="2400" b="1" i="1" smtClean="0">
                              <a:solidFill>
                                <a:schemeClr val="accent6">
                                  <a:lumMod val="75000"/>
                                </a:schemeClr>
                              </a:solidFill>
                              <a:latin typeface="Cambria Math" panose="02040503050406030204" pitchFamily="18" charset="0"/>
                            </a:rPr>
                            <m:t>𝟒𝟕</m:t>
                          </m:r>
                        </m:den>
                      </m:f>
                    </m:oMath>
                  </m:oMathPara>
                </a14:m>
                <a:endParaRPr lang="en-GB" sz="2400" dirty="0"/>
              </a:p>
            </p:txBody>
          </p:sp>
        </mc:Choice>
        <mc:Fallback xmlns="">
          <p:sp>
            <p:nvSpPr>
              <p:cNvPr id="8" name="Rectangle 7">
                <a:extLst>
                  <a:ext uri="{FF2B5EF4-FFF2-40B4-BE49-F238E27FC236}">
                    <a16:creationId xmlns:a16="http://schemas.microsoft.com/office/drawing/2014/main" id="{769D40DE-40A6-BD4B-A75F-915E90020B9A}"/>
                  </a:ext>
                </a:extLst>
              </p:cNvPr>
              <p:cNvSpPr>
                <a:spLocks noRot="1" noChangeAspect="1" noMove="1" noResize="1" noEditPoints="1" noAdjustHandles="1" noChangeArrowheads="1" noChangeShapeType="1" noTextEdit="1"/>
              </p:cNvSpPr>
              <p:nvPr/>
            </p:nvSpPr>
            <p:spPr>
              <a:xfrm>
                <a:off x="3276314" y="4051469"/>
                <a:ext cx="1940981" cy="730136"/>
              </a:xfrm>
              <a:prstGeom prst="rect">
                <a:avLst/>
              </a:prstGeom>
              <a:blipFill>
                <a:blip r:embed="rId4"/>
                <a:stretch>
                  <a:fillRect b="-33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C978AD7-885F-6545-9CE6-6336217BE131}"/>
                  </a:ext>
                </a:extLst>
              </p:cNvPr>
              <p:cNvSpPr/>
              <p:nvPr/>
            </p:nvSpPr>
            <p:spPr>
              <a:xfrm>
                <a:off x="3372943" y="5877272"/>
                <a:ext cx="1768946" cy="461665"/>
              </a:xfrm>
              <a:prstGeom prst="rect">
                <a:avLst/>
              </a:prstGeom>
            </p:spPr>
            <p:txBody>
              <a:bodyPr wrap="none">
                <a:spAutoFit/>
              </a:bodyPr>
              <a:lstStyle/>
              <a:p>
                <a14:m>
                  <m:oMath xmlns:m="http://schemas.openxmlformats.org/officeDocument/2006/math">
                    <m:r>
                      <a:rPr lang="en-GB" sz="2400" b="1" i="1" smtClean="0">
                        <a:solidFill>
                          <a:srgbClr val="00B050"/>
                        </a:solidFill>
                        <a:latin typeface="Cambria Math" panose="02040503050406030204" pitchFamily="18" charset="0"/>
                      </a:rPr>
                      <m:t>𝒙</m:t>
                    </m:r>
                    <m:r>
                      <a:rPr lang="en-GB" sz="2400" b="1" i="1" smtClean="0">
                        <a:solidFill>
                          <a:srgbClr val="00B050"/>
                        </a:solidFill>
                        <a:latin typeface="Cambria Math" panose="02040503050406030204" pitchFamily="18" charset="0"/>
                      </a:rPr>
                      <m:t>=</m:t>
                    </m:r>
                  </m:oMath>
                </a14:m>
                <a:r>
                  <a:rPr lang="en-GB" sz="2400" b="1" dirty="0">
                    <a:solidFill>
                      <a:srgbClr val="00B050"/>
                    </a:solidFill>
                  </a:rPr>
                  <a:t> 155.1 m</a:t>
                </a:r>
              </a:p>
            </p:txBody>
          </p:sp>
        </mc:Choice>
        <mc:Fallback xmlns="">
          <p:sp>
            <p:nvSpPr>
              <p:cNvPr id="10" name="Rectangle 9">
                <a:extLst>
                  <a:ext uri="{FF2B5EF4-FFF2-40B4-BE49-F238E27FC236}">
                    <a16:creationId xmlns:a16="http://schemas.microsoft.com/office/drawing/2014/main" id="{0C978AD7-885F-6545-9CE6-6336217BE131}"/>
                  </a:ext>
                </a:extLst>
              </p:cNvPr>
              <p:cNvSpPr>
                <a:spLocks noRot="1" noChangeAspect="1" noMove="1" noResize="1" noEditPoints="1" noAdjustHandles="1" noChangeArrowheads="1" noChangeShapeType="1" noTextEdit="1"/>
              </p:cNvSpPr>
              <p:nvPr/>
            </p:nvSpPr>
            <p:spPr>
              <a:xfrm>
                <a:off x="3372943" y="5877272"/>
                <a:ext cx="1768946" cy="461665"/>
              </a:xfrm>
              <a:prstGeom prst="rect">
                <a:avLst/>
              </a:prstGeom>
              <a:blipFill>
                <a:blip r:embed="rId5"/>
                <a:stretch>
                  <a:fillRect t="-8108" r="-3571" b="-29730"/>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55339173-BB40-B34B-8DE0-1EC3D30D7AD3}"/>
              </a:ext>
            </a:extLst>
          </p:cNvPr>
          <p:cNvSpPr/>
          <p:nvPr/>
        </p:nvSpPr>
        <p:spPr>
          <a:xfrm>
            <a:off x="2888686" y="4024591"/>
            <a:ext cx="3456384" cy="6934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
        <p:nvSpPr>
          <p:cNvPr id="4" name="Rectangle 3">
            <a:extLst>
              <a:ext uri="{FF2B5EF4-FFF2-40B4-BE49-F238E27FC236}">
                <a16:creationId xmlns:a16="http://schemas.microsoft.com/office/drawing/2014/main" id="{12734D56-28DB-FC48-B9EE-4D877B5868EF}"/>
              </a:ext>
            </a:extLst>
          </p:cNvPr>
          <p:cNvSpPr/>
          <p:nvPr/>
        </p:nvSpPr>
        <p:spPr>
          <a:xfrm>
            <a:off x="755576" y="5239585"/>
            <a:ext cx="1944216" cy="5041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rPr>
              <a:t>rearrange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2F5770-EC44-2D43-8B2D-278ED1AC2F28}"/>
                  </a:ext>
                </a:extLst>
              </p:cNvPr>
              <p:cNvSpPr txBox="1"/>
              <p:nvPr/>
            </p:nvSpPr>
            <p:spPr>
              <a:xfrm>
                <a:off x="3151440" y="5306993"/>
                <a:ext cx="2190728" cy="369332"/>
              </a:xfrm>
              <a:prstGeom prst="rect">
                <a:avLst/>
              </a:prstGeom>
              <a:noFill/>
            </p:spPr>
            <p:txBody>
              <a:bodyPr wrap="none" lIns="0" tIns="0" rIns="0" bIns="0" rtlCol="0">
                <a:spAutoFit/>
              </a:bodyPr>
              <a:lstStyle/>
              <a:p>
                <a14:m>
                  <m:oMath xmlns:m="http://schemas.openxmlformats.org/officeDocument/2006/math">
                    <m:r>
                      <a:rPr lang="en-GB" sz="2400" b="1" i="1" smtClean="0">
                        <a:solidFill>
                          <a:schemeClr val="accent6">
                            <a:lumMod val="75000"/>
                          </a:schemeClr>
                        </a:solidFill>
                        <a:latin typeface="Cambria Math" panose="02040503050406030204" pitchFamily="18" charset="0"/>
                      </a:rPr>
                      <m:t>𝒙</m:t>
                    </m:r>
                    <m:r>
                      <a:rPr lang="en-GB" sz="2400" b="1" i="1" smtClean="0">
                        <a:solidFill>
                          <a:schemeClr val="accent6">
                            <a:lumMod val="75000"/>
                          </a:schemeClr>
                        </a:solidFill>
                        <a:latin typeface="Cambria Math" panose="02040503050406030204" pitchFamily="18" charset="0"/>
                      </a:rPr>
                      <m:t> =</m:t>
                    </m:r>
                    <m:r>
                      <a:rPr lang="en-GB" sz="2400" b="1" i="1" smtClean="0">
                        <a:solidFill>
                          <a:schemeClr val="accent6">
                            <a:lumMod val="75000"/>
                          </a:schemeClr>
                        </a:solidFill>
                        <a:latin typeface="Cambria Math" panose="02040503050406030204" pitchFamily="18" charset="0"/>
                        <a:ea typeface="Cambria Math" panose="02040503050406030204" pitchFamily="18" charset="0"/>
                      </a:rPr>
                      <m:t>𝟑𝟑𝟎</m:t>
                    </m:r>
                    <m:r>
                      <a:rPr lang="en-GB" sz="2400" b="1" i="1" smtClean="0">
                        <a:solidFill>
                          <a:schemeClr val="accent6">
                            <a:lumMod val="75000"/>
                          </a:schemeClr>
                        </a:solidFill>
                        <a:latin typeface="Cambria Math" panose="02040503050406030204" pitchFamily="18" charset="0"/>
                        <a:ea typeface="Cambria Math" panose="02040503050406030204" pitchFamily="18" charset="0"/>
                      </a:rPr>
                      <m:t> × </m:t>
                    </m:r>
                    <m:r>
                      <a:rPr lang="en-GB" sz="2400" b="1" i="1" smtClean="0">
                        <a:solidFill>
                          <a:schemeClr val="accent6">
                            <a:lumMod val="75000"/>
                          </a:schemeClr>
                        </a:solidFill>
                        <a:latin typeface="Cambria Math" panose="02040503050406030204" pitchFamily="18" charset="0"/>
                        <a:ea typeface="Cambria Math" panose="02040503050406030204" pitchFamily="18" charset="0"/>
                      </a:rPr>
                      <m:t>𝟎</m:t>
                    </m:r>
                    <m:r>
                      <a:rPr lang="en-GB" sz="2400" b="1" i="1" smtClean="0">
                        <a:solidFill>
                          <a:schemeClr val="accent6">
                            <a:lumMod val="75000"/>
                          </a:schemeClr>
                        </a:solidFill>
                        <a:latin typeface="Cambria Math" panose="02040503050406030204" pitchFamily="18" charset="0"/>
                        <a:ea typeface="Cambria Math" panose="02040503050406030204" pitchFamily="18" charset="0"/>
                      </a:rPr>
                      <m:t>.</m:t>
                    </m:r>
                    <m:r>
                      <a:rPr lang="en-GB" sz="2400" b="1" i="1" smtClean="0">
                        <a:solidFill>
                          <a:schemeClr val="accent6">
                            <a:lumMod val="75000"/>
                          </a:schemeClr>
                        </a:solidFill>
                        <a:latin typeface="Cambria Math" panose="02040503050406030204" pitchFamily="18" charset="0"/>
                        <a:ea typeface="Cambria Math" panose="02040503050406030204" pitchFamily="18" charset="0"/>
                      </a:rPr>
                      <m:t>𝟒</m:t>
                    </m:r>
                  </m:oMath>
                </a14:m>
                <a:r>
                  <a:rPr lang="en-GB" sz="2400" b="1" dirty="0">
                    <a:solidFill>
                      <a:schemeClr val="accent6">
                        <a:lumMod val="75000"/>
                      </a:schemeClr>
                    </a:solidFill>
                  </a:rPr>
                  <a:t>7</a:t>
                </a:r>
              </a:p>
            </p:txBody>
          </p:sp>
        </mc:Choice>
        <mc:Fallback xmlns="">
          <p:sp>
            <p:nvSpPr>
              <p:cNvPr id="5" name="TextBox 4">
                <a:extLst>
                  <a:ext uri="{FF2B5EF4-FFF2-40B4-BE49-F238E27FC236}">
                    <a16:creationId xmlns:a16="http://schemas.microsoft.com/office/drawing/2014/main" id="{C42F5770-EC44-2D43-8B2D-278ED1AC2F28}"/>
                  </a:ext>
                </a:extLst>
              </p:cNvPr>
              <p:cNvSpPr txBox="1">
                <a:spLocks noRot="1" noChangeAspect="1" noMove="1" noResize="1" noEditPoints="1" noAdjustHandles="1" noChangeArrowheads="1" noChangeShapeType="1" noTextEdit="1"/>
              </p:cNvSpPr>
              <p:nvPr/>
            </p:nvSpPr>
            <p:spPr>
              <a:xfrm>
                <a:off x="3151440" y="5306993"/>
                <a:ext cx="2190728" cy="369332"/>
              </a:xfrm>
              <a:prstGeom prst="rect">
                <a:avLst/>
              </a:prstGeom>
              <a:blipFill>
                <a:blip r:embed="rId6"/>
                <a:stretch>
                  <a:fillRect l="-3448" t="-20000" r="-6897" b="-46667"/>
                </a:stretch>
              </a:blipFill>
            </p:spPr>
            <p:txBody>
              <a:bodyPr/>
              <a:lstStyle/>
              <a:p>
                <a:r>
                  <a:rPr lang="en-GB">
                    <a:noFill/>
                  </a:rPr>
                  <a:t> </a:t>
                </a:r>
              </a:p>
            </p:txBody>
          </p:sp>
        </mc:Fallback>
      </mc:AlternateContent>
      <p:sp>
        <p:nvSpPr>
          <p:cNvPr id="12" name="Rectangle 11">
            <a:extLst>
              <a:ext uri="{FF2B5EF4-FFF2-40B4-BE49-F238E27FC236}">
                <a16:creationId xmlns:a16="http://schemas.microsoft.com/office/drawing/2014/main" id="{E573F200-2F18-DD43-A6CB-D84DFA1BDDAA}"/>
              </a:ext>
            </a:extLst>
          </p:cNvPr>
          <p:cNvSpPr/>
          <p:nvPr/>
        </p:nvSpPr>
        <p:spPr>
          <a:xfrm>
            <a:off x="1016478" y="4954086"/>
            <a:ext cx="7200800" cy="6934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
        <p:nvSpPr>
          <p:cNvPr id="13" name="Rectangle 12">
            <a:extLst>
              <a:ext uri="{FF2B5EF4-FFF2-40B4-BE49-F238E27FC236}">
                <a16:creationId xmlns:a16="http://schemas.microsoft.com/office/drawing/2014/main" id="{E244E604-8FAF-EE40-A119-A6CD9DBA0CBD}"/>
              </a:ext>
            </a:extLst>
          </p:cNvPr>
          <p:cNvSpPr/>
          <p:nvPr/>
        </p:nvSpPr>
        <p:spPr>
          <a:xfrm>
            <a:off x="2888686" y="5820050"/>
            <a:ext cx="3456384" cy="57757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Tree>
    <p:extLst>
      <p:ext uri="{BB962C8B-B14F-4D97-AF65-F5344CB8AC3E}">
        <p14:creationId xmlns:p14="http://schemas.microsoft.com/office/powerpoint/2010/main" val="3020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algn="r"/>
            <a:r>
              <a:rPr lang="en-GB" sz="2400" b="1" dirty="0">
                <a:solidFill>
                  <a:schemeClr val="accent6"/>
                </a:solidFill>
              </a:rPr>
              <a:t>Calculate depth or distance </a:t>
            </a:r>
            <a:r>
              <a:rPr lang="en-GB" sz="2400" b="1" dirty="0"/>
              <a:t>(Physics only Higher tier)</a:t>
            </a:r>
          </a:p>
        </p:txBody>
      </p:sp>
      <p:sp>
        <p:nvSpPr>
          <p:cNvPr id="7" name="TextBox 6">
            <a:extLst>
              <a:ext uri="{FF2B5EF4-FFF2-40B4-BE49-F238E27FC236}">
                <a16:creationId xmlns:a16="http://schemas.microsoft.com/office/drawing/2014/main" id="{BB44D182-FEBE-439A-A59E-101EA7D96708}"/>
              </a:ext>
            </a:extLst>
          </p:cNvPr>
          <p:cNvSpPr txBox="1"/>
          <p:nvPr/>
        </p:nvSpPr>
        <p:spPr>
          <a:xfrm>
            <a:off x="179512" y="764388"/>
            <a:ext cx="8874732" cy="3877985"/>
          </a:xfrm>
          <a:prstGeom prst="rect">
            <a:avLst/>
          </a:prstGeom>
          <a:noFill/>
          <a:ln w="25400">
            <a:solidFill>
              <a:schemeClr val="bg1"/>
            </a:solidFill>
          </a:ln>
        </p:spPr>
        <p:txBody>
          <a:bodyPr wrap="square" rtlCol="0">
            <a:spAutoFit/>
          </a:bodyPr>
          <a:lstStyle/>
          <a:p>
            <a:r>
              <a:rPr lang="en-GB" sz="2400" dirty="0"/>
              <a:t>Example 2:</a:t>
            </a:r>
          </a:p>
          <a:p>
            <a:r>
              <a:rPr lang="en-US" sz="2400" dirty="0"/>
              <a:t>A pulse of ultrasound takes 0.75 s to travel from a fishing vessel to a shoal of shrimp in the sea. </a:t>
            </a:r>
            <a:br>
              <a:rPr lang="en-US" sz="2400" dirty="0"/>
            </a:br>
            <a:r>
              <a:rPr lang="en-US" sz="2400" dirty="0"/>
              <a:t>The speed of sound in air is 1500 m/s</a:t>
            </a:r>
            <a:br>
              <a:rPr lang="en-US" sz="2400" dirty="0"/>
            </a:br>
            <a:r>
              <a:rPr lang="en-GB" sz="2400" dirty="0"/>
              <a:t>How deep in the sea is the shoal of shrimp?</a:t>
            </a:r>
          </a:p>
          <a:p>
            <a:pPr algn="ctr"/>
            <a:endParaRPr lang="en-GB" sz="1400" b="1" dirty="0">
              <a:solidFill>
                <a:schemeClr val="accent6">
                  <a:lumMod val="75000"/>
                </a:schemeClr>
              </a:solidFill>
            </a:endParaRPr>
          </a:p>
          <a:p>
            <a:pPr algn="ctr"/>
            <a:r>
              <a:rPr lang="en-GB" sz="2400" b="1" dirty="0">
                <a:solidFill>
                  <a:schemeClr val="accent6">
                    <a:lumMod val="75000"/>
                  </a:schemeClr>
                </a:solidFill>
              </a:rPr>
              <a:t>wave speed (m/s) = distance (m) ÷ time (s)</a:t>
            </a:r>
          </a:p>
          <a:p>
            <a:r>
              <a:rPr lang="en-GB" sz="2000" dirty="0"/>
              <a:t>	</a:t>
            </a:r>
            <a:endParaRPr lang="en-GB" sz="2400" dirty="0"/>
          </a:p>
          <a:p>
            <a:pPr algn="ctr"/>
            <a:r>
              <a:rPr lang="en-GB" sz="2800" b="1" i="1" dirty="0">
                <a:solidFill>
                  <a:schemeClr val="accent6">
                    <a:lumMod val="75000"/>
                  </a:schemeClr>
                </a:solidFill>
              </a:rPr>
              <a:t>      </a:t>
            </a:r>
            <a:r>
              <a:rPr lang="en-GB" sz="2800" b="1" dirty="0">
                <a:solidFill>
                  <a:schemeClr val="accent6">
                    <a:lumMod val="75000"/>
                  </a:schemeClr>
                </a:solidFill>
              </a:rPr>
              <a:t> </a:t>
            </a:r>
            <a:endParaRPr lang="en-GB" sz="2800" dirty="0"/>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1124D62-41D1-1C40-8321-99EEBD982661}"/>
                  </a:ext>
                </a:extLst>
              </p:cNvPr>
              <p:cNvSpPr/>
              <p:nvPr/>
            </p:nvSpPr>
            <p:spPr>
              <a:xfrm>
                <a:off x="3851920" y="3288908"/>
                <a:ext cx="1083374" cy="730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smtClean="0">
                          <a:solidFill>
                            <a:schemeClr val="accent6">
                              <a:lumMod val="75000"/>
                            </a:schemeClr>
                          </a:solidFill>
                          <a:latin typeface="Cambria Math" panose="02040503050406030204" pitchFamily="18" charset="0"/>
                        </a:rPr>
                        <m:t>𝒗</m:t>
                      </m:r>
                      <m:r>
                        <a:rPr lang="en-GB" sz="2400" b="1" i="1" smtClean="0">
                          <a:solidFill>
                            <a:schemeClr val="accent6">
                              <a:lumMod val="75000"/>
                            </a:schemeClr>
                          </a:solidFill>
                          <a:latin typeface="Cambria Math" panose="02040503050406030204" pitchFamily="18" charset="0"/>
                        </a:rPr>
                        <m:t>= </m:t>
                      </m:r>
                      <m:f>
                        <m:fPr>
                          <m:ctrlPr>
                            <a:rPr lang="en-GB" sz="2400" b="1" i="1" smtClean="0">
                              <a:solidFill>
                                <a:schemeClr val="accent6">
                                  <a:lumMod val="75000"/>
                                </a:schemeClr>
                              </a:solidFill>
                              <a:latin typeface="Cambria Math" panose="02040503050406030204" pitchFamily="18" charset="0"/>
                            </a:rPr>
                          </m:ctrlPr>
                        </m:fPr>
                        <m:num>
                          <m:r>
                            <a:rPr lang="en-GB" sz="2400" b="1" i="1" smtClean="0">
                              <a:solidFill>
                                <a:schemeClr val="accent6">
                                  <a:lumMod val="75000"/>
                                </a:schemeClr>
                              </a:solidFill>
                              <a:latin typeface="Cambria Math" panose="02040503050406030204" pitchFamily="18" charset="0"/>
                            </a:rPr>
                            <m:t>𝒙</m:t>
                          </m:r>
                        </m:num>
                        <m:den>
                          <m:r>
                            <a:rPr lang="en-GB" sz="2400" b="1" i="1" smtClean="0">
                              <a:solidFill>
                                <a:schemeClr val="accent6">
                                  <a:lumMod val="75000"/>
                                </a:schemeClr>
                              </a:solidFill>
                              <a:latin typeface="Cambria Math" panose="02040503050406030204" pitchFamily="18" charset="0"/>
                            </a:rPr>
                            <m:t>𝒕</m:t>
                          </m:r>
                        </m:den>
                      </m:f>
                    </m:oMath>
                  </m:oMathPara>
                </a14:m>
                <a:endParaRPr lang="en-GB" sz="2400" dirty="0"/>
              </a:p>
            </p:txBody>
          </p:sp>
        </mc:Choice>
        <mc:Fallback xmlns="">
          <p:sp>
            <p:nvSpPr>
              <p:cNvPr id="3" name="Rectangle 2">
                <a:extLst>
                  <a:ext uri="{FF2B5EF4-FFF2-40B4-BE49-F238E27FC236}">
                    <a16:creationId xmlns:a16="http://schemas.microsoft.com/office/drawing/2014/main" id="{61124D62-41D1-1C40-8321-99EEBD982661}"/>
                  </a:ext>
                </a:extLst>
              </p:cNvPr>
              <p:cNvSpPr>
                <a:spLocks noRot="1" noChangeAspect="1" noMove="1" noResize="1" noEditPoints="1" noAdjustHandles="1" noChangeArrowheads="1" noChangeShapeType="1" noTextEdit="1"/>
              </p:cNvSpPr>
              <p:nvPr/>
            </p:nvSpPr>
            <p:spPr>
              <a:xfrm>
                <a:off x="3851920" y="3288908"/>
                <a:ext cx="1083374" cy="730136"/>
              </a:xfrm>
              <a:prstGeom prst="rect">
                <a:avLst/>
              </a:prstGeom>
              <a:blipFill>
                <a:blip r:embed="rId3"/>
                <a:stretch>
                  <a:fillRect b="-51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9D40DE-40A6-BD4B-A75F-915E90020B9A}"/>
                  </a:ext>
                </a:extLst>
              </p:cNvPr>
              <p:cNvSpPr/>
              <p:nvPr/>
            </p:nvSpPr>
            <p:spPr>
              <a:xfrm>
                <a:off x="2218107" y="4181904"/>
                <a:ext cx="2309671" cy="730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smtClean="0">
                          <a:solidFill>
                            <a:schemeClr val="accent6">
                              <a:lumMod val="75000"/>
                            </a:schemeClr>
                          </a:solidFill>
                          <a:latin typeface="Cambria Math" panose="02040503050406030204" pitchFamily="18" charset="0"/>
                        </a:rPr>
                        <m:t>𝟏𝟓𝟎𝟎</m:t>
                      </m:r>
                      <m:r>
                        <a:rPr lang="en-GB" sz="2400" b="1" i="1" smtClean="0">
                          <a:solidFill>
                            <a:schemeClr val="accent6">
                              <a:lumMod val="75000"/>
                            </a:schemeClr>
                          </a:solidFill>
                          <a:latin typeface="Cambria Math" panose="02040503050406030204" pitchFamily="18" charset="0"/>
                        </a:rPr>
                        <m:t>= </m:t>
                      </m:r>
                      <m:f>
                        <m:fPr>
                          <m:ctrlPr>
                            <a:rPr lang="en-GB" sz="2400" b="1" i="1" smtClean="0">
                              <a:solidFill>
                                <a:schemeClr val="accent6">
                                  <a:lumMod val="75000"/>
                                </a:schemeClr>
                              </a:solidFill>
                              <a:latin typeface="Cambria Math" panose="02040503050406030204" pitchFamily="18" charset="0"/>
                            </a:rPr>
                          </m:ctrlPr>
                        </m:fPr>
                        <m:num>
                          <m:r>
                            <a:rPr lang="en-GB" sz="2400" b="1" i="1" smtClean="0">
                              <a:solidFill>
                                <a:schemeClr val="accent6">
                                  <a:lumMod val="75000"/>
                                </a:schemeClr>
                              </a:solidFill>
                              <a:latin typeface="Cambria Math" panose="02040503050406030204" pitchFamily="18" charset="0"/>
                            </a:rPr>
                            <m:t>𝒙</m:t>
                          </m:r>
                        </m:num>
                        <m:den>
                          <m:r>
                            <a:rPr lang="en-GB" sz="2400" b="1" i="1" smtClean="0">
                              <a:solidFill>
                                <a:schemeClr val="accent6">
                                  <a:lumMod val="75000"/>
                                </a:schemeClr>
                              </a:solidFill>
                              <a:latin typeface="Cambria Math" panose="02040503050406030204" pitchFamily="18" charset="0"/>
                            </a:rPr>
                            <m:t>𝟎</m:t>
                          </m:r>
                          <m:r>
                            <a:rPr lang="en-GB" sz="2400" b="1" i="1" smtClean="0">
                              <a:solidFill>
                                <a:schemeClr val="accent6">
                                  <a:lumMod val="75000"/>
                                </a:schemeClr>
                              </a:solidFill>
                              <a:latin typeface="Cambria Math" panose="02040503050406030204" pitchFamily="18" charset="0"/>
                            </a:rPr>
                            <m:t>.</m:t>
                          </m:r>
                          <m:r>
                            <a:rPr lang="en-GB" sz="2400" b="1" i="1" smtClean="0">
                              <a:solidFill>
                                <a:schemeClr val="accent6">
                                  <a:lumMod val="75000"/>
                                </a:schemeClr>
                              </a:solidFill>
                              <a:latin typeface="Cambria Math" panose="02040503050406030204" pitchFamily="18" charset="0"/>
                            </a:rPr>
                            <m:t>𝟑𝟕𝟓</m:t>
                          </m:r>
                        </m:den>
                      </m:f>
                    </m:oMath>
                  </m:oMathPara>
                </a14:m>
                <a:endParaRPr lang="en-GB" sz="2400" dirty="0"/>
              </a:p>
            </p:txBody>
          </p:sp>
        </mc:Choice>
        <mc:Fallback xmlns="">
          <p:sp>
            <p:nvSpPr>
              <p:cNvPr id="8" name="Rectangle 7">
                <a:extLst>
                  <a:ext uri="{FF2B5EF4-FFF2-40B4-BE49-F238E27FC236}">
                    <a16:creationId xmlns:a16="http://schemas.microsoft.com/office/drawing/2014/main" id="{769D40DE-40A6-BD4B-A75F-915E90020B9A}"/>
                  </a:ext>
                </a:extLst>
              </p:cNvPr>
              <p:cNvSpPr>
                <a:spLocks noRot="1" noChangeAspect="1" noMove="1" noResize="1" noEditPoints="1" noAdjustHandles="1" noChangeArrowheads="1" noChangeShapeType="1" noTextEdit="1"/>
              </p:cNvSpPr>
              <p:nvPr/>
            </p:nvSpPr>
            <p:spPr>
              <a:xfrm>
                <a:off x="2218107" y="4181904"/>
                <a:ext cx="2309671" cy="730136"/>
              </a:xfrm>
              <a:prstGeom prst="rect">
                <a:avLst/>
              </a:prstGeom>
              <a:blipFill>
                <a:blip r:embed="rId4"/>
                <a:stretch>
                  <a:fillRect b="-50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C978AD7-885F-6545-9CE6-6336217BE131}"/>
                  </a:ext>
                </a:extLst>
              </p:cNvPr>
              <p:cNvSpPr/>
              <p:nvPr/>
            </p:nvSpPr>
            <p:spPr>
              <a:xfrm>
                <a:off x="3372943" y="5877272"/>
                <a:ext cx="1768946" cy="461665"/>
              </a:xfrm>
              <a:prstGeom prst="rect">
                <a:avLst/>
              </a:prstGeom>
            </p:spPr>
            <p:txBody>
              <a:bodyPr wrap="none">
                <a:spAutoFit/>
              </a:bodyPr>
              <a:lstStyle/>
              <a:p>
                <a14:m>
                  <m:oMath xmlns:m="http://schemas.openxmlformats.org/officeDocument/2006/math">
                    <m:r>
                      <a:rPr lang="en-GB" sz="2400" b="1" i="1" smtClean="0">
                        <a:solidFill>
                          <a:srgbClr val="00B050"/>
                        </a:solidFill>
                        <a:latin typeface="Cambria Math" panose="02040503050406030204" pitchFamily="18" charset="0"/>
                      </a:rPr>
                      <m:t>𝒙</m:t>
                    </m:r>
                    <m:r>
                      <a:rPr lang="en-GB" sz="2400" b="1" i="1" smtClean="0">
                        <a:solidFill>
                          <a:srgbClr val="00B050"/>
                        </a:solidFill>
                        <a:latin typeface="Cambria Math" panose="02040503050406030204" pitchFamily="18" charset="0"/>
                      </a:rPr>
                      <m:t>=</m:t>
                    </m:r>
                  </m:oMath>
                </a14:m>
                <a:r>
                  <a:rPr lang="en-GB" sz="2400" b="1" dirty="0">
                    <a:solidFill>
                      <a:srgbClr val="00B050"/>
                    </a:solidFill>
                  </a:rPr>
                  <a:t> 562.5 m</a:t>
                </a:r>
              </a:p>
            </p:txBody>
          </p:sp>
        </mc:Choice>
        <mc:Fallback xmlns="">
          <p:sp>
            <p:nvSpPr>
              <p:cNvPr id="10" name="Rectangle 9">
                <a:extLst>
                  <a:ext uri="{FF2B5EF4-FFF2-40B4-BE49-F238E27FC236}">
                    <a16:creationId xmlns:a16="http://schemas.microsoft.com/office/drawing/2014/main" id="{0C978AD7-885F-6545-9CE6-6336217BE131}"/>
                  </a:ext>
                </a:extLst>
              </p:cNvPr>
              <p:cNvSpPr>
                <a:spLocks noRot="1" noChangeAspect="1" noMove="1" noResize="1" noEditPoints="1" noAdjustHandles="1" noChangeArrowheads="1" noChangeShapeType="1" noTextEdit="1"/>
              </p:cNvSpPr>
              <p:nvPr/>
            </p:nvSpPr>
            <p:spPr>
              <a:xfrm>
                <a:off x="3372943" y="5877272"/>
                <a:ext cx="1768946" cy="461665"/>
              </a:xfrm>
              <a:prstGeom prst="rect">
                <a:avLst/>
              </a:prstGeom>
              <a:blipFill>
                <a:blip r:embed="rId5"/>
                <a:stretch>
                  <a:fillRect t="-8108" r="-3571" b="-29730"/>
                </a:stretch>
              </a:blipFill>
            </p:spPr>
            <p:txBody>
              <a:bodyPr/>
              <a:lstStyle/>
              <a:p>
                <a:r>
                  <a:rPr lang="en-GB">
                    <a:noFill/>
                  </a:rPr>
                  <a:t> </a:t>
                </a:r>
              </a:p>
            </p:txBody>
          </p:sp>
        </mc:Fallback>
      </mc:AlternateContent>
      <p:sp>
        <p:nvSpPr>
          <p:cNvPr id="4" name="Rectangle 3">
            <a:extLst>
              <a:ext uri="{FF2B5EF4-FFF2-40B4-BE49-F238E27FC236}">
                <a16:creationId xmlns:a16="http://schemas.microsoft.com/office/drawing/2014/main" id="{12734D56-28DB-FC48-B9EE-4D877B5868EF}"/>
              </a:ext>
            </a:extLst>
          </p:cNvPr>
          <p:cNvSpPr/>
          <p:nvPr/>
        </p:nvSpPr>
        <p:spPr>
          <a:xfrm>
            <a:off x="944470" y="5239681"/>
            <a:ext cx="1944216" cy="5041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rPr>
              <a:t>rearrange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2F5770-EC44-2D43-8B2D-278ED1AC2F28}"/>
                  </a:ext>
                </a:extLst>
              </p:cNvPr>
              <p:cNvSpPr txBox="1"/>
              <p:nvPr/>
            </p:nvSpPr>
            <p:spPr>
              <a:xfrm>
                <a:off x="3151440" y="5306993"/>
                <a:ext cx="2450414" cy="369332"/>
              </a:xfrm>
              <a:prstGeom prst="rect">
                <a:avLst/>
              </a:prstGeom>
              <a:noFill/>
            </p:spPr>
            <p:txBody>
              <a:bodyPr wrap="none" lIns="0" tIns="0" rIns="0" bIns="0" rtlCol="0">
                <a:spAutoFit/>
              </a:bodyPr>
              <a:lstStyle/>
              <a:p>
                <a14:m>
                  <m:oMath xmlns:m="http://schemas.openxmlformats.org/officeDocument/2006/math">
                    <m:r>
                      <a:rPr lang="en-GB" sz="2400" b="1" i="1" smtClean="0">
                        <a:solidFill>
                          <a:schemeClr val="accent6">
                            <a:lumMod val="75000"/>
                          </a:schemeClr>
                        </a:solidFill>
                        <a:latin typeface="Cambria Math" panose="02040503050406030204" pitchFamily="18" charset="0"/>
                      </a:rPr>
                      <m:t>𝒙</m:t>
                    </m:r>
                    <m:r>
                      <a:rPr lang="en-GB" sz="2400" b="1" i="1" smtClean="0">
                        <a:solidFill>
                          <a:schemeClr val="accent6">
                            <a:lumMod val="75000"/>
                          </a:schemeClr>
                        </a:solidFill>
                        <a:latin typeface="Cambria Math" panose="02040503050406030204" pitchFamily="18" charset="0"/>
                      </a:rPr>
                      <m:t> =</m:t>
                    </m:r>
                    <m:r>
                      <a:rPr lang="en-GB" sz="2400" b="1" i="1" smtClean="0">
                        <a:solidFill>
                          <a:schemeClr val="accent6">
                            <a:lumMod val="75000"/>
                          </a:schemeClr>
                        </a:solidFill>
                        <a:latin typeface="Cambria Math" panose="02040503050406030204" pitchFamily="18" charset="0"/>
                        <a:ea typeface="Cambria Math" panose="02040503050406030204" pitchFamily="18" charset="0"/>
                      </a:rPr>
                      <m:t>𝟏𝟓𝟎𝟎</m:t>
                    </m:r>
                    <m:r>
                      <a:rPr lang="en-GB" sz="2400" b="1" i="1" smtClean="0">
                        <a:solidFill>
                          <a:schemeClr val="accent6">
                            <a:lumMod val="75000"/>
                          </a:schemeClr>
                        </a:solidFill>
                        <a:latin typeface="Cambria Math" panose="02040503050406030204" pitchFamily="18" charset="0"/>
                        <a:ea typeface="Cambria Math" panose="02040503050406030204" pitchFamily="18" charset="0"/>
                      </a:rPr>
                      <m:t> × </m:t>
                    </m:r>
                    <m:r>
                      <a:rPr lang="en-GB" sz="2400" b="1" i="1" smtClean="0">
                        <a:solidFill>
                          <a:schemeClr val="accent6">
                            <a:lumMod val="75000"/>
                          </a:schemeClr>
                        </a:solidFill>
                        <a:latin typeface="Cambria Math" panose="02040503050406030204" pitchFamily="18" charset="0"/>
                        <a:ea typeface="Cambria Math" panose="02040503050406030204" pitchFamily="18" charset="0"/>
                      </a:rPr>
                      <m:t>𝟎</m:t>
                    </m:r>
                    <m:r>
                      <a:rPr lang="en-GB" sz="2400" b="1" i="1" smtClean="0">
                        <a:solidFill>
                          <a:schemeClr val="accent6">
                            <a:lumMod val="75000"/>
                          </a:schemeClr>
                        </a:solidFill>
                        <a:latin typeface="Cambria Math" panose="02040503050406030204" pitchFamily="18" charset="0"/>
                        <a:ea typeface="Cambria Math" panose="02040503050406030204" pitchFamily="18" charset="0"/>
                      </a:rPr>
                      <m:t>.</m:t>
                    </m:r>
                  </m:oMath>
                </a14:m>
                <a:r>
                  <a:rPr lang="en-GB" sz="2400" b="1" dirty="0">
                    <a:solidFill>
                      <a:schemeClr val="accent6">
                        <a:lumMod val="75000"/>
                      </a:schemeClr>
                    </a:solidFill>
                  </a:rPr>
                  <a:t>375</a:t>
                </a:r>
              </a:p>
            </p:txBody>
          </p:sp>
        </mc:Choice>
        <mc:Fallback xmlns="">
          <p:sp>
            <p:nvSpPr>
              <p:cNvPr id="5" name="TextBox 4">
                <a:extLst>
                  <a:ext uri="{FF2B5EF4-FFF2-40B4-BE49-F238E27FC236}">
                    <a16:creationId xmlns:a16="http://schemas.microsoft.com/office/drawing/2014/main" id="{C42F5770-EC44-2D43-8B2D-278ED1AC2F28}"/>
                  </a:ext>
                </a:extLst>
              </p:cNvPr>
              <p:cNvSpPr txBox="1">
                <a:spLocks noRot="1" noChangeAspect="1" noMove="1" noResize="1" noEditPoints="1" noAdjustHandles="1" noChangeArrowheads="1" noChangeShapeType="1" noTextEdit="1"/>
              </p:cNvSpPr>
              <p:nvPr/>
            </p:nvSpPr>
            <p:spPr>
              <a:xfrm>
                <a:off x="3151440" y="5306993"/>
                <a:ext cx="2450414" cy="369332"/>
              </a:xfrm>
              <a:prstGeom prst="rect">
                <a:avLst/>
              </a:prstGeom>
              <a:blipFill>
                <a:blip r:embed="rId6"/>
                <a:stretch>
                  <a:fillRect l="-3093" t="-20000" r="-6701" b="-46667"/>
                </a:stretch>
              </a:blipFill>
            </p:spPr>
            <p:txBody>
              <a:bodyPr/>
              <a:lstStyle/>
              <a:p>
                <a:r>
                  <a:rPr lang="en-GB">
                    <a:noFill/>
                  </a:rPr>
                  <a:t> </a:t>
                </a:r>
              </a:p>
            </p:txBody>
          </p:sp>
        </mc:Fallback>
      </mc:AlternateContent>
      <p:sp>
        <p:nvSpPr>
          <p:cNvPr id="12" name="Rectangle 11">
            <a:extLst>
              <a:ext uri="{FF2B5EF4-FFF2-40B4-BE49-F238E27FC236}">
                <a16:creationId xmlns:a16="http://schemas.microsoft.com/office/drawing/2014/main" id="{E573F200-2F18-DD43-A6CB-D84DFA1BDDAA}"/>
              </a:ext>
            </a:extLst>
          </p:cNvPr>
          <p:cNvSpPr/>
          <p:nvPr/>
        </p:nvSpPr>
        <p:spPr>
          <a:xfrm>
            <a:off x="1284715" y="5022891"/>
            <a:ext cx="7200800" cy="6934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
        <p:nvSpPr>
          <p:cNvPr id="13" name="Rectangle 12">
            <a:extLst>
              <a:ext uri="{FF2B5EF4-FFF2-40B4-BE49-F238E27FC236}">
                <a16:creationId xmlns:a16="http://schemas.microsoft.com/office/drawing/2014/main" id="{E244E604-8FAF-EE40-A119-A6CD9DBA0CBD}"/>
              </a:ext>
            </a:extLst>
          </p:cNvPr>
          <p:cNvSpPr/>
          <p:nvPr/>
        </p:nvSpPr>
        <p:spPr>
          <a:xfrm>
            <a:off x="2665415" y="5864529"/>
            <a:ext cx="3456384" cy="57757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
        <p:nvSpPr>
          <p:cNvPr id="14" name="Rectangle 13">
            <a:extLst>
              <a:ext uri="{FF2B5EF4-FFF2-40B4-BE49-F238E27FC236}">
                <a16:creationId xmlns:a16="http://schemas.microsoft.com/office/drawing/2014/main" id="{CA3F799B-901A-D24D-B429-18F8F8041CD7}"/>
              </a:ext>
            </a:extLst>
          </p:cNvPr>
          <p:cNvSpPr/>
          <p:nvPr/>
        </p:nvSpPr>
        <p:spPr>
          <a:xfrm>
            <a:off x="4731588" y="4351703"/>
            <a:ext cx="1863814" cy="504147"/>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accent6">
                    <a:lumMod val="75000"/>
                  </a:schemeClr>
                </a:solidFill>
              </a:rPr>
              <a:t>Remember to divide the time by 2 </a:t>
            </a:r>
          </a:p>
        </p:txBody>
      </p:sp>
      <p:sp>
        <p:nvSpPr>
          <p:cNvPr id="11" name="Rectangle 10">
            <a:extLst>
              <a:ext uri="{FF2B5EF4-FFF2-40B4-BE49-F238E27FC236}">
                <a16:creationId xmlns:a16="http://schemas.microsoft.com/office/drawing/2014/main" id="{55339173-BB40-B34B-8DE0-1EC3D30D7AD3}"/>
              </a:ext>
            </a:extLst>
          </p:cNvPr>
          <p:cNvSpPr/>
          <p:nvPr/>
        </p:nvSpPr>
        <p:spPr>
          <a:xfrm>
            <a:off x="1284715" y="4160055"/>
            <a:ext cx="7200800" cy="69348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b="1" dirty="0"/>
              <a:t>Click to reveal answer</a:t>
            </a:r>
          </a:p>
        </p:txBody>
      </p:sp>
    </p:spTree>
    <p:extLst>
      <p:ext uri="{BB962C8B-B14F-4D97-AF65-F5344CB8AC3E}">
        <p14:creationId xmlns:p14="http://schemas.microsoft.com/office/powerpoint/2010/main" val="25686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Sound waves changing medium</a:t>
            </a:r>
            <a:endParaRPr lang="en-GB" sz="2400" b="1" dirty="0">
              <a:solidFill>
                <a:schemeClr val="accent6"/>
              </a:solidFill>
            </a:endParaRPr>
          </a:p>
        </p:txBody>
      </p:sp>
      <p:sp>
        <p:nvSpPr>
          <p:cNvPr id="5" name="TextBox 4">
            <a:extLst>
              <a:ext uri="{FF2B5EF4-FFF2-40B4-BE49-F238E27FC236}">
                <a16:creationId xmlns:a16="http://schemas.microsoft.com/office/drawing/2014/main" id="{5296480A-7E4D-4F63-AD06-02EEC97AFE0F}"/>
              </a:ext>
            </a:extLst>
          </p:cNvPr>
          <p:cNvSpPr txBox="1"/>
          <p:nvPr/>
        </p:nvSpPr>
        <p:spPr>
          <a:xfrm>
            <a:off x="323528" y="836712"/>
            <a:ext cx="8568952"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dirty="0"/>
              <a:t>When a </a:t>
            </a:r>
            <a:r>
              <a:rPr lang="en-GB" sz="2000" b="1" dirty="0">
                <a:solidFill>
                  <a:schemeClr val="accent6">
                    <a:lumMod val="75000"/>
                  </a:schemeClr>
                </a:solidFill>
              </a:rPr>
              <a:t>sound wave travels from one medium to another </a:t>
            </a:r>
            <a:r>
              <a:rPr lang="en-GB" sz="2000" dirty="0"/>
              <a:t>e.g. air to water, </a:t>
            </a:r>
            <a:r>
              <a:rPr lang="en-GB" sz="2000" b="1" dirty="0">
                <a:solidFill>
                  <a:schemeClr val="accent6">
                    <a:lumMod val="75000"/>
                  </a:schemeClr>
                </a:solidFill>
              </a:rPr>
              <a:t>the frequency remains the same</a:t>
            </a:r>
            <a:r>
              <a:rPr lang="en-GB" sz="2000" dirty="0"/>
              <a:t>. This is because frequency is a property of the object producing the sound, not the medium it travels through.</a:t>
            </a:r>
          </a:p>
        </p:txBody>
      </p:sp>
      <p:sp>
        <p:nvSpPr>
          <p:cNvPr id="12" name="TextBox 11">
            <a:extLst>
              <a:ext uri="{FF2B5EF4-FFF2-40B4-BE49-F238E27FC236}">
                <a16:creationId xmlns:a16="http://schemas.microsoft.com/office/drawing/2014/main" id="{C5295723-7A25-4556-BC6F-B0CE909BBA4F}"/>
              </a:ext>
            </a:extLst>
          </p:cNvPr>
          <p:cNvSpPr txBox="1"/>
          <p:nvPr/>
        </p:nvSpPr>
        <p:spPr>
          <a:xfrm>
            <a:off x="323528" y="3933056"/>
            <a:ext cx="8640960" cy="2554545"/>
          </a:xfrm>
          <a:prstGeom prst="rect">
            <a:avLst/>
          </a:prstGeom>
          <a:noFill/>
        </p:spPr>
        <p:txBody>
          <a:bodyPr wrap="square" rtlCol="0">
            <a:spAutoFit/>
          </a:bodyPr>
          <a:lstStyle/>
          <a:p>
            <a:r>
              <a:rPr lang="en-GB" sz="2000" dirty="0"/>
              <a:t>The sound wave will travel faster in water than air.</a:t>
            </a:r>
          </a:p>
          <a:p>
            <a:r>
              <a:rPr lang="en-GB" sz="2000" b="1" dirty="0"/>
              <a:t>Remember,    </a:t>
            </a:r>
            <a:r>
              <a:rPr lang="en-GB" sz="2000" b="1" dirty="0">
                <a:solidFill>
                  <a:schemeClr val="accent6">
                    <a:lumMod val="75000"/>
                  </a:schemeClr>
                </a:solidFill>
              </a:rPr>
              <a:t>wave speed (m/s)  =  frequency (Hz) x wavelength (m) or  f = v / </a:t>
            </a:r>
            <a:r>
              <a:rPr lang="el-GR" sz="2000" b="1" dirty="0">
                <a:solidFill>
                  <a:schemeClr val="accent6">
                    <a:lumMod val="75000"/>
                  </a:schemeClr>
                </a:solidFill>
              </a:rPr>
              <a:t>λ</a:t>
            </a:r>
            <a:r>
              <a:rPr lang="en-GB" sz="2000" b="1" dirty="0">
                <a:solidFill>
                  <a:schemeClr val="accent6">
                    <a:lumMod val="75000"/>
                  </a:schemeClr>
                </a:solidFill>
              </a:rPr>
              <a:t>.</a:t>
            </a:r>
          </a:p>
          <a:p>
            <a:r>
              <a:rPr lang="en-GB" sz="2000" dirty="0"/>
              <a:t>So, if the </a:t>
            </a:r>
            <a:r>
              <a:rPr lang="en-GB" sz="2000" b="1" dirty="0">
                <a:solidFill>
                  <a:schemeClr val="accent6">
                    <a:lumMod val="75000"/>
                  </a:schemeClr>
                </a:solidFill>
              </a:rPr>
              <a:t>frequency remains the same</a:t>
            </a:r>
            <a:r>
              <a:rPr lang="en-GB" sz="2000" dirty="0"/>
              <a:t>, as </a:t>
            </a:r>
            <a:r>
              <a:rPr lang="en-GB" sz="2000" b="1" dirty="0">
                <a:solidFill>
                  <a:schemeClr val="accent6">
                    <a:lumMod val="75000"/>
                  </a:schemeClr>
                </a:solidFill>
              </a:rPr>
              <a:t>velocity increases</a:t>
            </a:r>
            <a:r>
              <a:rPr lang="en-GB" sz="2000" dirty="0"/>
              <a:t>, the </a:t>
            </a:r>
            <a:r>
              <a:rPr lang="en-GB" sz="2000" b="1" dirty="0">
                <a:solidFill>
                  <a:schemeClr val="accent6">
                    <a:lumMod val="75000"/>
                  </a:schemeClr>
                </a:solidFill>
              </a:rPr>
              <a:t>wavelength must also increase </a:t>
            </a:r>
            <a:r>
              <a:rPr lang="en-GB" sz="2000" dirty="0"/>
              <a:t>proportionally.</a:t>
            </a:r>
          </a:p>
          <a:p>
            <a:endParaRPr lang="en-GB" sz="2000" dirty="0"/>
          </a:p>
          <a:p>
            <a:r>
              <a:rPr lang="en-GB" sz="2000" dirty="0"/>
              <a:t>If a sound wave has a frequency of 260Hz:</a:t>
            </a:r>
          </a:p>
          <a:p>
            <a:r>
              <a:rPr lang="en-GB" sz="2000" dirty="0"/>
              <a:t>Speed of sound in air = </a:t>
            </a:r>
            <a:r>
              <a:rPr lang="en-GB" sz="2000" b="1" dirty="0"/>
              <a:t>330m/s.       </a:t>
            </a:r>
            <a:r>
              <a:rPr lang="en-GB" sz="2000" dirty="0"/>
              <a:t>Speed of sound in water = </a:t>
            </a:r>
            <a:r>
              <a:rPr lang="en-GB" sz="2000" b="1" dirty="0"/>
              <a:t>1500m/s.</a:t>
            </a:r>
          </a:p>
          <a:p>
            <a:r>
              <a:rPr lang="el-GR" sz="2000" dirty="0"/>
              <a:t>λ</a:t>
            </a:r>
            <a:r>
              <a:rPr lang="en-GB" sz="2000" dirty="0"/>
              <a:t> in air = 330 / 260 = </a:t>
            </a:r>
            <a:r>
              <a:rPr lang="en-GB" sz="2000" b="1" dirty="0"/>
              <a:t>1.27m </a:t>
            </a:r>
            <a:r>
              <a:rPr lang="en-GB" sz="2000" dirty="0"/>
              <a:t>               </a:t>
            </a:r>
            <a:r>
              <a:rPr lang="el-GR" sz="2000" dirty="0"/>
              <a:t>λ</a:t>
            </a:r>
            <a:r>
              <a:rPr lang="en-GB" sz="2000" dirty="0"/>
              <a:t> in water = 1500 / 260 = </a:t>
            </a:r>
            <a:r>
              <a:rPr lang="en-GB" sz="2000" b="1" dirty="0"/>
              <a:t>5.77m</a:t>
            </a:r>
          </a:p>
        </p:txBody>
      </p:sp>
      <p:grpSp>
        <p:nvGrpSpPr>
          <p:cNvPr id="6" name="Group 5"/>
          <p:cNvGrpSpPr/>
          <p:nvPr/>
        </p:nvGrpSpPr>
        <p:grpSpPr>
          <a:xfrm>
            <a:off x="2555776" y="2132240"/>
            <a:ext cx="4155356" cy="1659695"/>
            <a:chOff x="2494322" y="1983366"/>
            <a:chExt cx="4155356" cy="1659695"/>
          </a:xfrm>
        </p:grpSpPr>
        <p:grpSp>
          <p:nvGrpSpPr>
            <p:cNvPr id="3" name="Group 2"/>
            <p:cNvGrpSpPr/>
            <p:nvPr/>
          </p:nvGrpSpPr>
          <p:grpSpPr>
            <a:xfrm>
              <a:off x="2494322" y="2410342"/>
              <a:ext cx="4155356" cy="1232719"/>
              <a:chOff x="2494322" y="2410342"/>
              <a:chExt cx="4155356" cy="1232719"/>
            </a:xfrm>
          </p:grpSpPr>
          <p:pic>
            <p:nvPicPr>
              <p:cNvPr id="11" name="Picture 10" descr="Relationship Between Wavelength and Frequency - Wavelength_change_in_different_media">
                <a:extLst>
                  <a:ext uri="{FF2B5EF4-FFF2-40B4-BE49-F238E27FC236}">
                    <a16:creationId xmlns:a16="http://schemas.microsoft.com/office/drawing/2014/main" id="{4FF01E11-1833-45ED-ABBF-B1645A795439}"/>
                  </a:ext>
                </a:extLst>
              </p:cNvPr>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t="44277" b="9638"/>
              <a:stretch/>
            </p:blipFill>
            <p:spPr bwMode="auto">
              <a:xfrm rot="10800000">
                <a:off x="2494322" y="2410342"/>
                <a:ext cx="4155356" cy="1232719"/>
              </a:xfrm>
              <a:prstGeom prst="rect">
                <a:avLst/>
              </a:prstGeom>
              <a:noFill/>
              <a:ln>
                <a:noFill/>
              </a:ln>
              <a:extLst>
                <a:ext uri="{53640926-AAD7-44D8-BBD7-CCE9431645EC}">
                  <a14:shadowObscured xmlns:a14="http://schemas.microsoft.com/office/drawing/2010/main"/>
                </a:ext>
              </a:extLst>
            </p:spPr>
          </p:pic>
          <p:cxnSp>
            <p:nvCxnSpPr>
              <p:cNvPr id="4" name="Straight Arrow Connector 3">
                <a:extLst>
                  <a:ext uri="{FF2B5EF4-FFF2-40B4-BE49-F238E27FC236}">
                    <a16:creationId xmlns:a16="http://schemas.microsoft.com/office/drawing/2014/main" id="{2CA5B549-F053-42CA-BA42-165FBEB225BF}"/>
                  </a:ext>
                </a:extLst>
              </p:cNvPr>
              <p:cNvCxnSpPr/>
              <p:nvPr/>
            </p:nvCxnSpPr>
            <p:spPr>
              <a:xfrm>
                <a:off x="2977270" y="2924944"/>
                <a:ext cx="3312368" cy="0"/>
              </a:xfrm>
              <a:prstGeom prst="straightConnector1">
                <a:avLst/>
              </a:prstGeom>
              <a:ln w="444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8C0B4008-A704-4240-9BDB-EAB743A61F44}"/>
                </a:ext>
              </a:extLst>
            </p:cNvPr>
            <p:cNvSpPr txBox="1"/>
            <p:nvPr/>
          </p:nvSpPr>
          <p:spPr>
            <a:xfrm>
              <a:off x="3203848" y="1983366"/>
              <a:ext cx="3240360" cy="369332"/>
            </a:xfrm>
            <a:prstGeom prst="rect">
              <a:avLst/>
            </a:prstGeom>
            <a:noFill/>
          </p:spPr>
          <p:txBody>
            <a:bodyPr wrap="square" rtlCol="0">
              <a:spAutoFit/>
            </a:bodyPr>
            <a:lstStyle/>
            <a:p>
              <a:r>
                <a:rPr lang="en-GB" dirty="0"/>
                <a:t>Air                           Water</a:t>
              </a:r>
            </a:p>
          </p:txBody>
        </p:sp>
      </p:grpSp>
    </p:spTree>
    <p:extLst>
      <p:ext uri="{BB962C8B-B14F-4D97-AF65-F5344CB8AC3E}">
        <p14:creationId xmlns:p14="http://schemas.microsoft.com/office/powerpoint/2010/main" val="2970123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Reflection of waves </a:t>
            </a:r>
            <a:r>
              <a:rPr lang="en-US" sz="2400" b="1" dirty="0">
                <a:solidFill>
                  <a:schemeClr val="tx1"/>
                </a:solidFill>
              </a:rPr>
              <a:t>(Physics only)</a:t>
            </a:r>
            <a:endParaRPr lang="en-GB" sz="2400" b="1" dirty="0">
              <a:solidFill>
                <a:schemeClr val="tx1"/>
              </a:solidFill>
            </a:endParaRPr>
          </a:p>
        </p:txBody>
      </p:sp>
      <p:sp>
        <p:nvSpPr>
          <p:cNvPr id="4" name="TextBox 3">
            <a:extLst>
              <a:ext uri="{FF2B5EF4-FFF2-40B4-BE49-F238E27FC236}">
                <a16:creationId xmlns:a16="http://schemas.microsoft.com/office/drawing/2014/main" id="{C9373CB5-4049-48A0-9ECD-1F1C39B43D21}"/>
              </a:ext>
            </a:extLst>
          </p:cNvPr>
          <p:cNvSpPr txBox="1"/>
          <p:nvPr/>
        </p:nvSpPr>
        <p:spPr>
          <a:xfrm>
            <a:off x="755576" y="1052736"/>
            <a:ext cx="7632848" cy="707886"/>
          </a:xfrm>
          <a:prstGeom prst="rect">
            <a:avLst/>
          </a:prstGeom>
          <a:noFill/>
          <a:ln w="25400">
            <a:solidFill>
              <a:schemeClr val="accent6">
                <a:lumMod val="75000"/>
              </a:schemeClr>
            </a:solidFill>
          </a:ln>
        </p:spPr>
        <p:txBody>
          <a:bodyPr wrap="square" rtlCol="0">
            <a:spAutoFit/>
          </a:bodyPr>
          <a:lstStyle/>
          <a:p>
            <a:r>
              <a:rPr lang="en-GB" sz="2000" dirty="0"/>
              <a:t>When light waves strike a boundary they can be </a:t>
            </a:r>
            <a:r>
              <a:rPr lang="en-GB" sz="2000" b="1" dirty="0">
                <a:solidFill>
                  <a:schemeClr val="accent6">
                    <a:lumMod val="75000"/>
                  </a:schemeClr>
                </a:solidFill>
              </a:rPr>
              <a:t>reflected, absorbed </a:t>
            </a:r>
            <a:r>
              <a:rPr lang="en-GB" sz="2000" dirty="0"/>
              <a:t>or </a:t>
            </a:r>
            <a:r>
              <a:rPr lang="en-GB" sz="2000" b="1" dirty="0">
                <a:solidFill>
                  <a:schemeClr val="accent6">
                    <a:lumMod val="75000"/>
                  </a:schemeClr>
                </a:solidFill>
              </a:rPr>
              <a:t>transmitted</a:t>
            </a:r>
            <a:r>
              <a:rPr lang="en-GB" sz="2000" dirty="0"/>
              <a:t> depending on the substance they strike.</a:t>
            </a:r>
          </a:p>
        </p:txBody>
      </p:sp>
      <p:pic>
        <p:nvPicPr>
          <p:cNvPr id="11" name="Picture 10">
            <a:extLst>
              <a:ext uri="{FF2B5EF4-FFF2-40B4-BE49-F238E27FC236}">
                <a16:creationId xmlns:a16="http://schemas.microsoft.com/office/drawing/2014/main" id="{9F4426D3-2E53-4A8B-BFA5-F06300AB792E}"/>
              </a:ext>
            </a:extLst>
          </p:cNvPr>
          <p:cNvPicPr>
            <a:picLocks noChangeAspect="1"/>
          </p:cNvPicPr>
          <p:nvPr/>
        </p:nvPicPr>
        <p:blipFill rotWithShape="1">
          <a:blip r:embed="rId3">
            <a:extLst>
              <a:ext uri="{28A0092B-C50C-407E-A947-70E740481C1C}">
                <a14:useLocalDpi xmlns:a14="http://schemas.microsoft.com/office/drawing/2010/main" val="0"/>
              </a:ext>
            </a:extLst>
          </a:blip>
          <a:srcRect b="16864"/>
          <a:stretch/>
        </p:blipFill>
        <p:spPr>
          <a:xfrm>
            <a:off x="518931" y="4437112"/>
            <a:ext cx="4083945" cy="1630777"/>
          </a:xfrm>
          <a:prstGeom prst="rect">
            <a:avLst/>
          </a:prstGeom>
        </p:spPr>
      </p:pic>
      <p:sp>
        <p:nvSpPr>
          <p:cNvPr id="12" name="TextBox 11">
            <a:extLst>
              <a:ext uri="{FF2B5EF4-FFF2-40B4-BE49-F238E27FC236}">
                <a16:creationId xmlns:a16="http://schemas.microsoft.com/office/drawing/2014/main" id="{06B3D82C-D304-4B44-975F-71B6732534F3}"/>
              </a:ext>
            </a:extLst>
          </p:cNvPr>
          <p:cNvSpPr txBox="1"/>
          <p:nvPr/>
        </p:nvSpPr>
        <p:spPr>
          <a:xfrm>
            <a:off x="5004048" y="4283004"/>
            <a:ext cx="3960440" cy="1938992"/>
          </a:xfrm>
          <a:prstGeom prst="rect">
            <a:avLst/>
          </a:prstGeom>
          <a:noFill/>
          <a:ln w="25400">
            <a:solidFill>
              <a:schemeClr val="accent6">
                <a:lumMod val="75000"/>
              </a:schemeClr>
            </a:solidFill>
          </a:ln>
        </p:spPr>
        <p:txBody>
          <a:bodyPr wrap="square" rtlCol="0">
            <a:spAutoFit/>
          </a:bodyPr>
          <a:lstStyle/>
          <a:p>
            <a:r>
              <a:rPr lang="en-GB" sz="2000" dirty="0"/>
              <a:t>Light reflected from a specular surface, e.g. a mirror, reflects at the </a:t>
            </a:r>
            <a:r>
              <a:rPr lang="en-GB" sz="2000" b="1" dirty="0">
                <a:solidFill>
                  <a:schemeClr val="accent6">
                    <a:lumMod val="75000"/>
                  </a:schemeClr>
                </a:solidFill>
              </a:rPr>
              <a:t>same angle </a:t>
            </a:r>
            <a:r>
              <a:rPr lang="en-GB" sz="2000" dirty="0"/>
              <a:t>it strikes the mirror. </a:t>
            </a:r>
          </a:p>
          <a:p>
            <a:endParaRPr lang="en-GB" sz="2000" dirty="0"/>
          </a:p>
          <a:p>
            <a:r>
              <a:rPr lang="en-GB" sz="2000" b="1" dirty="0"/>
              <a:t>Angle of incidence (</a:t>
            </a:r>
            <a:r>
              <a:rPr lang="en-GB" sz="2000" b="1" dirty="0" err="1"/>
              <a:t>i</a:t>
            </a:r>
            <a:r>
              <a:rPr lang="en-GB" sz="2000" b="1" dirty="0"/>
              <a:t>) = </a:t>
            </a:r>
          </a:p>
          <a:p>
            <a:r>
              <a:rPr lang="en-GB" sz="2000" b="1" dirty="0"/>
              <a:t>                     angle of reflection (r) </a:t>
            </a:r>
          </a:p>
        </p:txBody>
      </p:sp>
      <p:pic>
        <p:nvPicPr>
          <p:cNvPr id="13" name="Picture 12" descr="Image result for how is a plane mirror drawn in ray diagrams">
            <a:extLst>
              <a:ext uri="{FF2B5EF4-FFF2-40B4-BE49-F238E27FC236}">
                <a16:creationId xmlns:a16="http://schemas.microsoft.com/office/drawing/2014/main" id="{E85B427E-758D-4A68-91E9-03194834119B}"/>
              </a:ext>
            </a:extLst>
          </p:cNvPr>
          <p:cNvPicPr/>
          <p:nvPr/>
        </p:nvPicPr>
        <p:blipFill rotWithShape="1">
          <a:blip r:embed="rId4">
            <a:extLst>
              <a:ext uri="{28A0092B-C50C-407E-A947-70E740481C1C}">
                <a14:useLocalDpi xmlns:a14="http://schemas.microsoft.com/office/drawing/2010/main" val="0"/>
              </a:ext>
            </a:extLst>
          </a:blip>
          <a:srcRect l="51128" r="33458" b="7042"/>
          <a:stretch/>
        </p:blipFill>
        <p:spPr bwMode="auto">
          <a:xfrm rot="5400000">
            <a:off x="2474202" y="4609727"/>
            <a:ext cx="254900" cy="2916325"/>
          </a:xfrm>
          <a:prstGeom prst="rect">
            <a:avLst/>
          </a:prstGeom>
          <a:noFill/>
          <a:ln>
            <a:noFill/>
          </a:ln>
          <a:extLst>
            <a:ext uri="{53640926-AAD7-44D8-BBD7-CCE9431645EC}">
              <a14:shadowObscured xmlns:a14="http://schemas.microsoft.com/office/drawing/2010/main"/>
            </a:ext>
          </a:extLst>
        </p:spPr>
      </p:pic>
      <p:grpSp>
        <p:nvGrpSpPr>
          <p:cNvPr id="5" name="Group 4"/>
          <p:cNvGrpSpPr/>
          <p:nvPr/>
        </p:nvGrpSpPr>
        <p:grpSpPr>
          <a:xfrm>
            <a:off x="1143489" y="1990942"/>
            <a:ext cx="6524855" cy="2086130"/>
            <a:chOff x="1143489" y="1990942"/>
            <a:chExt cx="6524855" cy="2086130"/>
          </a:xfrm>
        </p:grpSpPr>
        <p:sp>
          <p:nvSpPr>
            <p:cNvPr id="3" name="Rectangle 2">
              <a:extLst>
                <a:ext uri="{FF2B5EF4-FFF2-40B4-BE49-F238E27FC236}">
                  <a16:creationId xmlns:a16="http://schemas.microsoft.com/office/drawing/2014/main" id="{ACACCC47-E93E-4D27-A32D-D249AEBE7004}"/>
                </a:ext>
              </a:extLst>
            </p:cNvPr>
            <p:cNvSpPr/>
            <p:nvPr/>
          </p:nvSpPr>
          <p:spPr>
            <a:xfrm rot="5400000">
              <a:off x="3672951" y="2277923"/>
              <a:ext cx="2086130" cy="15121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F92D8AB3-5FA6-483D-89B8-674997A40DDF}"/>
                </a:ext>
              </a:extLst>
            </p:cNvPr>
            <p:cNvCxnSpPr>
              <a:cxnSpLocks/>
            </p:cNvCxnSpPr>
            <p:nvPr/>
          </p:nvCxnSpPr>
          <p:spPr>
            <a:xfrm flipV="1">
              <a:off x="2627784" y="3140968"/>
              <a:ext cx="1332148" cy="504056"/>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B3E433D-CA05-46C2-B92A-2E38A0E1EAD1}"/>
                </a:ext>
              </a:extLst>
            </p:cNvPr>
            <p:cNvCxnSpPr>
              <a:cxnSpLocks/>
            </p:cNvCxnSpPr>
            <p:nvPr/>
          </p:nvCxnSpPr>
          <p:spPr>
            <a:xfrm flipH="1" flipV="1">
              <a:off x="3008766" y="2226387"/>
              <a:ext cx="944488" cy="87248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87563A0-98B6-4142-9BBA-43E75CDD04D7}"/>
                </a:ext>
              </a:extLst>
            </p:cNvPr>
            <p:cNvCxnSpPr>
              <a:cxnSpLocks/>
            </p:cNvCxnSpPr>
            <p:nvPr/>
          </p:nvCxnSpPr>
          <p:spPr>
            <a:xfrm flipV="1">
              <a:off x="3959932" y="2852937"/>
              <a:ext cx="1512168" cy="288031"/>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A81A905-C491-40A2-8D15-77A80D2D6972}"/>
                </a:ext>
              </a:extLst>
            </p:cNvPr>
            <p:cNvCxnSpPr>
              <a:cxnSpLocks/>
            </p:cNvCxnSpPr>
            <p:nvPr/>
          </p:nvCxnSpPr>
          <p:spPr>
            <a:xfrm flipV="1">
              <a:off x="3967173" y="2736688"/>
              <a:ext cx="252028" cy="37138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E79C0BB-07F0-46AE-B19F-42AB62ECFD04}"/>
                </a:ext>
              </a:extLst>
            </p:cNvPr>
            <p:cNvCxnSpPr>
              <a:cxnSpLocks/>
            </p:cNvCxnSpPr>
            <p:nvPr/>
          </p:nvCxnSpPr>
          <p:spPr>
            <a:xfrm>
              <a:off x="4007805" y="3167818"/>
              <a:ext cx="334116" cy="24054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08D5146-1279-4E77-95FD-3DA2EB0D6503}"/>
                </a:ext>
              </a:extLst>
            </p:cNvPr>
            <p:cNvSpPr txBox="1"/>
            <p:nvPr/>
          </p:nvSpPr>
          <p:spPr>
            <a:xfrm>
              <a:off x="5580112" y="2662627"/>
              <a:ext cx="2088232" cy="523220"/>
            </a:xfrm>
            <a:prstGeom prst="rect">
              <a:avLst/>
            </a:prstGeom>
            <a:noFill/>
          </p:spPr>
          <p:txBody>
            <a:bodyPr wrap="square" rtlCol="0">
              <a:spAutoFit/>
            </a:bodyPr>
            <a:lstStyle/>
            <a:p>
              <a:r>
                <a:rPr lang="en-GB" sz="1400" b="1" dirty="0"/>
                <a:t>Transmitted light passes through the object</a:t>
              </a:r>
            </a:p>
          </p:txBody>
        </p:sp>
        <p:sp>
          <p:nvSpPr>
            <p:cNvPr id="27" name="TextBox 26">
              <a:extLst>
                <a:ext uri="{FF2B5EF4-FFF2-40B4-BE49-F238E27FC236}">
                  <a16:creationId xmlns:a16="http://schemas.microsoft.com/office/drawing/2014/main" id="{101C5EF3-8C7A-4473-A652-500067E1E683}"/>
                </a:ext>
              </a:extLst>
            </p:cNvPr>
            <p:cNvSpPr txBox="1"/>
            <p:nvPr/>
          </p:nvSpPr>
          <p:spPr>
            <a:xfrm>
              <a:off x="1143489" y="1990942"/>
              <a:ext cx="1858599" cy="738664"/>
            </a:xfrm>
            <a:prstGeom prst="rect">
              <a:avLst/>
            </a:prstGeom>
            <a:noFill/>
          </p:spPr>
          <p:txBody>
            <a:bodyPr wrap="square" rtlCol="0">
              <a:spAutoFit/>
            </a:bodyPr>
            <a:lstStyle/>
            <a:p>
              <a:r>
                <a:rPr lang="en-GB" sz="1400" b="1" dirty="0"/>
                <a:t>Reflected light bounces off the object surface</a:t>
              </a:r>
            </a:p>
          </p:txBody>
        </p:sp>
        <p:sp>
          <p:nvSpPr>
            <p:cNvPr id="28" name="TextBox 27">
              <a:extLst>
                <a:ext uri="{FF2B5EF4-FFF2-40B4-BE49-F238E27FC236}">
                  <a16:creationId xmlns:a16="http://schemas.microsoft.com/office/drawing/2014/main" id="{0507AB42-B316-4457-A3C8-8AA0D6A85252}"/>
                </a:ext>
              </a:extLst>
            </p:cNvPr>
            <p:cNvSpPr txBox="1"/>
            <p:nvPr/>
          </p:nvSpPr>
          <p:spPr>
            <a:xfrm>
              <a:off x="4059815" y="3468108"/>
              <a:ext cx="1304273" cy="461665"/>
            </a:xfrm>
            <a:prstGeom prst="rect">
              <a:avLst/>
            </a:prstGeom>
            <a:noFill/>
          </p:spPr>
          <p:txBody>
            <a:bodyPr wrap="square" rtlCol="0">
              <a:spAutoFit/>
            </a:bodyPr>
            <a:lstStyle/>
            <a:p>
              <a:r>
                <a:rPr lang="en-GB" sz="1200" b="1" dirty="0"/>
                <a:t>Absorbed light heats the object</a:t>
              </a:r>
            </a:p>
          </p:txBody>
        </p:sp>
      </p:grpSp>
    </p:spTree>
    <p:extLst>
      <p:ext uri="{BB962C8B-B14F-4D97-AF65-F5344CB8AC3E}">
        <p14:creationId xmlns:p14="http://schemas.microsoft.com/office/powerpoint/2010/main" val="122666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EC7E8-6421-4E73-B9D1-6A07CB819B5A}"/>
              </a:ext>
            </a:extLst>
          </p:cNvPr>
          <p:cNvSpPr txBox="1"/>
          <p:nvPr/>
        </p:nvSpPr>
        <p:spPr>
          <a:xfrm>
            <a:off x="107504" y="1325292"/>
            <a:ext cx="4915886" cy="3170099"/>
          </a:xfrm>
          <a:prstGeom prst="rect">
            <a:avLst/>
          </a:prstGeom>
          <a:noFill/>
          <a:ln w="25400">
            <a:solidFill>
              <a:schemeClr val="accent6">
                <a:lumMod val="75000"/>
              </a:schemeClr>
            </a:solidFill>
          </a:ln>
        </p:spPr>
        <p:txBody>
          <a:bodyPr wrap="square" rtlCol="0">
            <a:spAutoFit/>
          </a:bodyPr>
          <a:lstStyle/>
          <a:p>
            <a:r>
              <a:rPr lang="en-GB" sz="2000" dirty="0"/>
              <a:t>Refraction of electromagnetic waves occurs </a:t>
            </a:r>
          </a:p>
          <a:p>
            <a:r>
              <a:rPr lang="en-GB" sz="2000" dirty="0"/>
              <a:t>because the </a:t>
            </a:r>
            <a:r>
              <a:rPr lang="en-GB" sz="2000" b="1" dirty="0">
                <a:solidFill>
                  <a:schemeClr val="accent6">
                    <a:lumMod val="75000"/>
                  </a:schemeClr>
                </a:solidFill>
              </a:rPr>
              <a:t>wave changes speed </a:t>
            </a:r>
            <a:r>
              <a:rPr lang="en-GB" sz="2000" dirty="0"/>
              <a:t>when it </a:t>
            </a:r>
          </a:p>
          <a:p>
            <a:r>
              <a:rPr lang="en-GB" sz="2000" dirty="0"/>
              <a:t>enters a substance of different </a:t>
            </a:r>
            <a:r>
              <a:rPr lang="en-GB" sz="2000" b="1" dirty="0">
                <a:solidFill>
                  <a:schemeClr val="accent6">
                    <a:lumMod val="75000"/>
                  </a:schemeClr>
                </a:solidFill>
              </a:rPr>
              <a:t>optical density</a:t>
            </a:r>
            <a:r>
              <a:rPr lang="en-GB" sz="2000" dirty="0"/>
              <a:t>.</a:t>
            </a:r>
          </a:p>
          <a:p>
            <a:r>
              <a:rPr lang="en-GB" sz="2000" dirty="0"/>
              <a:t>The light wave will only refract if one side of the wave strikes the new material before the other side.  </a:t>
            </a:r>
          </a:p>
          <a:p>
            <a:r>
              <a:rPr lang="en-GB" sz="2000" dirty="0"/>
              <a:t>The amount of refraction is different  for materials of different optical density as seen in Figure 1 opposite.</a:t>
            </a:r>
          </a:p>
        </p:txBody>
      </p:sp>
      <p:pic>
        <p:nvPicPr>
          <p:cNvPr id="5" name="Picture 4">
            <a:extLst>
              <a:ext uri="{FF2B5EF4-FFF2-40B4-BE49-F238E27FC236}">
                <a16:creationId xmlns:a16="http://schemas.microsoft.com/office/drawing/2014/main" id="{E3A008DF-3827-4C33-9ADD-CE4F2FB2A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6" y="1814251"/>
            <a:ext cx="3743325" cy="2324100"/>
          </a:xfrm>
          <a:prstGeom prst="rect">
            <a:avLst/>
          </a:prstGeom>
        </p:spPr>
      </p:pic>
      <p:sp>
        <p:nvSpPr>
          <p:cNvPr id="8" name="TextBox 7">
            <a:extLst>
              <a:ext uri="{FF2B5EF4-FFF2-40B4-BE49-F238E27FC236}">
                <a16:creationId xmlns:a16="http://schemas.microsoft.com/office/drawing/2014/main" id="{75D2A63A-6283-41E0-85B9-0691CE6D716B}"/>
              </a:ext>
            </a:extLst>
          </p:cNvPr>
          <p:cNvSpPr txBox="1"/>
          <p:nvPr/>
        </p:nvSpPr>
        <p:spPr>
          <a:xfrm>
            <a:off x="4644008" y="4733849"/>
            <a:ext cx="3971560" cy="1631216"/>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Different wavelengths </a:t>
            </a:r>
            <a:r>
              <a:rPr lang="en-GB" sz="2000" dirty="0"/>
              <a:t>of light are </a:t>
            </a:r>
            <a:r>
              <a:rPr lang="en-GB" sz="2000" b="1" dirty="0">
                <a:solidFill>
                  <a:schemeClr val="accent6">
                    <a:lumMod val="75000"/>
                  </a:schemeClr>
                </a:solidFill>
              </a:rPr>
              <a:t>diffracted by different amounts</a:t>
            </a:r>
            <a:r>
              <a:rPr lang="en-GB" sz="2000" dirty="0"/>
              <a:t>, resulting in a spectrum of colour being produced when white light is refracted (dispersed) by a prism.</a:t>
            </a:r>
          </a:p>
        </p:txBody>
      </p:sp>
      <p:sp>
        <p:nvSpPr>
          <p:cNvPr id="9" name="TextBox 8">
            <a:extLst>
              <a:ext uri="{FF2B5EF4-FFF2-40B4-BE49-F238E27FC236}">
                <a16:creationId xmlns:a16="http://schemas.microsoft.com/office/drawing/2014/main" id="{B652BD7F-3C26-46EC-ABA5-80D05F8FD617}"/>
              </a:ext>
            </a:extLst>
          </p:cNvPr>
          <p:cNvSpPr txBox="1"/>
          <p:nvPr/>
        </p:nvSpPr>
        <p:spPr>
          <a:xfrm>
            <a:off x="107504" y="808939"/>
            <a:ext cx="7488832" cy="400110"/>
          </a:xfrm>
          <a:prstGeom prst="rect">
            <a:avLst/>
          </a:prstGeom>
          <a:solidFill>
            <a:schemeClr val="accent6">
              <a:lumMod val="75000"/>
            </a:schemeClr>
          </a:solidFill>
        </p:spPr>
        <p:txBody>
          <a:bodyPr wrap="square" rtlCol="0">
            <a:spAutoFit/>
          </a:bodyPr>
          <a:lstStyle/>
          <a:p>
            <a:r>
              <a:rPr lang="en-GB" sz="2000" b="1" dirty="0"/>
              <a:t>Refraction of different wavelengths of light in different materials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818" y="4629485"/>
            <a:ext cx="2453258" cy="1839944"/>
          </a:xfrm>
          <a:prstGeom prst="rect">
            <a:avLst/>
          </a:prstGeom>
        </p:spPr>
      </p:pic>
      <p:sp>
        <p:nvSpPr>
          <p:cNvPr id="10" name="Title 1">
            <a:extLst>
              <a:ext uri="{FF2B5EF4-FFF2-40B4-BE49-F238E27FC236}">
                <a16:creationId xmlns:a16="http://schemas.microsoft.com/office/drawing/2014/main" id="{E695ED15-4102-8D4F-991C-CA647BBE1AA3}"/>
              </a:ext>
            </a:extLst>
          </p:cNvPr>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Refraction of waves </a:t>
            </a:r>
            <a:r>
              <a:rPr lang="en-US" sz="2400" b="1" dirty="0">
                <a:solidFill>
                  <a:schemeClr val="tx1"/>
                </a:solidFill>
              </a:rPr>
              <a:t>(Physics only)</a:t>
            </a:r>
            <a:endParaRPr lang="en-GB" sz="2400" b="1" dirty="0">
              <a:solidFill>
                <a:schemeClr val="tx1"/>
              </a:solidFill>
            </a:endParaRPr>
          </a:p>
        </p:txBody>
      </p:sp>
    </p:spTree>
    <p:extLst>
      <p:ext uri="{BB962C8B-B14F-4D97-AF65-F5344CB8AC3E}">
        <p14:creationId xmlns:p14="http://schemas.microsoft.com/office/powerpoint/2010/main" val="3879884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5655"/>
            <a:ext cx="8676456"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b="1" dirty="0">
                <a:solidFill>
                  <a:schemeClr val="accent6"/>
                </a:solidFill>
              </a:rPr>
              <a:t>Absorption and transmission of waves </a:t>
            </a:r>
            <a:r>
              <a:rPr lang="en-US" b="1" dirty="0">
                <a:solidFill>
                  <a:schemeClr val="tx1"/>
                </a:solidFill>
              </a:rPr>
              <a:t>(Physics only, higher tier)</a:t>
            </a:r>
            <a:r>
              <a:rPr lang="en-US" b="1" dirty="0">
                <a:solidFill>
                  <a:schemeClr val="accent6"/>
                </a:solidFill>
              </a:rPr>
              <a:t>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TextBox 2">
            <a:extLst>
              <a:ext uri="{FF2B5EF4-FFF2-40B4-BE49-F238E27FC236}">
                <a16:creationId xmlns:a16="http://schemas.microsoft.com/office/drawing/2014/main" id="{C8794F5F-272E-4DF5-AED0-F10615272D4E}"/>
              </a:ext>
            </a:extLst>
          </p:cNvPr>
          <p:cNvSpPr txBox="1"/>
          <p:nvPr/>
        </p:nvSpPr>
        <p:spPr>
          <a:xfrm>
            <a:off x="251520" y="836712"/>
            <a:ext cx="7920880" cy="400110"/>
          </a:xfrm>
          <a:prstGeom prst="rect">
            <a:avLst/>
          </a:prstGeom>
          <a:solidFill>
            <a:schemeClr val="accent6">
              <a:lumMod val="75000"/>
            </a:schemeClr>
          </a:solidFill>
        </p:spPr>
        <p:txBody>
          <a:bodyPr wrap="square" rtlCol="0">
            <a:spAutoFit/>
          </a:bodyPr>
          <a:lstStyle/>
          <a:p>
            <a:r>
              <a:rPr lang="en-GB" sz="2000" b="1" dirty="0"/>
              <a:t>Absorption, transmission and reflection of different wavelengths of light</a:t>
            </a:r>
          </a:p>
        </p:txBody>
      </p:sp>
      <p:sp>
        <p:nvSpPr>
          <p:cNvPr id="4" name="TextBox 3">
            <a:extLst>
              <a:ext uri="{FF2B5EF4-FFF2-40B4-BE49-F238E27FC236}">
                <a16:creationId xmlns:a16="http://schemas.microsoft.com/office/drawing/2014/main" id="{A3684B4D-22CF-4A48-AC7A-82838DA8110E}"/>
              </a:ext>
            </a:extLst>
          </p:cNvPr>
          <p:cNvSpPr txBox="1"/>
          <p:nvPr/>
        </p:nvSpPr>
        <p:spPr>
          <a:xfrm>
            <a:off x="251520" y="1268025"/>
            <a:ext cx="8496944" cy="1323439"/>
          </a:xfrm>
          <a:prstGeom prst="rect">
            <a:avLst/>
          </a:prstGeom>
          <a:noFill/>
        </p:spPr>
        <p:txBody>
          <a:bodyPr wrap="square" rtlCol="0">
            <a:spAutoFit/>
          </a:bodyPr>
          <a:lstStyle/>
          <a:p>
            <a:r>
              <a:rPr lang="en-GB" sz="2000" dirty="0"/>
              <a:t>Most materials absorb some of the light falling on it. A white or shiny surface reflects most of the incident light whereas a black surface absorbs most wavelengths of light.</a:t>
            </a:r>
          </a:p>
          <a:p>
            <a:r>
              <a:rPr lang="en-GB" sz="2000" b="1" dirty="0">
                <a:solidFill>
                  <a:schemeClr val="accent6">
                    <a:lumMod val="75000"/>
                  </a:schemeClr>
                </a:solidFill>
              </a:rPr>
              <a:t>Absorbed light </a:t>
            </a:r>
            <a:r>
              <a:rPr lang="en-GB" sz="2000" dirty="0"/>
              <a:t>is changed into a </a:t>
            </a:r>
            <a:r>
              <a:rPr lang="en-GB" sz="2000" b="1" dirty="0">
                <a:solidFill>
                  <a:schemeClr val="accent6">
                    <a:lumMod val="75000"/>
                  </a:schemeClr>
                </a:solidFill>
              </a:rPr>
              <a:t>heat</a:t>
            </a:r>
            <a:r>
              <a:rPr lang="en-GB" sz="2000" dirty="0"/>
              <a:t> energy store so is not re-radiated as light. </a:t>
            </a:r>
          </a:p>
        </p:txBody>
      </p:sp>
      <p:pic>
        <p:nvPicPr>
          <p:cNvPr id="6" name="Picture 5">
            <a:extLst>
              <a:ext uri="{FF2B5EF4-FFF2-40B4-BE49-F238E27FC236}">
                <a16:creationId xmlns:a16="http://schemas.microsoft.com/office/drawing/2014/main" id="{C4E6E80B-D22A-45DE-AB14-2B9CD5A5B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53446"/>
            <a:ext cx="3384376" cy="1410157"/>
          </a:xfrm>
          <a:prstGeom prst="rect">
            <a:avLst/>
          </a:prstGeom>
        </p:spPr>
      </p:pic>
      <p:sp>
        <p:nvSpPr>
          <p:cNvPr id="7" name="TextBox 6">
            <a:extLst>
              <a:ext uri="{FF2B5EF4-FFF2-40B4-BE49-F238E27FC236}">
                <a16:creationId xmlns:a16="http://schemas.microsoft.com/office/drawing/2014/main" id="{A1B5D64A-8EDD-4D12-A0B2-71EAEFE1F000}"/>
              </a:ext>
            </a:extLst>
          </p:cNvPr>
          <p:cNvSpPr txBox="1"/>
          <p:nvPr/>
        </p:nvSpPr>
        <p:spPr>
          <a:xfrm>
            <a:off x="3959932" y="2631681"/>
            <a:ext cx="4788532" cy="1631216"/>
          </a:xfrm>
          <a:prstGeom prst="rect">
            <a:avLst/>
          </a:prstGeom>
          <a:noFill/>
          <a:ln w="25400">
            <a:solidFill>
              <a:schemeClr val="accent6">
                <a:lumMod val="75000"/>
              </a:schemeClr>
            </a:solidFill>
          </a:ln>
        </p:spPr>
        <p:txBody>
          <a:bodyPr wrap="square" rtlCol="0">
            <a:spAutoFit/>
          </a:bodyPr>
          <a:lstStyle/>
          <a:p>
            <a:r>
              <a:rPr lang="en-GB" sz="2000" dirty="0"/>
              <a:t>White light/sunlight is made from all the wavelengths of light in the spectrum.</a:t>
            </a:r>
          </a:p>
          <a:p>
            <a:r>
              <a:rPr lang="en-GB" sz="2000" dirty="0"/>
              <a:t>A red object appears red in white light because it only </a:t>
            </a:r>
            <a:r>
              <a:rPr lang="en-GB" sz="2000" b="1" dirty="0">
                <a:solidFill>
                  <a:schemeClr val="accent6">
                    <a:lumMod val="75000"/>
                  </a:schemeClr>
                </a:solidFill>
              </a:rPr>
              <a:t>reflects</a:t>
            </a:r>
            <a:r>
              <a:rPr lang="en-GB" sz="2000" dirty="0"/>
              <a:t> the red wavelengths of light, all other colours are absorbed.</a:t>
            </a:r>
          </a:p>
        </p:txBody>
      </p:sp>
      <p:pic>
        <p:nvPicPr>
          <p:cNvPr id="9" name="Picture 8">
            <a:extLst>
              <a:ext uri="{FF2B5EF4-FFF2-40B4-BE49-F238E27FC236}">
                <a16:creationId xmlns:a16="http://schemas.microsoft.com/office/drawing/2014/main" id="{FDC5F8D0-52E6-4581-9CF9-47B80093C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380" y="4461897"/>
            <a:ext cx="3528391" cy="1848771"/>
          </a:xfrm>
          <a:prstGeom prst="rect">
            <a:avLst/>
          </a:prstGeom>
        </p:spPr>
      </p:pic>
      <p:sp>
        <p:nvSpPr>
          <p:cNvPr id="10" name="TextBox 9">
            <a:extLst>
              <a:ext uri="{FF2B5EF4-FFF2-40B4-BE49-F238E27FC236}">
                <a16:creationId xmlns:a16="http://schemas.microsoft.com/office/drawing/2014/main" id="{2F3431DD-943B-4EA6-80D5-B076C715B8FC}"/>
              </a:ext>
            </a:extLst>
          </p:cNvPr>
          <p:cNvSpPr txBox="1"/>
          <p:nvPr/>
        </p:nvSpPr>
        <p:spPr>
          <a:xfrm>
            <a:off x="267382" y="4262897"/>
            <a:ext cx="3600400" cy="2246769"/>
          </a:xfrm>
          <a:prstGeom prst="rect">
            <a:avLst/>
          </a:prstGeom>
          <a:noFill/>
          <a:ln w="25400">
            <a:solidFill>
              <a:schemeClr val="accent6">
                <a:lumMod val="75000"/>
              </a:schemeClr>
            </a:solidFill>
          </a:ln>
        </p:spPr>
        <p:txBody>
          <a:bodyPr wrap="square" rtlCol="0">
            <a:spAutoFit/>
          </a:bodyPr>
          <a:lstStyle/>
          <a:p>
            <a:r>
              <a:rPr lang="en-GB" sz="2000" dirty="0"/>
              <a:t>If light </a:t>
            </a:r>
            <a:r>
              <a:rPr lang="en-GB" sz="2000" b="1" dirty="0">
                <a:solidFill>
                  <a:schemeClr val="accent6">
                    <a:lumMod val="75000"/>
                  </a:schemeClr>
                </a:solidFill>
              </a:rPr>
              <a:t>transmits</a:t>
            </a:r>
            <a:r>
              <a:rPr lang="en-GB" sz="2000" dirty="0"/>
              <a:t> through a coloured object, the colour passing through is the colour we see. As with reflected light, all other wavelengths of light are absorbed by the transparent or translucent material.</a:t>
            </a:r>
          </a:p>
        </p:txBody>
      </p:sp>
      <p:sp>
        <p:nvSpPr>
          <p:cNvPr id="5" name="TextBox 4">
            <a:extLst>
              <a:ext uri="{FF2B5EF4-FFF2-40B4-BE49-F238E27FC236}">
                <a16:creationId xmlns:a16="http://schemas.microsoft.com/office/drawing/2014/main" id="{03C2D374-2F43-4D05-8967-51744F86B73D}"/>
              </a:ext>
            </a:extLst>
          </p:cNvPr>
          <p:cNvSpPr txBox="1"/>
          <p:nvPr/>
        </p:nvSpPr>
        <p:spPr>
          <a:xfrm>
            <a:off x="4401380" y="5157192"/>
            <a:ext cx="1058843" cy="646331"/>
          </a:xfrm>
          <a:prstGeom prst="rect">
            <a:avLst/>
          </a:prstGeom>
          <a:solidFill>
            <a:schemeClr val="bg1"/>
          </a:solidFill>
        </p:spPr>
        <p:txBody>
          <a:bodyPr wrap="square" rtlCol="0">
            <a:spAutoFit/>
          </a:bodyPr>
          <a:lstStyle/>
          <a:p>
            <a:r>
              <a:rPr lang="en-GB" dirty="0"/>
              <a:t>White light</a:t>
            </a:r>
          </a:p>
        </p:txBody>
      </p:sp>
    </p:spTree>
    <p:extLst>
      <p:ext uri="{BB962C8B-B14F-4D97-AF65-F5344CB8AC3E}">
        <p14:creationId xmlns:p14="http://schemas.microsoft.com/office/powerpoint/2010/main" val="17745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r"/>
            <a:r>
              <a:rPr lang="en-GB" b="1" dirty="0">
                <a:solidFill>
                  <a:schemeClr val="accent6"/>
                </a:solidFill>
              </a:rPr>
              <a:t>												Overview </a:t>
            </a:r>
            <a:br>
              <a:rPr lang="en-GB" b="1" dirty="0">
                <a:solidFill>
                  <a:schemeClr val="accent6"/>
                </a:solidFill>
              </a:rPr>
            </a:br>
            <a:r>
              <a:rPr lang="en-GB" b="1" dirty="0">
                <a:solidFill>
                  <a:schemeClr val="accent6"/>
                </a:solidFill>
              </a:rPr>
              <a:t>		Edexcel Topic 4</a:t>
            </a:r>
          </a:p>
        </p:txBody>
      </p:sp>
      <p:sp>
        <p:nvSpPr>
          <p:cNvPr id="5" name="TextBox 4">
            <a:extLst>
              <a:ext uri="{FF2B5EF4-FFF2-40B4-BE49-F238E27FC236}">
                <a16:creationId xmlns:a16="http://schemas.microsoft.com/office/drawing/2014/main" id="{33337A62-5225-6D44-A752-1048728B8B19}"/>
              </a:ext>
            </a:extLst>
          </p:cNvPr>
          <p:cNvSpPr txBox="1"/>
          <p:nvPr/>
        </p:nvSpPr>
        <p:spPr>
          <a:xfrm>
            <a:off x="179512" y="1412776"/>
            <a:ext cx="4511460" cy="1846659"/>
          </a:xfrm>
          <a:prstGeom prst="rect">
            <a:avLst/>
          </a:prstGeom>
          <a:noFill/>
        </p:spPr>
        <p:txBody>
          <a:bodyPr wrap="square" rtlCol="0">
            <a:spAutoFit/>
          </a:bodyPr>
          <a:lstStyle/>
          <a:p>
            <a:pPr marL="0" lvl="1"/>
            <a:r>
              <a:rPr lang="en-US" sz="2800" b="1" dirty="0"/>
              <a:t>Waves</a:t>
            </a:r>
          </a:p>
          <a:p>
            <a:pPr marL="342900" lvl="1" indent="-342900">
              <a:buFont typeface="Arial" panose="020B0604020202020204" pitchFamily="34" charset="0"/>
              <a:buChar char="•"/>
            </a:pPr>
            <a:r>
              <a:rPr lang="en-US" sz="2400" b="1" dirty="0">
                <a:solidFill>
                  <a:schemeClr val="tx1">
                    <a:lumMod val="85000"/>
                    <a:lumOff val="15000"/>
                  </a:schemeClr>
                </a:solidFill>
              </a:rPr>
              <a:t>Wave basics</a:t>
            </a:r>
          </a:p>
          <a:p>
            <a:pPr marL="342900" lvl="1" indent="-342900">
              <a:buFont typeface="Arial" panose="020B0604020202020204" pitchFamily="34" charset="0"/>
              <a:buChar char="•"/>
            </a:pPr>
            <a:r>
              <a:rPr lang="en-US" sz="2400" b="1" dirty="0">
                <a:solidFill>
                  <a:schemeClr val="tx1">
                    <a:lumMod val="85000"/>
                    <a:lumOff val="15000"/>
                  </a:schemeClr>
                </a:solidFill>
              </a:rPr>
              <a:t>Wave speed/velocity</a:t>
            </a:r>
          </a:p>
          <a:p>
            <a:pPr marL="342900" lvl="1" indent="-342900">
              <a:buFont typeface="Arial" panose="020B0604020202020204" pitchFamily="34" charset="0"/>
              <a:buChar char="•"/>
            </a:pPr>
            <a:r>
              <a:rPr lang="en-US" sz="2400" b="1" dirty="0">
                <a:solidFill>
                  <a:schemeClr val="tx1">
                    <a:lumMod val="85000"/>
                    <a:lumOff val="15000"/>
                  </a:schemeClr>
                </a:solidFill>
              </a:rPr>
              <a:t>Effects of waves (physics only)</a:t>
            </a:r>
          </a:p>
          <a:p>
            <a:pPr marL="0" lvl="1"/>
            <a:endParaRPr lang="en-US" sz="1400" b="1" dirty="0">
              <a:solidFill>
                <a:schemeClr val="tx1">
                  <a:lumMod val="85000"/>
                  <a:lumOff val="15000"/>
                </a:schemeClr>
              </a:solidFill>
            </a:endParaRPr>
          </a:p>
        </p:txBody>
      </p:sp>
      <p:pic>
        <p:nvPicPr>
          <p:cNvPr id="6" name="Picture 5">
            <a:extLst>
              <a:ext uri="{FF2B5EF4-FFF2-40B4-BE49-F238E27FC236}">
                <a16:creationId xmlns:a16="http://schemas.microsoft.com/office/drawing/2014/main" id="{945FBDBE-1FB4-314B-B737-4583AC5AF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268760"/>
            <a:ext cx="3926971" cy="4752527"/>
          </a:xfrm>
          <a:prstGeom prst="rect">
            <a:avLst/>
          </a:prstGeom>
        </p:spPr>
      </p:pic>
    </p:spTree>
    <p:extLst>
      <p:ext uri="{BB962C8B-B14F-4D97-AF65-F5344CB8AC3E}">
        <p14:creationId xmlns:p14="http://schemas.microsoft.com/office/powerpoint/2010/main" val="73244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Sound waves </a:t>
            </a:r>
            <a:r>
              <a:rPr lang="en-US" sz="2400" b="1" dirty="0">
                <a:solidFill>
                  <a:schemeClr val="tx1"/>
                </a:solidFill>
              </a:rPr>
              <a:t>(Physics only, higher tier)</a:t>
            </a:r>
            <a:endParaRPr lang="en-GB" sz="2400" b="1" dirty="0">
              <a:solidFill>
                <a:schemeClr val="tx1"/>
              </a:solidFill>
            </a:endParaRPr>
          </a:p>
        </p:txBody>
      </p:sp>
      <p:pic>
        <p:nvPicPr>
          <p:cNvPr id="4" name="Picture 3">
            <a:extLst>
              <a:ext uri="{FF2B5EF4-FFF2-40B4-BE49-F238E27FC236}">
                <a16:creationId xmlns:a16="http://schemas.microsoft.com/office/drawing/2014/main" id="{DEC23425-7D80-4DDA-AF8F-90CE7FFDD7F8}"/>
              </a:ext>
            </a:extLst>
          </p:cNvPr>
          <p:cNvPicPr>
            <a:picLocks noChangeAspect="1"/>
          </p:cNvPicPr>
          <p:nvPr/>
        </p:nvPicPr>
        <p:blipFill rotWithShape="1">
          <a:blip r:embed="rId3">
            <a:extLst>
              <a:ext uri="{28A0092B-C50C-407E-A947-70E740481C1C}">
                <a14:useLocalDpi xmlns:a14="http://schemas.microsoft.com/office/drawing/2010/main" val="0"/>
              </a:ext>
            </a:extLst>
          </a:blip>
          <a:srcRect r="1922"/>
          <a:stretch/>
        </p:blipFill>
        <p:spPr>
          <a:xfrm>
            <a:off x="314513" y="4103867"/>
            <a:ext cx="4427786" cy="2140064"/>
          </a:xfrm>
          <a:prstGeom prst="rect">
            <a:avLst/>
          </a:prstGeom>
          <a:ln w="25400">
            <a:solidFill>
              <a:schemeClr val="accent6">
                <a:lumMod val="75000"/>
              </a:schemeClr>
            </a:solidFill>
          </a:ln>
        </p:spPr>
      </p:pic>
      <p:sp>
        <p:nvSpPr>
          <p:cNvPr id="5" name="TextBox 4">
            <a:extLst>
              <a:ext uri="{FF2B5EF4-FFF2-40B4-BE49-F238E27FC236}">
                <a16:creationId xmlns:a16="http://schemas.microsoft.com/office/drawing/2014/main" id="{1E652D8E-DD92-4A55-9D68-B4B5A8FE0D78}"/>
              </a:ext>
            </a:extLst>
          </p:cNvPr>
          <p:cNvSpPr txBox="1"/>
          <p:nvPr/>
        </p:nvSpPr>
        <p:spPr>
          <a:xfrm>
            <a:off x="323528" y="908720"/>
            <a:ext cx="8640960" cy="3046988"/>
          </a:xfrm>
          <a:prstGeom prst="rect">
            <a:avLst/>
          </a:prstGeom>
          <a:noFill/>
        </p:spPr>
        <p:txBody>
          <a:bodyPr wrap="square" rtlCol="0">
            <a:spAutoFit/>
          </a:bodyPr>
          <a:lstStyle/>
          <a:p>
            <a:r>
              <a:rPr lang="en-GB" sz="2400" dirty="0"/>
              <a:t>Sound waves can travel through solids causing </a:t>
            </a:r>
            <a:r>
              <a:rPr lang="en-GB" sz="2400" b="1" dirty="0">
                <a:solidFill>
                  <a:schemeClr val="accent6">
                    <a:lumMod val="75000"/>
                  </a:schemeClr>
                </a:solidFill>
              </a:rPr>
              <a:t>vibrations in the solid</a:t>
            </a:r>
            <a:r>
              <a:rPr lang="en-GB" sz="2400" dirty="0"/>
              <a:t>.</a:t>
            </a:r>
          </a:p>
          <a:p>
            <a:endParaRPr lang="en-GB" sz="2400" dirty="0"/>
          </a:p>
          <a:p>
            <a:r>
              <a:rPr lang="en-GB" sz="2400" dirty="0"/>
              <a:t>In the ear, sound waves cause the </a:t>
            </a:r>
            <a:r>
              <a:rPr lang="en-GB" sz="2400" b="1" dirty="0">
                <a:solidFill>
                  <a:schemeClr val="accent6">
                    <a:lumMod val="75000"/>
                  </a:schemeClr>
                </a:solidFill>
              </a:rPr>
              <a:t>ear drum </a:t>
            </a:r>
            <a:r>
              <a:rPr lang="en-GB" sz="2400" dirty="0"/>
              <a:t>and other parts to vibrate which causes the sensation of sound. The conversion of sound waves to solids only happens over a </a:t>
            </a:r>
            <a:r>
              <a:rPr lang="en-GB" sz="2400" b="1" dirty="0">
                <a:solidFill>
                  <a:schemeClr val="accent6">
                    <a:lumMod val="75000"/>
                  </a:schemeClr>
                </a:solidFill>
              </a:rPr>
              <a:t>limited frequency range</a:t>
            </a:r>
            <a:r>
              <a:rPr lang="en-GB" sz="2400" dirty="0"/>
              <a:t>. This restricts the human hearing range to between </a:t>
            </a:r>
            <a:r>
              <a:rPr lang="en-GB" sz="2400" b="1" dirty="0">
                <a:solidFill>
                  <a:schemeClr val="accent6">
                    <a:lumMod val="75000"/>
                  </a:schemeClr>
                </a:solidFill>
              </a:rPr>
              <a:t>20Hz and 20,000Hz (20kHz).</a:t>
            </a:r>
          </a:p>
        </p:txBody>
      </p:sp>
      <p:grpSp>
        <p:nvGrpSpPr>
          <p:cNvPr id="7" name="Group 6"/>
          <p:cNvGrpSpPr/>
          <p:nvPr/>
        </p:nvGrpSpPr>
        <p:grpSpPr>
          <a:xfrm>
            <a:off x="5436096" y="3861994"/>
            <a:ext cx="3263150" cy="2381937"/>
            <a:chOff x="5436096" y="2232159"/>
            <a:chExt cx="3263150" cy="2381937"/>
          </a:xfrm>
        </p:grpSpPr>
        <p:pic>
          <p:nvPicPr>
            <p:cNvPr id="8" name="Picture 7">
              <a:extLst>
                <a:ext uri="{FF2B5EF4-FFF2-40B4-BE49-F238E27FC236}">
                  <a16:creationId xmlns:a16="http://schemas.microsoft.com/office/drawing/2014/main" id="{04C05E7E-2671-4C55-ACD8-927E9AD073E0}"/>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36096" y="2669880"/>
              <a:ext cx="3263150" cy="1944216"/>
            </a:xfrm>
            <a:prstGeom prst="rect">
              <a:avLst/>
            </a:prstGeom>
          </p:spPr>
        </p:pic>
        <p:sp>
          <p:nvSpPr>
            <p:cNvPr id="9" name="TextBox 8">
              <a:extLst>
                <a:ext uri="{FF2B5EF4-FFF2-40B4-BE49-F238E27FC236}">
                  <a16:creationId xmlns:a16="http://schemas.microsoft.com/office/drawing/2014/main" id="{36ABC665-8B39-42E9-B659-D2E2DDE418F9}"/>
                </a:ext>
              </a:extLst>
            </p:cNvPr>
            <p:cNvSpPr txBox="1"/>
            <p:nvPr/>
          </p:nvSpPr>
          <p:spPr>
            <a:xfrm>
              <a:off x="6784050" y="2232159"/>
              <a:ext cx="1244334" cy="369332"/>
            </a:xfrm>
            <a:prstGeom prst="rect">
              <a:avLst/>
            </a:prstGeom>
            <a:noFill/>
          </p:spPr>
          <p:txBody>
            <a:bodyPr wrap="square" rtlCol="0">
              <a:spAutoFit/>
            </a:bodyPr>
            <a:lstStyle/>
            <a:p>
              <a:r>
                <a:rPr lang="en-GB" b="1" dirty="0"/>
                <a:t>Ear</a:t>
              </a:r>
              <a:r>
                <a:rPr lang="en-GB" sz="1200" b="1" dirty="0"/>
                <a:t> </a:t>
              </a:r>
              <a:r>
                <a:rPr lang="en-GB" b="1" dirty="0"/>
                <a:t>drum</a:t>
              </a:r>
              <a:endParaRPr lang="en-GB" sz="1200" b="1" dirty="0"/>
            </a:p>
          </p:txBody>
        </p:sp>
        <p:cxnSp>
          <p:nvCxnSpPr>
            <p:cNvPr id="11" name="Straight Arrow Connector 10">
              <a:extLst>
                <a:ext uri="{FF2B5EF4-FFF2-40B4-BE49-F238E27FC236}">
                  <a16:creationId xmlns:a16="http://schemas.microsoft.com/office/drawing/2014/main" id="{5A88E152-AB0A-4175-8CBC-45C780F840CD}"/>
                </a:ext>
              </a:extLst>
            </p:cNvPr>
            <p:cNvCxnSpPr>
              <a:cxnSpLocks/>
              <a:stCxn id="9" idx="2"/>
            </p:cNvCxnSpPr>
            <p:nvPr/>
          </p:nvCxnSpPr>
          <p:spPr>
            <a:xfrm>
              <a:off x="7406217" y="2601491"/>
              <a:ext cx="817993" cy="5046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FB5DB74-C16D-4C6A-A2FE-6F11D99E7BCD}"/>
                </a:ext>
              </a:extLst>
            </p:cNvPr>
            <p:cNvSpPr txBox="1"/>
            <p:nvPr/>
          </p:nvSpPr>
          <p:spPr>
            <a:xfrm>
              <a:off x="5652120" y="4209343"/>
              <a:ext cx="1635986" cy="369332"/>
            </a:xfrm>
            <a:prstGeom prst="rect">
              <a:avLst/>
            </a:prstGeom>
            <a:noFill/>
          </p:spPr>
          <p:txBody>
            <a:bodyPr wrap="square" rtlCol="0">
              <a:spAutoFit/>
            </a:bodyPr>
            <a:lstStyle/>
            <a:p>
              <a:r>
                <a:rPr lang="en-GB" b="1" dirty="0"/>
                <a:t>Sound waves</a:t>
              </a:r>
            </a:p>
          </p:txBody>
        </p:sp>
        <p:cxnSp>
          <p:nvCxnSpPr>
            <p:cNvPr id="15" name="Straight Arrow Connector 14">
              <a:extLst>
                <a:ext uri="{FF2B5EF4-FFF2-40B4-BE49-F238E27FC236}">
                  <a16:creationId xmlns:a16="http://schemas.microsoft.com/office/drawing/2014/main" id="{52B252B4-5776-4B9E-8573-49E5B99BCC0A}"/>
                </a:ext>
              </a:extLst>
            </p:cNvPr>
            <p:cNvCxnSpPr/>
            <p:nvPr/>
          </p:nvCxnSpPr>
          <p:spPr>
            <a:xfrm>
              <a:off x="5796136" y="4077072"/>
              <a:ext cx="149197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251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EA25C9-AEC0-4425-9437-6C3662DFC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016" y="4221088"/>
            <a:ext cx="3101942" cy="2229457"/>
          </a:xfrm>
          <a:prstGeom prst="rect">
            <a:avLst/>
          </a:prstGeom>
        </p:spPr>
      </p:pic>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Ultrasound </a:t>
            </a:r>
            <a:r>
              <a:rPr lang="en-US" sz="2400" b="1" dirty="0">
                <a:solidFill>
                  <a:schemeClr val="tx1"/>
                </a:solidFill>
              </a:rPr>
              <a:t>(Physics only higher tier)</a:t>
            </a:r>
            <a:endParaRPr lang="en-GB" sz="2400" b="1" dirty="0">
              <a:solidFill>
                <a:schemeClr val="tx1"/>
              </a:solidFill>
            </a:endParaRPr>
          </a:p>
        </p:txBody>
      </p:sp>
      <p:sp>
        <p:nvSpPr>
          <p:cNvPr id="13" name="TextBox 12">
            <a:extLst>
              <a:ext uri="{FF2B5EF4-FFF2-40B4-BE49-F238E27FC236}">
                <a16:creationId xmlns:a16="http://schemas.microsoft.com/office/drawing/2014/main" id="{E1D615DD-7781-4327-B7C9-C001A9FF6404}"/>
              </a:ext>
            </a:extLst>
          </p:cNvPr>
          <p:cNvSpPr txBox="1"/>
          <p:nvPr/>
        </p:nvSpPr>
        <p:spPr>
          <a:xfrm>
            <a:off x="222189" y="4941168"/>
            <a:ext cx="5015402" cy="1323439"/>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Echo location </a:t>
            </a:r>
            <a:r>
              <a:rPr lang="en-GB" sz="2000" dirty="0"/>
              <a:t>or SONAR uses high frequency sound waves to </a:t>
            </a:r>
            <a:r>
              <a:rPr lang="en-GB" sz="2000" b="1" dirty="0">
                <a:solidFill>
                  <a:schemeClr val="accent6">
                    <a:lumMod val="75000"/>
                  </a:schemeClr>
                </a:solidFill>
              </a:rPr>
              <a:t>detect objects in deep water </a:t>
            </a:r>
            <a:r>
              <a:rPr lang="en-GB" sz="2000" dirty="0"/>
              <a:t>(shipwrecks, shoals of fish) and </a:t>
            </a:r>
            <a:r>
              <a:rPr lang="en-GB" sz="2000" b="1" dirty="0">
                <a:solidFill>
                  <a:schemeClr val="accent6">
                    <a:lumMod val="75000"/>
                  </a:schemeClr>
                </a:solidFill>
              </a:rPr>
              <a:t>measure water depth.</a:t>
            </a:r>
            <a:endParaRPr lang="en-GB" b="1" dirty="0">
              <a:solidFill>
                <a:schemeClr val="accent6">
                  <a:lumMod val="75000"/>
                </a:schemeClr>
              </a:solidFill>
            </a:endParaRPr>
          </a:p>
        </p:txBody>
      </p:sp>
      <p:sp>
        <p:nvSpPr>
          <p:cNvPr id="4" name="Rectangle 3">
            <a:extLst>
              <a:ext uri="{FF2B5EF4-FFF2-40B4-BE49-F238E27FC236}">
                <a16:creationId xmlns:a16="http://schemas.microsoft.com/office/drawing/2014/main" id="{1FB2FCAA-4DC5-174A-89DA-A64BD0D08BFE}"/>
              </a:ext>
            </a:extLst>
          </p:cNvPr>
          <p:cNvSpPr/>
          <p:nvPr/>
        </p:nvSpPr>
        <p:spPr>
          <a:xfrm>
            <a:off x="222189" y="807515"/>
            <a:ext cx="8656419"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dirty="0"/>
              <a:t>Ultrasounds are sound waves with a </a:t>
            </a:r>
            <a:r>
              <a:rPr lang="en-GB" sz="2000" b="1" dirty="0">
                <a:solidFill>
                  <a:schemeClr val="accent6">
                    <a:lumMod val="75000"/>
                  </a:schemeClr>
                </a:solidFill>
              </a:rPr>
              <a:t>higher frequency</a:t>
            </a:r>
            <a:r>
              <a:rPr lang="en-GB" sz="2000" dirty="0"/>
              <a:t> than humans can hear. </a:t>
            </a:r>
          </a:p>
          <a:p>
            <a:r>
              <a:rPr lang="en-GB" sz="2000" dirty="0"/>
              <a:t>Sound with </a:t>
            </a:r>
            <a:r>
              <a:rPr lang="en-GB" sz="2000" b="1" dirty="0">
                <a:solidFill>
                  <a:schemeClr val="accent6">
                    <a:lumMod val="75000"/>
                  </a:schemeClr>
                </a:solidFill>
              </a:rPr>
              <a:t>frequencies</a:t>
            </a:r>
            <a:r>
              <a:rPr lang="en-GB" sz="2000" dirty="0"/>
              <a:t> greater than </a:t>
            </a:r>
            <a:r>
              <a:rPr lang="en-GB" sz="2000" b="1" dirty="0">
                <a:solidFill>
                  <a:schemeClr val="accent6">
                    <a:lumMod val="75000"/>
                  </a:schemeClr>
                </a:solidFill>
              </a:rPr>
              <a:t>20 000 hertz</a:t>
            </a:r>
            <a:r>
              <a:rPr lang="en-GB" sz="2000" dirty="0"/>
              <a:t>, Hz, is known as </a:t>
            </a:r>
            <a:r>
              <a:rPr lang="en-GB" sz="2000" b="1" dirty="0">
                <a:solidFill>
                  <a:schemeClr val="accent6">
                    <a:lumMod val="75000"/>
                  </a:schemeClr>
                </a:solidFill>
              </a:rPr>
              <a:t>ultrasound</a:t>
            </a:r>
            <a:endParaRPr lang="en-GB" sz="2000" b="1" dirty="0">
              <a:solidFill>
                <a:schemeClr val="accent6">
                  <a:lumMod val="75000"/>
                </a:schemeClr>
              </a:solidFill>
              <a:effectLst/>
            </a:endParaRPr>
          </a:p>
        </p:txBody>
      </p:sp>
      <p:sp>
        <p:nvSpPr>
          <p:cNvPr id="9" name="TextBox 8">
            <a:extLst>
              <a:ext uri="{FF2B5EF4-FFF2-40B4-BE49-F238E27FC236}">
                <a16:creationId xmlns:a16="http://schemas.microsoft.com/office/drawing/2014/main" id="{F22935E3-345A-C442-9A26-27F5AFBF29C9}"/>
              </a:ext>
            </a:extLst>
          </p:cNvPr>
          <p:cNvSpPr txBox="1"/>
          <p:nvPr/>
        </p:nvSpPr>
        <p:spPr>
          <a:xfrm>
            <a:off x="195909" y="1651096"/>
            <a:ext cx="5844819" cy="2862322"/>
          </a:xfrm>
          <a:prstGeom prst="rect">
            <a:avLst/>
          </a:prstGeom>
          <a:noFill/>
          <a:ln w="25400">
            <a:solidFill>
              <a:schemeClr val="bg1"/>
            </a:solidFill>
          </a:ln>
        </p:spPr>
        <p:txBody>
          <a:bodyPr wrap="square" rtlCol="0">
            <a:spAutoFit/>
          </a:bodyPr>
          <a:lstStyle/>
          <a:p>
            <a:r>
              <a:rPr lang="en-GB" sz="2000" dirty="0"/>
              <a:t>Ultrasound waves are </a:t>
            </a:r>
            <a:r>
              <a:rPr lang="en-GB" sz="2000" b="1" dirty="0">
                <a:solidFill>
                  <a:schemeClr val="accent6">
                    <a:lumMod val="75000"/>
                  </a:schemeClr>
                </a:solidFill>
              </a:rPr>
              <a:t>partially reflected </a:t>
            </a:r>
            <a:r>
              <a:rPr lang="en-GB" sz="2000" dirty="0"/>
              <a:t>when they meet </a:t>
            </a:r>
            <a:r>
              <a:rPr lang="en-GB" sz="2000" b="1" dirty="0">
                <a:solidFill>
                  <a:schemeClr val="accent6">
                    <a:lumMod val="75000"/>
                  </a:schemeClr>
                </a:solidFill>
              </a:rPr>
              <a:t>a boundary </a:t>
            </a:r>
            <a:r>
              <a:rPr lang="en-GB" sz="2000" dirty="0"/>
              <a:t>between </a:t>
            </a:r>
            <a:r>
              <a:rPr lang="en-GB" sz="2000" b="1" dirty="0">
                <a:solidFill>
                  <a:schemeClr val="accent6">
                    <a:lumMod val="75000"/>
                  </a:schemeClr>
                </a:solidFill>
              </a:rPr>
              <a:t>two different media</a:t>
            </a:r>
            <a:r>
              <a:rPr lang="en-GB" sz="2000" dirty="0"/>
              <a:t>. The </a:t>
            </a:r>
            <a:r>
              <a:rPr lang="en-GB" sz="2000" b="1" dirty="0">
                <a:solidFill>
                  <a:schemeClr val="accent6">
                    <a:lumMod val="75000"/>
                  </a:schemeClr>
                </a:solidFill>
              </a:rPr>
              <a:t>time taken </a:t>
            </a:r>
            <a:r>
              <a:rPr lang="en-GB" sz="2000" dirty="0"/>
              <a:t>for the reflections to meet a detector can be used to determine how far away the boundary is. </a:t>
            </a:r>
          </a:p>
          <a:p>
            <a:r>
              <a:rPr lang="en-GB" sz="2000" dirty="0"/>
              <a:t>Ultrasound waves can therefore be used for medical imaging.</a:t>
            </a:r>
          </a:p>
          <a:p>
            <a:r>
              <a:rPr lang="en-GB" sz="2000" dirty="0"/>
              <a:t>The ultrasound waves used to </a:t>
            </a:r>
            <a:r>
              <a:rPr lang="en-GB" sz="2000" b="1" dirty="0">
                <a:solidFill>
                  <a:schemeClr val="accent6">
                    <a:lumMod val="75000"/>
                  </a:schemeClr>
                </a:solidFill>
              </a:rPr>
              <a:t>image babies </a:t>
            </a:r>
            <a:r>
              <a:rPr lang="en-GB" sz="2000" dirty="0"/>
              <a:t>have small amplitude so are low energy. This makes it safer, as no damage is done to any living cells.</a:t>
            </a:r>
          </a:p>
        </p:txBody>
      </p:sp>
      <p:pic>
        <p:nvPicPr>
          <p:cNvPr id="7" name="Picture 6">
            <a:extLst>
              <a:ext uri="{FF2B5EF4-FFF2-40B4-BE49-F238E27FC236}">
                <a16:creationId xmlns:a16="http://schemas.microsoft.com/office/drawing/2014/main" id="{BFDD7734-42E2-1346-A020-12005C690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728" y="2061639"/>
            <a:ext cx="2929998" cy="2055600"/>
          </a:xfrm>
          <a:prstGeom prst="rect">
            <a:avLst/>
          </a:prstGeom>
        </p:spPr>
      </p:pic>
    </p:spTree>
    <p:extLst>
      <p:ext uri="{BB962C8B-B14F-4D97-AF65-F5344CB8AC3E}">
        <p14:creationId xmlns:p14="http://schemas.microsoft.com/office/powerpoint/2010/main" val="71569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Exploring the Earth’s core </a:t>
            </a:r>
            <a:r>
              <a:rPr lang="en-US" sz="2000" b="1" dirty="0">
                <a:solidFill>
                  <a:schemeClr val="tx1"/>
                </a:solidFill>
              </a:rPr>
              <a:t>(Physics  only, higher tier)</a:t>
            </a:r>
            <a:endParaRPr lang="en-GB" sz="2000" b="1" dirty="0">
              <a:solidFill>
                <a:schemeClr val="tx1"/>
              </a:solidFill>
            </a:endParaRPr>
          </a:p>
        </p:txBody>
      </p:sp>
      <p:sp>
        <p:nvSpPr>
          <p:cNvPr id="3" name="TextBox 2">
            <a:extLst>
              <a:ext uri="{FF2B5EF4-FFF2-40B4-BE49-F238E27FC236}">
                <a16:creationId xmlns:a16="http://schemas.microsoft.com/office/drawing/2014/main" id="{E64D7134-CF38-4422-B637-9CB2A2A8C1DB}"/>
              </a:ext>
            </a:extLst>
          </p:cNvPr>
          <p:cNvSpPr txBox="1"/>
          <p:nvPr/>
        </p:nvSpPr>
        <p:spPr>
          <a:xfrm>
            <a:off x="308593" y="951983"/>
            <a:ext cx="3960440" cy="400110"/>
          </a:xfrm>
          <a:prstGeom prst="rect">
            <a:avLst/>
          </a:prstGeom>
          <a:solidFill>
            <a:schemeClr val="accent6">
              <a:lumMod val="75000"/>
            </a:schemeClr>
          </a:solidFill>
          <a:ln>
            <a:solidFill>
              <a:schemeClr val="accent6">
                <a:lumMod val="75000"/>
              </a:schemeClr>
            </a:solidFill>
          </a:ln>
        </p:spPr>
        <p:txBody>
          <a:bodyPr wrap="square" rtlCol="0">
            <a:spAutoFit/>
          </a:bodyPr>
          <a:lstStyle/>
          <a:p>
            <a:r>
              <a:rPr lang="en-GB" sz="2000" b="1" dirty="0"/>
              <a:t>Seismic waves used for exploration</a:t>
            </a:r>
          </a:p>
        </p:txBody>
      </p:sp>
      <p:pic>
        <p:nvPicPr>
          <p:cNvPr id="5" name="Picture 4">
            <a:extLst>
              <a:ext uri="{FF2B5EF4-FFF2-40B4-BE49-F238E27FC236}">
                <a16:creationId xmlns:a16="http://schemas.microsoft.com/office/drawing/2014/main" id="{175C9B50-EE07-47D0-8CAB-B206898C11AE}"/>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64088" y="956636"/>
            <a:ext cx="3659054" cy="3505374"/>
          </a:xfrm>
          <a:prstGeom prst="rect">
            <a:avLst/>
          </a:prstGeom>
        </p:spPr>
      </p:pic>
      <p:sp>
        <p:nvSpPr>
          <p:cNvPr id="6" name="TextBox 5">
            <a:extLst>
              <a:ext uri="{FF2B5EF4-FFF2-40B4-BE49-F238E27FC236}">
                <a16:creationId xmlns:a16="http://schemas.microsoft.com/office/drawing/2014/main" id="{ACEA23DA-4D6C-4902-B5F0-D2B866D60EAC}"/>
              </a:ext>
            </a:extLst>
          </p:cNvPr>
          <p:cNvSpPr txBox="1"/>
          <p:nvPr/>
        </p:nvSpPr>
        <p:spPr>
          <a:xfrm>
            <a:off x="6012160" y="813483"/>
            <a:ext cx="1518845" cy="276999"/>
          </a:xfrm>
          <a:prstGeom prst="rect">
            <a:avLst/>
          </a:prstGeom>
          <a:solidFill>
            <a:schemeClr val="accent6">
              <a:lumMod val="20000"/>
              <a:lumOff val="80000"/>
            </a:schemeClr>
          </a:solidFill>
        </p:spPr>
        <p:txBody>
          <a:bodyPr wrap="square" rtlCol="0">
            <a:spAutoFit/>
          </a:bodyPr>
          <a:lstStyle/>
          <a:p>
            <a:r>
              <a:rPr lang="en-GB" sz="1200" dirty="0"/>
              <a:t>Earthquake epicentre</a:t>
            </a:r>
          </a:p>
        </p:txBody>
      </p:sp>
      <p:sp>
        <p:nvSpPr>
          <p:cNvPr id="7" name="TextBox 6">
            <a:extLst>
              <a:ext uri="{FF2B5EF4-FFF2-40B4-BE49-F238E27FC236}">
                <a16:creationId xmlns:a16="http://schemas.microsoft.com/office/drawing/2014/main" id="{7BF04F41-AC67-4DCE-A2A3-1E52ABAD3CDC}"/>
              </a:ext>
            </a:extLst>
          </p:cNvPr>
          <p:cNvSpPr txBox="1"/>
          <p:nvPr/>
        </p:nvSpPr>
        <p:spPr>
          <a:xfrm>
            <a:off x="179512" y="1412776"/>
            <a:ext cx="5256584" cy="3785652"/>
          </a:xfrm>
          <a:prstGeom prst="rect">
            <a:avLst/>
          </a:prstGeom>
          <a:noFill/>
        </p:spPr>
        <p:txBody>
          <a:bodyPr wrap="square" rtlCol="0">
            <a:spAutoFit/>
          </a:bodyPr>
          <a:lstStyle/>
          <a:p>
            <a:r>
              <a:rPr lang="en-GB" sz="2000" dirty="0"/>
              <a:t>Earthquakes produce </a:t>
            </a:r>
            <a:r>
              <a:rPr lang="en-GB" sz="2000" dirty="0">
                <a:solidFill>
                  <a:schemeClr val="accent6">
                    <a:lumMod val="75000"/>
                  </a:schemeClr>
                </a:solidFill>
              </a:rPr>
              <a:t>P and S waves</a:t>
            </a:r>
            <a:r>
              <a:rPr lang="en-GB" sz="2000" dirty="0"/>
              <a:t>.</a:t>
            </a:r>
          </a:p>
          <a:p>
            <a:endParaRPr lang="en-GB" sz="2000" dirty="0">
              <a:solidFill>
                <a:schemeClr val="accent6">
                  <a:lumMod val="75000"/>
                </a:schemeClr>
              </a:solidFill>
            </a:endParaRPr>
          </a:p>
          <a:p>
            <a:endParaRPr lang="en-GB" sz="2000" dirty="0"/>
          </a:p>
          <a:p>
            <a:endParaRPr lang="en-GB" sz="2000" dirty="0"/>
          </a:p>
          <a:p>
            <a:endParaRPr lang="en-GB" sz="2000" dirty="0"/>
          </a:p>
          <a:p>
            <a:endParaRPr lang="en-GB" sz="2000" dirty="0"/>
          </a:p>
          <a:p>
            <a:r>
              <a:rPr lang="en-GB" sz="2000" dirty="0"/>
              <a:t>This information can be used to determine the size, density and state of the Earth’s structure. As </a:t>
            </a:r>
            <a:r>
              <a:rPr lang="en-GB" sz="2000" dirty="0">
                <a:solidFill>
                  <a:schemeClr val="accent6">
                    <a:lumMod val="75000"/>
                  </a:schemeClr>
                </a:solidFill>
              </a:rPr>
              <a:t>S waves do not penetrate the outer core</a:t>
            </a:r>
            <a:r>
              <a:rPr lang="en-GB" sz="2000" dirty="0"/>
              <a:t>, they can not be used to determine whether the inner core is liquid or solid.</a:t>
            </a:r>
          </a:p>
          <a:p>
            <a:endParaRPr lang="en-GB" sz="2000" dirty="0"/>
          </a:p>
        </p:txBody>
      </p:sp>
      <p:sp>
        <p:nvSpPr>
          <p:cNvPr id="4" name="Rectangle 3"/>
          <p:cNvSpPr/>
          <p:nvPr/>
        </p:nvSpPr>
        <p:spPr>
          <a:xfrm>
            <a:off x="308593" y="1808233"/>
            <a:ext cx="4767463"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sz="2000" dirty="0"/>
              <a:t>P waves: </a:t>
            </a:r>
            <a:r>
              <a:rPr lang="en-GB" sz="2000" dirty="0">
                <a:solidFill>
                  <a:schemeClr val="accent6">
                    <a:lumMod val="75000"/>
                  </a:schemeClr>
                </a:solidFill>
              </a:rPr>
              <a:t>fast longitudinal; travel at different speeds through solids and liquids.</a:t>
            </a:r>
          </a:p>
          <a:p>
            <a:r>
              <a:rPr lang="en-GB" sz="2000" dirty="0"/>
              <a:t>S waves: </a:t>
            </a:r>
            <a:r>
              <a:rPr lang="en-GB" sz="2000" dirty="0">
                <a:solidFill>
                  <a:schemeClr val="accent6">
                    <a:lumMod val="75000"/>
                  </a:schemeClr>
                </a:solidFill>
              </a:rPr>
              <a:t>slower transverse; cannot travel through liquids.</a:t>
            </a:r>
          </a:p>
        </p:txBody>
      </p:sp>
      <p:sp>
        <p:nvSpPr>
          <p:cNvPr id="8" name="Rectangle 7"/>
          <p:cNvSpPr/>
          <p:nvPr/>
        </p:nvSpPr>
        <p:spPr>
          <a:xfrm>
            <a:off x="1467014" y="5146736"/>
            <a:ext cx="6209972" cy="1015663"/>
          </a:xfrm>
          <a:prstGeom prst="rect">
            <a:avLst/>
          </a:prstGeom>
        </p:spPr>
        <p:txBody>
          <a:bodyPr wrap="square">
            <a:spAutoFit/>
          </a:bodyPr>
          <a:lstStyle/>
          <a:p>
            <a:pPr algn="ctr"/>
            <a:r>
              <a:rPr lang="en-GB" sz="2000" b="1" dirty="0"/>
              <a:t>The study of seismic waves provided new evidence that led to discoveries about parts of the Earth which are not directly observable. </a:t>
            </a:r>
          </a:p>
        </p:txBody>
      </p:sp>
    </p:spTree>
    <p:extLst>
      <p:ext uri="{BB962C8B-B14F-4D97-AF65-F5344CB8AC3E}">
        <p14:creationId xmlns:p14="http://schemas.microsoft.com/office/powerpoint/2010/main" val="90418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extBox 4">
            <a:extLst>
              <a:ext uri="{FF2B5EF4-FFF2-40B4-BE49-F238E27FC236}">
                <a16:creationId xmlns:a16="http://schemas.microsoft.com/office/drawing/2014/main" id="{C15E985B-AD00-0C4D-8C8C-AFC94711FB22}"/>
              </a:ext>
            </a:extLst>
          </p:cNvPr>
          <p:cNvSpPr txBox="1"/>
          <p:nvPr/>
        </p:nvSpPr>
        <p:spPr>
          <a:xfrm>
            <a:off x="0" y="980728"/>
            <a:ext cx="4716016" cy="4770537"/>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200" b="1" dirty="0">
                <a:solidFill>
                  <a:schemeClr val="tx1">
                    <a:lumMod val="50000"/>
                    <a:lumOff val="50000"/>
                  </a:schemeClr>
                </a:solidFill>
              </a:rPr>
              <a:t>Waves</a:t>
            </a:r>
          </a:p>
          <a:p>
            <a:endParaRPr lang="en-GB" sz="2000" b="1" dirty="0">
              <a:solidFill>
                <a:schemeClr val="tx1">
                  <a:lumMod val="50000"/>
                  <a:lumOff val="50000"/>
                </a:schemeClr>
              </a:solidFill>
            </a:endParaRPr>
          </a:p>
          <a:p>
            <a:pPr marL="342900" lvl="1" indent="-342900">
              <a:buFont typeface="Arial" panose="020B0604020202020204" pitchFamily="34" charset="0"/>
              <a:buChar char="•"/>
            </a:pPr>
            <a:r>
              <a:rPr lang="en-US" sz="2000" b="1" dirty="0">
                <a:solidFill>
                  <a:schemeClr val="tx1">
                    <a:lumMod val="50000"/>
                    <a:lumOff val="50000"/>
                  </a:schemeClr>
                </a:solidFill>
              </a:rPr>
              <a:t>Wave basics</a:t>
            </a:r>
          </a:p>
          <a:p>
            <a:pPr marL="342900" lvl="1" indent="-342900">
              <a:buFont typeface="Arial" panose="020B0604020202020204" pitchFamily="34" charset="0"/>
              <a:buChar char="•"/>
            </a:pPr>
            <a:r>
              <a:rPr lang="en-US" sz="2000" b="1" dirty="0">
                <a:solidFill>
                  <a:schemeClr val="tx1">
                    <a:lumMod val="50000"/>
                    <a:lumOff val="50000"/>
                  </a:schemeClr>
                </a:solidFill>
              </a:rPr>
              <a:t>Wave speed/velocity</a:t>
            </a:r>
          </a:p>
          <a:p>
            <a:pPr marL="342900" lvl="1" indent="-342900">
              <a:buFont typeface="Arial" panose="020B0604020202020204" pitchFamily="34" charset="0"/>
              <a:buChar char="•"/>
            </a:pPr>
            <a:r>
              <a:rPr lang="en-US" sz="2000" b="1" dirty="0">
                <a:solidFill>
                  <a:schemeClr val="tx1">
                    <a:lumMod val="50000"/>
                    <a:lumOff val="50000"/>
                  </a:schemeClr>
                </a:solidFill>
              </a:rPr>
              <a:t>Effects of waves (physics only)</a:t>
            </a:r>
          </a:p>
          <a:p>
            <a:pPr marL="342900" lvl="1" indent="-342900">
              <a:buFont typeface="Arial" panose="020B0604020202020204" pitchFamily="34" charset="0"/>
              <a:buChar char="•"/>
            </a:pPr>
            <a:endParaRPr lang="en-US" sz="2000" b="1" dirty="0">
              <a:solidFill>
                <a:schemeClr val="tx1">
                  <a:lumMod val="50000"/>
                  <a:lumOff val="50000"/>
                </a:schemeClr>
              </a:solidFill>
            </a:endParaRPr>
          </a:p>
          <a:p>
            <a:endParaRPr lang="en-GB" sz="2800" dirty="0">
              <a:solidFill>
                <a:schemeClr val="tx1">
                  <a:lumMod val="50000"/>
                  <a:lumOff val="50000"/>
                </a:schemeClr>
              </a:solidFill>
            </a:endParaRPr>
          </a:p>
          <a:p>
            <a:endParaRPr lang="en-GB" dirty="0"/>
          </a:p>
        </p:txBody>
      </p:sp>
      <p:pic>
        <p:nvPicPr>
          <p:cNvPr id="7" name="Picture 6">
            <a:extLst>
              <a:ext uri="{FF2B5EF4-FFF2-40B4-BE49-F238E27FC236}">
                <a16:creationId xmlns:a16="http://schemas.microsoft.com/office/drawing/2014/main" id="{77B06173-6924-A848-BBB9-ACFA8BD8CE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192154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3A61F-04AE-49A4-B16A-7FCE05C708C7}"/>
              </a:ext>
            </a:extLst>
          </p:cNvPr>
          <p:cNvSpPr txBox="1"/>
          <p:nvPr/>
        </p:nvSpPr>
        <p:spPr>
          <a:xfrm>
            <a:off x="129833" y="759336"/>
            <a:ext cx="8815401" cy="5016758"/>
          </a:xfrm>
          <a:prstGeom prst="rect">
            <a:avLst/>
          </a:prstGeom>
          <a:noFill/>
        </p:spPr>
        <p:txBody>
          <a:bodyPr wrap="square" rtlCol="0">
            <a:spAutoFit/>
          </a:bodyPr>
          <a:lstStyle/>
          <a:p>
            <a:pPr marL="457200" indent="-457200">
              <a:buAutoNum type="arabicPeriod"/>
            </a:pPr>
            <a:r>
              <a:rPr lang="en-GB" sz="2000" dirty="0"/>
              <a:t>What do waves transfer?</a:t>
            </a:r>
          </a:p>
          <a:p>
            <a:pPr lvl="1"/>
            <a:endParaRPr lang="en-GB" sz="2000" b="1" dirty="0">
              <a:solidFill>
                <a:srgbClr val="00B050"/>
              </a:solidFill>
            </a:endParaRPr>
          </a:p>
          <a:p>
            <a:pPr lvl="1"/>
            <a:endParaRPr lang="en-GB" sz="2000" b="1" dirty="0">
              <a:solidFill>
                <a:srgbClr val="00B050"/>
              </a:solidFill>
            </a:endParaRPr>
          </a:p>
          <a:p>
            <a:pPr lvl="1"/>
            <a:endParaRPr lang="en-GB" sz="2000" b="1" dirty="0">
              <a:solidFill>
                <a:srgbClr val="00B050"/>
              </a:solidFill>
            </a:endParaRPr>
          </a:p>
          <a:p>
            <a:endParaRPr lang="en-GB" sz="2000" dirty="0"/>
          </a:p>
          <a:p>
            <a:r>
              <a:rPr lang="en-GB" sz="2000" dirty="0"/>
              <a:t> </a:t>
            </a:r>
          </a:p>
          <a:p>
            <a:r>
              <a:rPr lang="en-GB" sz="2000" dirty="0"/>
              <a:t>         a. What type of wave is shown above? </a:t>
            </a:r>
          </a:p>
          <a:p>
            <a:r>
              <a:rPr lang="en-GB" sz="2000" dirty="0"/>
              <a:t>b. Which letter represents the amplitude of the wave? </a:t>
            </a:r>
          </a:p>
          <a:p>
            <a:r>
              <a:rPr lang="en-GB" sz="2000" dirty="0"/>
              <a:t>c. Which letter shows the wavelength? </a:t>
            </a:r>
            <a:endParaRPr lang="en-GB" sz="2000" b="1" dirty="0">
              <a:solidFill>
                <a:srgbClr val="00B050"/>
              </a:solidFill>
            </a:endParaRPr>
          </a:p>
          <a:p>
            <a:r>
              <a:rPr lang="en-GB" sz="2000" dirty="0"/>
              <a:t>2.  Draw a longitudinal wave and label a compression, rarefaction and the wavelength.</a:t>
            </a:r>
          </a:p>
          <a:p>
            <a:endParaRPr lang="en-GB" sz="2000" dirty="0"/>
          </a:p>
          <a:p>
            <a:endParaRPr lang="en-GB" sz="2000" dirty="0"/>
          </a:p>
          <a:p>
            <a:r>
              <a:rPr lang="en-GB" sz="2000" dirty="0"/>
              <a:t>3.  The diagram shows a cork floating on a water wave which has a frequency of 0.5 Hz. Which letter shows where the cork will be 2 seconds later? </a:t>
            </a:r>
            <a:endParaRPr lang="en-GB" sz="2000" b="1" dirty="0">
              <a:solidFill>
                <a:srgbClr val="00B050"/>
              </a:solidFill>
            </a:endParaRPr>
          </a:p>
          <a:p>
            <a:endParaRPr lang="en-GB" sz="2000" dirty="0"/>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1028" name="Picture 4" descr="Copyright S-cool">
            <a:extLst>
              <a:ext uri="{FF2B5EF4-FFF2-40B4-BE49-F238E27FC236}">
                <a16:creationId xmlns:a16="http://schemas.microsoft.com/office/drawing/2014/main" id="{6DEFE71E-5C7C-4423-BE18-F082554E4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03949"/>
            <a:ext cx="3673055" cy="12622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627783" y="5301207"/>
            <a:ext cx="4896543" cy="1168145"/>
            <a:chOff x="2483768" y="4868099"/>
            <a:chExt cx="5040560" cy="1255398"/>
          </a:xfrm>
        </p:grpSpPr>
        <p:pic>
          <p:nvPicPr>
            <p:cNvPr id="9" name="Picture 8">
              <a:extLst>
                <a:ext uri="{FF2B5EF4-FFF2-40B4-BE49-F238E27FC236}">
                  <a16:creationId xmlns:a16="http://schemas.microsoft.com/office/drawing/2014/main" id="{669E1D84-4595-423F-94C3-A83646F7B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5221325"/>
              <a:ext cx="5040560" cy="902172"/>
            </a:xfrm>
            <a:prstGeom prst="rect">
              <a:avLst/>
            </a:prstGeom>
          </p:spPr>
        </p:pic>
        <p:sp>
          <p:nvSpPr>
            <p:cNvPr id="10" name="Trapezoid 9">
              <a:extLst>
                <a:ext uri="{FF2B5EF4-FFF2-40B4-BE49-F238E27FC236}">
                  <a16:creationId xmlns:a16="http://schemas.microsoft.com/office/drawing/2014/main" id="{F43B7D42-14FE-4EB5-B46F-53B8DEBDB707}"/>
                </a:ext>
              </a:extLst>
            </p:cNvPr>
            <p:cNvSpPr/>
            <p:nvPr/>
          </p:nvSpPr>
          <p:spPr>
            <a:xfrm>
              <a:off x="2964903" y="5148573"/>
              <a:ext cx="144016" cy="209927"/>
            </a:xfrm>
            <a:prstGeom prst="trapezoi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2631744-FAEB-4636-A0A5-14552E2BA6D7}"/>
                </a:ext>
              </a:extLst>
            </p:cNvPr>
            <p:cNvSpPr txBox="1"/>
            <p:nvPr/>
          </p:nvSpPr>
          <p:spPr>
            <a:xfrm>
              <a:off x="5150313" y="4902936"/>
              <a:ext cx="327334" cy="369332"/>
            </a:xfrm>
            <a:prstGeom prst="rect">
              <a:avLst/>
            </a:prstGeom>
            <a:noFill/>
          </p:spPr>
          <p:txBody>
            <a:bodyPr wrap="none" rtlCol="0">
              <a:spAutoFit/>
            </a:bodyPr>
            <a:lstStyle/>
            <a:p>
              <a:r>
                <a:rPr lang="en-GB" dirty="0"/>
                <a:t>D</a:t>
              </a:r>
            </a:p>
          </p:txBody>
        </p:sp>
        <p:sp>
          <p:nvSpPr>
            <p:cNvPr id="14" name="TextBox 13">
              <a:extLst>
                <a:ext uri="{FF2B5EF4-FFF2-40B4-BE49-F238E27FC236}">
                  <a16:creationId xmlns:a16="http://schemas.microsoft.com/office/drawing/2014/main" id="{04D26552-34C6-42A2-B250-FA0935CA4D9D}"/>
                </a:ext>
              </a:extLst>
            </p:cNvPr>
            <p:cNvSpPr txBox="1"/>
            <p:nvPr/>
          </p:nvSpPr>
          <p:spPr>
            <a:xfrm>
              <a:off x="2915636" y="4868099"/>
              <a:ext cx="317716" cy="369332"/>
            </a:xfrm>
            <a:prstGeom prst="rect">
              <a:avLst/>
            </a:prstGeom>
            <a:noFill/>
          </p:spPr>
          <p:txBody>
            <a:bodyPr wrap="none" rtlCol="0">
              <a:spAutoFit/>
            </a:bodyPr>
            <a:lstStyle/>
            <a:p>
              <a:r>
                <a:rPr lang="en-GB" dirty="0"/>
                <a:t>A</a:t>
              </a:r>
            </a:p>
          </p:txBody>
        </p:sp>
        <p:sp>
          <p:nvSpPr>
            <p:cNvPr id="15" name="TextBox 14">
              <a:extLst>
                <a:ext uri="{FF2B5EF4-FFF2-40B4-BE49-F238E27FC236}">
                  <a16:creationId xmlns:a16="http://schemas.microsoft.com/office/drawing/2014/main" id="{94C85F02-1723-4BE9-9968-5AC293D6BFDB}"/>
                </a:ext>
              </a:extLst>
            </p:cNvPr>
            <p:cNvSpPr txBox="1"/>
            <p:nvPr/>
          </p:nvSpPr>
          <p:spPr>
            <a:xfrm>
              <a:off x="3266944" y="5606851"/>
              <a:ext cx="308098" cy="369332"/>
            </a:xfrm>
            <a:prstGeom prst="rect">
              <a:avLst/>
            </a:prstGeom>
            <a:noFill/>
          </p:spPr>
          <p:txBody>
            <a:bodyPr wrap="none" rtlCol="0">
              <a:spAutoFit/>
            </a:bodyPr>
            <a:lstStyle/>
            <a:p>
              <a:r>
                <a:rPr lang="en-GB" dirty="0"/>
                <a:t>C</a:t>
              </a:r>
            </a:p>
          </p:txBody>
        </p:sp>
        <p:sp>
          <p:nvSpPr>
            <p:cNvPr id="16" name="TextBox 15">
              <a:extLst>
                <a:ext uri="{FF2B5EF4-FFF2-40B4-BE49-F238E27FC236}">
                  <a16:creationId xmlns:a16="http://schemas.microsoft.com/office/drawing/2014/main" id="{E717D609-3022-4759-AA2F-DAAFCE76DFFD}"/>
                </a:ext>
              </a:extLst>
            </p:cNvPr>
            <p:cNvSpPr txBox="1"/>
            <p:nvPr/>
          </p:nvSpPr>
          <p:spPr>
            <a:xfrm>
              <a:off x="3675500" y="4884205"/>
              <a:ext cx="309700" cy="369332"/>
            </a:xfrm>
            <a:prstGeom prst="rect">
              <a:avLst/>
            </a:prstGeom>
            <a:noFill/>
          </p:spPr>
          <p:txBody>
            <a:bodyPr wrap="none" rtlCol="0">
              <a:spAutoFit/>
            </a:bodyPr>
            <a:lstStyle/>
            <a:p>
              <a:r>
                <a:rPr lang="en-GB" dirty="0"/>
                <a:t>B</a:t>
              </a:r>
            </a:p>
          </p:txBody>
        </p:sp>
      </p:grpSp>
      <p:sp>
        <p:nvSpPr>
          <p:cNvPr id="17" name="Title 1">
            <a:extLst>
              <a:ext uri="{FF2B5EF4-FFF2-40B4-BE49-F238E27FC236}">
                <a16:creationId xmlns:a16="http://schemas.microsoft.com/office/drawing/2014/main" id="{0F605D48-E27D-954A-A97B-B0025C99ED30}"/>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Waves –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4070520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29604" y="801964"/>
            <a:ext cx="9180921" cy="4585871"/>
          </a:xfrm>
          <a:prstGeom prst="rect">
            <a:avLst/>
          </a:prstGeom>
          <a:noFill/>
        </p:spPr>
        <p:txBody>
          <a:bodyPr wrap="square" rtlCol="0">
            <a:spAutoFit/>
          </a:bodyPr>
          <a:lstStyle/>
          <a:p>
            <a:r>
              <a:rPr lang="en-GB" sz="2000" dirty="0"/>
              <a:t>4. What is meant by the period of a wave?</a:t>
            </a:r>
          </a:p>
          <a:p>
            <a:pPr lvl="1"/>
            <a:endParaRPr lang="en-GB" sz="2000" dirty="0">
              <a:solidFill>
                <a:srgbClr val="00B050"/>
              </a:solidFill>
            </a:endParaRPr>
          </a:p>
          <a:p>
            <a:pPr lvl="1"/>
            <a:endParaRPr lang="en-GB" sz="2000" dirty="0">
              <a:solidFill>
                <a:srgbClr val="00B050"/>
              </a:solidFill>
            </a:endParaRPr>
          </a:p>
          <a:p>
            <a:r>
              <a:rPr lang="en-GB" sz="2000" dirty="0"/>
              <a:t>5. State the </a:t>
            </a:r>
            <a:r>
              <a:rPr lang="en-GB" sz="2000" b="1" u="sng" dirty="0"/>
              <a:t>two</a:t>
            </a:r>
            <a:r>
              <a:rPr lang="en-GB" sz="2000" dirty="0"/>
              <a:t> equations that you can use to calculate wave speed.</a:t>
            </a:r>
          </a:p>
          <a:p>
            <a:pPr algn="ctr"/>
            <a:r>
              <a:rPr lang="en-GB" sz="2000" dirty="0"/>
              <a:t>	</a:t>
            </a:r>
          </a:p>
          <a:p>
            <a:pPr algn="ctr"/>
            <a:endParaRPr lang="en-GB" sz="2000" dirty="0">
              <a:solidFill>
                <a:srgbClr val="00B050"/>
              </a:solidFill>
            </a:endParaRPr>
          </a:p>
          <a:p>
            <a:pPr algn="ctr"/>
            <a:endParaRPr lang="en-GB" sz="2000" dirty="0">
              <a:solidFill>
                <a:srgbClr val="00B050"/>
              </a:solidFill>
            </a:endParaRPr>
          </a:p>
          <a:p>
            <a:pPr algn="ctr"/>
            <a:endParaRPr lang="en-GB" sz="2000" dirty="0">
              <a:solidFill>
                <a:srgbClr val="00B050"/>
              </a:solidFill>
            </a:endParaRPr>
          </a:p>
          <a:p>
            <a:pPr algn="ctr"/>
            <a:endParaRPr lang="en-GB" sz="2000" dirty="0">
              <a:solidFill>
                <a:srgbClr val="00B050"/>
              </a:solidFill>
            </a:endParaRPr>
          </a:p>
          <a:p>
            <a:pPr algn="ctr"/>
            <a:endParaRPr lang="en-GB" sz="2000" dirty="0">
              <a:solidFill>
                <a:srgbClr val="00B050"/>
              </a:solidFill>
            </a:endParaRPr>
          </a:p>
          <a:p>
            <a:r>
              <a:rPr lang="en-GB" sz="2000" dirty="0"/>
              <a:t>6. A sound wave has a frequency of 240Hz and a wavelength of 1.38m. Calculate the velocity of this sound wave. Show clearly the formula you use for this calculation.</a:t>
            </a:r>
          </a:p>
          <a:p>
            <a:endParaRPr lang="en-GB" b="1" dirty="0">
              <a:solidFill>
                <a:srgbClr val="00B050"/>
              </a:solidFill>
            </a:endParaRPr>
          </a:p>
          <a:p>
            <a:endParaRPr lang="en-GB" sz="2000" dirty="0"/>
          </a:p>
          <a:p>
            <a:endParaRPr lang="en-GB" sz="1400" dirty="0"/>
          </a:p>
        </p:txBody>
      </p:sp>
      <p:sp>
        <p:nvSpPr>
          <p:cNvPr id="8" name="Title 1">
            <a:extLst>
              <a:ext uri="{FF2B5EF4-FFF2-40B4-BE49-F238E27FC236}">
                <a16:creationId xmlns:a16="http://schemas.microsoft.com/office/drawing/2014/main" id="{8F833133-D154-1B41-B7C3-CF2D6B3470D6}"/>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269718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33896" y="1038037"/>
            <a:ext cx="9180921" cy="1938992"/>
          </a:xfrm>
          <a:prstGeom prst="rect">
            <a:avLst/>
          </a:prstGeom>
          <a:noFill/>
        </p:spPr>
        <p:txBody>
          <a:bodyPr wrap="square" rtlCol="0">
            <a:spAutoFit/>
          </a:bodyPr>
          <a:lstStyle/>
          <a:p>
            <a:endParaRPr lang="en-GB" sz="2400" dirty="0"/>
          </a:p>
          <a:p>
            <a:r>
              <a:rPr lang="en-GB" sz="2400" dirty="0"/>
              <a:t>7. The diagram shows a ripple tank, used to </a:t>
            </a:r>
          </a:p>
          <a:p>
            <a:r>
              <a:rPr lang="en-GB" sz="2400" dirty="0"/>
              <a:t>     generate waves in the laboratory.</a:t>
            </a:r>
          </a:p>
          <a:p>
            <a:r>
              <a:rPr lang="en-GB" sz="2400" dirty="0"/>
              <a:t>     Describe the measurements that must be made in </a:t>
            </a:r>
          </a:p>
          <a:p>
            <a:r>
              <a:rPr lang="en-GB" sz="2400" dirty="0"/>
              <a:t>     order to calculate the velocity of water waves in the tank.</a:t>
            </a:r>
          </a:p>
        </p:txBody>
      </p:sp>
      <p:pic>
        <p:nvPicPr>
          <p:cNvPr id="5" name="Picture 4">
            <a:extLst>
              <a:ext uri="{FF2B5EF4-FFF2-40B4-BE49-F238E27FC236}">
                <a16:creationId xmlns:a16="http://schemas.microsoft.com/office/drawing/2014/main" id="{A29527AF-312D-419C-9CEA-D113A7F69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657041"/>
            <a:ext cx="2162175" cy="1700819"/>
          </a:xfrm>
          <a:prstGeom prst="rect">
            <a:avLst/>
          </a:prstGeom>
        </p:spPr>
      </p:pic>
      <p:sp>
        <p:nvSpPr>
          <p:cNvPr id="11" name="Title 1">
            <a:extLst>
              <a:ext uri="{FF2B5EF4-FFF2-40B4-BE49-F238E27FC236}">
                <a16:creationId xmlns:a16="http://schemas.microsoft.com/office/drawing/2014/main" id="{84B27C8B-F2D5-0947-AB92-D98824370359}"/>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3306900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4893647"/>
          </a:xfrm>
          <a:prstGeom prst="rect">
            <a:avLst/>
          </a:prstGeom>
          <a:noFill/>
        </p:spPr>
        <p:txBody>
          <a:bodyPr wrap="square" rtlCol="0">
            <a:spAutoFit/>
          </a:bodyPr>
          <a:lstStyle/>
          <a:p>
            <a:pPr marL="457200" indent="-457200">
              <a:buFont typeface="+mj-lt"/>
              <a:buAutoNum type="arabicPeriod" startAt="8"/>
            </a:pPr>
            <a:r>
              <a:rPr lang="en-GB" sz="2400" dirty="0"/>
              <a:t>(Physics HT only) The sound waves from a noisy jet travel from the air into water. Which property of the wave will not change?</a:t>
            </a:r>
          </a:p>
          <a:p>
            <a:pPr marL="457200" indent="-457200">
              <a:buFont typeface="+mj-lt"/>
              <a:buAutoNum type="arabicPeriod" startAt="8"/>
            </a:pPr>
            <a:endParaRPr lang="en-GB" sz="2400" dirty="0"/>
          </a:p>
          <a:p>
            <a:pPr marL="457200" indent="-457200">
              <a:buFont typeface="+mj-lt"/>
              <a:buAutoNum type="arabicPeriod" startAt="8"/>
            </a:pPr>
            <a:r>
              <a:rPr lang="en-GB" sz="2400" dirty="0"/>
              <a:t>(Physics HT only) The Eiffel Tower is made of iron. The speed of sound in iron is 4000m/s. Someone at the top hits the iron with a hammer and the sound can be heard at the bottom 0.08s later. How tall is the Eiffel Tower?</a:t>
            </a:r>
          </a:p>
          <a:p>
            <a:pPr lvl="1"/>
            <a:r>
              <a:rPr lang="en-GB" sz="2400" b="1" dirty="0">
                <a:solidFill>
                  <a:srgbClr val="00B050"/>
                </a:solidFill>
              </a:rPr>
              <a:t>                                                 </a:t>
            </a:r>
          </a:p>
          <a:p>
            <a:pPr lvl="1"/>
            <a:endParaRPr lang="en-GB" sz="2400" dirty="0">
              <a:solidFill>
                <a:srgbClr val="00B050"/>
              </a:solidFill>
            </a:endParaRPr>
          </a:p>
          <a:p>
            <a:pPr marL="457200" indent="-457200">
              <a:buFont typeface="+mj-lt"/>
              <a:buAutoNum type="arabicPeriod" startAt="8"/>
            </a:pPr>
            <a:r>
              <a:rPr lang="en-GB" sz="2400" dirty="0"/>
              <a:t>(Physics only) The diagram shows a light ray striking a plane mirror. Copy and complete the diagram (include all labels).</a:t>
            </a:r>
          </a:p>
          <a:p>
            <a:endParaRPr lang="en-GB" sz="2400" dirty="0"/>
          </a:p>
          <a:p>
            <a:pPr marL="457200" indent="-457200">
              <a:buFont typeface="+mj-lt"/>
              <a:buAutoNum type="arabicPeriod" startAt="8"/>
            </a:pPr>
            <a:endParaRPr lang="en-GB" sz="24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sp>
        <p:nvSpPr>
          <p:cNvPr id="17" name="Title 1">
            <a:extLst>
              <a:ext uri="{FF2B5EF4-FFF2-40B4-BE49-F238E27FC236}">
                <a16:creationId xmlns:a16="http://schemas.microsoft.com/office/drawing/2014/main" id="{F8D8B205-7D87-7C4B-A02B-6A82CCF3135E}"/>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pic>
        <p:nvPicPr>
          <p:cNvPr id="18" name="Picture 4" descr="Calculation of the angle of reflection">
            <a:extLst>
              <a:ext uri="{FF2B5EF4-FFF2-40B4-BE49-F238E27FC236}">
                <a16:creationId xmlns:a16="http://schemas.microsoft.com/office/drawing/2014/main" id="{55060601-E667-314B-8843-928753A4A3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873" t="7077" r="3783" b="2720"/>
          <a:stretch/>
        </p:blipFill>
        <p:spPr bwMode="auto">
          <a:xfrm>
            <a:off x="3491880" y="4711606"/>
            <a:ext cx="2160240" cy="174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50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4770537"/>
          </a:xfrm>
          <a:prstGeom prst="rect">
            <a:avLst/>
          </a:prstGeom>
          <a:noFill/>
        </p:spPr>
        <p:txBody>
          <a:bodyPr wrap="square" rtlCol="0">
            <a:spAutoFit/>
          </a:bodyPr>
          <a:lstStyle/>
          <a:p>
            <a:pPr marL="457200" indent="-457200">
              <a:buFont typeface="+mj-lt"/>
              <a:buAutoNum type="arabicPeriod" startAt="11"/>
            </a:pPr>
            <a:r>
              <a:rPr lang="en-GB" sz="2400" dirty="0"/>
              <a:t>(Physics only) When light strikes a black curtain, very little light gets reflected. What happens to the light? </a:t>
            </a:r>
          </a:p>
          <a:p>
            <a:pPr marL="457200" indent="-457200">
              <a:buFont typeface="+mj-lt"/>
              <a:buAutoNum type="arabicPeriod" startAt="12"/>
            </a:pPr>
            <a:endParaRPr lang="en-GB" sz="2400" dirty="0"/>
          </a:p>
          <a:p>
            <a:pPr marL="457200" indent="-457200">
              <a:buFont typeface="+mj-lt"/>
              <a:buAutoNum type="arabicPeriod" startAt="12"/>
            </a:pPr>
            <a:r>
              <a:rPr lang="en-GB" sz="2400" dirty="0"/>
              <a:t>(Physics only) Explain why you can not see your reflection when you look into a piece of white plastic held in front of you. </a:t>
            </a:r>
          </a:p>
          <a:p>
            <a:pPr marL="457200" indent="-457200">
              <a:buAutoNum type="arabicPeriod" startAt="12"/>
            </a:pPr>
            <a:endParaRPr lang="en-GB" sz="2400" dirty="0"/>
          </a:p>
          <a:p>
            <a:pPr marL="457200" indent="-457200">
              <a:buAutoNum type="arabicPeriod" startAt="12"/>
            </a:pPr>
            <a:r>
              <a:rPr lang="en-GB" sz="2400" dirty="0"/>
              <a:t>(Physics only) When waves flow from deep water to shallow water the wave can bend (diffract). What happens to the speed of the wave to allow this to happen? </a:t>
            </a:r>
          </a:p>
          <a:p>
            <a:endParaRPr lang="en-GB" sz="2400" dirty="0"/>
          </a:p>
          <a:p>
            <a:endParaRPr lang="en-GB" sz="2400" dirty="0"/>
          </a:p>
          <a:p>
            <a:endParaRPr lang="en-GB" sz="2400" dirty="0"/>
          </a:p>
          <a:p>
            <a:r>
              <a:rPr lang="en-GB" sz="1600" dirty="0"/>
              <a:t> </a:t>
            </a:r>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E04747F9-A922-49F9-B9CC-115FA15B4D8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588223" y="3787719"/>
            <a:ext cx="2476263" cy="1229877"/>
          </a:xfrm>
          <a:prstGeom prst="rect">
            <a:avLst/>
          </a:prstGeom>
        </p:spPr>
      </p:pic>
      <p:sp>
        <p:nvSpPr>
          <p:cNvPr id="8" name="Title 1">
            <a:extLst>
              <a:ext uri="{FF2B5EF4-FFF2-40B4-BE49-F238E27FC236}">
                <a16:creationId xmlns:a16="http://schemas.microsoft.com/office/drawing/2014/main" id="{1CDCDE47-D86B-AD46-8142-B0B5B4F3D589}"/>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19265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4832092"/>
          </a:xfrm>
          <a:prstGeom prst="rect">
            <a:avLst/>
          </a:prstGeom>
          <a:noFill/>
        </p:spPr>
        <p:txBody>
          <a:bodyPr wrap="square" rtlCol="0">
            <a:spAutoFit/>
          </a:bodyPr>
          <a:lstStyle/>
          <a:p>
            <a:pPr marL="457200" indent="-457200">
              <a:buFont typeface="+mj-lt"/>
              <a:buAutoNum type="arabicPeriod"/>
            </a:pPr>
            <a:endParaRPr lang="en-GB" sz="2400" dirty="0"/>
          </a:p>
          <a:p>
            <a:pPr marL="457200" indent="-457200">
              <a:buFont typeface="+mj-lt"/>
              <a:buAutoNum type="arabicPeriod" startAt="14"/>
            </a:pPr>
            <a:r>
              <a:rPr lang="en-GB" sz="2400" dirty="0"/>
              <a:t>(Physics HT only) Describe how sound waves in the air are converted to vibrations in solids by the ear. </a:t>
            </a:r>
            <a:endParaRPr lang="en-GB" sz="2400" b="1" dirty="0"/>
          </a:p>
          <a:p>
            <a:pPr marL="457200" indent="-457200">
              <a:buFont typeface="+mj-lt"/>
              <a:buAutoNum type="arabicPeriod" startAt="14"/>
            </a:pPr>
            <a:endParaRPr lang="en-GB" sz="2400" dirty="0"/>
          </a:p>
          <a:p>
            <a:pPr marL="457200" indent="-457200">
              <a:buFont typeface="+mj-lt"/>
              <a:buAutoNum type="arabicPeriod" startAt="14"/>
            </a:pPr>
            <a:r>
              <a:rPr lang="en-GB" sz="2400" dirty="0"/>
              <a:t>(Physics HT only) Which of the following represents the frequency range of human hearing? </a:t>
            </a:r>
            <a:endParaRPr lang="en-GB" sz="2400" b="1" dirty="0"/>
          </a:p>
          <a:p>
            <a:pPr marL="457200" indent="-457200">
              <a:buFont typeface="+mj-lt"/>
              <a:buAutoNum type="arabicPeriod" startAt="14"/>
            </a:pPr>
            <a:endParaRPr lang="en-GB" sz="2400" dirty="0"/>
          </a:p>
          <a:p>
            <a:pPr algn="ctr"/>
            <a:r>
              <a:rPr lang="en-GB" sz="2400" dirty="0"/>
              <a:t>200Hz to 2000Hz       20Hz to 20 000Hz      2000Hz to 200 000Hz</a:t>
            </a:r>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6"/>
            </a:pPr>
            <a:r>
              <a:rPr lang="en-GB" sz="2400" dirty="0"/>
              <a:t>(Physics HT only) What are ultrasound waves? </a:t>
            </a:r>
          </a:p>
          <a:p>
            <a:pPr lvl="1"/>
            <a:endParaRPr lang="en-GB" sz="2400" dirty="0"/>
          </a:p>
          <a:p>
            <a:endParaRPr lang="en-GB" sz="20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sp>
        <p:nvSpPr>
          <p:cNvPr id="7" name="Title 1">
            <a:extLst>
              <a:ext uri="{FF2B5EF4-FFF2-40B4-BE49-F238E27FC236}">
                <a16:creationId xmlns:a16="http://schemas.microsoft.com/office/drawing/2014/main" id="{96B2CAB6-1E34-694B-977A-EBDAAF42B174}"/>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1541282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3730600" cy="5201424"/>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200" b="1" dirty="0">
                <a:solidFill>
                  <a:schemeClr val="tx1">
                    <a:lumMod val="50000"/>
                    <a:lumOff val="50000"/>
                  </a:schemeClr>
                </a:solidFill>
              </a:rPr>
              <a:t>Waves</a:t>
            </a:r>
          </a:p>
          <a:p>
            <a:endParaRPr lang="en-GB" sz="2000" b="1" dirty="0">
              <a:solidFill>
                <a:schemeClr val="tx1">
                  <a:lumMod val="50000"/>
                  <a:lumOff val="50000"/>
                </a:schemeClr>
              </a:solidFill>
            </a:endParaRPr>
          </a:p>
          <a:p>
            <a:pPr marL="342900" lvl="1" indent="-342900">
              <a:buFont typeface="Arial" panose="020B0604020202020204" pitchFamily="34" charset="0"/>
              <a:buChar char="•"/>
            </a:pPr>
            <a:r>
              <a:rPr lang="en-US" sz="2000" b="1" dirty="0">
                <a:solidFill>
                  <a:schemeClr val="tx1">
                    <a:lumMod val="50000"/>
                    <a:lumOff val="50000"/>
                  </a:schemeClr>
                </a:solidFill>
              </a:rPr>
              <a:t>Wave basics</a:t>
            </a:r>
          </a:p>
          <a:p>
            <a:pPr marL="342900" lvl="1" indent="-342900">
              <a:buFont typeface="Arial" panose="020B0604020202020204" pitchFamily="34" charset="0"/>
              <a:buChar char="•"/>
            </a:pPr>
            <a:r>
              <a:rPr lang="en-US" sz="2000" b="1" dirty="0">
                <a:solidFill>
                  <a:schemeClr val="tx1">
                    <a:lumMod val="50000"/>
                    <a:lumOff val="50000"/>
                  </a:schemeClr>
                </a:solidFill>
              </a:rPr>
              <a:t>Wave speed/velocity</a:t>
            </a:r>
          </a:p>
          <a:p>
            <a:pPr marL="342900" lvl="1" indent="-342900">
              <a:buFont typeface="Arial" panose="020B0604020202020204" pitchFamily="34" charset="0"/>
              <a:buChar char="•"/>
            </a:pPr>
            <a:r>
              <a:rPr lang="en-US" sz="2000" b="1" dirty="0">
                <a:solidFill>
                  <a:schemeClr val="tx1">
                    <a:lumMod val="50000"/>
                    <a:lumOff val="50000"/>
                  </a:schemeClr>
                </a:solidFill>
              </a:rPr>
              <a:t>Effects of waves (physics only)</a:t>
            </a:r>
          </a:p>
          <a:p>
            <a:pPr marL="342900" lvl="1" indent="-342900">
              <a:buFont typeface="Arial" panose="020B0604020202020204" pitchFamily="34" charset="0"/>
              <a:buChar char="•"/>
            </a:pPr>
            <a:endParaRPr lang="en-US" sz="2000" b="1" dirty="0">
              <a:solidFill>
                <a:schemeClr val="tx1">
                  <a:lumMod val="50000"/>
                  <a:lumOff val="50000"/>
                </a:schemeClr>
              </a:solidFill>
            </a:endParaRPr>
          </a:p>
          <a:p>
            <a:pPr marL="342900" lvl="1" indent="-342900">
              <a:buFont typeface="Arial" panose="020B0604020202020204" pitchFamily="34" charset="0"/>
              <a:buChar char="•"/>
            </a:pPr>
            <a:endParaRPr lang="en-US" sz="2000" b="1" dirty="0">
              <a:solidFill>
                <a:schemeClr val="tx1">
                  <a:lumMod val="50000"/>
                  <a:lumOff val="50000"/>
                </a:schemeClr>
              </a:solidFill>
            </a:endParaRPr>
          </a:p>
          <a:p>
            <a:endParaRPr lang="en-GB"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3059832" y="0"/>
            <a:ext cx="6120680" cy="6525344"/>
          </a:xfrm>
          <a:prstGeom prst="rect">
            <a:avLst/>
          </a:prstGeom>
        </p:spPr>
      </p:pic>
    </p:spTree>
    <p:extLst>
      <p:ext uri="{BB962C8B-B14F-4D97-AF65-F5344CB8AC3E}">
        <p14:creationId xmlns:p14="http://schemas.microsoft.com/office/powerpoint/2010/main" val="63238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 y="671015"/>
            <a:ext cx="8964488" cy="1815882"/>
          </a:xfrm>
          <a:prstGeom prst="rect">
            <a:avLst/>
          </a:prstGeom>
          <a:noFill/>
        </p:spPr>
        <p:txBody>
          <a:bodyPr wrap="square" rtlCol="0">
            <a:spAutoFit/>
          </a:bodyPr>
          <a:lstStyle/>
          <a:p>
            <a:pPr marL="457200" indent="-457200">
              <a:buFont typeface="+mj-lt"/>
              <a:buAutoNum type="arabicPeriod" startAt="17"/>
            </a:pPr>
            <a:r>
              <a:rPr lang="en-GB" sz="2400" dirty="0"/>
              <a:t>(Physics HT only) The picture shows the </a:t>
            </a:r>
          </a:p>
          <a:p>
            <a:pPr lvl="1"/>
            <a:r>
              <a:rPr lang="en-GB" sz="2400" dirty="0"/>
              <a:t>ultrasound image of an unborn baby. </a:t>
            </a:r>
          </a:p>
          <a:p>
            <a:pPr lvl="1"/>
            <a:r>
              <a:rPr lang="en-GB" sz="2400" dirty="0"/>
              <a:t>Explain how ultrasound is able to produce </a:t>
            </a:r>
          </a:p>
          <a:p>
            <a:pPr lvl="1"/>
            <a:r>
              <a:rPr lang="en-GB" sz="2400" dirty="0"/>
              <a:t>an image from the outside of the mother. </a:t>
            </a:r>
            <a:endParaRPr lang="en-GB" sz="2400" b="1" dirty="0"/>
          </a:p>
          <a:p>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DC9B76A5-F0AB-4CAA-8023-0292B1B6D8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2138" y="774129"/>
            <a:ext cx="1944216" cy="1289033"/>
          </a:xfrm>
          <a:prstGeom prst="rect">
            <a:avLst/>
          </a:prstGeom>
        </p:spPr>
      </p:pic>
      <p:sp>
        <p:nvSpPr>
          <p:cNvPr id="8" name="Title 1">
            <a:extLst>
              <a:ext uri="{FF2B5EF4-FFF2-40B4-BE49-F238E27FC236}">
                <a16:creationId xmlns:a16="http://schemas.microsoft.com/office/drawing/2014/main" id="{592F8B7C-79EC-2740-9506-86207C9BFB20}"/>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3438336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 y="671015"/>
            <a:ext cx="8964488" cy="4401205"/>
          </a:xfrm>
          <a:prstGeom prst="rect">
            <a:avLst/>
          </a:prstGeom>
          <a:noFill/>
        </p:spPr>
        <p:txBody>
          <a:bodyPr wrap="square" rtlCol="0">
            <a:spAutoFit/>
          </a:bodyPr>
          <a:lstStyle/>
          <a:p>
            <a:pPr marL="457200" indent="-457200">
              <a:buFont typeface="+mj-lt"/>
              <a:buAutoNum type="arabicPeriod" startAt="18"/>
            </a:pPr>
            <a:r>
              <a:rPr lang="en-GB" sz="2400" dirty="0"/>
              <a:t>(Physics HT only) Seismic waves are described as P or S waves. Copy the table and put ticks in the correct column to show the difference in these two seismic waves.</a:t>
            </a:r>
            <a:endParaRPr lang="en-GB" sz="2400" b="1" dirty="0"/>
          </a:p>
          <a:p>
            <a:endParaRPr lang="en-GB" sz="2400" dirty="0"/>
          </a:p>
          <a:p>
            <a:endParaRPr lang="en-GB" sz="2400" dirty="0"/>
          </a:p>
          <a:p>
            <a:endParaRPr lang="en-GB" sz="2400" dirty="0"/>
          </a:p>
          <a:p>
            <a:endParaRPr lang="en-GB" sz="2400" dirty="0"/>
          </a:p>
          <a:p>
            <a:endParaRPr lang="en-GB" sz="2400" dirty="0"/>
          </a:p>
          <a:p>
            <a:pPr marL="457200" indent="-457200">
              <a:buFont typeface="+mj-lt"/>
              <a:buAutoNum type="arabicPeriod" startAt="19"/>
            </a:pPr>
            <a:r>
              <a:rPr lang="en-GB" sz="2400" dirty="0"/>
              <a:t>(Physics HT only) Describe how P and S seismic waves can be used to show part of the Earth’s core is liquid.</a:t>
            </a:r>
            <a:r>
              <a:rPr lang="en-GB" sz="2400" b="1" dirty="0">
                <a:solidFill>
                  <a:srgbClr val="00B050"/>
                </a:solidFill>
              </a:rPr>
              <a:t> </a:t>
            </a:r>
          </a:p>
          <a:p>
            <a:endParaRPr lang="en-GB" sz="2400" b="1" dirty="0"/>
          </a:p>
          <a:p>
            <a:pPr marL="342900" indent="-342900">
              <a:buFont typeface="+mj-lt"/>
              <a:buAutoNum type="arabicPeriod" startAt="17"/>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8" name="Table 7">
            <a:extLst>
              <a:ext uri="{FF2B5EF4-FFF2-40B4-BE49-F238E27FC236}">
                <a16:creationId xmlns:a16="http://schemas.microsoft.com/office/drawing/2014/main" id="{F5DAB521-6E03-45D1-914F-A40601869F9D}"/>
              </a:ext>
            </a:extLst>
          </p:cNvPr>
          <p:cNvGraphicFramePr>
            <a:graphicFrameLocks noGrp="1"/>
          </p:cNvGraphicFramePr>
          <p:nvPr>
            <p:extLst>
              <p:ext uri="{D42A27DB-BD31-4B8C-83A1-F6EECF244321}">
                <p14:modId xmlns:p14="http://schemas.microsoft.com/office/powerpoint/2010/main" val="47853390"/>
              </p:ext>
            </p:extLst>
          </p:nvPr>
        </p:nvGraphicFramePr>
        <p:xfrm>
          <a:off x="1349896" y="1954379"/>
          <a:ext cx="6264697" cy="1555750"/>
        </p:xfrm>
        <a:graphic>
          <a:graphicData uri="http://schemas.openxmlformats.org/drawingml/2006/table">
            <a:tbl>
              <a:tblPr firstRow="1" firstCol="1" bandRow="1">
                <a:tableStyleId>{5C22544A-7EE6-4342-B048-85BDC9FD1C3A}</a:tableStyleId>
              </a:tblPr>
              <a:tblGrid>
                <a:gridCol w="2001654">
                  <a:extLst>
                    <a:ext uri="{9D8B030D-6E8A-4147-A177-3AD203B41FA5}">
                      <a16:colId xmlns:a16="http://schemas.microsoft.com/office/drawing/2014/main" val="2492715874"/>
                    </a:ext>
                  </a:extLst>
                </a:gridCol>
                <a:gridCol w="1467127">
                  <a:extLst>
                    <a:ext uri="{9D8B030D-6E8A-4147-A177-3AD203B41FA5}">
                      <a16:colId xmlns:a16="http://schemas.microsoft.com/office/drawing/2014/main" val="422736912"/>
                    </a:ext>
                  </a:extLst>
                </a:gridCol>
                <a:gridCol w="1200804">
                  <a:extLst>
                    <a:ext uri="{9D8B030D-6E8A-4147-A177-3AD203B41FA5}">
                      <a16:colId xmlns:a16="http://schemas.microsoft.com/office/drawing/2014/main" val="307515490"/>
                    </a:ext>
                  </a:extLst>
                </a:gridCol>
                <a:gridCol w="1595112">
                  <a:extLst>
                    <a:ext uri="{9D8B030D-6E8A-4147-A177-3AD203B41FA5}">
                      <a16:colId xmlns:a16="http://schemas.microsoft.com/office/drawing/2014/main" val="2758533277"/>
                    </a:ext>
                  </a:extLst>
                </a:gridCol>
              </a:tblGrid>
              <a:tr h="231775">
                <a:tc>
                  <a:txBody>
                    <a:bodyPr/>
                    <a:lstStyle/>
                    <a:p>
                      <a:pPr algn="ctr">
                        <a:spcBef>
                          <a:spcPts val="140"/>
                        </a:spcBef>
                        <a:spcAft>
                          <a:spcPts val="0"/>
                        </a:spcAft>
                      </a:pPr>
                      <a:r>
                        <a:rPr lang="en-GB" sz="1800" dirty="0">
                          <a:solidFill>
                            <a:schemeClr val="tx1"/>
                          </a:solidFill>
                          <a:effectLst/>
                        </a:rPr>
                        <a:t>Wave type</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Longitudinal wave</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a:solidFill>
                            <a:schemeClr val="tx1"/>
                          </a:solidFill>
                          <a:effectLst/>
                        </a:rPr>
                        <a:t>Fastest wave</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400" dirty="0">
                          <a:solidFill>
                            <a:schemeClr val="tx1"/>
                          </a:solidFill>
                          <a:effectLst/>
                        </a:rPr>
                        <a:t>Can travel through liquid and solid</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9522879"/>
                  </a:ext>
                </a:extLst>
              </a:tr>
              <a:tr h="458470">
                <a:tc>
                  <a:txBody>
                    <a:bodyPr/>
                    <a:lstStyle/>
                    <a:p>
                      <a:pPr algn="ctr">
                        <a:spcBef>
                          <a:spcPts val="140"/>
                        </a:spcBef>
                        <a:spcAft>
                          <a:spcPts val="0"/>
                        </a:spcAft>
                      </a:pPr>
                      <a:r>
                        <a:rPr lang="en-GB" sz="1800" dirty="0">
                          <a:solidFill>
                            <a:schemeClr val="tx1"/>
                          </a:solidFill>
                          <a:effectLst/>
                        </a:rPr>
                        <a:t>P wave</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endParaRPr lang="en-GB" sz="36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900" rtl="0" eaLnBrk="1" fontAlgn="auto" latinLnBrk="0" hangingPunct="1">
                        <a:lnSpc>
                          <a:spcPct val="100000"/>
                        </a:lnSpc>
                        <a:spcBef>
                          <a:spcPts val="140"/>
                        </a:spcBef>
                        <a:spcAft>
                          <a:spcPts val="0"/>
                        </a:spcAft>
                        <a:buClrTx/>
                        <a:buSzTx/>
                        <a:buFontTx/>
                        <a:buNone/>
                        <a:tabLst/>
                        <a:defRPr/>
                      </a:pPr>
                      <a:endParaRPr lang="en-GB" sz="36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900" rtl="0" eaLnBrk="1" fontAlgn="auto" latinLnBrk="0" hangingPunct="1">
                        <a:lnSpc>
                          <a:spcPct val="100000"/>
                        </a:lnSpc>
                        <a:spcBef>
                          <a:spcPts val="140"/>
                        </a:spcBef>
                        <a:spcAft>
                          <a:spcPts val="0"/>
                        </a:spcAft>
                        <a:buClrTx/>
                        <a:buSzTx/>
                        <a:buFontTx/>
                        <a:buNone/>
                        <a:tabLst/>
                        <a:defRPr/>
                      </a:pPr>
                      <a:endParaRPr lang="en-GB" sz="36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2865432"/>
                  </a:ext>
                </a:extLst>
              </a:tr>
              <a:tr h="458470">
                <a:tc>
                  <a:txBody>
                    <a:bodyPr/>
                    <a:lstStyle/>
                    <a:p>
                      <a:pPr algn="ctr">
                        <a:spcBef>
                          <a:spcPts val="140"/>
                        </a:spcBef>
                        <a:spcAft>
                          <a:spcPts val="0"/>
                        </a:spcAft>
                      </a:pPr>
                      <a:r>
                        <a:rPr lang="en-GB" sz="1800">
                          <a:solidFill>
                            <a:schemeClr val="tx1"/>
                          </a:solidFill>
                          <a:effectLst/>
                        </a:rPr>
                        <a:t>S wave</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a:solidFill>
                            <a:schemeClr val="tx1"/>
                          </a:solidFill>
                          <a:effectLst/>
                        </a:rPr>
                        <a:t> </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 </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 </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503707"/>
                  </a:ext>
                </a:extLst>
              </a:tr>
            </a:tbl>
          </a:graphicData>
        </a:graphic>
      </p:graphicFrame>
      <p:sp>
        <p:nvSpPr>
          <p:cNvPr id="7" name="Title 1">
            <a:extLst>
              <a:ext uri="{FF2B5EF4-FFF2-40B4-BE49-F238E27FC236}">
                <a16:creationId xmlns:a16="http://schemas.microsoft.com/office/drawing/2014/main" id="{00B94A4B-9D2A-E145-85EC-096BE9886EB7}"/>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QuestionIT</a:t>
            </a:r>
          </a:p>
        </p:txBody>
      </p:sp>
    </p:spTree>
    <p:extLst>
      <p:ext uri="{BB962C8B-B14F-4D97-AF65-F5344CB8AC3E}">
        <p14:creationId xmlns:p14="http://schemas.microsoft.com/office/powerpoint/2010/main" val="2713715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704918"/>
            <a:ext cx="4680520" cy="5257800"/>
          </a:xfrm>
          <a:prstGeom prst="rect">
            <a:avLst/>
          </a:prstGeom>
        </p:spPr>
      </p:pic>
      <p:sp>
        <p:nvSpPr>
          <p:cNvPr id="5" name="TextBox 4">
            <a:extLst>
              <a:ext uri="{FF2B5EF4-FFF2-40B4-BE49-F238E27FC236}">
                <a16:creationId xmlns:a16="http://schemas.microsoft.com/office/drawing/2014/main" id="{C15E985B-AD00-0C4D-8C8C-AFC94711FB22}"/>
              </a:ext>
            </a:extLst>
          </p:cNvPr>
          <p:cNvSpPr txBox="1"/>
          <p:nvPr/>
        </p:nvSpPr>
        <p:spPr>
          <a:xfrm>
            <a:off x="0" y="980728"/>
            <a:ext cx="4716016" cy="4770537"/>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200" b="1" dirty="0">
                <a:solidFill>
                  <a:schemeClr val="tx1">
                    <a:lumMod val="50000"/>
                    <a:lumOff val="50000"/>
                  </a:schemeClr>
                </a:solidFill>
              </a:rPr>
              <a:t>Waves</a:t>
            </a:r>
          </a:p>
          <a:p>
            <a:endParaRPr lang="en-GB" sz="2000" b="1" dirty="0">
              <a:solidFill>
                <a:schemeClr val="tx1">
                  <a:lumMod val="50000"/>
                  <a:lumOff val="50000"/>
                </a:schemeClr>
              </a:solidFill>
            </a:endParaRPr>
          </a:p>
          <a:p>
            <a:pPr marL="342900" lvl="1" indent="-342900">
              <a:buFont typeface="Arial" panose="020B0604020202020204" pitchFamily="34" charset="0"/>
              <a:buChar char="•"/>
            </a:pPr>
            <a:r>
              <a:rPr lang="en-US" sz="2000" b="1" dirty="0">
                <a:solidFill>
                  <a:schemeClr val="tx1">
                    <a:lumMod val="50000"/>
                    <a:lumOff val="50000"/>
                  </a:schemeClr>
                </a:solidFill>
              </a:rPr>
              <a:t>Wave basics</a:t>
            </a:r>
          </a:p>
          <a:p>
            <a:pPr marL="342900" lvl="1" indent="-342900">
              <a:buFont typeface="Arial" panose="020B0604020202020204" pitchFamily="34" charset="0"/>
              <a:buChar char="•"/>
            </a:pPr>
            <a:r>
              <a:rPr lang="en-US" sz="2000" b="1" dirty="0">
                <a:solidFill>
                  <a:schemeClr val="tx1">
                    <a:lumMod val="50000"/>
                    <a:lumOff val="50000"/>
                  </a:schemeClr>
                </a:solidFill>
              </a:rPr>
              <a:t>Wave speed/velocity</a:t>
            </a:r>
          </a:p>
          <a:p>
            <a:pPr marL="342900" lvl="1" indent="-342900">
              <a:buFont typeface="Arial" panose="020B0604020202020204" pitchFamily="34" charset="0"/>
              <a:buChar char="•"/>
            </a:pPr>
            <a:r>
              <a:rPr lang="en-US" sz="2000" b="1" dirty="0">
                <a:solidFill>
                  <a:schemeClr val="tx1">
                    <a:lumMod val="50000"/>
                    <a:lumOff val="50000"/>
                  </a:schemeClr>
                </a:solidFill>
              </a:rPr>
              <a:t>Effects of waves (physics only)</a:t>
            </a:r>
          </a:p>
          <a:p>
            <a:pPr marL="342900" lvl="1" indent="-342900">
              <a:buFont typeface="Arial" panose="020B0604020202020204" pitchFamily="34" charset="0"/>
              <a:buChar char="•"/>
            </a:pPr>
            <a:endParaRPr lang="en-US" sz="2000" b="1" dirty="0">
              <a:solidFill>
                <a:schemeClr val="tx1">
                  <a:lumMod val="50000"/>
                  <a:lumOff val="50000"/>
                </a:schemeClr>
              </a:solidFill>
            </a:endParaRPr>
          </a:p>
          <a:p>
            <a:endParaRPr lang="en-GB" sz="2800" dirty="0">
              <a:solidFill>
                <a:schemeClr val="tx1">
                  <a:lumMod val="50000"/>
                  <a:lumOff val="50000"/>
                </a:schemeClr>
              </a:solidFill>
            </a:endParaRPr>
          </a:p>
          <a:p>
            <a:endParaRPr lang="en-GB" dirty="0"/>
          </a:p>
        </p:txBody>
      </p:sp>
    </p:spTree>
    <p:extLst>
      <p:ext uri="{BB962C8B-B14F-4D97-AF65-F5344CB8AC3E}">
        <p14:creationId xmlns:p14="http://schemas.microsoft.com/office/powerpoint/2010/main" val="1780726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3A61F-04AE-49A4-B16A-7FCE05C708C7}"/>
              </a:ext>
            </a:extLst>
          </p:cNvPr>
          <p:cNvSpPr txBox="1"/>
          <p:nvPr/>
        </p:nvSpPr>
        <p:spPr>
          <a:xfrm>
            <a:off x="129833" y="759336"/>
            <a:ext cx="8815401" cy="5016758"/>
          </a:xfrm>
          <a:prstGeom prst="rect">
            <a:avLst/>
          </a:prstGeom>
          <a:noFill/>
        </p:spPr>
        <p:txBody>
          <a:bodyPr wrap="square" rtlCol="0">
            <a:spAutoFit/>
          </a:bodyPr>
          <a:lstStyle/>
          <a:p>
            <a:pPr marL="457200" indent="-457200">
              <a:buAutoNum type="arabicPeriod"/>
            </a:pPr>
            <a:r>
              <a:rPr lang="en-GB" sz="2000" dirty="0"/>
              <a:t>What do waves transfer?</a:t>
            </a:r>
          </a:p>
          <a:p>
            <a:pPr lvl="1"/>
            <a:r>
              <a:rPr lang="en-GB" sz="2000" b="1" dirty="0">
                <a:solidFill>
                  <a:srgbClr val="00B050"/>
                </a:solidFill>
              </a:rPr>
              <a:t>Energy</a:t>
            </a:r>
          </a:p>
          <a:p>
            <a:pPr lvl="1"/>
            <a:endParaRPr lang="en-GB" sz="2000" b="1" dirty="0">
              <a:solidFill>
                <a:srgbClr val="00B050"/>
              </a:solidFill>
            </a:endParaRPr>
          </a:p>
          <a:p>
            <a:pPr lvl="1"/>
            <a:endParaRPr lang="en-GB" sz="2000" b="1" dirty="0">
              <a:solidFill>
                <a:srgbClr val="00B050"/>
              </a:solidFill>
            </a:endParaRPr>
          </a:p>
          <a:p>
            <a:endParaRPr lang="en-GB" sz="2000" dirty="0"/>
          </a:p>
          <a:p>
            <a:r>
              <a:rPr lang="en-GB" sz="2000" dirty="0"/>
              <a:t> </a:t>
            </a:r>
          </a:p>
          <a:p>
            <a:r>
              <a:rPr lang="en-GB" sz="2000" dirty="0"/>
              <a:t>         a. What type of wave is shown above?  </a:t>
            </a:r>
            <a:r>
              <a:rPr lang="en-GB" sz="2000" b="1" dirty="0">
                <a:solidFill>
                  <a:srgbClr val="00B050"/>
                </a:solidFill>
              </a:rPr>
              <a:t>Transverse</a:t>
            </a:r>
            <a:endParaRPr lang="en-GB" sz="2000" b="1" dirty="0"/>
          </a:p>
          <a:p>
            <a:r>
              <a:rPr lang="en-GB" sz="2000" dirty="0"/>
              <a:t>         b. Which letter represents the amplitude of the wave? </a:t>
            </a:r>
            <a:r>
              <a:rPr lang="en-GB" sz="2000" b="1" dirty="0">
                <a:solidFill>
                  <a:srgbClr val="00B050"/>
                </a:solidFill>
              </a:rPr>
              <a:t>B</a:t>
            </a:r>
          </a:p>
          <a:p>
            <a:r>
              <a:rPr lang="en-GB" sz="2000" dirty="0"/>
              <a:t>         c. Which letter shows the wavelength? </a:t>
            </a:r>
            <a:r>
              <a:rPr lang="en-GB" sz="2000" b="1" dirty="0">
                <a:solidFill>
                  <a:srgbClr val="00B050"/>
                </a:solidFill>
              </a:rPr>
              <a:t>A</a:t>
            </a:r>
          </a:p>
          <a:p>
            <a:r>
              <a:rPr lang="en-GB" sz="2000" dirty="0"/>
              <a:t>2.  Draw a longitudinal wave and label a compression, rarefaction and the wavelength.</a:t>
            </a:r>
          </a:p>
          <a:p>
            <a:endParaRPr lang="en-GB" sz="2000" dirty="0"/>
          </a:p>
          <a:p>
            <a:endParaRPr lang="en-GB" sz="2000" dirty="0"/>
          </a:p>
          <a:p>
            <a:r>
              <a:rPr lang="en-GB" sz="2000" dirty="0"/>
              <a:t>3.  The diagram shows a cork floating on a water wave which has a frequency of 0.5 Hz. Which letter shows where the cork will be 2 seconds later? </a:t>
            </a:r>
            <a:r>
              <a:rPr lang="en-GB" sz="2000" b="1" dirty="0">
                <a:solidFill>
                  <a:srgbClr val="00B050"/>
                </a:solidFill>
              </a:rPr>
              <a:t>A</a:t>
            </a:r>
          </a:p>
          <a:p>
            <a:endParaRPr lang="en-GB" sz="2000" dirty="0"/>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1028" name="Picture 4" descr="Copyright S-cool">
            <a:extLst>
              <a:ext uri="{FF2B5EF4-FFF2-40B4-BE49-F238E27FC236}">
                <a16:creationId xmlns:a16="http://schemas.microsoft.com/office/drawing/2014/main" id="{6DEFE71E-5C7C-4423-BE18-F082554E4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03949"/>
            <a:ext cx="3673055" cy="12622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627783" y="5301207"/>
            <a:ext cx="4896543" cy="1168145"/>
            <a:chOff x="2483768" y="4868099"/>
            <a:chExt cx="5040560" cy="1255398"/>
          </a:xfrm>
        </p:grpSpPr>
        <p:pic>
          <p:nvPicPr>
            <p:cNvPr id="9" name="Picture 8">
              <a:extLst>
                <a:ext uri="{FF2B5EF4-FFF2-40B4-BE49-F238E27FC236}">
                  <a16:creationId xmlns:a16="http://schemas.microsoft.com/office/drawing/2014/main" id="{669E1D84-4595-423F-94C3-A83646F7B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5221325"/>
              <a:ext cx="5040560" cy="902172"/>
            </a:xfrm>
            <a:prstGeom prst="rect">
              <a:avLst/>
            </a:prstGeom>
          </p:spPr>
        </p:pic>
        <p:sp>
          <p:nvSpPr>
            <p:cNvPr id="10" name="Trapezoid 9">
              <a:extLst>
                <a:ext uri="{FF2B5EF4-FFF2-40B4-BE49-F238E27FC236}">
                  <a16:creationId xmlns:a16="http://schemas.microsoft.com/office/drawing/2014/main" id="{F43B7D42-14FE-4EB5-B46F-53B8DEBDB707}"/>
                </a:ext>
              </a:extLst>
            </p:cNvPr>
            <p:cNvSpPr/>
            <p:nvPr/>
          </p:nvSpPr>
          <p:spPr>
            <a:xfrm>
              <a:off x="2964903" y="5148573"/>
              <a:ext cx="144016" cy="209927"/>
            </a:xfrm>
            <a:prstGeom prst="trapezoi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2631744-FAEB-4636-A0A5-14552E2BA6D7}"/>
                </a:ext>
              </a:extLst>
            </p:cNvPr>
            <p:cNvSpPr txBox="1"/>
            <p:nvPr/>
          </p:nvSpPr>
          <p:spPr>
            <a:xfrm>
              <a:off x="5150313" y="4902936"/>
              <a:ext cx="327334" cy="369332"/>
            </a:xfrm>
            <a:prstGeom prst="rect">
              <a:avLst/>
            </a:prstGeom>
            <a:noFill/>
          </p:spPr>
          <p:txBody>
            <a:bodyPr wrap="none" rtlCol="0">
              <a:spAutoFit/>
            </a:bodyPr>
            <a:lstStyle/>
            <a:p>
              <a:r>
                <a:rPr lang="en-GB" dirty="0"/>
                <a:t>D</a:t>
              </a:r>
            </a:p>
          </p:txBody>
        </p:sp>
        <p:sp>
          <p:nvSpPr>
            <p:cNvPr id="14" name="TextBox 13">
              <a:extLst>
                <a:ext uri="{FF2B5EF4-FFF2-40B4-BE49-F238E27FC236}">
                  <a16:creationId xmlns:a16="http://schemas.microsoft.com/office/drawing/2014/main" id="{04D26552-34C6-42A2-B250-FA0935CA4D9D}"/>
                </a:ext>
              </a:extLst>
            </p:cNvPr>
            <p:cNvSpPr txBox="1"/>
            <p:nvPr/>
          </p:nvSpPr>
          <p:spPr>
            <a:xfrm>
              <a:off x="2915636" y="4868099"/>
              <a:ext cx="317716" cy="369332"/>
            </a:xfrm>
            <a:prstGeom prst="rect">
              <a:avLst/>
            </a:prstGeom>
            <a:noFill/>
          </p:spPr>
          <p:txBody>
            <a:bodyPr wrap="none" rtlCol="0">
              <a:spAutoFit/>
            </a:bodyPr>
            <a:lstStyle/>
            <a:p>
              <a:r>
                <a:rPr lang="en-GB" dirty="0"/>
                <a:t>A</a:t>
              </a:r>
            </a:p>
          </p:txBody>
        </p:sp>
        <p:sp>
          <p:nvSpPr>
            <p:cNvPr id="15" name="TextBox 14">
              <a:extLst>
                <a:ext uri="{FF2B5EF4-FFF2-40B4-BE49-F238E27FC236}">
                  <a16:creationId xmlns:a16="http://schemas.microsoft.com/office/drawing/2014/main" id="{94C85F02-1723-4BE9-9968-5AC293D6BFDB}"/>
                </a:ext>
              </a:extLst>
            </p:cNvPr>
            <p:cNvSpPr txBox="1"/>
            <p:nvPr/>
          </p:nvSpPr>
          <p:spPr>
            <a:xfrm>
              <a:off x="3266944" y="5606851"/>
              <a:ext cx="308098" cy="369332"/>
            </a:xfrm>
            <a:prstGeom prst="rect">
              <a:avLst/>
            </a:prstGeom>
            <a:noFill/>
          </p:spPr>
          <p:txBody>
            <a:bodyPr wrap="none" rtlCol="0">
              <a:spAutoFit/>
            </a:bodyPr>
            <a:lstStyle/>
            <a:p>
              <a:r>
                <a:rPr lang="en-GB" dirty="0"/>
                <a:t>C</a:t>
              </a:r>
            </a:p>
          </p:txBody>
        </p:sp>
        <p:sp>
          <p:nvSpPr>
            <p:cNvPr id="16" name="TextBox 15">
              <a:extLst>
                <a:ext uri="{FF2B5EF4-FFF2-40B4-BE49-F238E27FC236}">
                  <a16:creationId xmlns:a16="http://schemas.microsoft.com/office/drawing/2014/main" id="{E717D609-3022-4759-AA2F-DAAFCE76DFFD}"/>
                </a:ext>
              </a:extLst>
            </p:cNvPr>
            <p:cNvSpPr txBox="1"/>
            <p:nvPr/>
          </p:nvSpPr>
          <p:spPr>
            <a:xfrm>
              <a:off x="3675500" y="4884205"/>
              <a:ext cx="309700" cy="369332"/>
            </a:xfrm>
            <a:prstGeom prst="rect">
              <a:avLst/>
            </a:prstGeom>
            <a:noFill/>
          </p:spPr>
          <p:txBody>
            <a:bodyPr wrap="none" rtlCol="0">
              <a:spAutoFit/>
            </a:bodyPr>
            <a:lstStyle/>
            <a:p>
              <a:r>
                <a:rPr lang="en-GB" dirty="0"/>
                <a:t>B</a:t>
              </a:r>
            </a:p>
          </p:txBody>
        </p:sp>
      </p:grpSp>
      <p:pic>
        <p:nvPicPr>
          <p:cNvPr id="13" name="Picture 12">
            <a:extLst>
              <a:ext uri="{FF2B5EF4-FFF2-40B4-BE49-F238E27FC236}">
                <a16:creationId xmlns:a16="http://schemas.microsoft.com/office/drawing/2014/main" id="{DEE8B877-26CB-41F6-84AD-779F35F3F8B7}"/>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88612" y="3914410"/>
            <a:ext cx="2831234" cy="882742"/>
          </a:xfrm>
          <a:prstGeom prst="rect">
            <a:avLst/>
          </a:prstGeom>
        </p:spPr>
      </p:pic>
      <p:sp>
        <p:nvSpPr>
          <p:cNvPr id="17" name="Title 1">
            <a:extLst>
              <a:ext uri="{FF2B5EF4-FFF2-40B4-BE49-F238E27FC236}">
                <a16:creationId xmlns:a16="http://schemas.microsoft.com/office/drawing/2014/main" id="{0F605D48-E27D-954A-A97B-B0025C99ED30}"/>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p:spTree>
    <p:extLst>
      <p:ext uri="{BB962C8B-B14F-4D97-AF65-F5344CB8AC3E}">
        <p14:creationId xmlns:p14="http://schemas.microsoft.com/office/powerpoint/2010/main" val="2541376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29604" y="801964"/>
            <a:ext cx="9180921" cy="5509200"/>
          </a:xfrm>
          <a:prstGeom prst="rect">
            <a:avLst/>
          </a:prstGeom>
          <a:noFill/>
        </p:spPr>
        <p:txBody>
          <a:bodyPr wrap="square" rtlCol="0">
            <a:spAutoFit/>
          </a:bodyPr>
          <a:lstStyle/>
          <a:p>
            <a:r>
              <a:rPr lang="en-GB" sz="2000" dirty="0"/>
              <a:t>4. What is meant by the period of a wave?</a:t>
            </a:r>
          </a:p>
          <a:p>
            <a:pPr lvl="1"/>
            <a:r>
              <a:rPr lang="en-GB" sz="2000" b="1" dirty="0">
                <a:solidFill>
                  <a:srgbClr val="00B050"/>
                </a:solidFill>
              </a:rPr>
              <a:t>Time taken to complete 1 full wave.</a:t>
            </a:r>
          </a:p>
          <a:p>
            <a:pPr lvl="1"/>
            <a:endParaRPr lang="en-GB" sz="2000" dirty="0">
              <a:solidFill>
                <a:srgbClr val="00B050"/>
              </a:solidFill>
            </a:endParaRPr>
          </a:p>
          <a:p>
            <a:r>
              <a:rPr lang="en-GB" sz="2000" dirty="0"/>
              <a:t>5. State the </a:t>
            </a:r>
            <a:r>
              <a:rPr lang="en-GB" sz="2000" b="1" u="sng" dirty="0"/>
              <a:t>two</a:t>
            </a:r>
            <a:r>
              <a:rPr lang="en-GB" sz="2000" dirty="0"/>
              <a:t> equations that you can use to calculate wave speed.</a:t>
            </a:r>
          </a:p>
          <a:p>
            <a:pPr algn="ctr"/>
            <a:r>
              <a:rPr lang="en-GB" sz="2000" dirty="0"/>
              <a:t>	</a:t>
            </a:r>
            <a:r>
              <a:rPr lang="en-GB" sz="2000" b="1" dirty="0">
                <a:solidFill>
                  <a:srgbClr val="00B050"/>
                </a:solidFill>
              </a:rPr>
              <a:t>wave speed (m/s)  =  frequency (Hz) x wavelength (m)        </a:t>
            </a:r>
          </a:p>
          <a:p>
            <a:pPr algn="ctr"/>
            <a:endParaRPr lang="en-GB" sz="2000" b="1" i="1" dirty="0">
              <a:solidFill>
                <a:srgbClr val="00B050"/>
              </a:solidFill>
            </a:endParaRPr>
          </a:p>
          <a:p>
            <a:pPr algn="ctr"/>
            <a:endParaRPr lang="en-GB" sz="2000" b="1" dirty="0">
              <a:solidFill>
                <a:srgbClr val="00B050"/>
              </a:solidFill>
            </a:endParaRPr>
          </a:p>
          <a:p>
            <a:pPr algn="ctr"/>
            <a:r>
              <a:rPr lang="en-GB" sz="2000" b="1" dirty="0">
                <a:solidFill>
                  <a:srgbClr val="00B050"/>
                </a:solidFill>
              </a:rPr>
              <a:t>wave speed (m/s) = distance (m) ÷ time (s)</a:t>
            </a:r>
          </a:p>
          <a:p>
            <a:pPr algn="ctr"/>
            <a:endParaRPr lang="en-GB" sz="2000" b="1" dirty="0">
              <a:solidFill>
                <a:srgbClr val="00B050"/>
              </a:solidFill>
            </a:endParaRPr>
          </a:p>
          <a:p>
            <a:r>
              <a:rPr lang="en-GB" sz="2000" dirty="0">
                <a:solidFill>
                  <a:srgbClr val="00B050"/>
                </a:solidFill>
              </a:rPr>
              <a:t>	</a:t>
            </a:r>
          </a:p>
          <a:p>
            <a:endParaRPr lang="en-GB" sz="2000" dirty="0">
              <a:solidFill>
                <a:srgbClr val="00B050"/>
              </a:solidFill>
            </a:endParaRPr>
          </a:p>
          <a:p>
            <a:r>
              <a:rPr lang="en-GB" sz="2000" dirty="0"/>
              <a:t>6. A sound wave has a frequency of 240Hz and a wavelength of 1.38m. Calculate the velocity of this sound wave. Show clearly the formula you use for this calculation.</a:t>
            </a:r>
          </a:p>
          <a:p>
            <a:pPr lvl="1" algn="ctr"/>
            <a:r>
              <a:rPr lang="en-GB" sz="2000" b="1" i="1" dirty="0">
                <a:solidFill>
                  <a:srgbClr val="00B050"/>
                </a:solidFill>
              </a:rPr>
              <a:t>v</a:t>
            </a:r>
            <a:r>
              <a:rPr lang="en-GB" sz="2000" b="1" dirty="0">
                <a:solidFill>
                  <a:srgbClr val="00B050"/>
                </a:solidFill>
              </a:rPr>
              <a:t> = </a:t>
            </a:r>
            <a:r>
              <a:rPr lang="en-GB" sz="2000" b="1" i="1" dirty="0">
                <a:solidFill>
                  <a:srgbClr val="00B050"/>
                </a:solidFill>
              </a:rPr>
              <a:t>f </a:t>
            </a:r>
            <a:r>
              <a:rPr lang="el-GR" sz="2000" b="1" dirty="0">
                <a:solidFill>
                  <a:srgbClr val="00B050"/>
                </a:solidFill>
              </a:rPr>
              <a:t>λ</a:t>
            </a:r>
            <a:r>
              <a:rPr lang="en-GB" sz="2000" b="1" dirty="0">
                <a:solidFill>
                  <a:srgbClr val="00B050"/>
                </a:solidFill>
              </a:rPr>
              <a:t>     </a:t>
            </a:r>
            <a:r>
              <a:rPr lang="en-GB" sz="2000" b="1" i="1" dirty="0">
                <a:solidFill>
                  <a:srgbClr val="00B050"/>
                </a:solidFill>
              </a:rPr>
              <a:t> v </a:t>
            </a:r>
            <a:r>
              <a:rPr lang="en-GB" sz="2000" b="1" dirty="0">
                <a:solidFill>
                  <a:srgbClr val="00B050"/>
                </a:solidFill>
              </a:rPr>
              <a:t>= 240 x 1.38</a:t>
            </a:r>
          </a:p>
          <a:p>
            <a:pPr algn="ctr"/>
            <a:r>
              <a:rPr lang="en-GB" sz="2000" b="1" dirty="0">
                <a:solidFill>
                  <a:srgbClr val="00B050"/>
                </a:solidFill>
              </a:rPr>
              <a:t>        Velocity of the wave = 331.3m/s</a:t>
            </a:r>
          </a:p>
          <a:p>
            <a:endParaRPr lang="en-GB" b="1" dirty="0">
              <a:solidFill>
                <a:srgbClr val="00B050"/>
              </a:solidFill>
            </a:endParaRPr>
          </a:p>
          <a:p>
            <a:endParaRPr lang="en-GB" sz="2000" dirty="0"/>
          </a:p>
          <a:p>
            <a:endParaRPr lang="en-GB" sz="1400" dirty="0"/>
          </a:p>
        </p:txBody>
      </p:sp>
      <p:sp>
        <p:nvSpPr>
          <p:cNvPr id="7" name="Title 1">
            <a:extLst>
              <a:ext uri="{FF2B5EF4-FFF2-40B4-BE49-F238E27FC236}">
                <a16:creationId xmlns:a16="http://schemas.microsoft.com/office/drawing/2014/main" id="{96A4CA68-F84B-AF48-97CB-E24508B1B2DE}"/>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C4553E-7331-D64B-8DC6-06C0B3B6CB98}"/>
                  </a:ext>
                </a:extLst>
              </p:cNvPr>
              <p:cNvSpPr txBox="1"/>
              <p:nvPr/>
            </p:nvSpPr>
            <p:spPr>
              <a:xfrm>
                <a:off x="3995936" y="2492896"/>
                <a:ext cx="8910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𝒗</m:t>
                      </m:r>
                      <m:r>
                        <a:rPr lang="en-GB" sz="2000" b="1" i="1" smtClean="0">
                          <a:solidFill>
                            <a:srgbClr val="00B050"/>
                          </a:solidFill>
                          <a:latin typeface="Cambria Math" panose="02040503050406030204" pitchFamily="18" charset="0"/>
                        </a:rPr>
                        <m:t>=</m:t>
                      </m:r>
                      <m:r>
                        <a:rPr lang="en-GB" sz="2000" b="1" i="1" smtClean="0">
                          <a:solidFill>
                            <a:srgbClr val="00B050"/>
                          </a:solidFill>
                          <a:latin typeface="Cambria Math" panose="02040503050406030204" pitchFamily="18" charset="0"/>
                        </a:rPr>
                        <m:t>𝒇</m:t>
                      </m:r>
                      <m:r>
                        <a:rPr lang="en-GB" sz="2000" b="1" i="1" smtClean="0">
                          <a:solidFill>
                            <a:srgbClr val="00B050"/>
                          </a:solidFill>
                          <a:latin typeface="Cambria Math" panose="02040503050406030204" pitchFamily="18" charset="0"/>
                        </a:rPr>
                        <m:t> </m:t>
                      </m:r>
                      <m:r>
                        <a:rPr lang="en-GB" sz="2000" b="1" i="1" smtClean="0">
                          <a:solidFill>
                            <a:srgbClr val="00B050"/>
                          </a:solidFill>
                          <a:latin typeface="Cambria Math" panose="02040503050406030204" pitchFamily="18" charset="0"/>
                          <a:ea typeface="Cambria Math" panose="02040503050406030204" pitchFamily="18" charset="0"/>
                        </a:rPr>
                        <m:t>𝝀</m:t>
                      </m:r>
                    </m:oMath>
                  </m:oMathPara>
                </a14:m>
                <a:endParaRPr lang="en-GB" sz="2000" b="1" dirty="0">
                  <a:solidFill>
                    <a:srgbClr val="00B050"/>
                  </a:solidFill>
                </a:endParaRPr>
              </a:p>
            </p:txBody>
          </p:sp>
        </mc:Choice>
        <mc:Fallback xmlns="">
          <p:sp>
            <p:nvSpPr>
              <p:cNvPr id="9" name="TextBox 8">
                <a:extLst>
                  <a:ext uri="{FF2B5EF4-FFF2-40B4-BE49-F238E27FC236}">
                    <a16:creationId xmlns:a16="http://schemas.microsoft.com/office/drawing/2014/main" id="{A1C4553E-7331-D64B-8DC6-06C0B3B6CB98}"/>
                  </a:ext>
                </a:extLst>
              </p:cNvPr>
              <p:cNvSpPr txBox="1">
                <a:spLocks noRot="1" noChangeAspect="1" noMove="1" noResize="1" noEditPoints="1" noAdjustHandles="1" noChangeArrowheads="1" noChangeShapeType="1" noTextEdit="1"/>
              </p:cNvSpPr>
              <p:nvPr/>
            </p:nvSpPr>
            <p:spPr>
              <a:xfrm>
                <a:off x="3995936" y="2492896"/>
                <a:ext cx="891077" cy="307777"/>
              </a:xfrm>
              <a:prstGeom prst="rect">
                <a:avLst/>
              </a:prstGeom>
              <a:blipFill>
                <a:blip r:embed="rId2"/>
                <a:stretch>
                  <a:fillRect l="-2817" t="-3846" r="-5634" b="-30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6036B8A-3368-FF4B-94C6-A38D3EF24EBB}"/>
                  </a:ext>
                </a:extLst>
              </p:cNvPr>
              <p:cNvSpPr/>
              <p:nvPr/>
            </p:nvSpPr>
            <p:spPr>
              <a:xfrm>
                <a:off x="3779912" y="3402676"/>
                <a:ext cx="934678" cy="6238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𝒗</m:t>
                      </m:r>
                      <m:r>
                        <a:rPr lang="en-GB" sz="2000" b="1" i="1" smtClean="0">
                          <a:solidFill>
                            <a:srgbClr val="00B050"/>
                          </a:solidFill>
                          <a:latin typeface="Cambria Math" panose="02040503050406030204" pitchFamily="18" charset="0"/>
                        </a:rPr>
                        <m:t>= </m:t>
                      </m:r>
                      <m:f>
                        <m:fPr>
                          <m:ctrlPr>
                            <a:rPr lang="en-GB" sz="2000" b="1" i="1" smtClean="0">
                              <a:solidFill>
                                <a:srgbClr val="00B050"/>
                              </a:solidFill>
                              <a:latin typeface="Cambria Math" panose="02040503050406030204" pitchFamily="18" charset="0"/>
                            </a:rPr>
                          </m:ctrlPr>
                        </m:fPr>
                        <m:num>
                          <m:r>
                            <a:rPr lang="en-GB" sz="2000" b="1" i="1" smtClean="0">
                              <a:solidFill>
                                <a:srgbClr val="00B050"/>
                              </a:solidFill>
                              <a:latin typeface="Cambria Math" panose="02040503050406030204" pitchFamily="18" charset="0"/>
                            </a:rPr>
                            <m:t>𝒙</m:t>
                          </m:r>
                        </m:num>
                        <m:den>
                          <m:r>
                            <a:rPr lang="en-GB" sz="2000" b="1" i="1" smtClean="0">
                              <a:solidFill>
                                <a:srgbClr val="00B050"/>
                              </a:solidFill>
                              <a:latin typeface="Cambria Math" panose="02040503050406030204" pitchFamily="18" charset="0"/>
                            </a:rPr>
                            <m:t>𝒕</m:t>
                          </m:r>
                        </m:den>
                      </m:f>
                    </m:oMath>
                  </m:oMathPara>
                </a14:m>
                <a:endParaRPr lang="en-GB" sz="2000" dirty="0">
                  <a:solidFill>
                    <a:srgbClr val="00B050"/>
                  </a:solidFill>
                </a:endParaRPr>
              </a:p>
            </p:txBody>
          </p:sp>
        </mc:Choice>
        <mc:Fallback xmlns="">
          <p:sp>
            <p:nvSpPr>
              <p:cNvPr id="10" name="Rectangle 9">
                <a:extLst>
                  <a:ext uri="{FF2B5EF4-FFF2-40B4-BE49-F238E27FC236}">
                    <a16:creationId xmlns:a16="http://schemas.microsoft.com/office/drawing/2014/main" id="{E6036B8A-3368-FF4B-94C6-A38D3EF24EBB}"/>
                  </a:ext>
                </a:extLst>
              </p:cNvPr>
              <p:cNvSpPr>
                <a:spLocks noRot="1" noChangeAspect="1" noMove="1" noResize="1" noEditPoints="1" noAdjustHandles="1" noChangeArrowheads="1" noChangeShapeType="1" noTextEdit="1"/>
              </p:cNvSpPr>
              <p:nvPr/>
            </p:nvSpPr>
            <p:spPr>
              <a:xfrm>
                <a:off x="3779912" y="3402676"/>
                <a:ext cx="934678" cy="623825"/>
              </a:xfrm>
              <a:prstGeom prst="rect">
                <a:avLst/>
              </a:prstGeom>
              <a:blipFill>
                <a:blip r:embed="rId3"/>
                <a:stretch>
                  <a:fillRect b="-4000"/>
                </a:stretch>
              </a:blipFill>
            </p:spPr>
            <p:txBody>
              <a:bodyPr/>
              <a:lstStyle/>
              <a:p>
                <a:r>
                  <a:rPr lang="en-GB">
                    <a:noFill/>
                  </a:rPr>
                  <a:t> </a:t>
                </a:r>
              </a:p>
            </p:txBody>
          </p:sp>
        </mc:Fallback>
      </mc:AlternateContent>
    </p:spTree>
    <p:extLst>
      <p:ext uri="{BB962C8B-B14F-4D97-AF65-F5344CB8AC3E}">
        <p14:creationId xmlns:p14="http://schemas.microsoft.com/office/powerpoint/2010/main" val="876893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3416320"/>
          </a:xfrm>
          <a:prstGeom prst="rect">
            <a:avLst/>
          </a:prstGeom>
          <a:noFill/>
        </p:spPr>
        <p:txBody>
          <a:bodyPr wrap="square" rtlCol="0">
            <a:spAutoFit/>
          </a:bodyPr>
          <a:lstStyle/>
          <a:p>
            <a:endParaRPr lang="en-GB" sz="2400" dirty="0"/>
          </a:p>
          <a:p>
            <a:r>
              <a:rPr lang="en-GB" sz="2400" dirty="0"/>
              <a:t>7. The diagram shows a ripple tank, used to </a:t>
            </a:r>
          </a:p>
          <a:p>
            <a:r>
              <a:rPr lang="en-GB" sz="2400" dirty="0"/>
              <a:t>     generate waves in the laboratory.</a:t>
            </a:r>
          </a:p>
          <a:p>
            <a:r>
              <a:rPr lang="en-GB" sz="2400" dirty="0"/>
              <a:t>     Describe the measurements that must be made in </a:t>
            </a:r>
          </a:p>
          <a:p>
            <a:r>
              <a:rPr lang="en-GB" sz="2400" dirty="0"/>
              <a:t>     order to calculate the velocity of water waves in the tank.</a:t>
            </a:r>
          </a:p>
          <a:p>
            <a:pPr lvl="1"/>
            <a:r>
              <a:rPr lang="en-GB" sz="2400" dirty="0">
                <a:solidFill>
                  <a:srgbClr val="00B050"/>
                </a:solidFill>
              </a:rPr>
              <a:t>Measure wave frequency with a strobe light and wavelength of a wave with a ruler then use</a:t>
            </a:r>
          </a:p>
          <a:p>
            <a:pPr lvl="1"/>
            <a:r>
              <a:rPr lang="en-GB" sz="2400" dirty="0">
                <a:solidFill>
                  <a:srgbClr val="00B050"/>
                </a:solidFill>
              </a:rPr>
              <a:t>or: measure time for a wave to travel a measured distance and </a:t>
            </a:r>
          </a:p>
          <a:p>
            <a:pPr lvl="1"/>
            <a:r>
              <a:rPr lang="en-GB" sz="2400" dirty="0">
                <a:solidFill>
                  <a:srgbClr val="00B050"/>
                </a:solidFill>
              </a:rPr>
              <a:t>use  </a:t>
            </a:r>
          </a:p>
        </p:txBody>
      </p:sp>
      <p:pic>
        <p:nvPicPr>
          <p:cNvPr id="5" name="Picture 4">
            <a:extLst>
              <a:ext uri="{FF2B5EF4-FFF2-40B4-BE49-F238E27FC236}">
                <a16:creationId xmlns:a16="http://schemas.microsoft.com/office/drawing/2014/main" id="{A29527AF-312D-419C-9CEA-D113A7F69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476672"/>
            <a:ext cx="2162175" cy="1700819"/>
          </a:xfrm>
          <a:prstGeom prst="rect">
            <a:avLst/>
          </a:prstGeom>
        </p:spPr>
      </p:pic>
      <p:sp>
        <p:nvSpPr>
          <p:cNvPr id="8" name="Title 1">
            <a:extLst>
              <a:ext uri="{FF2B5EF4-FFF2-40B4-BE49-F238E27FC236}">
                <a16:creationId xmlns:a16="http://schemas.microsoft.com/office/drawing/2014/main" id="{595E6522-7942-3A43-989B-5762671791A4}"/>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370259-125C-2347-8265-BD31C44C5A87}"/>
                  </a:ext>
                </a:extLst>
              </p:cNvPr>
              <p:cNvSpPr txBox="1"/>
              <p:nvPr/>
            </p:nvSpPr>
            <p:spPr>
              <a:xfrm>
                <a:off x="3995936" y="2924944"/>
                <a:ext cx="8910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𝒗</m:t>
                      </m:r>
                      <m:r>
                        <a:rPr lang="en-GB" sz="2000" b="1" i="1" smtClean="0">
                          <a:solidFill>
                            <a:srgbClr val="00B050"/>
                          </a:solidFill>
                          <a:latin typeface="Cambria Math" panose="02040503050406030204" pitchFamily="18" charset="0"/>
                        </a:rPr>
                        <m:t>=</m:t>
                      </m:r>
                      <m:r>
                        <a:rPr lang="en-GB" sz="2000" b="1" i="1" smtClean="0">
                          <a:solidFill>
                            <a:srgbClr val="00B050"/>
                          </a:solidFill>
                          <a:latin typeface="Cambria Math" panose="02040503050406030204" pitchFamily="18" charset="0"/>
                        </a:rPr>
                        <m:t>𝒇</m:t>
                      </m:r>
                      <m:r>
                        <a:rPr lang="en-GB" sz="2000" b="1" i="1" smtClean="0">
                          <a:solidFill>
                            <a:srgbClr val="00B050"/>
                          </a:solidFill>
                          <a:latin typeface="Cambria Math" panose="02040503050406030204" pitchFamily="18" charset="0"/>
                        </a:rPr>
                        <m:t> </m:t>
                      </m:r>
                      <m:r>
                        <a:rPr lang="en-GB" sz="2000" b="1" i="1" smtClean="0">
                          <a:solidFill>
                            <a:srgbClr val="00B050"/>
                          </a:solidFill>
                          <a:latin typeface="Cambria Math" panose="02040503050406030204" pitchFamily="18" charset="0"/>
                          <a:ea typeface="Cambria Math" panose="02040503050406030204" pitchFamily="18" charset="0"/>
                        </a:rPr>
                        <m:t>𝝀</m:t>
                      </m:r>
                    </m:oMath>
                  </m:oMathPara>
                </a14:m>
                <a:endParaRPr lang="en-GB" sz="2000" b="1" dirty="0">
                  <a:solidFill>
                    <a:srgbClr val="00B050"/>
                  </a:solidFill>
                </a:endParaRPr>
              </a:p>
            </p:txBody>
          </p:sp>
        </mc:Choice>
        <mc:Fallback xmlns="">
          <p:sp>
            <p:nvSpPr>
              <p:cNvPr id="9" name="TextBox 8">
                <a:extLst>
                  <a:ext uri="{FF2B5EF4-FFF2-40B4-BE49-F238E27FC236}">
                    <a16:creationId xmlns:a16="http://schemas.microsoft.com/office/drawing/2014/main" id="{46370259-125C-2347-8265-BD31C44C5A87}"/>
                  </a:ext>
                </a:extLst>
              </p:cNvPr>
              <p:cNvSpPr txBox="1">
                <a:spLocks noRot="1" noChangeAspect="1" noMove="1" noResize="1" noEditPoints="1" noAdjustHandles="1" noChangeArrowheads="1" noChangeShapeType="1" noTextEdit="1"/>
              </p:cNvSpPr>
              <p:nvPr/>
            </p:nvSpPr>
            <p:spPr>
              <a:xfrm>
                <a:off x="3995936" y="2924944"/>
                <a:ext cx="891077" cy="307777"/>
              </a:xfrm>
              <a:prstGeom prst="rect">
                <a:avLst/>
              </a:prstGeom>
              <a:blipFill>
                <a:blip r:embed="rId3"/>
                <a:stretch>
                  <a:fillRect l="-2817" t="-3846" r="-5634" b="-34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E8BDFC4-1CDA-1D40-9106-3B00BE719BC3}"/>
                  </a:ext>
                </a:extLst>
              </p:cNvPr>
              <p:cNvSpPr/>
              <p:nvPr/>
            </p:nvSpPr>
            <p:spPr>
              <a:xfrm>
                <a:off x="1259632" y="3595019"/>
                <a:ext cx="934678" cy="6238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𝒗</m:t>
                      </m:r>
                      <m:r>
                        <a:rPr lang="en-GB" sz="2000" b="1" i="1" smtClean="0">
                          <a:solidFill>
                            <a:srgbClr val="00B050"/>
                          </a:solidFill>
                          <a:latin typeface="Cambria Math" panose="02040503050406030204" pitchFamily="18" charset="0"/>
                        </a:rPr>
                        <m:t>= </m:t>
                      </m:r>
                      <m:f>
                        <m:fPr>
                          <m:ctrlPr>
                            <a:rPr lang="en-GB" sz="2000" b="1" i="1" smtClean="0">
                              <a:solidFill>
                                <a:srgbClr val="00B050"/>
                              </a:solidFill>
                              <a:latin typeface="Cambria Math" panose="02040503050406030204" pitchFamily="18" charset="0"/>
                            </a:rPr>
                          </m:ctrlPr>
                        </m:fPr>
                        <m:num>
                          <m:r>
                            <a:rPr lang="en-GB" sz="2000" b="1" i="1" smtClean="0">
                              <a:solidFill>
                                <a:srgbClr val="00B050"/>
                              </a:solidFill>
                              <a:latin typeface="Cambria Math" panose="02040503050406030204" pitchFamily="18" charset="0"/>
                            </a:rPr>
                            <m:t>𝒙</m:t>
                          </m:r>
                        </m:num>
                        <m:den>
                          <m:r>
                            <a:rPr lang="en-GB" sz="2000" b="1" i="1" smtClean="0">
                              <a:solidFill>
                                <a:srgbClr val="00B050"/>
                              </a:solidFill>
                              <a:latin typeface="Cambria Math" panose="02040503050406030204" pitchFamily="18" charset="0"/>
                            </a:rPr>
                            <m:t>𝒕</m:t>
                          </m:r>
                        </m:den>
                      </m:f>
                    </m:oMath>
                  </m:oMathPara>
                </a14:m>
                <a:endParaRPr lang="en-GB" sz="2000" dirty="0">
                  <a:solidFill>
                    <a:srgbClr val="00B050"/>
                  </a:solidFill>
                </a:endParaRPr>
              </a:p>
            </p:txBody>
          </p:sp>
        </mc:Choice>
        <mc:Fallback xmlns="">
          <p:sp>
            <p:nvSpPr>
              <p:cNvPr id="10" name="Rectangle 9">
                <a:extLst>
                  <a:ext uri="{FF2B5EF4-FFF2-40B4-BE49-F238E27FC236}">
                    <a16:creationId xmlns:a16="http://schemas.microsoft.com/office/drawing/2014/main" id="{6E8BDFC4-1CDA-1D40-9106-3B00BE719BC3}"/>
                  </a:ext>
                </a:extLst>
              </p:cNvPr>
              <p:cNvSpPr>
                <a:spLocks noRot="1" noChangeAspect="1" noMove="1" noResize="1" noEditPoints="1" noAdjustHandles="1" noChangeArrowheads="1" noChangeShapeType="1" noTextEdit="1"/>
              </p:cNvSpPr>
              <p:nvPr/>
            </p:nvSpPr>
            <p:spPr>
              <a:xfrm>
                <a:off x="1259632" y="3595019"/>
                <a:ext cx="934678" cy="623825"/>
              </a:xfrm>
              <a:prstGeom prst="rect">
                <a:avLst/>
              </a:prstGeom>
              <a:blipFill>
                <a:blip r:embed="rId4"/>
                <a:stretch>
                  <a:fillRect b="-4000"/>
                </a:stretch>
              </a:blipFill>
            </p:spPr>
            <p:txBody>
              <a:bodyPr/>
              <a:lstStyle/>
              <a:p>
                <a:r>
                  <a:rPr lang="en-GB">
                    <a:noFill/>
                  </a:rPr>
                  <a:t> </a:t>
                </a:r>
              </a:p>
            </p:txBody>
          </p:sp>
        </mc:Fallback>
      </mc:AlternateContent>
    </p:spTree>
    <p:extLst>
      <p:ext uri="{BB962C8B-B14F-4D97-AF65-F5344CB8AC3E}">
        <p14:creationId xmlns:p14="http://schemas.microsoft.com/office/powerpoint/2010/main" val="2035263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5262979"/>
          </a:xfrm>
          <a:prstGeom prst="rect">
            <a:avLst/>
          </a:prstGeom>
          <a:noFill/>
        </p:spPr>
        <p:txBody>
          <a:bodyPr wrap="square" rtlCol="0">
            <a:spAutoFit/>
          </a:bodyPr>
          <a:lstStyle/>
          <a:p>
            <a:pPr marL="457200" indent="-457200">
              <a:buFont typeface="+mj-lt"/>
              <a:buAutoNum type="arabicPeriod" startAt="8"/>
            </a:pPr>
            <a:r>
              <a:rPr lang="en-GB" sz="2400" dirty="0"/>
              <a:t>(Physics HT only) The sound waves from a noisy jet travel from the air into water. Which property of the wave will not change?</a:t>
            </a:r>
          </a:p>
          <a:p>
            <a:pPr lvl="1"/>
            <a:r>
              <a:rPr lang="en-GB" sz="2400" b="1" dirty="0">
                <a:solidFill>
                  <a:srgbClr val="00B050"/>
                </a:solidFill>
              </a:rPr>
              <a:t>Frequency.</a:t>
            </a:r>
          </a:p>
          <a:p>
            <a:pPr marL="457200" indent="-457200">
              <a:buFont typeface="+mj-lt"/>
              <a:buAutoNum type="arabicPeriod" startAt="8"/>
            </a:pPr>
            <a:r>
              <a:rPr lang="en-GB" sz="2400" dirty="0"/>
              <a:t>(Physics HT only) The Eiffel Tower is made of iron. The speed of sound in iron is 4000m/s. Someone at the top hits the iron with a hammer and the sound can be heard at the bottom 0.08s later. How tall is the Eiffel Tower?</a:t>
            </a:r>
          </a:p>
          <a:p>
            <a:pPr lvl="1"/>
            <a:r>
              <a:rPr lang="en-GB" sz="2400" b="1" dirty="0">
                <a:solidFill>
                  <a:srgbClr val="00B050"/>
                </a:solidFill>
              </a:rPr>
              <a:t>                                                 </a:t>
            </a:r>
            <a:r>
              <a:rPr lang="en-GB" sz="2400" b="1" i="1" dirty="0">
                <a:solidFill>
                  <a:srgbClr val="00B050"/>
                </a:solidFill>
                <a:latin typeface="Times" pitchFamily="2" charset="0"/>
              </a:rPr>
              <a:t>x</a:t>
            </a:r>
            <a:r>
              <a:rPr lang="en-GB" sz="2400" b="1" dirty="0">
                <a:solidFill>
                  <a:srgbClr val="00B050"/>
                </a:solidFill>
              </a:rPr>
              <a:t> (height) = 4000 x 0.08   = 320m</a:t>
            </a:r>
          </a:p>
          <a:p>
            <a:pPr lvl="1"/>
            <a:endParaRPr lang="en-GB" sz="2400" dirty="0">
              <a:solidFill>
                <a:srgbClr val="00B050"/>
              </a:solidFill>
            </a:endParaRPr>
          </a:p>
          <a:p>
            <a:pPr marL="457200" indent="-457200">
              <a:buFont typeface="+mj-lt"/>
              <a:buAutoNum type="arabicPeriod" startAt="8"/>
            </a:pPr>
            <a:r>
              <a:rPr lang="en-GB" sz="2400" dirty="0"/>
              <a:t>(Physics only) The diagram shows a light ray striking a plane mirror. Copy and complete the diagram (include all labels).</a:t>
            </a:r>
          </a:p>
          <a:p>
            <a:pPr lvl="1"/>
            <a:r>
              <a:rPr lang="en-GB" sz="2400" b="1" dirty="0">
                <a:solidFill>
                  <a:srgbClr val="00B050"/>
                </a:solidFill>
              </a:rPr>
              <a:t>(angle of incidence = angle of reflection)</a:t>
            </a:r>
          </a:p>
          <a:p>
            <a:pPr marL="457200" indent="-457200">
              <a:buFont typeface="+mj-lt"/>
              <a:buAutoNum type="arabicPeriod" startAt="8"/>
            </a:pPr>
            <a:endParaRPr lang="en-GB" sz="2400" dirty="0"/>
          </a:p>
          <a:p>
            <a:pPr marL="457200" indent="-457200">
              <a:buFont typeface="+mj-lt"/>
              <a:buAutoNum type="arabicPeriod" startAt="8"/>
            </a:pPr>
            <a:endParaRPr lang="en-GB" sz="24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pSp>
        <p:nvGrpSpPr>
          <p:cNvPr id="7" name="Group 6"/>
          <p:cNvGrpSpPr/>
          <p:nvPr/>
        </p:nvGrpSpPr>
        <p:grpSpPr>
          <a:xfrm>
            <a:off x="3630888" y="4840551"/>
            <a:ext cx="4397761" cy="1634129"/>
            <a:chOff x="3831809" y="2766085"/>
            <a:chExt cx="4397761" cy="1634129"/>
          </a:xfrm>
        </p:grpSpPr>
        <p:pic>
          <p:nvPicPr>
            <p:cNvPr id="8" name="Picture 4" descr="Calculation of the angle of reflection">
              <a:extLst>
                <a:ext uri="{FF2B5EF4-FFF2-40B4-BE49-F238E27FC236}">
                  <a16:creationId xmlns:a16="http://schemas.microsoft.com/office/drawing/2014/main" id="{473570BE-AE7D-45F5-BC2A-53ED317EB0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73" t="7077" r="3783" b="2720"/>
            <a:stretch/>
          </p:blipFill>
          <p:spPr bwMode="auto">
            <a:xfrm>
              <a:off x="6357362" y="2766085"/>
              <a:ext cx="1872208" cy="1512169"/>
            </a:xfrm>
            <a:prstGeom prst="rect">
              <a:avLst/>
            </a:prstGeom>
            <a:noFill/>
            <a:extLst>
              <a:ext uri="{909E8E84-426E-40DD-AFC4-6F175D3DCCD1}">
                <a14:hiddenFill xmlns:a14="http://schemas.microsoft.com/office/drawing/2010/main">
                  <a:solidFill>
                    <a:srgbClr val="FFFFFF"/>
                  </a:solidFill>
                </a14:hiddenFill>
              </a:ext>
            </a:extLst>
          </p:spPr>
        </p:pic>
        <p:sp>
          <p:nvSpPr>
            <p:cNvPr id="9" name="Arc 8">
              <a:extLst>
                <a:ext uri="{FF2B5EF4-FFF2-40B4-BE49-F238E27FC236}">
                  <a16:creationId xmlns:a16="http://schemas.microsoft.com/office/drawing/2014/main" id="{9136EDC1-483D-4E2A-B1E5-3BDF73A839F8}"/>
                </a:ext>
              </a:extLst>
            </p:cNvPr>
            <p:cNvSpPr/>
            <p:nvPr/>
          </p:nvSpPr>
          <p:spPr>
            <a:xfrm>
              <a:off x="7050490" y="3752355"/>
              <a:ext cx="449738" cy="144016"/>
            </a:xfrm>
            <a:prstGeom prst="arc">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65DCD78F-3B47-4CE7-9958-6E55BEBE9817}"/>
                </a:ext>
              </a:extLst>
            </p:cNvPr>
            <p:cNvCxnSpPr/>
            <p:nvPr/>
          </p:nvCxnSpPr>
          <p:spPr>
            <a:xfrm flipV="1">
              <a:off x="5941919" y="3912127"/>
              <a:ext cx="1440160" cy="28803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3F6A504-F33D-4E6D-BF9A-D4FB4CA266CA}"/>
                </a:ext>
              </a:extLst>
            </p:cNvPr>
            <p:cNvCxnSpPr>
              <a:cxnSpLocks/>
            </p:cNvCxnSpPr>
            <p:nvPr/>
          </p:nvCxnSpPr>
          <p:spPr>
            <a:xfrm flipV="1">
              <a:off x="7287868" y="3028862"/>
              <a:ext cx="740516" cy="1171297"/>
            </a:xfrm>
            <a:prstGeom prst="straightConnector1">
              <a:avLst/>
            </a:prstGeom>
            <a:ln w="317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31809" y="4000104"/>
              <a:ext cx="2232248" cy="400110"/>
            </a:xfrm>
            <a:prstGeom prst="rect">
              <a:avLst/>
            </a:prstGeom>
            <a:noFill/>
          </p:spPr>
          <p:txBody>
            <a:bodyPr wrap="square" rtlCol="0">
              <a:spAutoFit/>
            </a:bodyPr>
            <a:lstStyle/>
            <a:p>
              <a:pPr algn="r"/>
              <a:r>
                <a:rPr lang="en-GB" b="1">
                  <a:solidFill>
                    <a:srgbClr val="00B050"/>
                  </a:solidFill>
                </a:rPr>
                <a:t>Angle of reflection</a:t>
              </a:r>
              <a:r>
                <a:rPr lang="en-GB" sz="2000"/>
                <a:t>	</a:t>
              </a:r>
              <a:endParaRPr lang="en-GB" sz="2000" dirty="0"/>
            </a:p>
          </p:txBody>
        </p:sp>
      </p:grpSp>
      <p:sp>
        <p:nvSpPr>
          <p:cNvPr id="14" name="Title 1">
            <a:extLst>
              <a:ext uri="{FF2B5EF4-FFF2-40B4-BE49-F238E27FC236}">
                <a16:creationId xmlns:a16="http://schemas.microsoft.com/office/drawing/2014/main" id="{66B60104-68EC-6342-BFB4-17B681018300}"/>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C405F77-D59A-7444-B7F6-DFAE4D12DD2D}"/>
                  </a:ext>
                </a:extLst>
              </p:cNvPr>
              <p:cNvSpPr/>
              <p:nvPr/>
            </p:nvSpPr>
            <p:spPr>
              <a:xfrm>
                <a:off x="467544" y="3302504"/>
                <a:ext cx="934678" cy="6238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𝒗</m:t>
                      </m:r>
                      <m:r>
                        <a:rPr lang="en-GB" sz="2000" b="1" i="1" smtClean="0">
                          <a:solidFill>
                            <a:srgbClr val="00B050"/>
                          </a:solidFill>
                          <a:latin typeface="Cambria Math" panose="02040503050406030204" pitchFamily="18" charset="0"/>
                        </a:rPr>
                        <m:t>= </m:t>
                      </m:r>
                      <m:f>
                        <m:fPr>
                          <m:ctrlPr>
                            <a:rPr lang="en-GB" sz="2000" b="1" i="1" smtClean="0">
                              <a:solidFill>
                                <a:srgbClr val="00B050"/>
                              </a:solidFill>
                              <a:latin typeface="Cambria Math" panose="02040503050406030204" pitchFamily="18" charset="0"/>
                            </a:rPr>
                          </m:ctrlPr>
                        </m:fPr>
                        <m:num>
                          <m:r>
                            <a:rPr lang="en-GB" sz="2000" b="1" i="1" smtClean="0">
                              <a:solidFill>
                                <a:srgbClr val="00B050"/>
                              </a:solidFill>
                              <a:latin typeface="Cambria Math" panose="02040503050406030204" pitchFamily="18" charset="0"/>
                            </a:rPr>
                            <m:t>𝒙</m:t>
                          </m:r>
                        </m:num>
                        <m:den>
                          <m:r>
                            <a:rPr lang="en-GB" sz="2000" b="1" i="1" smtClean="0">
                              <a:solidFill>
                                <a:srgbClr val="00B050"/>
                              </a:solidFill>
                              <a:latin typeface="Cambria Math" panose="02040503050406030204" pitchFamily="18" charset="0"/>
                            </a:rPr>
                            <m:t>𝒕</m:t>
                          </m:r>
                        </m:den>
                      </m:f>
                    </m:oMath>
                  </m:oMathPara>
                </a14:m>
                <a:endParaRPr lang="en-GB" sz="2000" dirty="0">
                  <a:solidFill>
                    <a:srgbClr val="00B050"/>
                  </a:solidFill>
                </a:endParaRPr>
              </a:p>
            </p:txBody>
          </p:sp>
        </mc:Choice>
        <mc:Fallback xmlns="">
          <p:sp>
            <p:nvSpPr>
              <p:cNvPr id="15" name="Rectangle 14">
                <a:extLst>
                  <a:ext uri="{FF2B5EF4-FFF2-40B4-BE49-F238E27FC236}">
                    <a16:creationId xmlns:a16="http://schemas.microsoft.com/office/drawing/2014/main" id="{3C405F77-D59A-7444-B7F6-DFAE4D12DD2D}"/>
                  </a:ext>
                </a:extLst>
              </p:cNvPr>
              <p:cNvSpPr>
                <a:spLocks noRot="1" noChangeAspect="1" noMove="1" noResize="1" noEditPoints="1" noAdjustHandles="1" noChangeArrowheads="1" noChangeShapeType="1" noTextEdit="1"/>
              </p:cNvSpPr>
              <p:nvPr/>
            </p:nvSpPr>
            <p:spPr>
              <a:xfrm>
                <a:off x="467544" y="3302504"/>
                <a:ext cx="934678" cy="623825"/>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511E800-4EEE-424A-9367-2282518BB1B3}"/>
                  </a:ext>
                </a:extLst>
              </p:cNvPr>
              <p:cNvSpPr/>
              <p:nvPr/>
            </p:nvSpPr>
            <p:spPr>
              <a:xfrm>
                <a:off x="1824688" y="3323800"/>
                <a:ext cx="1806200" cy="623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00B050"/>
                          </a:solidFill>
                          <a:latin typeface="Cambria Math" panose="02040503050406030204" pitchFamily="18" charset="0"/>
                        </a:rPr>
                        <m:t>𝟒𝟎𝟎𝟎</m:t>
                      </m:r>
                      <m:r>
                        <a:rPr lang="en-GB" sz="2000" b="1" i="1" smtClean="0">
                          <a:solidFill>
                            <a:srgbClr val="00B050"/>
                          </a:solidFill>
                          <a:latin typeface="Cambria Math" panose="02040503050406030204" pitchFamily="18" charset="0"/>
                        </a:rPr>
                        <m:t>= </m:t>
                      </m:r>
                      <m:f>
                        <m:fPr>
                          <m:ctrlPr>
                            <a:rPr lang="en-GB" sz="2000" b="1" i="1" smtClean="0">
                              <a:solidFill>
                                <a:srgbClr val="00B050"/>
                              </a:solidFill>
                              <a:latin typeface="Cambria Math" panose="02040503050406030204" pitchFamily="18" charset="0"/>
                            </a:rPr>
                          </m:ctrlPr>
                        </m:fPr>
                        <m:num>
                          <m:r>
                            <a:rPr lang="en-GB" sz="2000" b="1" i="1" smtClean="0">
                              <a:solidFill>
                                <a:srgbClr val="00B050"/>
                              </a:solidFill>
                              <a:latin typeface="Cambria Math" panose="02040503050406030204" pitchFamily="18" charset="0"/>
                            </a:rPr>
                            <m:t>𝒙</m:t>
                          </m:r>
                        </m:num>
                        <m:den>
                          <m:r>
                            <a:rPr lang="en-GB" sz="2000" b="1" i="1" smtClean="0">
                              <a:solidFill>
                                <a:srgbClr val="00B050"/>
                              </a:solidFill>
                              <a:latin typeface="Cambria Math" panose="02040503050406030204" pitchFamily="18" charset="0"/>
                            </a:rPr>
                            <m:t>𝟎</m:t>
                          </m:r>
                          <m:r>
                            <a:rPr lang="en-GB" sz="2000" b="1" i="1" smtClean="0">
                              <a:solidFill>
                                <a:srgbClr val="00B050"/>
                              </a:solidFill>
                              <a:latin typeface="Cambria Math" panose="02040503050406030204" pitchFamily="18" charset="0"/>
                            </a:rPr>
                            <m:t>.</m:t>
                          </m:r>
                          <m:r>
                            <a:rPr lang="en-GB" sz="2000" b="1" i="1" smtClean="0">
                              <a:solidFill>
                                <a:srgbClr val="00B050"/>
                              </a:solidFill>
                              <a:latin typeface="Cambria Math" panose="02040503050406030204" pitchFamily="18" charset="0"/>
                            </a:rPr>
                            <m:t>𝟎𝟖</m:t>
                          </m:r>
                        </m:den>
                      </m:f>
                    </m:oMath>
                  </m:oMathPara>
                </a14:m>
                <a:endParaRPr lang="en-GB" sz="2000" dirty="0">
                  <a:solidFill>
                    <a:srgbClr val="00B050"/>
                  </a:solidFill>
                </a:endParaRPr>
              </a:p>
            </p:txBody>
          </p:sp>
        </mc:Choice>
        <mc:Fallback xmlns="">
          <p:sp>
            <p:nvSpPr>
              <p:cNvPr id="16" name="Rectangle 15">
                <a:extLst>
                  <a:ext uri="{FF2B5EF4-FFF2-40B4-BE49-F238E27FC236}">
                    <a16:creationId xmlns:a16="http://schemas.microsoft.com/office/drawing/2014/main" id="{5511E800-4EEE-424A-9367-2282518BB1B3}"/>
                  </a:ext>
                </a:extLst>
              </p:cNvPr>
              <p:cNvSpPr>
                <a:spLocks noRot="1" noChangeAspect="1" noMove="1" noResize="1" noEditPoints="1" noAdjustHandles="1" noChangeArrowheads="1" noChangeShapeType="1" noTextEdit="1"/>
              </p:cNvSpPr>
              <p:nvPr/>
            </p:nvSpPr>
            <p:spPr>
              <a:xfrm>
                <a:off x="1824688" y="3323800"/>
                <a:ext cx="1806200" cy="623953"/>
              </a:xfrm>
              <a:prstGeom prst="rect">
                <a:avLst/>
              </a:prstGeom>
              <a:blipFill>
                <a:blip r:embed="rId4"/>
                <a:stretch>
                  <a:fillRect b="-4000"/>
                </a:stretch>
              </a:blipFill>
            </p:spPr>
            <p:txBody>
              <a:bodyPr/>
              <a:lstStyle/>
              <a:p>
                <a:r>
                  <a:rPr lang="en-GB">
                    <a:noFill/>
                  </a:rPr>
                  <a:t> </a:t>
                </a:r>
              </a:p>
            </p:txBody>
          </p:sp>
        </mc:Fallback>
      </mc:AlternateContent>
    </p:spTree>
    <p:extLst>
      <p:ext uri="{BB962C8B-B14F-4D97-AF65-F5344CB8AC3E}">
        <p14:creationId xmlns:p14="http://schemas.microsoft.com/office/powerpoint/2010/main" val="141171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6247864"/>
          </a:xfrm>
          <a:prstGeom prst="rect">
            <a:avLst/>
          </a:prstGeom>
          <a:noFill/>
        </p:spPr>
        <p:txBody>
          <a:bodyPr wrap="square" rtlCol="0">
            <a:spAutoFit/>
          </a:bodyPr>
          <a:lstStyle/>
          <a:p>
            <a:pPr marL="457200" indent="-457200">
              <a:buFont typeface="+mj-lt"/>
              <a:buAutoNum type="arabicPeriod" startAt="11"/>
            </a:pPr>
            <a:r>
              <a:rPr lang="en-GB" sz="2400" dirty="0"/>
              <a:t>(Physics only) When light strikes a black curtain, very little light gets reflected. What happens to the light? </a:t>
            </a:r>
          </a:p>
          <a:p>
            <a:pPr lvl="1"/>
            <a:r>
              <a:rPr lang="en-GB" sz="2400" b="1" dirty="0">
                <a:solidFill>
                  <a:srgbClr val="00B050"/>
                </a:solidFill>
              </a:rPr>
              <a:t>It is absorbed by the curtain as heat energy.</a:t>
            </a:r>
          </a:p>
          <a:p>
            <a:pPr marL="457200" indent="-457200">
              <a:buFont typeface="+mj-lt"/>
              <a:buAutoNum type="arabicPeriod" startAt="12"/>
            </a:pPr>
            <a:r>
              <a:rPr lang="en-GB" sz="2400" dirty="0"/>
              <a:t>(Physics only) Explain why you can not see your reflection when you look into a piece of white plastic held in front of you. </a:t>
            </a:r>
          </a:p>
          <a:p>
            <a:pPr lvl="1"/>
            <a:r>
              <a:rPr lang="en-GB" sz="2400" b="1" dirty="0">
                <a:solidFill>
                  <a:srgbClr val="00B050"/>
                </a:solidFill>
              </a:rPr>
              <a:t>Light rays are scattered in all directions – diffuse reflection.</a:t>
            </a:r>
            <a:endParaRPr lang="en-GB" sz="2400" b="1" dirty="0"/>
          </a:p>
          <a:p>
            <a:pPr marL="457200" indent="-457200">
              <a:buAutoNum type="arabicPeriod" startAt="12"/>
            </a:pPr>
            <a:r>
              <a:rPr lang="en-GB" sz="2400" dirty="0"/>
              <a:t>(Physics only) When waves flow from deep water to shallow water the wave can bend (diffract). What happens to the speed of the wave to allow this to happen? </a:t>
            </a:r>
          </a:p>
          <a:p>
            <a:pPr lvl="1"/>
            <a:r>
              <a:rPr lang="en-GB" sz="2400" b="1" dirty="0">
                <a:solidFill>
                  <a:srgbClr val="00B050"/>
                </a:solidFill>
              </a:rPr>
              <a:t>Waves slow down in shallow water.</a:t>
            </a:r>
          </a:p>
          <a:p>
            <a:r>
              <a:rPr lang="en-GB" sz="2400" b="1" dirty="0">
                <a:solidFill>
                  <a:srgbClr val="00B050"/>
                </a:solidFill>
              </a:rPr>
              <a:t>       Bottom of wave enters shallow water before top </a:t>
            </a:r>
          </a:p>
          <a:p>
            <a:r>
              <a:rPr lang="en-GB" sz="2400" b="1" dirty="0">
                <a:solidFill>
                  <a:srgbClr val="00B050"/>
                </a:solidFill>
              </a:rPr>
              <a:t>       of wave. Therefore bottom of wave slows down</a:t>
            </a:r>
          </a:p>
          <a:p>
            <a:r>
              <a:rPr lang="en-GB" sz="2400" b="1" dirty="0">
                <a:solidFill>
                  <a:srgbClr val="00B050"/>
                </a:solidFill>
              </a:rPr>
              <a:t>       before the top, causing the wave to bend.</a:t>
            </a:r>
          </a:p>
          <a:p>
            <a:endParaRPr lang="en-GB" sz="2400" dirty="0"/>
          </a:p>
          <a:p>
            <a:endParaRPr lang="en-GB" sz="2400" dirty="0"/>
          </a:p>
          <a:p>
            <a:endParaRPr lang="en-GB" sz="2400" dirty="0"/>
          </a:p>
          <a:p>
            <a:r>
              <a:rPr lang="en-GB" sz="1600" dirty="0"/>
              <a:t> </a:t>
            </a:r>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E04747F9-A922-49F9-B9CC-115FA15B4D8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588223" y="3787719"/>
            <a:ext cx="2476263" cy="1229877"/>
          </a:xfrm>
          <a:prstGeom prst="rect">
            <a:avLst/>
          </a:prstGeom>
        </p:spPr>
      </p:pic>
      <p:sp>
        <p:nvSpPr>
          <p:cNvPr id="8" name="Title 1">
            <a:extLst>
              <a:ext uri="{FF2B5EF4-FFF2-40B4-BE49-F238E27FC236}">
                <a16:creationId xmlns:a16="http://schemas.microsoft.com/office/drawing/2014/main" id="{1B35164E-990B-734E-860E-CD15AA5F2573}"/>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p:spTree>
    <p:extLst>
      <p:ext uri="{BB962C8B-B14F-4D97-AF65-F5344CB8AC3E}">
        <p14:creationId xmlns:p14="http://schemas.microsoft.com/office/powerpoint/2010/main" val="1500234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064487" cy="5570756"/>
          </a:xfrm>
          <a:prstGeom prst="rect">
            <a:avLst/>
          </a:prstGeom>
          <a:noFill/>
        </p:spPr>
        <p:txBody>
          <a:bodyPr wrap="square" rtlCol="0">
            <a:spAutoFit/>
          </a:bodyPr>
          <a:lstStyle/>
          <a:p>
            <a:pPr marL="457200" indent="-457200">
              <a:buFont typeface="+mj-lt"/>
              <a:buAutoNum type="arabicPeriod"/>
            </a:pPr>
            <a:endParaRPr lang="en-GB" sz="2400" dirty="0"/>
          </a:p>
          <a:p>
            <a:pPr marL="457200" indent="-457200">
              <a:buFont typeface="+mj-lt"/>
              <a:buAutoNum type="arabicPeriod" startAt="14"/>
            </a:pPr>
            <a:r>
              <a:rPr lang="en-GB" sz="2400" dirty="0"/>
              <a:t>(Physics HT only) Describe how sound waves in the air are converted to vibrations in solids by the ear. </a:t>
            </a:r>
            <a:endParaRPr lang="en-GB" sz="2400" b="1" dirty="0"/>
          </a:p>
          <a:p>
            <a:pPr lvl="1"/>
            <a:r>
              <a:rPr lang="en-GB" sz="2400" dirty="0">
                <a:solidFill>
                  <a:srgbClr val="00B050"/>
                </a:solidFill>
              </a:rPr>
              <a:t>Compressions in the air cause the ear drum to flex inwards and outwards. This sets up vibrations of the bones in the inner ear. </a:t>
            </a:r>
            <a:endParaRPr lang="en-GB" sz="2400" dirty="0"/>
          </a:p>
          <a:p>
            <a:pPr marL="457200" indent="-457200">
              <a:buFont typeface="+mj-lt"/>
              <a:buAutoNum type="arabicPeriod" startAt="14"/>
            </a:pPr>
            <a:r>
              <a:rPr lang="en-GB" sz="2400" dirty="0"/>
              <a:t>(Physics HT only) Which of the following represents the frequency range of human hearing? </a:t>
            </a:r>
            <a:endParaRPr lang="en-GB" sz="2400" b="1" dirty="0"/>
          </a:p>
          <a:p>
            <a:pPr marL="457200" indent="-457200">
              <a:buFont typeface="+mj-lt"/>
              <a:buAutoNum type="arabicPeriod" startAt="14"/>
            </a:pPr>
            <a:endParaRPr lang="en-GB" sz="2400" dirty="0"/>
          </a:p>
          <a:p>
            <a:pPr algn="ctr"/>
            <a:r>
              <a:rPr lang="en-GB" sz="2400" dirty="0"/>
              <a:t>200Hz to 2000Hz       </a:t>
            </a:r>
            <a:r>
              <a:rPr lang="en-GB" sz="2400" dirty="0">
                <a:solidFill>
                  <a:srgbClr val="00B050"/>
                </a:solidFill>
              </a:rPr>
              <a:t>20Hz to 20 000Hz      </a:t>
            </a:r>
            <a:r>
              <a:rPr lang="en-GB" sz="2400" dirty="0"/>
              <a:t>2000Hz to 200 000Hz</a:t>
            </a:r>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6"/>
            </a:pPr>
            <a:r>
              <a:rPr lang="en-GB" sz="2400" dirty="0"/>
              <a:t>(Physics HT only) What are ultrasound waves? </a:t>
            </a:r>
          </a:p>
          <a:p>
            <a:pPr lvl="1"/>
            <a:r>
              <a:rPr lang="en-GB" sz="2400" dirty="0">
                <a:solidFill>
                  <a:srgbClr val="00B050"/>
                </a:solidFill>
              </a:rPr>
              <a:t>Sound waves with a frequency higher than humans can hear.</a:t>
            </a:r>
          </a:p>
          <a:p>
            <a:pPr lvl="1"/>
            <a:endParaRPr lang="en-GB" sz="2400" dirty="0"/>
          </a:p>
          <a:p>
            <a:endParaRPr lang="en-GB" sz="20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sp>
        <p:nvSpPr>
          <p:cNvPr id="8" name="Title 1">
            <a:extLst>
              <a:ext uri="{FF2B5EF4-FFF2-40B4-BE49-F238E27FC236}">
                <a16:creationId xmlns:a16="http://schemas.microsoft.com/office/drawing/2014/main" id="{7E83C202-C593-FF4B-9052-D82BDBC699B4}"/>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p:spTree>
    <p:extLst>
      <p:ext uri="{BB962C8B-B14F-4D97-AF65-F5344CB8AC3E}">
        <p14:creationId xmlns:p14="http://schemas.microsoft.com/office/powerpoint/2010/main" val="4165502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 y="671015"/>
            <a:ext cx="8964488" cy="3662541"/>
          </a:xfrm>
          <a:prstGeom prst="rect">
            <a:avLst/>
          </a:prstGeom>
          <a:noFill/>
        </p:spPr>
        <p:txBody>
          <a:bodyPr wrap="square" rtlCol="0">
            <a:spAutoFit/>
          </a:bodyPr>
          <a:lstStyle/>
          <a:p>
            <a:pPr marL="457200" indent="-457200">
              <a:buFont typeface="+mj-lt"/>
              <a:buAutoNum type="arabicPeriod" startAt="17"/>
            </a:pPr>
            <a:r>
              <a:rPr lang="en-GB" sz="2400" dirty="0"/>
              <a:t>(Physics HT only) The picture shows the </a:t>
            </a:r>
          </a:p>
          <a:p>
            <a:pPr lvl="1"/>
            <a:r>
              <a:rPr lang="en-GB" sz="2400" dirty="0"/>
              <a:t>ultrasound image of an unborn baby. </a:t>
            </a:r>
          </a:p>
          <a:p>
            <a:pPr lvl="1"/>
            <a:r>
              <a:rPr lang="en-GB" sz="2400" dirty="0"/>
              <a:t>Explain how ultrasound is able to produce </a:t>
            </a:r>
          </a:p>
          <a:p>
            <a:pPr lvl="1"/>
            <a:r>
              <a:rPr lang="en-GB" sz="2400" dirty="0"/>
              <a:t>an image from the outside of the mother. </a:t>
            </a:r>
            <a:endParaRPr lang="en-GB" sz="2400" b="1" dirty="0"/>
          </a:p>
          <a:p>
            <a:pPr lvl="1"/>
            <a:r>
              <a:rPr lang="en-GB" sz="2400" b="1" dirty="0">
                <a:solidFill>
                  <a:srgbClr val="00B050"/>
                </a:solidFill>
              </a:rPr>
              <a:t>Ultrasounds penetrate the body. Some of the waves are reflected when they meet a boundary between two structures. These reflected waves are received at different times and are formed into an image. </a:t>
            </a:r>
          </a:p>
          <a:p>
            <a:pPr lvl="1"/>
            <a:endParaRPr lang="en-GB" sz="2400" dirty="0"/>
          </a:p>
          <a:p>
            <a:pPr marL="342900" indent="-342900">
              <a:buFont typeface="+mj-lt"/>
              <a:buAutoNum type="arabicPeriod" startAt="17"/>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DC9B76A5-F0AB-4CAA-8023-0292B1B6D8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2138" y="774129"/>
            <a:ext cx="1944216" cy="1289033"/>
          </a:xfrm>
          <a:prstGeom prst="rect">
            <a:avLst/>
          </a:prstGeom>
        </p:spPr>
      </p:pic>
      <p:sp>
        <p:nvSpPr>
          <p:cNvPr id="9" name="Title 1">
            <a:extLst>
              <a:ext uri="{FF2B5EF4-FFF2-40B4-BE49-F238E27FC236}">
                <a16:creationId xmlns:a16="http://schemas.microsoft.com/office/drawing/2014/main" id="{016E94DC-3D33-4746-A4FF-96095E75D16D}"/>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p:spTree>
    <p:extLst>
      <p:ext uri="{BB962C8B-B14F-4D97-AF65-F5344CB8AC3E}">
        <p14:creationId xmlns:p14="http://schemas.microsoft.com/office/powerpoint/2010/main" val="1467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Wave basics</a:t>
            </a:r>
            <a:endParaRPr lang="en-GB" sz="2400" b="1" dirty="0">
              <a:solidFill>
                <a:schemeClr val="accent6"/>
              </a:solidFill>
            </a:endParaRPr>
          </a:p>
        </p:txBody>
      </p:sp>
      <p:sp>
        <p:nvSpPr>
          <p:cNvPr id="11" name="TextBox 10">
            <a:extLst>
              <a:ext uri="{FF2B5EF4-FFF2-40B4-BE49-F238E27FC236}">
                <a16:creationId xmlns:a16="http://schemas.microsoft.com/office/drawing/2014/main" id="{F910E5EB-8096-483A-B3B0-225350D81788}"/>
              </a:ext>
            </a:extLst>
          </p:cNvPr>
          <p:cNvSpPr txBox="1"/>
          <p:nvPr/>
        </p:nvSpPr>
        <p:spPr>
          <a:xfrm>
            <a:off x="179512" y="839904"/>
            <a:ext cx="8798380" cy="2677656"/>
          </a:xfrm>
          <a:prstGeom prst="rect">
            <a:avLst/>
          </a:prstGeom>
          <a:noFill/>
          <a:ln w="25400">
            <a:solidFill>
              <a:schemeClr val="accent6">
                <a:lumMod val="75000"/>
              </a:schemeClr>
            </a:solidFill>
          </a:ln>
        </p:spPr>
        <p:txBody>
          <a:bodyPr wrap="square" rtlCol="0">
            <a:spAutoFit/>
          </a:bodyPr>
          <a:lstStyle/>
          <a:p>
            <a:pPr marL="342900" indent="-342900">
              <a:buFont typeface="Arial" panose="020B0604020202020204" pitchFamily="34" charset="0"/>
              <a:buChar char="•"/>
            </a:pPr>
            <a:r>
              <a:rPr lang="en-GB" sz="2400" dirty="0"/>
              <a:t>Waves </a:t>
            </a:r>
            <a:r>
              <a:rPr lang="en-GB" sz="2400" b="1" dirty="0">
                <a:solidFill>
                  <a:schemeClr val="accent6">
                    <a:lumMod val="75000"/>
                  </a:schemeClr>
                </a:solidFill>
              </a:rPr>
              <a:t>transfer energy </a:t>
            </a:r>
            <a:r>
              <a:rPr lang="en-GB" sz="2400" dirty="0"/>
              <a:t>and </a:t>
            </a:r>
            <a:r>
              <a:rPr lang="en-GB" sz="2400" b="1" dirty="0">
                <a:solidFill>
                  <a:schemeClr val="accent6">
                    <a:lumMod val="75000"/>
                  </a:schemeClr>
                </a:solidFill>
              </a:rPr>
              <a:t>information</a:t>
            </a:r>
            <a:r>
              <a:rPr lang="en-GB" sz="2400" dirty="0"/>
              <a:t> in the direction of travel without transferring matter. </a:t>
            </a:r>
          </a:p>
          <a:p>
            <a:pPr marL="342900" indent="-342900">
              <a:buFont typeface="Arial" panose="020B0604020202020204" pitchFamily="34" charset="0"/>
              <a:buChar char="•"/>
            </a:pPr>
            <a:r>
              <a:rPr lang="en-GB" sz="2400" dirty="0"/>
              <a:t>Waves are often described as </a:t>
            </a:r>
            <a:r>
              <a:rPr lang="en-GB" sz="2400" b="1" dirty="0">
                <a:solidFill>
                  <a:schemeClr val="accent6">
                    <a:lumMod val="75000"/>
                  </a:schemeClr>
                </a:solidFill>
              </a:rPr>
              <a:t>vibrations</a:t>
            </a:r>
            <a:r>
              <a:rPr lang="en-GB" sz="2400" dirty="0"/>
              <a:t> or </a:t>
            </a:r>
            <a:r>
              <a:rPr lang="en-GB" sz="2400" b="1" dirty="0">
                <a:solidFill>
                  <a:schemeClr val="accent6">
                    <a:lumMod val="75000"/>
                  </a:schemeClr>
                </a:solidFill>
              </a:rPr>
              <a:t>oscillations</a:t>
            </a:r>
            <a:r>
              <a:rPr lang="en-GB" sz="2400" dirty="0">
                <a:solidFill>
                  <a:schemeClr val="accent6">
                    <a:lumMod val="75000"/>
                  </a:schemeClr>
                </a:solidFill>
              </a:rPr>
              <a:t>.</a:t>
            </a:r>
          </a:p>
          <a:p>
            <a:pPr marL="342900" indent="-342900">
              <a:buFont typeface="Arial" panose="020B0604020202020204" pitchFamily="34" charset="0"/>
              <a:buChar char="•"/>
            </a:pPr>
            <a:r>
              <a:rPr lang="en-GB" sz="2400" dirty="0"/>
              <a:t>It is energy</a:t>
            </a:r>
            <a:r>
              <a:rPr lang="en-GB" sz="2400" b="1" dirty="0">
                <a:solidFill>
                  <a:schemeClr val="accent6">
                    <a:lumMod val="75000"/>
                  </a:schemeClr>
                </a:solidFill>
              </a:rPr>
              <a:t>, NOT the particles, </a:t>
            </a:r>
            <a:r>
              <a:rPr lang="en-GB" sz="2400" dirty="0"/>
              <a:t>that move from one place to another!</a:t>
            </a:r>
          </a:p>
          <a:p>
            <a:pPr marL="342900" indent="-342900">
              <a:buFont typeface="Arial" panose="020B0604020202020204" pitchFamily="34" charset="0"/>
              <a:buChar char="•"/>
            </a:pPr>
            <a:r>
              <a:rPr lang="en-GB" sz="2400" dirty="0"/>
              <a:t>Evidence that it is the wave and not the water or air itself of this can be seen in </a:t>
            </a:r>
            <a:r>
              <a:rPr lang="en-GB" sz="2400" b="1" dirty="0">
                <a:solidFill>
                  <a:schemeClr val="accent6">
                    <a:lumMod val="75000"/>
                  </a:schemeClr>
                </a:solidFill>
              </a:rPr>
              <a:t>sound</a:t>
            </a:r>
            <a:r>
              <a:rPr lang="en-GB" sz="2400" dirty="0"/>
              <a:t> waves and </a:t>
            </a:r>
            <a:r>
              <a:rPr lang="en-GB" sz="2400" b="1" dirty="0">
                <a:solidFill>
                  <a:schemeClr val="accent6">
                    <a:lumMod val="75000"/>
                  </a:schemeClr>
                </a:solidFill>
              </a:rPr>
              <a:t>water</a:t>
            </a:r>
            <a:r>
              <a:rPr lang="en-GB" sz="2400" dirty="0"/>
              <a:t> waves.</a:t>
            </a:r>
            <a:endParaRPr lang="en-GB" sz="2800" dirty="0"/>
          </a:p>
        </p:txBody>
      </p:sp>
      <p:pic>
        <p:nvPicPr>
          <p:cNvPr id="3" name="Picture 2">
            <a:extLst>
              <a:ext uri="{FF2B5EF4-FFF2-40B4-BE49-F238E27FC236}">
                <a16:creationId xmlns:a16="http://schemas.microsoft.com/office/drawing/2014/main" id="{8169DC19-227D-234C-80AB-D158F53D8295}"/>
              </a:ext>
            </a:extLst>
          </p:cNvPr>
          <p:cNvPicPr>
            <a:picLocks noChangeAspect="1"/>
          </p:cNvPicPr>
          <p:nvPr/>
        </p:nvPicPr>
        <p:blipFill>
          <a:blip r:embed="rId3"/>
          <a:stretch>
            <a:fillRect/>
          </a:stretch>
        </p:blipFill>
        <p:spPr>
          <a:xfrm>
            <a:off x="1115616" y="3861048"/>
            <a:ext cx="2425452" cy="2425452"/>
          </a:xfrm>
          <a:prstGeom prst="rect">
            <a:avLst/>
          </a:prstGeom>
        </p:spPr>
      </p:pic>
      <p:pic>
        <p:nvPicPr>
          <p:cNvPr id="4" name="Picture 3">
            <a:extLst>
              <a:ext uri="{FF2B5EF4-FFF2-40B4-BE49-F238E27FC236}">
                <a16:creationId xmlns:a16="http://schemas.microsoft.com/office/drawing/2014/main" id="{E3CEFCCD-13E7-2449-BF7F-31C2C3B831CD}"/>
              </a:ext>
            </a:extLst>
          </p:cNvPr>
          <p:cNvPicPr>
            <a:picLocks noChangeAspect="1"/>
          </p:cNvPicPr>
          <p:nvPr/>
        </p:nvPicPr>
        <p:blipFill>
          <a:blip r:embed="rId4"/>
          <a:stretch>
            <a:fillRect/>
          </a:stretch>
        </p:blipFill>
        <p:spPr>
          <a:xfrm>
            <a:off x="4932040" y="3768022"/>
            <a:ext cx="3784598" cy="2518478"/>
          </a:xfrm>
          <a:prstGeom prst="rect">
            <a:avLst/>
          </a:prstGeom>
        </p:spPr>
      </p:pic>
    </p:spTree>
    <p:extLst>
      <p:ext uri="{BB962C8B-B14F-4D97-AF65-F5344CB8AC3E}">
        <p14:creationId xmlns:p14="http://schemas.microsoft.com/office/powerpoint/2010/main" val="3771503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 y="671015"/>
            <a:ext cx="8964488" cy="6247864"/>
          </a:xfrm>
          <a:prstGeom prst="rect">
            <a:avLst/>
          </a:prstGeom>
          <a:noFill/>
        </p:spPr>
        <p:txBody>
          <a:bodyPr wrap="square" rtlCol="0">
            <a:spAutoFit/>
          </a:bodyPr>
          <a:lstStyle/>
          <a:p>
            <a:pPr marL="457200" indent="-457200">
              <a:buFont typeface="+mj-lt"/>
              <a:buAutoNum type="arabicPeriod" startAt="18"/>
            </a:pPr>
            <a:r>
              <a:rPr lang="en-GB" sz="2400" dirty="0"/>
              <a:t>(Physics HT only) Seismic waves are described as P or S waves. Copy the table and put ticks in the correct column to show the difference in these two seismic waves.</a:t>
            </a:r>
            <a:endParaRPr lang="en-GB" sz="2400" b="1" dirty="0"/>
          </a:p>
          <a:p>
            <a:endParaRPr lang="en-GB" sz="2400" dirty="0"/>
          </a:p>
          <a:p>
            <a:endParaRPr lang="en-GB" sz="2400" dirty="0"/>
          </a:p>
          <a:p>
            <a:endParaRPr lang="en-GB" sz="2400" dirty="0"/>
          </a:p>
          <a:p>
            <a:endParaRPr lang="en-GB" sz="2400" dirty="0"/>
          </a:p>
          <a:p>
            <a:endParaRPr lang="en-GB" sz="2400" dirty="0"/>
          </a:p>
          <a:p>
            <a:pPr marL="457200" indent="-457200">
              <a:buFont typeface="+mj-lt"/>
              <a:buAutoNum type="arabicPeriod" startAt="19"/>
            </a:pPr>
            <a:r>
              <a:rPr lang="en-GB" sz="2400" dirty="0"/>
              <a:t>(Physics HT only) Describe how P and S seismic waves can be used to show part of the Earth’s core is liquid.</a:t>
            </a:r>
            <a:r>
              <a:rPr lang="en-GB" sz="2400" b="1" dirty="0">
                <a:solidFill>
                  <a:srgbClr val="00B050"/>
                </a:solidFill>
              </a:rPr>
              <a:t> </a:t>
            </a:r>
          </a:p>
          <a:p>
            <a:pPr lvl="1"/>
            <a:r>
              <a:rPr lang="en-GB" sz="2400" b="1" dirty="0">
                <a:solidFill>
                  <a:srgbClr val="00B050"/>
                </a:solidFill>
              </a:rPr>
              <a:t>Detectors on the opposite side of the Earth to the earthquake epicentre can record both P and S waves. Only P waves are detected meaning S waves can not penetrate through the Earth. As S waves can not travel through liquids, it is deduced that part of the core is liquid .</a:t>
            </a:r>
          </a:p>
          <a:p>
            <a:endParaRPr lang="en-GB" sz="2400" b="1" dirty="0"/>
          </a:p>
          <a:p>
            <a:pPr marL="342900" indent="-342900">
              <a:buFont typeface="+mj-lt"/>
              <a:buAutoNum type="arabicPeriod" startAt="17"/>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8" name="Table 7">
            <a:extLst>
              <a:ext uri="{FF2B5EF4-FFF2-40B4-BE49-F238E27FC236}">
                <a16:creationId xmlns:a16="http://schemas.microsoft.com/office/drawing/2014/main" id="{F5DAB521-6E03-45D1-914F-A40601869F9D}"/>
              </a:ext>
            </a:extLst>
          </p:cNvPr>
          <p:cNvGraphicFramePr>
            <a:graphicFrameLocks noGrp="1"/>
          </p:cNvGraphicFramePr>
          <p:nvPr>
            <p:extLst/>
          </p:nvPr>
        </p:nvGraphicFramePr>
        <p:xfrm>
          <a:off x="1349896" y="1954379"/>
          <a:ext cx="6264697" cy="1555750"/>
        </p:xfrm>
        <a:graphic>
          <a:graphicData uri="http://schemas.openxmlformats.org/drawingml/2006/table">
            <a:tbl>
              <a:tblPr firstRow="1" firstCol="1" bandRow="1">
                <a:tableStyleId>{5C22544A-7EE6-4342-B048-85BDC9FD1C3A}</a:tableStyleId>
              </a:tblPr>
              <a:tblGrid>
                <a:gridCol w="2001654">
                  <a:extLst>
                    <a:ext uri="{9D8B030D-6E8A-4147-A177-3AD203B41FA5}">
                      <a16:colId xmlns:a16="http://schemas.microsoft.com/office/drawing/2014/main" val="2492715874"/>
                    </a:ext>
                  </a:extLst>
                </a:gridCol>
                <a:gridCol w="1467127">
                  <a:extLst>
                    <a:ext uri="{9D8B030D-6E8A-4147-A177-3AD203B41FA5}">
                      <a16:colId xmlns:a16="http://schemas.microsoft.com/office/drawing/2014/main" val="422736912"/>
                    </a:ext>
                  </a:extLst>
                </a:gridCol>
                <a:gridCol w="1200804">
                  <a:extLst>
                    <a:ext uri="{9D8B030D-6E8A-4147-A177-3AD203B41FA5}">
                      <a16:colId xmlns:a16="http://schemas.microsoft.com/office/drawing/2014/main" val="307515490"/>
                    </a:ext>
                  </a:extLst>
                </a:gridCol>
                <a:gridCol w="1595112">
                  <a:extLst>
                    <a:ext uri="{9D8B030D-6E8A-4147-A177-3AD203B41FA5}">
                      <a16:colId xmlns:a16="http://schemas.microsoft.com/office/drawing/2014/main" val="2758533277"/>
                    </a:ext>
                  </a:extLst>
                </a:gridCol>
              </a:tblGrid>
              <a:tr h="231775">
                <a:tc>
                  <a:txBody>
                    <a:bodyPr/>
                    <a:lstStyle/>
                    <a:p>
                      <a:pPr algn="ctr">
                        <a:spcBef>
                          <a:spcPts val="140"/>
                        </a:spcBef>
                        <a:spcAft>
                          <a:spcPts val="0"/>
                        </a:spcAft>
                      </a:pPr>
                      <a:r>
                        <a:rPr lang="en-GB" sz="1800" dirty="0">
                          <a:solidFill>
                            <a:schemeClr val="tx1"/>
                          </a:solidFill>
                          <a:effectLst/>
                        </a:rPr>
                        <a:t>Wave type</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Longitudinal wave</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a:solidFill>
                            <a:schemeClr val="tx1"/>
                          </a:solidFill>
                          <a:effectLst/>
                        </a:rPr>
                        <a:t>Fastest wave</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400" dirty="0">
                          <a:solidFill>
                            <a:schemeClr val="tx1"/>
                          </a:solidFill>
                          <a:effectLst/>
                        </a:rPr>
                        <a:t>Can travel through liquid and solid</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9522879"/>
                  </a:ext>
                </a:extLst>
              </a:tr>
              <a:tr h="458470">
                <a:tc>
                  <a:txBody>
                    <a:bodyPr/>
                    <a:lstStyle/>
                    <a:p>
                      <a:pPr algn="ctr">
                        <a:spcBef>
                          <a:spcPts val="140"/>
                        </a:spcBef>
                        <a:spcAft>
                          <a:spcPts val="0"/>
                        </a:spcAft>
                      </a:pPr>
                      <a:r>
                        <a:rPr lang="en-GB" sz="1800">
                          <a:solidFill>
                            <a:schemeClr val="tx1"/>
                          </a:solidFill>
                          <a:effectLst/>
                        </a:rPr>
                        <a:t>P wave</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3600" dirty="0">
                          <a:solidFill>
                            <a:srgbClr val="00B050"/>
                          </a:solidFill>
                          <a:effectLst/>
                        </a:rPr>
                        <a:t> </a:t>
                      </a:r>
                      <a:r>
                        <a:rPr lang="en-GB" sz="3600" dirty="0">
                          <a:solidFill>
                            <a:srgbClr val="00B050"/>
                          </a:solidFill>
                          <a:effectLst/>
                          <a:sym typeface="Wingdings" panose="05000000000000000000" pitchFamily="2" charset="2"/>
                        </a:rPr>
                        <a:t></a:t>
                      </a:r>
                      <a:endParaRPr lang="en-GB" sz="36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900" rtl="0" eaLnBrk="1" fontAlgn="auto" latinLnBrk="0" hangingPunct="1">
                        <a:lnSpc>
                          <a:spcPct val="100000"/>
                        </a:lnSpc>
                        <a:spcBef>
                          <a:spcPts val="140"/>
                        </a:spcBef>
                        <a:spcAft>
                          <a:spcPts val="0"/>
                        </a:spcAft>
                        <a:buClrTx/>
                        <a:buSzTx/>
                        <a:buFontTx/>
                        <a:buNone/>
                        <a:tabLst/>
                        <a:defRPr/>
                      </a:pPr>
                      <a:r>
                        <a:rPr lang="en-GB" sz="1800" dirty="0">
                          <a:solidFill>
                            <a:srgbClr val="00B050"/>
                          </a:solidFill>
                          <a:effectLst/>
                        </a:rPr>
                        <a:t> </a:t>
                      </a:r>
                      <a:r>
                        <a:rPr lang="en-GB" sz="3600" dirty="0">
                          <a:solidFill>
                            <a:srgbClr val="00B050"/>
                          </a:solidFill>
                          <a:effectLst/>
                          <a:sym typeface="Wingdings" panose="05000000000000000000" pitchFamily="2" charset="2"/>
                        </a:rPr>
                        <a:t></a:t>
                      </a:r>
                      <a:r>
                        <a:rPr lang="en-GB" sz="3600" dirty="0">
                          <a:solidFill>
                            <a:schemeClr val="tx1"/>
                          </a:solidFill>
                          <a:effectLst/>
                        </a:rPr>
                        <a:t> </a:t>
                      </a:r>
                      <a:endParaRPr lang="en-GB" sz="36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900" rtl="0" eaLnBrk="1" fontAlgn="auto" latinLnBrk="0" hangingPunct="1">
                        <a:lnSpc>
                          <a:spcPct val="100000"/>
                        </a:lnSpc>
                        <a:spcBef>
                          <a:spcPts val="140"/>
                        </a:spcBef>
                        <a:spcAft>
                          <a:spcPts val="0"/>
                        </a:spcAft>
                        <a:buClrTx/>
                        <a:buSzTx/>
                        <a:buFontTx/>
                        <a:buNone/>
                        <a:tabLst/>
                        <a:defRPr/>
                      </a:pPr>
                      <a:r>
                        <a:rPr lang="en-GB" sz="1800" dirty="0">
                          <a:solidFill>
                            <a:schemeClr val="tx1"/>
                          </a:solidFill>
                          <a:effectLst/>
                        </a:rPr>
                        <a:t> </a:t>
                      </a:r>
                      <a:r>
                        <a:rPr lang="en-GB" sz="3600" dirty="0">
                          <a:solidFill>
                            <a:srgbClr val="00B050"/>
                          </a:solidFill>
                          <a:effectLst/>
                        </a:rPr>
                        <a:t> </a:t>
                      </a:r>
                      <a:r>
                        <a:rPr lang="en-GB" sz="3600" dirty="0">
                          <a:solidFill>
                            <a:srgbClr val="00B050"/>
                          </a:solidFill>
                          <a:effectLst/>
                          <a:sym typeface="Wingdings" panose="05000000000000000000" pitchFamily="2" charset="2"/>
                        </a:rPr>
                        <a:t></a:t>
                      </a:r>
                      <a:endParaRPr lang="en-GB" sz="36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2865432"/>
                  </a:ext>
                </a:extLst>
              </a:tr>
              <a:tr h="458470">
                <a:tc>
                  <a:txBody>
                    <a:bodyPr/>
                    <a:lstStyle/>
                    <a:p>
                      <a:pPr algn="ctr">
                        <a:spcBef>
                          <a:spcPts val="140"/>
                        </a:spcBef>
                        <a:spcAft>
                          <a:spcPts val="0"/>
                        </a:spcAft>
                      </a:pPr>
                      <a:r>
                        <a:rPr lang="en-GB" sz="1800">
                          <a:solidFill>
                            <a:schemeClr val="tx1"/>
                          </a:solidFill>
                          <a:effectLst/>
                        </a:rPr>
                        <a:t>S wave</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a:solidFill>
                            <a:schemeClr val="tx1"/>
                          </a:solidFill>
                          <a:effectLst/>
                        </a:rPr>
                        <a:t> </a:t>
                      </a:r>
                      <a:endParaRPr lang="en-GB" sz="180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 </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140"/>
                        </a:spcBef>
                        <a:spcAft>
                          <a:spcPts val="0"/>
                        </a:spcAft>
                      </a:pPr>
                      <a:r>
                        <a:rPr lang="en-GB" sz="1800" dirty="0">
                          <a:solidFill>
                            <a:schemeClr val="tx1"/>
                          </a:solidFill>
                          <a:effectLst/>
                        </a:rPr>
                        <a:t> </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503707"/>
                  </a:ext>
                </a:extLst>
              </a:tr>
            </a:tbl>
          </a:graphicData>
        </a:graphic>
      </p:graphicFrame>
      <p:sp>
        <p:nvSpPr>
          <p:cNvPr id="9" name="Title 1">
            <a:extLst>
              <a:ext uri="{FF2B5EF4-FFF2-40B4-BE49-F238E27FC236}">
                <a16:creationId xmlns:a16="http://schemas.microsoft.com/office/drawing/2014/main" id="{B55F4133-5ADE-D84D-83CF-2239A1846671}"/>
              </a:ext>
            </a:extLst>
          </p:cNvPr>
          <p:cNvSpPr txBox="1">
            <a:spLocks/>
          </p:cNvSpPr>
          <p:nvPr/>
        </p:nvSpPr>
        <p:spPr>
          <a:xfrm>
            <a:off x="1115616" y="0"/>
            <a:ext cx="8028384" cy="657041"/>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r" defTabSz="342900" rtl="0">
              <a:spcBef>
                <a:spcPct val="20000"/>
              </a:spcBef>
            </a:pPr>
            <a:r>
              <a:rPr lang="en-US" sz="2400" b="1" kern="0" dirty="0">
                <a:solidFill>
                  <a:schemeClr val="accent6">
                    <a:lumMod val="75000"/>
                  </a:schemeClr>
                </a:solidFill>
              </a:rPr>
              <a:t>                Waves– </a:t>
            </a:r>
            <a:r>
              <a:rPr lang="en-US" sz="2400" b="1" kern="1200" dirty="0">
                <a:solidFill>
                  <a:schemeClr val="tx1"/>
                </a:solidFill>
                <a:latin typeface="Calibri"/>
                <a:ea typeface=""/>
                <a:cs typeface="News Gothic MT"/>
              </a:rPr>
              <a:t>AnswerIT</a:t>
            </a:r>
          </a:p>
        </p:txBody>
      </p:sp>
    </p:spTree>
    <p:extLst>
      <p:ext uri="{BB962C8B-B14F-4D97-AF65-F5344CB8AC3E}">
        <p14:creationId xmlns:p14="http://schemas.microsoft.com/office/powerpoint/2010/main" val="14371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Wave basics</a:t>
            </a:r>
            <a:endParaRPr lang="en-GB" sz="2400" b="1" dirty="0">
              <a:solidFill>
                <a:schemeClr val="accent6"/>
              </a:solidFill>
            </a:endParaRPr>
          </a:p>
        </p:txBody>
      </p:sp>
      <p:sp>
        <p:nvSpPr>
          <p:cNvPr id="12" name="TextBox 11">
            <a:extLst>
              <a:ext uri="{FF2B5EF4-FFF2-40B4-BE49-F238E27FC236}">
                <a16:creationId xmlns:a16="http://schemas.microsoft.com/office/drawing/2014/main" id="{C400C5A3-C01E-484C-9BD3-1809B98E38E5}"/>
              </a:ext>
            </a:extLst>
          </p:cNvPr>
          <p:cNvSpPr txBox="1"/>
          <p:nvPr/>
        </p:nvSpPr>
        <p:spPr>
          <a:xfrm>
            <a:off x="179512" y="770616"/>
            <a:ext cx="8856984" cy="2677656"/>
          </a:xfrm>
          <a:prstGeom prst="rect">
            <a:avLst/>
          </a:prstGeom>
          <a:noFill/>
          <a:ln w="25400">
            <a:solidFill>
              <a:schemeClr val="accent6">
                <a:lumMod val="75000"/>
              </a:schemeClr>
            </a:solidFill>
          </a:ln>
        </p:spPr>
        <p:txBody>
          <a:bodyPr wrap="square" rtlCol="0">
            <a:spAutoFit/>
          </a:bodyPr>
          <a:lstStyle/>
          <a:p>
            <a:r>
              <a:rPr lang="en-GB" sz="2400" b="1" dirty="0"/>
              <a:t>Water Waves</a:t>
            </a:r>
          </a:p>
          <a:p>
            <a:pPr marL="342900" indent="-342900">
              <a:buFont typeface="Arial" panose="020B0604020202020204" pitchFamily="34" charset="0"/>
              <a:buChar char="•"/>
            </a:pPr>
            <a:r>
              <a:rPr lang="en-GB" sz="2400" dirty="0"/>
              <a:t>If you throw a small rock into a duck pond (obviously avoiding the ducks) </a:t>
            </a:r>
          </a:p>
          <a:p>
            <a:pPr marL="342900" indent="-342900">
              <a:buFont typeface="Arial" panose="020B0604020202020204" pitchFamily="34" charset="0"/>
              <a:buChar char="•"/>
            </a:pPr>
            <a:r>
              <a:rPr lang="en-GB" sz="2400" dirty="0"/>
              <a:t>You will see ripples form and move across the waters surface</a:t>
            </a:r>
          </a:p>
          <a:p>
            <a:pPr marL="342900" indent="-342900">
              <a:buFont typeface="Arial" panose="020B0604020202020204" pitchFamily="34" charset="0"/>
              <a:buChar char="•"/>
            </a:pPr>
            <a:r>
              <a:rPr lang="en-GB" sz="2400" dirty="0"/>
              <a:t>The </a:t>
            </a:r>
            <a:r>
              <a:rPr lang="en-GB" sz="2400" b="1" dirty="0">
                <a:solidFill>
                  <a:schemeClr val="accent6">
                    <a:lumMod val="75000"/>
                  </a:schemeClr>
                </a:solidFill>
              </a:rPr>
              <a:t>ripples </a:t>
            </a:r>
            <a:r>
              <a:rPr lang="en-GB" sz="2400" dirty="0"/>
              <a:t>cause water particles to </a:t>
            </a:r>
            <a:r>
              <a:rPr lang="en-GB" sz="2400" b="1" dirty="0">
                <a:solidFill>
                  <a:schemeClr val="accent6">
                    <a:lumMod val="75000"/>
                  </a:schemeClr>
                </a:solidFill>
              </a:rPr>
              <a:t>vibrate up and down </a:t>
            </a:r>
          </a:p>
          <a:p>
            <a:pPr marL="342900" indent="-342900">
              <a:buFont typeface="Arial" panose="020B0604020202020204" pitchFamily="34" charset="0"/>
              <a:buChar char="•"/>
            </a:pPr>
            <a:r>
              <a:rPr lang="en-GB" sz="2400" dirty="0"/>
              <a:t>The duck </a:t>
            </a:r>
            <a:r>
              <a:rPr lang="en-GB" sz="2400" b="1" dirty="0">
                <a:solidFill>
                  <a:schemeClr val="accent6">
                    <a:lumMod val="75000"/>
                  </a:schemeClr>
                </a:solidFill>
              </a:rPr>
              <a:t>does not </a:t>
            </a:r>
            <a:r>
              <a:rPr lang="en-GB" sz="2400" dirty="0"/>
              <a:t>get carried to the edge of the pond it just bobs up and down </a:t>
            </a:r>
          </a:p>
        </p:txBody>
      </p:sp>
      <p:pic>
        <p:nvPicPr>
          <p:cNvPr id="4" name="Picture 3">
            <a:extLst>
              <a:ext uri="{FF2B5EF4-FFF2-40B4-BE49-F238E27FC236}">
                <a16:creationId xmlns:a16="http://schemas.microsoft.com/office/drawing/2014/main" id="{86BB1C63-62DF-7342-9E90-592AE75293D0}"/>
              </a:ext>
            </a:extLst>
          </p:cNvPr>
          <p:cNvPicPr>
            <a:picLocks noChangeAspect="1"/>
          </p:cNvPicPr>
          <p:nvPr/>
        </p:nvPicPr>
        <p:blipFill rotWithShape="1">
          <a:blip r:embed="rId3">
            <a:extLst>
              <a:ext uri="{28A0092B-C50C-407E-A947-70E740481C1C}">
                <a14:useLocalDpi xmlns:a14="http://schemas.microsoft.com/office/drawing/2010/main" val="0"/>
              </a:ext>
            </a:extLst>
          </a:blip>
          <a:srcRect l="7476" t="11019" r="11413" b="9838"/>
          <a:stretch/>
        </p:blipFill>
        <p:spPr>
          <a:xfrm>
            <a:off x="176504" y="3645024"/>
            <a:ext cx="3985159" cy="2592288"/>
          </a:xfrm>
          <a:prstGeom prst="rect">
            <a:avLst/>
          </a:prstGeom>
        </p:spPr>
      </p:pic>
      <p:pic>
        <p:nvPicPr>
          <p:cNvPr id="7" name="Picture 6">
            <a:extLst>
              <a:ext uri="{FF2B5EF4-FFF2-40B4-BE49-F238E27FC236}">
                <a16:creationId xmlns:a16="http://schemas.microsoft.com/office/drawing/2014/main" id="{9827270F-4191-7746-9269-E2A67E57D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526192"/>
            <a:ext cx="4257600" cy="2225564"/>
          </a:xfrm>
          <a:prstGeom prst="rect">
            <a:avLst/>
          </a:prstGeom>
        </p:spPr>
      </p:pic>
      <p:sp>
        <p:nvSpPr>
          <p:cNvPr id="8" name="Rectangle 7">
            <a:extLst>
              <a:ext uri="{FF2B5EF4-FFF2-40B4-BE49-F238E27FC236}">
                <a16:creationId xmlns:a16="http://schemas.microsoft.com/office/drawing/2014/main" id="{7E8394C9-6C5B-A147-9860-ECB1BEED7C84}"/>
              </a:ext>
            </a:extLst>
          </p:cNvPr>
          <p:cNvSpPr/>
          <p:nvPr/>
        </p:nvSpPr>
        <p:spPr>
          <a:xfrm>
            <a:off x="4427984" y="5966231"/>
            <a:ext cx="4257600" cy="4127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In this GIF the red dot represents the duck</a:t>
            </a:r>
          </a:p>
        </p:txBody>
      </p:sp>
    </p:spTree>
    <p:extLst>
      <p:ext uri="{BB962C8B-B14F-4D97-AF65-F5344CB8AC3E}">
        <p14:creationId xmlns:p14="http://schemas.microsoft.com/office/powerpoint/2010/main" val="1984505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Wave basics</a:t>
            </a:r>
            <a:endParaRPr lang="en-GB" sz="2400" b="1" dirty="0">
              <a:solidFill>
                <a:schemeClr val="accent6"/>
              </a:solidFill>
            </a:endParaRPr>
          </a:p>
        </p:txBody>
      </p:sp>
      <p:sp>
        <p:nvSpPr>
          <p:cNvPr id="12" name="TextBox 11">
            <a:extLst>
              <a:ext uri="{FF2B5EF4-FFF2-40B4-BE49-F238E27FC236}">
                <a16:creationId xmlns:a16="http://schemas.microsoft.com/office/drawing/2014/main" id="{C400C5A3-C01E-484C-9BD3-1809B98E38E5}"/>
              </a:ext>
            </a:extLst>
          </p:cNvPr>
          <p:cNvSpPr txBox="1"/>
          <p:nvPr/>
        </p:nvSpPr>
        <p:spPr>
          <a:xfrm>
            <a:off x="179512" y="770616"/>
            <a:ext cx="8856984" cy="2308324"/>
          </a:xfrm>
          <a:prstGeom prst="rect">
            <a:avLst/>
          </a:prstGeom>
          <a:noFill/>
          <a:ln w="25400">
            <a:solidFill>
              <a:schemeClr val="accent6">
                <a:lumMod val="75000"/>
              </a:schemeClr>
            </a:solidFill>
          </a:ln>
        </p:spPr>
        <p:txBody>
          <a:bodyPr wrap="square" rtlCol="0">
            <a:spAutoFit/>
          </a:bodyPr>
          <a:lstStyle/>
          <a:p>
            <a:r>
              <a:rPr lang="en-GB" sz="2400" b="1" dirty="0"/>
              <a:t>Sound waves</a:t>
            </a:r>
          </a:p>
          <a:p>
            <a:pPr marL="342900" indent="-342900">
              <a:buFont typeface="Arial" panose="020B0604020202020204" pitchFamily="34" charset="0"/>
              <a:buChar char="•"/>
            </a:pPr>
            <a:r>
              <a:rPr lang="en-GB" sz="2400" dirty="0"/>
              <a:t>If you hit a drum you will create a </a:t>
            </a:r>
            <a:r>
              <a:rPr lang="en-GB" sz="2400" b="1" dirty="0">
                <a:solidFill>
                  <a:schemeClr val="accent6">
                    <a:lumMod val="75000"/>
                  </a:schemeClr>
                </a:solidFill>
              </a:rPr>
              <a:t>sound wave </a:t>
            </a:r>
          </a:p>
          <a:p>
            <a:pPr marL="342900" indent="-342900">
              <a:buFont typeface="Arial" panose="020B0604020202020204" pitchFamily="34" charset="0"/>
              <a:buChar char="•"/>
            </a:pPr>
            <a:r>
              <a:rPr lang="en-GB" sz="2400" dirty="0"/>
              <a:t>The sound wave travels to your ear and you hear the drum sound</a:t>
            </a:r>
          </a:p>
          <a:p>
            <a:pPr marL="342900" indent="-342900">
              <a:buFont typeface="Arial" panose="020B0604020202020204" pitchFamily="34" charset="0"/>
              <a:buChar char="•"/>
            </a:pPr>
            <a:r>
              <a:rPr lang="en-GB" sz="2400" dirty="0"/>
              <a:t>Sound waves cause </a:t>
            </a:r>
            <a:r>
              <a:rPr lang="en-GB" sz="2400" b="1" dirty="0">
                <a:solidFill>
                  <a:schemeClr val="accent6">
                    <a:lumMod val="75000"/>
                  </a:schemeClr>
                </a:solidFill>
              </a:rPr>
              <a:t>air particles</a:t>
            </a:r>
            <a:r>
              <a:rPr lang="en-GB" sz="2400" dirty="0"/>
              <a:t> to </a:t>
            </a:r>
            <a:r>
              <a:rPr lang="en-GB" sz="2400" b="1" dirty="0">
                <a:solidFill>
                  <a:schemeClr val="accent6">
                    <a:lumMod val="75000"/>
                  </a:schemeClr>
                </a:solidFill>
              </a:rPr>
              <a:t>vibrate back and forth</a:t>
            </a:r>
          </a:p>
          <a:p>
            <a:pPr marL="342900" indent="-342900">
              <a:buFont typeface="Arial" panose="020B0604020202020204" pitchFamily="34" charset="0"/>
              <a:buChar char="•"/>
            </a:pPr>
            <a:r>
              <a:rPr lang="en-GB" sz="2400" dirty="0"/>
              <a:t>The air particles do not travel from the drum to your ear</a:t>
            </a:r>
          </a:p>
          <a:p>
            <a:pPr marL="342900" indent="-342900">
              <a:buFont typeface="Arial" panose="020B0604020202020204" pitchFamily="34" charset="0"/>
              <a:buChar char="•"/>
            </a:pPr>
            <a:r>
              <a:rPr lang="en-GB" sz="2400" dirty="0"/>
              <a:t>Only </a:t>
            </a:r>
            <a:r>
              <a:rPr lang="en-GB" sz="2400" b="1" dirty="0">
                <a:solidFill>
                  <a:schemeClr val="accent6">
                    <a:lumMod val="75000"/>
                  </a:schemeClr>
                </a:solidFill>
              </a:rPr>
              <a:t>energy</a:t>
            </a:r>
            <a:r>
              <a:rPr lang="en-GB" sz="2400" dirty="0"/>
              <a:t> is transferred and </a:t>
            </a:r>
            <a:r>
              <a:rPr lang="en-GB" sz="2400" b="1" dirty="0">
                <a:solidFill>
                  <a:schemeClr val="accent6">
                    <a:lumMod val="75000"/>
                  </a:schemeClr>
                </a:solidFill>
              </a:rPr>
              <a:t>not</a:t>
            </a:r>
            <a:r>
              <a:rPr lang="en-GB" sz="2400" dirty="0"/>
              <a:t> the particles</a:t>
            </a:r>
          </a:p>
        </p:txBody>
      </p:sp>
      <p:sp>
        <p:nvSpPr>
          <p:cNvPr id="8" name="Rectangle 7">
            <a:extLst>
              <a:ext uri="{FF2B5EF4-FFF2-40B4-BE49-F238E27FC236}">
                <a16:creationId xmlns:a16="http://schemas.microsoft.com/office/drawing/2014/main" id="{7E8394C9-6C5B-A147-9860-ECB1BEED7C84}"/>
              </a:ext>
            </a:extLst>
          </p:cNvPr>
          <p:cNvSpPr/>
          <p:nvPr/>
        </p:nvSpPr>
        <p:spPr>
          <a:xfrm>
            <a:off x="4308010" y="6019847"/>
            <a:ext cx="4716016" cy="4127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In this GIF the red dots represents air particles</a:t>
            </a:r>
          </a:p>
        </p:txBody>
      </p:sp>
      <p:pic>
        <p:nvPicPr>
          <p:cNvPr id="9" name="Picture 2" descr="Image result for transverse wave gif">
            <a:extLst>
              <a:ext uri="{FF2B5EF4-FFF2-40B4-BE49-F238E27FC236}">
                <a16:creationId xmlns:a16="http://schemas.microsoft.com/office/drawing/2014/main" id="{CD88966D-6DFA-3B4E-8B6A-D9F5584F69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0625" y="3863134"/>
            <a:ext cx="4770785" cy="1719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485A28-58C0-DF4F-B61B-762F277BD865}"/>
              </a:ext>
            </a:extLst>
          </p:cNvPr>
          <p:cNvSpPr/>
          <p:nvPr/>
        </p:nvSpPr>
        <p:spPr>
          <a:xfrm>
            <a:off x="4427984" y="3645024"/>
            <a:ext cx="648072" cy="20162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04B00C6E-6D97-0043-8AB7-D8EF0C344106}"/>
              </a:ext>
            </a:extLst>
          </p:cNvPr>
          <p:cNvSpPr/>
          <p:nvPr/>
        </p:nvSpPr>
        <p:spPr>
          <a:xfrm>
            <a:off x="5129808" y="3643927"/>
            <a:ext cx="3177480" cy="4384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accent6">
                    <a:lumMod val="75000"/>
                  </a:schemeClr>
                </a:solidFill>
              </a:rPr>
              <a:t>Sound wave</a:t>
            </a:r>
          </a:p>
        </p:txBody>
      </p:sp>
      <p:pic>
        <p:nvPicPr>
          <p:cNvPr id="6" name="Picture 5">
            <a:extLst>
              <a:ext uri="{FF2B5EF4-FFF2-40B4-BE49-F238E27FC236}">
                <a16:creationId xmlns:a16="http://schemas.microsoft.com/office/drawing/2014/main" id="{33F00EAF-E617-684B-9711-F8BE8A2FA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26" y="3643926"/>
            <a:ext cx="3784917" cy="2505255"/>
          </a:xfrm>
          <a:prstGeom prst="rect">
            <a:avLst/>
          </a:prstGeom>
        </p:spPr>
      </p:pic>
    </p:spTree>
    <p:extLst>
      <p:ext uri="{BB962C8B-B14F-4D97-AF65-F5344CB8AC3E}">
        <p14:creationId xmlns:p14="http://schemas.microsoft.com/office/powerpoint/2010/main" val="280742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5655"/>
            <a:ext cx="8028384"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Transverse and Longitudinal Waves</a:t>
            </a:r>
            <a:endParaRPr lang="en-GB" sz="2400" b="1" dirty="0">
              <a:solidFill>
                <a:schemeClr val="accent6"/>
              </a:solidFill>
            </a:endParaRPr>
          </a:p>
        </p:txBody>
      </p:sp>
      <p:sp>
        <p:nvSpPr>
          <p:cNvPr id="8" name="TextBox 7"/>
          <p:cNvSpPr txBox="1"/>
          <p:nvPr/>
        </p:nvSpPr>
        <p:spPr>
          <a:xfrm>
            <a:off x="4572000" y="836712"/>
            <a:ext cx="4446241" cy="563231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In a </a:t>
            </a:r>
            <a:r>
              <a:rPr lang="en-US" sz="2000" b="1" dirty="0">
                <a:solidFill>
                  <a:schemeClr val="accent6">
                    <a:lumMod val="75000"/>
                  </a:schemeClr>
                </a:solidFill>
              </a:rPr>
              <a:t>transverse</a:t>
            </a:r>
            <a:r>
              <a:rPr lang="en-US" sz="2000" dirty="0"/>
              <a:t> </a:t>
            </a:r>
            <a:r>
              <a:rPr lang="en-US" sz="2000" b="1" dirty="0">
                <a:solidFill>
                  <a:schemeClr val="accent6">
                    <a:lumMod val="75000"/>
                  </a:schemeClr>
                </a:solidFill>
              </a:rPr>
              <a:t>wave</a:t>
            </a:r>
            <a:r>
              <a:rPr lang="en-US" sz="2000" dirty="0"/>
              <a:t> the particles within the wave move perpendicular (at 90</a:t>
            </a:r>
            <a:r>
              <a:rPr lang="en-US" sz="2000" baseline="30000" dirty="0"/>
              <a:t>o</a:t>
            </a:r>
            <a:r>
              <a:rPr lang="en-US" sz="2000" dirty="0"/>
              <a:t>) to the direction the wave is travelling.</a:t>
            </a:r>
          </a:p>
          <a:p>
            <a:r>
              <a:rPr lang="en-US" sz="2000" dirty="0"/>
              <a:t>This is the wave produced in a rope when it is flicked </a:t>
            </a:r>
            <a:r>
              <a:rPr lang="en-US" sz="2000" b="1" dirty="0">
                <a:solidFill>
                  <a:schemeClr val="accent6">
                    <a:lumMod val="75000"/>
                  </a:schemeClr>
                </a:solidFill>
              </a:rPr>
              <a:t>up and down</a:t>
            </a:r>
            <a:r>
              <a:rPr lang="en-US" sz="2000" dirty="0"/>
              <a:t>.</a:t>
            </a:r>
          </a:p>
          <a:p>
            <a:r>
              <a:rPr lang="en-US" sz="2000" dirty="0"/>
              <a:t>Examples of transverse waves are:</a:t>
            </a:r>
          </a:p>
          <a:p>
            <a:r>
              <a:rPr lang="en-US" sz="2000" b="1" dirty="0">
                <a:solidFill>
                  <a:schemeClr val="tx2">
                    <a:lumMod val="75000"/>
                  </a:schemeClr>
                </a:solidFill>
              </a:rPr>
              <a:t>Water waves, electromagnetic (light) waves and guitar strings</a:t>
            </a:r>
            <a:r>
              <a:rPr lang="en-US" sz="2000" dirty="0"/>
              <a:t>.</a:t>
            </a:r>
          </a:p>
          <a:p>
            <a:endParaRPr lang="en-US" sz="2000" dirty="0"/>
          </a:p>
          <a:p>
            <a:r>
              <a:rPr lang="en-US" sz="2000" b="1" dirty="0">
                <a:solidFill>
                  <a:schemeClr val="accent6">
                    <a:lumMod val="75000"/>
                  </a:schemeClr>
                </a:solidFill>
              </a:rPr>
              <a:t>Longitudinal waves </a:t>
            </a:r>
            <a:r>
              <a:rPr lang="en-US" sz="2000" dirty="0"/>
              <a:t>are compression (squash) waves where the particles are vibrating in the same direction as the wave movement. </a:t>
            </a:r>
          </a:p>
          <a:p>
            <a:r>
              <a:rPr lang="en-US" sz="2000" dirty="0"/>
              <a:t>This is the wave produced when a spring is </a:t>
            </a:r>
            <a:r>
              <a:rPr lang="en-US" sz="2000" b="1" dirty="0">
                <a:solidFill>
                  <a:schemeClr val="accent6">
                    <a:lumMod val="75000"/>
                  </a:schemeClr>
                </a:solidFill>
              </a:rPr>
              <a:t>squashed </a:t>
            </a:r>
            <a:r>
              <a:rPr lang="en-US" sz="2000" dirty="0"/>
              <a:t>and released.</a:t>
            </a:r>
          </a:p>
          <a:p>
            <a:r>
              <a:rPr lang="en-US" sz="2000" dirty="0"/>
              <a:t>Examples of longitudinal waves are:</a:t>
            </a:r>
          </a:p>
          <a:p>
            <a:r>
              <a:rPr lang="en-US" sz="2000" b="1" dirty="0">
                <a:solidFill>
                  <a:schemeClr val="tx2">
                    <a:lumMod val="75000"/>
                  </a:schemeClr>
                </a:solidFill>
              </a:rPr>
              <a:t>Sound waves and a type of seismic (P) wave.</a:t>
            </a:r>
            <a:endParaRPr lang="en-US" sz="2800" b="1" dirty="0">
              <a:solidFill>
                <a:schemeClr val="tx2">
                  <a:lumMod val="75000"/>
                </a:schemeClr>
              </a:solidFill>
            </a:endParaRPr>
          </a:p>
        </p:txBody>
      </p:sp>
      <p:pic>
        <p:nvPicPr>
          <p:cNvPr id="6" name="Picture 5" descr="Image result for transverse and longitudinal waves examples">
            <a:extLst>
              <a:ext uri="{FF2B5EF4-FFF2-40B4-BE49-F238E27FC236}">
                <a16:creationId xmlns:a16="http://schemas.microsoft.com/office/drawing/2014/main" id="{828993C9-C45A-4E87-BAA1-B3B30CF2553C}"/>
              </a:ext>
            </a:extLst>
          </p:cNvPr>
          <p:cNvPicPr/>
          <p:nvPr/>
        </p:nvPicPr>
        <p:blipFill rotWithShape="1">
          <a:blip r:embed="rId3" cstate="print">
            <a:extLst>
              <a:ext uri="{28A0092B-C50C-407E-A947-70E740481C1C}">
                <a14:useLocalDpi xmlns:a14="http://schemas.microsoft.com/office/drawing/2010/main" val="0"/>
              </a:ext>
            </a:extLst>
          </a:blip>
          <a:srcRect t="6807" b="32235"/>
          <a:stretch/>
        </p:blipFill>
        <p:spPr bwMode="auto">
          <a:xfrm>
            <a:off x="416716" y="3288054"/>
            <a:ext cx="4062095" cy="1390650"/>
          </a:xfrm>
          <a:prstGeom prst="rect">
            <a:avLst/>
          </a:prstGeom>
          <a:noFill/>
          <a:ln>
            <a:noFill/>
          </a:ln>
          <a:extLst>
            <a:ext uri="{53640926-AAD7-44D8-BBD7-CCE9431645EC}">
              <a14:shadowObscured xmlns:a14="http://schemas.microsoft.com/office/drawing/2010/main"/>
            </a:ext>
          </a:extLst>
        </p:spPr>
      </p:pic>
      <p:pic>
        <p:nvPicPr>
          <p:cNvPr id="7" name="Picture 6" descr="http://3.bp.blogspot.com/-A8k5RlekXcM/TZMZTQ0vKvI/AAAAAAAAACg/xTDe-R_JvZg/s1600/Transverse+Wave.jpg">
            <a:extLst>
              <a:ext uri="{FF2B5EF4-FFF2-40B4-BE49-F238E27FC236}">
                <a16:creationId xmlns:a16="http://schemas.microsoft.com/office/drawing/2014/main" id="{554A7C4A-4970-44B1-BAB1-7286FB4C4EFB}"/>
              </a:ext>
            </a:extLst>
          </p:cNvPr>
          <p:cNvPicPr/>
          <p:nvPr/>
        </p:nvPicPr>
        <p:blipFill rotWithShape="1">
          <a:blip r:embed="rId4" cstate="print">
            <a:extLst>
              <a:ext uri="{28A0092B-C50C-407E-A947-70E740481C1C}">
                <a14:useLocalDpi xmlns:a14="http://schemas.microsoft.com/office/drawing/2010/main" val="0"/>
              </a:ext>
            </a:extLst>
          </a:blip>
          <a:srcRect t="6207" b="32315"/>
          <a:stretch/>
        </p:blipFill>
        <p:spPr bwMode="auto">
          <a:xfrm>
            <a:off x="251520" y="1277452"/>
            <a:ext cx="4077970" cy="1409700"/>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81E36F79-2F4C-46F2-A293-479D09D5A540}"/>
              </a:ext>
            </a:extLst>
          </p:cNvPr>
          <p:cNvSpPr txBox="1"/>
          <p:nvPr/>
        </p:nvSpPr>
        <p:spPr>
          <a:xfrm>
            <a:off x="1115616" y="815787"/>
            <a:ext cx="2664296" cy="461665"/>
          </a:xfrm>
          <a:prstGeom prst="rect">
            <a:avLst/>
          </a:prstGeom>
          <a:solidFill>
            <a:schemeClr val="accent6">
              <a:lumMod val="75000"/>
            </a:schemeClr>
          </a:solidFill>
        </p:spPr>
        <p:txBody>
          <a:bodyPr wrap="square" rtlCol="0">
            <a:spAutoFit/>
          </a:bodyPr>
          <a:lstStyle/>
          <a:p>
            <a:pPr algn="ctr"/>
            <a:r>
              <a:rPr lang="en-GB" sz="2400" b="1" dirty="0"/>
              <a:t>Transverse Wave</a:t>
            </a:r>
          </a:p>
        </p:txBody>
      </p:sp>
      <p:sp>
        <p:nvSpPr>
          <p:cNvPr id="10" name="TextBox 9">
            <a:extLst>
              <a:ext uri="{FF2B5EF4-FFF2-40B4-BE49-F238E27FC236}">
                <a16:creationId xmlns:a16="http://schemas.microsoft.com/office/drawing/2014/main" id="{1BC0075F-BE6C-4B14-8938-ED17AD81603B}"/>
              </a:ext>
            </a:extLst>
          </p:cNvPr>
          <p:cNvSpPr txBox="1"/>
          <p:nvPr/>
        </p:nvSpPr>
        <p:spPr>
          <a:xfrm>
            <a:off x="1091664" y="2810243"/>
            <a:ext cx="2664296" cy="461665"/>
          </a:xfrm>
          <a:prstGeom prst="rect">
            <a:avLst/>
          </a:prstGeom>
          <a:solidFill>
            <a:schemeClr val="accent6">
              <a:lumMod val="75000"/>
            </a:schemeClr>
          </a:solidFill>
        </p:spPr>
        <p:txBody>
          <a:bodyPr wrap="square" rtlCol="0">
            <a:spAutoFit/>
          </a:bodyPr>
          <a:lstStyle/>
          <a:p>
            <a:pPr algn="ctr"/>
            <a:r>
              <a:rPr lang="en-GB" sz="2400" b="1" dirty="0"/>
              <a:t>Longitudinal Wave</a:t>
            </a:r>
          </a:p>
        </p:txBody>
      </p:sp>
      <p:sp>
        <p:nvSpPr>
          <p:cNvPr id="11" name="TextBox 10">
            <a:extLst>
              <a:ext uri="{FF2B5EF4-FFF2-40B4-BE49-F238E27FC236}">
                <a16:creationId xmlns:a16="http://schemas.microsoft.com/office/drawing/2014/main" id="{F910E5EB-8096-483A-B3B0-225350D81788}"/>
              </a:ext>
            </a:extLst>
          </p:cNvPr>
          <p:cNvSpPr txBox="1"/>
          <p:nvPr/>
        </p:nvSpPr>
        <p:spPr>
          <a:xfrm>
            <a:off x="166108" y="4725033"/>
            <a:ext cx="4405892" cy="1631216"/>
          </a:xfrm>
          <a:prstGeom prst="rect">
            <a:avLst/>
          </a:prstGeom>
          <a:noFill/>
          <a:ln w="25400">
            <a:solidFill>
              <a:schemeClr val="accent6">
                <a:lumMod val="75000"/>
              </a:schemeClr>
            </a:solidFill>
          </a:ln>
        </p:spPr>
        <p:txBody>
          <a:bodyPr wrap="square" rtlCol="0">
            <a:spAutoFit/>
          </a:bodyPr>
          <a:lstStyle/>
          <a:p>
            <a:pPr algn="ctr"/>
            <a:r>
              <a:rPr lang="en-GB" sz="2000" b="1"/>
              <a:t>Remember</a:t>
            </a:r>
            <a:r>
              <a:rPr lang="en-GB" sz="2000" b="1" dirty="0"/>
              <a:t>, the particles in a wave move up and down or backwards and forwards only. </a:t>
            </a:r>
          </a:p>
          <a:p>
            <a:pPr algn="ctr"/>
            <a:r>
              <a:rPr lang="en-GB" sz="2000" b="1" dirty="0"/>
              <a:t>It is energy</a:t>
            </a:r>
            <a:r>
              <a:rPr lang="en-GB" sz="2000" b="1" dirty="0">
                <a:solidFill>
                  <a:schemeClr val="accent6">
                    <a:lumMod val="75000"/>
                  </a:schemeClr>
                </a:solidFill>
              </a:rPr>
              <a:t>, NOT the particles, </a:t>
            </a:r>
            <a:r>
              <a:rPr lang="en-GB" sz="2000" b="1" dirty="0"/>
              <a:t>that move from one place to another!</a:t>
            </a:r>
          </a:p>
        </p:txBody>
      </p:sp>
    </p:spTree>
    <p:extLst>
      <p:ext uri="{BB962C8B-B14F-4D97-AF65-F5344CB8AC3E}">
        <p14:creationId xmlns:p14="http://schemas.microsoft.com/office/powerpoint/2010/main" val="105379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059"/>
          <a:stretch/>
        </p:blipFill>
        <p:spPr>
          <a:xfrm>
            <a:off x="323528" y="3501008"/>
            <a:ext cx="4657037" cy="2821617"/>
          </a:xfrm>
          <a:prstGeom prst="rect">
            <a:avLst/>
          </a:prstGeom>
        </p:spPr>
      </p:pic>
      <p:sp>
        <p:nvSpPr>
          <p:cNvPr id="2" name="Title 1"/>
          <p:cNvSpPr>
            <a:spLocks noGrp="1"/>
          </p:cNvSpPr>
          <p:nvPr>
            <p:ph type="ctrTitle"/>
          </p:nvPr>
        </p:nvSpPr>
        <p:spPr>
          <a:xfrm>
            <a:off x="510898" y="116632"/>
            <a:ext cx="8604448"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Transverse and Longitudinal Waves</a:t>
            </a:r>
            <a:endParaRPr lang="en-GB" sz="2400" b="1" dirty="0">
              <a:solidFill>
                <a:schemeClr val="accent6"/>
              </a:solidFill>
            </a:endParaRPr>
          </a:p>
        </p:txBody>
      </p:sp>
      <p:sp>
        <p:nvSpPr>
          <p:cNvPr id="7" name="TextBox 6">
            <a:extLst>
              <a:ext uri="{FF2B5EF4-FFF2-40B4-BE49-F238E27FC236}">
                <a16:creationId xmlns:a16="http://schemas.microsoft.com/office/drawing/2014/main" id="{45494248-5DAA-43D4-8382-AF1CD9784530}"/>
              </a:ext>
            </a:extLst>
          </p:cNvPr>
          <p:cNvSpPr txBox="1"/>
          <p:nvPr/>
        </p:nvSpPr>
        <p:spPr>
          <a:xfrm>
            <a:off x="5148064" y="852887"/>
            <a:ext cx="3816424" cy="5324535"/>
          </a:xfrm>
          <a:prstGeom prst="rect">
            <a:avLst/>
          </a:prstGeom>
          <a:noFill/>
        </p:spPr>
        <p:txBody>
          <a:bodyPr wrap="square" rtlCol="0">
            <a:spAutoFit/>
          </a:bodyPr>
          <a:lstStyle/>
          <a:p>
            <a:r>
              <a:rPr lang="en-GB" sz="2000" b="1" dirty="0">
                <a:solidFill>
                  <a:schemeClr val="accent6">
                    <a:lumMod val="75000"/>
                  </a:schemeClr>
                </a:solidFill>
              </a:rPr>
              <a:t>Wavelength (m) </a:t>
            </a:r>
            <a:r>
              <a:rPr lang="en-GB" sz="2000" dirty="0"/>
              <a:t>– the distance from one point on a wave to the same point on the next wave. </a:t>
            </a:r>
          </a:p>
          <a:p>
            <a:r>
              <a:rPr lang="en-GB" sz="2000" b="1" dirty="0">
                <a:solidFill>
                  <a:schemeClr val="accent6">
                    <a:lumMod val="75000"/>
                  </a:schemeClr>
                </a:solidFill>
              </a:rPr>
              <a:t>Amplitude (m) </a:t>
            </a:r>
            <a:r>
              <a:rPr lang="en-GB" sz="2000" dirty="0"/>
              <a:t>– the waves maximum displacement of a point on a wave from its undisturbed position.</a:t>
            </a:r>
          </a:p>
          <a:p>
            <a:r>
              <a:rPr lang="en-GB" sz="2000" b="1" dirty="0">
                <a:solidFill>
                  <a:schemeClr val="accent6">
                    <a:lumMod val="75000"/>
                  </a:schemeClr>
                </a:solidFill>
              </a:rPr>
              <a:t>Frequency (Hz) </a:t>
            </a:r>
            <a:r>
              <a:rPr lang="en-GB" sz="2000" dirty="0"/>
              <a:t>– the number of waves passing a point per second.</a:t>
            </a:r>
          </a:p>
          <a:p>
            <a:r>
              <a:rPr lang="en-GB" sz="2000" b="1" dirty="0">
                <a:solidFill>
                  <a:schemeClr val="accent6">
                    <a:lumMod val="75000"/>
                  </a:schemeClr>
                </a:solidFill>
              </a:rPr>
              <a:t>Period (s) </a:t>
            </a:r>
            <a:r>
              <a:rPr lang="en-GB" sz="2000" dirty="0"/>
              <a:t>-</a:t>
            </a:r>
            <a:r>
              <a:rPr lang="en-GB" sz="2000" b="1" dirty="0">
                <a:solidFill>
                  <a:schemeClr val="accent6">
                    <a:lumMod val="75000"/>
                  </a:schemeClr>
                </a:solidFill>
              </a:rPr>
              <a:t> </a:t>
            </a:r>
            <a:r>
              <a:rPr lang="en-GB" sz="2000" dirty="0"/>
              <a:t>the time taken to produce one complete wave.</a:t>
            </a:r>
          </a:p>
          <a:p>
            <a:endParaRPr lang="en-GB" sz="2000" dirty="0"/>
          </a:p>
          <a:p>
            <a:r>
              <a:rPr lang="en-GB" sz="2000" dirty="0"/>
              <a:t>The displacement of a transverse wave is described as </a:t>
            </a:r>
            <a:r>
              <a:rPr lang="en-GB" sz="2000" b="1" dirty="0">
                <a:solidFill>
                  <a:schemeClr val="accent6">
                    <a:lumMod val="75000"/>
                  </a:schemeClr>
                </a:solidFill>
              </a:rPr>
              <a:t>peaks and troughs</a:t>
            </a:r>
            <a:r>
              <a:rPr lang="en-GB" sz="2000" dirty="0"/>
              <a:t>. In a longitudinal wave these are described as </a:t>
            </a:r>
            <a:r>
              <a:rPr lang="en-GB" sz="2000" b="1" dirty="0">
                <a:solidFill>
                  <a:schemeClr val="accent6">
                    <a:lumMod val="75000"/>
                  </a:schemeClr>
                </a:solidFill>
              </a:rPr>
              <a:t>compressions and rarefactions</a:t>
            </a:r>
            <a:r>
              <a:rPr lang="en-GB" sz="2000" dirty="0"/>
              <a:t>.</a:t>
            </a:r>
          </a:p>
        </p:txBody>
      </p:sp>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5260"/>
          <a:stretch/>
        </p:blipFill>
        <p:spPr>
          <a:xfrm>
            <a:off x="110233" y="852887"/>
            <a:ext cx="4716016" cy="2582493"/>
          </a:xfrm>
          <a:prstGeom prst="rect">
            <a:avLst/>
          </a:prstGeom>
        </p:spPr>
      </p:pic>
    </p:spTree>
    <p:extLst>
      <p:ext uri="{BB962C8B-B14F-4D97-AF65-F5344CB8AC3E}">
        <p14:creationId xmlns:p14="http://schemas.microsoft.com/office/powerpoint/2010/main" val="2917060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895" y="20939"/>
            <a:ext cx="8532440" cy="64807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Properties of waves</a:t>
            </a:r>
            <a:endParaRPr lang="en-GB" sz="2400" b="1" dirty="0">
              <a:solidFill>
                <a:schemeClr val="accent6"/>
              </a:solidFill>
            </a:endParaRPr>
          </a:p>
        </p:txBody>
      </p:sp>
      <p:sp>
        <p:nvSpPr>
          <p:cNvPr id="7" name="TextBox 6">
            <a:extLst>
              <a:ext uri="{FF2B5EF4-FFF2-40B4-BE49-F238E27FC236}">
                <a16:creationId xmlns:a16="http://schemas.microsoft.com/office/drawing/2014/main" id="{BB44D182-FEBE-439A-A59E-101EA7D96708}"/>
              </a:ext>
            </a:extLst>
          </p:cNvPr>
          <p:cNvSpPr txBox="1"/>
          <p:nvPr/>
        </p:nvSpPr>
        <p:spPr>
          <a:xfrm>
            <a:off x="170638" y="1412776"/>
            <a:ext cx="8874732" cy="4924425"/>
          </a:xfrm>
          <a:prstGeom prst="rect">
            <a:avLst/>
          </a:prstGeom>
          <a:noFill/>
          <a:ln w="25400">
            <a:solidFill>
              <a:schemeClr val="accent6">
                <a:lumMod val="75000"/>
              </a:schemeClr>
            </a:solidFill>
          </a:ln>
        </p:spPr>
        <p:txBody>
          <a:bodyPr wrap="square" rtlCol="0">
            <a:spAutoFit/>
          </a:bodyPr>
          <a:lstStyle/>
          <a:p>
            <a:r>
              <a:rPr lang="en-GB" sz="2400" dirty="0"/>
              <a:t>Wave speed is the speed at which energy is transferred by the wave (how quickly the wave moves) through the medium it is travelling in.</a:t>
            </a:r>
          </a:p>
          <a:p>
            <a:endParaRPr lang="en-GB" sz="2400" dirty="0"/>
          </a:p>
          <a:p>
            <a:pPr algn="ctr"/>
            <a:r>
              <a:rPr lang="en-GB" sz="2800" b="1" dirty="0">
                <a:solidFill>
                  <a:schemeClr val="accent6">
                    <a:lumMod val="75000"/>
                  </a:schemeClr>
                </a:solidFill>
              </a:rPr>
              <a:t>wave speed (m/s)  =  frequency (Hz) x wavelength (m)        </a:t>
            </a:r>
          </a:p>
          <a:p>
            <a:pPr algn="ctr"/>
            <a:endParaRPr lang="en-GB" sz="1000" b="1" i="1" dirty="0">
              <a:solidFill>
                <a:schemeClr val="accent6">
                  <a:lumMod val="75000"/>
                </a:schemeClr>
              </a:solidFill>
            </a:endParaRPr>
          </a:p>
          <a:p>
            <a:pPr algn="ctr"/>
            <a:endParaRPr lang="en-GB" sz="2800" b="1" dirty="0">
              <a:solidFill>
                <a:schemeClr val="accent6">
                  <a:lumMod val="75000"/>
                </a:schemeClr>
              </a:solidFill>
            </a:endParaRPr>
          </a:p>
          <a:p>
            <a:pPr algn="ctr"/>
            <a:endParaRPr lang="en-GB" sz="2800" b="1" dirty="0">
              <a:solidFill>
                <a:schemeClr val="accent6">
                  <a:lumMod val="75000"/>
                </a:schemeClr>
              </a:solidFill>
            </a:endParaRPr>
          </a:p>
          <a:p>
            <a:pPr algn="ctr"/>
            <a:endParaRPr lang="en-GB" sz="2800" b="1" dirty="0">
              <a:solidFill>
                <a:schemeClr val="accent6">
                  <a:lumMod val="75000"/>
                </a:schemeClr>
              </a:solidFill>
            </a:endParaRPr>
          </a:p>
          <a:p>
            <a:pPr algn="ctr"/>
            <a:r>
              <a:rPr lang="en-GB" sz="2800" b="1" dirty="0">
                <a:solidFill>
                  <a:schemeClr val="accent6">
                    <a:lumMod val="75000"/>
                  </a:schemeClr>
                </a:solidFill>
              </a:rPr>
              <a:t>wave speed (m/s) = distance (m) ÷ time (s)</a:t>
            </a:r>
          </a:p>
          <a:p>
            <a:r>
              <a:rPr lang="en-GB" sz="2400" dirty="0"/>
              <a:t>	</a:t>
            </a:r>
            <a:endParaRPr lang="en-GB" sz="2800" dirty="0"/>
          </a:p>
          <a:p>
            <a:pPr algn="ctr"/>
            <a:r>
              <a:rPr lang="en-GB" sz="2800" b="1" i="1" dirty="0">
                <a:solidFill>
                  <a:schemeClr val="accent6">
                    <a:lumMod val="75000"/>
                  </a:schemeClr>
                </a:solidFill>
              </a:rPr>
              <a:t>      </a:t>
            </a:r>
            <a:r>
              <a:rPr lang="en-GB" sz="2800" b="1" dirty="0">
                <a:solidFill>
                  <a:schemeClr val="accent6">
                    <a:lumMod val="75000"/>
                  </a:schemeClr>
                </a:solidFill>
              </a:rPr>
              <a:t> </a:t>
            </a:r>
            <a:endParaRPr lang="en-GB" sz="2800" dirty="0"/>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a:p>
            <a:endParaRPr lang="en-GB" sz="1000" b="1" i="1" dirty="0">
              <a:solidFill>
                <a:schemeClr val="accent6">
                  <a:lumMod val="75000"/>
                </a:schemeClr>
              </a:solidFill>
            </a:endParaRPr>
          </a:p>
        </p:txBody>
      </p:sp>
      <p:sp>
        <p:nvSpPr>
          <p:cNvPr id="9" name="TextBox 8">
            <a:extLst>
              <a:ext uri="{FF2B5EF4-FFF2-40B4-BE49-F238E27FC236}">
                <a16:creationId xmlns:a16="http://schemas.microsoft.com/office/drawing/2014/main" id="{1A697C83-08B0-4E7D-AA40-7B078673D7D7}"/>
              </a:ext>
            </a:extLst>
          </p:cNvPr>
          <p:cNvSpPr txBox="1"/>
          <p:nvPr/>
        </p:nvSpPr>
        <p:spPr>
          <a:xfrm>
            <a:off x="1176703" y="810061"/>
            <a:ext cx="7416824" cy="46166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400" b="1" dirty="0"/>
              <a:t>Recall and use both the equations below for all waves: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1124D62-41D1-1C40-8321-99EEBD982661}"/>
                  </a:ext>
                </a:extLst>
              </p:cNvPr>
              <p:cNvSpPr/>
              <p:nvPr/>
            </p:nvSpPr>
            <p:spPr>
              <a:xfrm>
                <a:off x="3960944" y="5039153"/>
                <a:ext cx="1233799" cy="836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 </m:t>
                      </m:r>
                      <m:f>
                        <m:fPr>
                          <m:ctrlPr>
                            <a:rPr lang="en-GB" sz="2800" b="1" i="1" smtClean="0">
                              <a:solidFill>
                                <a:schemeClr val="accent6">
                                  <a:lumMod val="75000"/>
                                </a:schemeClr>
                              </a:solidFill>
                              <a:latin typeface="Cambria Math" panose="02040503050406030204" pitchFamily="18" charset="0"/>
                            </a:rPr>
                          </m:ctrlPr>
                        </m:fPr>
                        <m:num>
                          <m:r>
                            <a:rPr lang="en-GB" sz="2800" b="1" i="1" smtClean="0">
                              <a:solidFill>
                                <a:schemeClr val="accent6">
                                  <a:lumMod val="75000"/>
                                </a:schemeClr>
                              </a:solidFill>
                              <a:latin typeface="Cambria Math" panose="02040503050406030204" pitchFamily="18" charset="0"/>
                            </a:rPr>
                            <m:t>𝒙</m:t>
                          </m:r>
                        </m:num>
                        <m:den>
                          <m:r>
                            <a:rPr lang="en-GB" sz="2800" b="1" i="1" smtClean="0">
                              <a:solidFill>
                                <a:schemeClr val="accent6">
                                  <a:lumMod val="75000"/>
                                </a:schemeClr>
                              </a:solidFill>
                              <a:latin typeface="Cambria Math" panose="02040503050406030204" pitchFamily="18" charset="0"/>
                            </a:rPr>
                            <m:t>𝒕</m:t>
                          </m:r>
                        </m:den>
                      </m:f>
                    </m:oMath>
                  </m:oMathPara>
                </a14:m>
                <a:endParaRPr lang="en-GB" sz="2800" dirty="0"/>
              </a:p>
            </p:txBody>
          </p:sp>
        </mc:Choice>
        <mc:Fallback xmlns="">
          <p:sp>
            <p:nvSpPr>
              <p:cNvPr id="3" name="Rectangle 2">
                <a:extLst>
                  <a:ext uri="{FF2B5EF4-FFF2-40B4-BE49-F238E27FC236}">
                    <a16:creationId xmlns:a16="http://schemas.microsoft.com/office/drawing/2014/main" id="{61124D62-41D1-1C40-8321-99EEBD982661}"/>
                  </a:ext>
                </a:extLst>
              </p:cNvPr>
              <p:cNvSpPr>
                <a:spLocks noRot="1" noChangeAspect="1" noMove="1" noResize="1" noEditPoints="1" noAdjustHandles="1" noChangeArrowheads="1" noChangeShapeType="1" noTextEdit="1"/>
              </p:cNvSpPr>
              <p:nvPr/>
            </p:nvSpPr>
            <p:spPr>
              <a:xfrm>
                <a:off x="3960944" y="5039153"/>
                <a:ext cx="1233799" cy="836383"/>
              </a:xfrm>
              <a:prstGeom prst="rect">
                <a:avLst/>
              </a:prstGeom>
              <a:blipFill>
                <a:blip r:embed="rId3"/>
                <a:stretch>
                  <a:fillRect b="-59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153DE05-E550-A24D-92F0-E5AD5438D0B5}"/>
                  </a:ext>
                </a:extLst>
              </p:cNvPr>
              <p:cNvSpPr txBox="1"/>
              <p:nvPr/>
            </p:nvSpPr>
            <p:spPr>
              <a:xfrm>
                <a:off x="3960944" y="3284984"/>
                <a:ext cx="124630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accent6">
                              <a:lumMod val="75000"/>
                            </a:schemeClr>
                          </a:solidFill>
                          <a:latin typeface="Cambria Math" panose="02040503050406030204" pitchFamily="18" charset="0"/>
                        </a:rPr>
                        <m:t>𝒗</m:t>
                      </m:r>
                      <m:r>
                        <a:rPr lang="en-GB" sz="2800" b="1" i="1" smtClean="0">
                          <a:solidFill>
                            <a:schemeClr val="accent6">
                              <a:lumMod val="75000"/>
                            </a:schemeClr>
                          </a:solidFill>
                          <a:latin typeface="Cambria Math" panose="02040503050406030204" pitchFamily="18" charset="0"/>
                        </a:rPr>
                        <m:t>=</m:t>
                      </m:r>
                      <m:r>
                        <a:rPr lang="en-GB" sz="2800" b="1" i="1" smtClean="0">
                          <a:solidFill>
                            <a:schemeClr val="accent6">
                              <a:lumMod val="75000"/>
                            </a:schemeClr>
                          </a:solidFill>
                          <a:latin typeface="Cambria Math" panose="02040503050406030204" pitchFamily="18" charset="0"/>
                        </a:rPr>
                        <m:t>𝒇</m:t>
                      </m:r>
                      <m:r>
                        <a:rPr lang="en-GB" sz="2800" b="1" i="1" smtClean="0">
                          <a:solidFill>
                            <a:schemeClr val="accent6">
                              <a:lumMod val="75000"/>
                            </a:schemeClr>
                          </a:solidFill>
                          <a:latin typeface="Cambria Math" panose="02040503050406030204" pitchFamily="18" charset="0"/>
                        </a:rPr>
                        <m:t> </m:t>
                      </m:r>
                      <m:r>
                        <a:rPr lang="en-GB" sz="2800" b="1" i="1" smtClean="0">
                          <a:solidFill>
                            <a:schemeClr val="accent6">
                              <a:lumMod val="75000"/>
                            </a:schemeClr>
                          </a:solidFill>
                          <a:latin typeface="Cambria Math" panose="02040503050406030204" pitchFamily="18" charset="0"/>
                          <a:ea typeface="Cambria Math" panose="02040503050406030204" pitchFamily="18" charset="0"/>
                        </a:rPr>
                        <m:t>𝝀</m:t>
                      </m:r>
                    </m:oMath>
                  </m:oMathPara>
                </a14:m>
                <a:endParaRPr lang="en-GB" sz="2800" b="1" dirty="0">
                  <a:solidFill>
                    <a:schemeClr val="accent6">
                      <a:lumMod val="75000"/>
                    </a:schemeClr>
                  </a:solidFill>
                </a:endParaRPr>
              </a:p>
            </p:txBody>
          </p:sp>
        </mc:Choice>
        <mc:Fallback xmlns="">
          <p:sp>
            <p:nvSpPr>
              <p:cNvPr id="4" name="TextBox 3">
                <a:extLst>
                  <a:ext uri="{FF2B5EF4-FFF2-40B4-BE49-F238E27FC236}">
                    <a16:creationId xmlns:a16="http://schemas.microsoft.com/office/drawing/2014/main" id="{5153DE05-E550-A24D-92F0-E5AD5438D0B5}"/>
                  </a:ext>
                </a:extLst>
              </p:cNvPr>
              <p:cNvSpPr txBox="1">
                <a:spLocks noRot="1" noChangeAspect="1" noMove="1" noResize="1" noEditPoints="1" noAdjustHandles="1" noChangeArrowheads="1" noChangeShapeType="1" noTextEdit="1"/>
              </p:cNvSpPr>
              <p:nvPr/>
            </p:nvSpPr>
            <p:spPr>
              <a:xfrm>
                <a:off x="3960944" y="3284984"/>
                <a:ext cx="1246302" cy="430887"/>
              </a:xfrm>
              <a:prstGeom prst="rect">
                <a:avLst/>
              </a:prstGeom>
              <a:blipFill>
                <a:blip r:embed="rId4"/>
                <a:stretch>
                  <a:fillRect l="-4082" t="-8571" r="-6122" b="-34286"/>
                </a:stretch>
              </a:blipFill>
            </p:spPr>
            <p:txBody>
              <a:bodyPr/>
              <a:lstStyle/>
              <a:p>
                <a:r>
                  <a:rPr lang="en-GB">
                    <a:noFill/>
                  </a:rPr>
                  <a:t> </a:t>
                </a:r>
              </a:p>
            </p:txBody>
          </p:sp>
        </mc:Fallback>
      </mc:AlternateContent>
    </p:spTree>
    <p:extLst>
      <p:ext uri="{BB962C8B-B14F-4D97-AF65-F5344CB8AC3E}">
        <p14:creationId xmlns:p14="http://schemas.microsoft.com/office/powerpoint/2010/main" val="29326507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CB82242DB234F99AC68EA2D00A2C0" ma:contentTypeVersion="13" ma:contentTypeDescription="Create a new document." ma:contentTypeScope="" ma:versionID="9ce34b6a7971d622464f927ce8bd2ada">
  <xsd:schema xmlns:xsd="http://www.w3.org/2001/XMLSchema" xmlns:xs="http://www.w3.org/2001/XMLSchema" xmlns:p="http://schemas.microsoft.com/office/2006/metadata/properties" xmlns:ns2="9f6bb6b4-1e89-4830-86e6-f515253dc81c" xmlns:ns3="5edab1e1-a49c-4ad1-82da-d5d2c0009e7c" targetNamespace="http://schemas.microsoft.com/office/2006/metadata/properties" ma:root="true" ma:fieldsID="5ef9ed965d96a55c1b9d6fdf3499228f" ns2:_="" ns3:_="">
    <xsd:import namespace="9f6bb6b4-1e89-4830-86e6-f515253dc81c"/>
    <xsd:import namespace="5edab1e1-a49c-4ad1-82da-d5d2c0009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bb6b4-1e89-4830-86e6-f515253dc8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dab1e1-a49c-4ad1-82da-d5d2c0009e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871391-86AE-4CF6-B4CA-FC6125C7AA63}"/>
</file>

<file path=customXml/itemProps2.xml><?xml version="1.0" encoding="utf-8"?>
<ds:datastoreItem xmlns:ds="http://schemas.openxmlformats.org/officeDocument/2006/customXml" ds:itemID="{2D599E9E-4167-4992-9748-997702787550}"/>
</file>

<file path=customXml/itemProps3.xml><?xml version="1.0" encoding="utf-8"?>
<ds:datastoreItem xmlns:ds="http://schemas.openxmlformats.org/officeDocument/2006/customXml" ds:itemID="{5DB6410A-AE07-4AD4-9227-CD5705B8A40E}"/>
</file>

<file path=docProps/app.xml><?xml version="1.0" encoding="utf-8"?>
<Properties xmlns="http://schemas.openxmlformats.org/officeDocument/2006/extended-properties" xmlns:vt="http://schemas.openxmlformats.org/officeDocument/2006/docPropsVTypes">
  <Template/>
  <TotalTime>44625</TotalTime>
  <Words>5710</Words>
  <Application>Microsoft Macintosh PowerPoint</Application>
  <PresentationFormat>On-screen Show (4:3)</PresentationFormat>
  <Paragraphs>489</Paragraphs>
  <Slides>40</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Arial</vt:lpstr>
      <vt:lpstr>Beirut</vt:lpstr>
      <vt:lpstr>Calibri</vt:lpstr>
      <vt:lpstr>Calibri Light</vt:lpstr>
      <vt:lpstr>Cambria Math</vt:lpstr>
      <vt:lpstr>Lato Medium</vt:lpstr>
      <vt:lpstr>News Gothic MT</vt:lpstr>
      <vt:lpstr>Tahoma</vt:lpstr>
      <vt:lpstr>Times</vt:lpstr>
      <vt:lpstr>Times New Roman</vt:lpstr>
      <vt:lpstr>Wingdings</vt:lpstr>
      <vt:lpstr>1_Office Theme</vt:lpstr>
      <vt:lpstr>Custom Design</vt:lpstr>
      <vt:lpstr>PowerPoint Presentation</vt:lpstr>
      <vt:lpstr>            Overview    Edexcel Topic 4</vt:lpstr>
      <vt:lpstr>PowerPoint Presentation</vt:lpstr>
      <vt:lpstr>Wave basics</vt:lpstr>
      <vt:lpstr>Wave basics</vt:lpstr>
      <vt:lpstr>Wave basics</vt:lpstr>
      <vt:lpstr>   Transverse and Longitudinal Waves</vt:lpstr>
      <vt:lpstr>   Transverse and Longitudinal Waves</vt:lpstr>
      <vt:lpstr>Properties of waves</vt:lpstr>
      <vt:lpstr>Properties of waves</vt:lpstr>
      <vt:lpstr>Properties of waves</vt:lpstr>
      <vt:lpstr>    Properties of waves</vt:lpstr>
      <vt:lpstr>    Properties of waves</vt:lpstr>
      <vt:lpstr>Calculate depth or distance (Physics only Higher tier)</vt:lpstr>
      <vt:lpstr>Calculate depth or distance (Physics only Higher tier)</vt:lpstr>
      <vt:lpstr>Sound waves changing medium</vt:lpstr>
      <vt:lpstr>        Reflection of waves (Physics only)</vt:lpstr>
      <vt:lpstr>       Refraction of waves (Physics only)</vt:lpstr>
      <vt:lpstr>Absorption and transmission of waves (Physics only, higher tier) </vt:lpstr>
      <vt:lpstr>Sound waves (Physics only, higher tier)</vt:lpstr>
      <vt:lpstr>  Ultrasound (Physics only higher tier)</vt:lpstr>
      <vt:lpstr>Exploring the Earth’s core (Physics  only, higher tier)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Amanda Fleck</cp:lastModifiedBy>
  <cp:revision>708</cp:revision>
  <cp:lastPrinted>2017-05-23T14:15:43Z</cp:lastPrinted>
  <dcterms:created xsi:type="dcterms:W3CDTF">2016-03-05T09:38:04Z</dcterms:created>
  <dcterms:modified xsi:type="dcterms:W3CDTF">2018-08-28T09:05:53Z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0x010100EC1CB82242DB234F99AC68EA2D00A2C0</vt:lpwstr>
  </property>
</Properties>
</file>