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notesSlides/notesSlide23.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5" r:id="rId3"/>
  </p:sldMasterIdLst>
  <p:notesMasterIdLst>
    <p:notesMasterId r:id="rId70"/>
  </p:notesMasterIdLst>
  <p:sldIdLst>
    <p:sldId id="256" r:id="rId4"/>
    <p:sldId id="281" r:id="rId5"/>
    <p:sldId id="314" r:id="rId6"/>
    <p:sldId id="282" r:id="rId7"/>
    <p:sldId id="283" r:id="rId8"/>
    <p:sldId id="295" r:id="rId9"/>
    <p:sldId id="315" r:id="rId10"/>
    <p:sldId id="310" r:id="rId11"/>
    <p:sldId id="305" r:id="rId12"/>
    <p:sldId id="306" r:id="rId13"/>
    <p:sldId id="330" r:id="rId14"/>
    <p:sldId id="327" r:id="rId15"/>
    <p:sldId id="328" r:id="rId16"/>
    <p:sldId id="329" r:id="rId17"/>
    <p:sldId id="313" r:id="rId18"/>
    <p:sldId id="312" r:id="rId19"/>
    <p:sldId id="316" r:id="rId20"/>
    <p:sldId id="307" r:id="rId21"/>
    <p:sldId id="334" r:id="rId22"/>
    <p:sldId id="331" r:id="rId23"/>
    <p:sldId id="317" r:id="rId24"/>
    <p:sldId id="286" r:id="rId25"/>
    <p:sldId id="300" r:id="rId26"/>
    <p:sldId id="320" r:id="rId27"/>
    <p:sldId id="321" r:id="rId28"/>
    <p:sldId id="301" r:id="rId29"/>
    <p:sldId id="318" r:id="rId30"/>
    <p:sldId id="322" r:id="rId31"/>
    <p:sldId id="323" r:id="rId32"/>
    <p:sldId id="324" r:id="rId33"/>
    <p:sldId id="335" r:id="rId34"/>
    <p:sldId id="336" r:id="rId35"/>
    <p:sldId id="337" r:id="rId36"/>
    <p:sldId id="338" r:id="rId37"/>
    <p:sldId id="339" r:id="rId38"/>
    <p:sldId id="365" r:id="rId39"/>
    <p:sldId id="382" r:id="rId40"/>
    <p:sldId id="383" r:id="rId41"/>
    <p:sldId id="381" r:id="rId42"/>
    <p:sldId id="393" r:id="rId43"/>
    <p:sldId id="394" r:id="rId44"/>
    <p:sldId id="397" r:id="rId45"/>
    <p:sldId id="395" r:id="rId46"/>
    <p:sldId id="398" r:id="rId47"/>
    <p:sldId id="396" r:id="rId48"/>
    <p:sldId id="384" r:id="rId49"/>
    <p:sldId id="386" r:id="rId50"/>
    <p:sldId id="387" r:id="rId51"/>
    <p:sldId id="402" r:id="rId52"/>
    <p:sldId id="388" r:id="rId53"/>
    <p:sldId id="390" r:id="rId54"/>
    <p:sldId id="391" r:id="rId55"/>
    <p:sldId id="401" r:id="rId56"/>
    <p:sldId id="380" r:id="rId57"/>
    <p:sldId id="369" r:id="rId58"/>
    <p:sldId id="366" r:id="rId59"/>
    <p:sldId id="367" r:id="rId60"/>
    <p:sldId id="399" r:id="rId61"/>
    <p:sldId id="400" r:id="rId62"/>
    <p:sldId id="375" r:id="rId63"/>
    <p:sldId id="368" r:id="rId64"/>
    <p:sldId id="357" r:id="rId65"/>
    <p:sldId id="374" r:id="rId66"/>
    <p:sldId id="359" r:id="rId67"/>
    <p:sldId id="376" r:id="rId68"/>
    <p:sldId id="377" r:id="rId6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manda Clegg" initials="AKC" lastIdx="35" clrIdx="0"/>
  <p:cmAuthor id="1" name="Amanda Fleck" initials="AF" lastIdx="1" clrIdx="1"/>
  <p:cmAuthor id="2" name="Amanda Fleck" initials="AF [2]" lastIdx="1" clrIdx="2"/>
  <p:cmAuthor id="3" name="Karen Collins" initials="KC" lastIdx="12" clrIdx="3">
    <p:extLst>
      <p:ext uri="{19B8F6BF-5375-455C-9EA6-DF929625EA0E}">
        <p15:presenceInfo xmlns:p15="http://schemas.microsoft.com/office/powerpoint/2012/main" userId="6370e7ac12b07be2" providerId="Windows Live"/>
      </p:ext>
    </p:extLst>
  </p:cmAuthor>
  <p:cmAuthor id="4" name="Vicki Pugh" initials="VP" lastIdx="1" clrIdx="4">
    <p:extLst>
      <p:ext uri="{19B8F6BF-5375-455C-9EA6-DF929625EA0E}">
        <p15:presenceInfo xmlns:p15="http://schemas.microsoft.com/office/powerpoint/2012/main" userId="fb86ba5f6b82553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17" autoAdjust="0"/>
    <p:restoredTop sz="83642" autoAdjust="0"/>
  </p:normalViewPr>
  <p:slideViewPr>
    <p:cSldViewPr>
      <p:cViewPr varScale="1">
        <p:scale>
          <a:sx n="96" d="100"/>
          <a:sy n="96" d="100"/>
        </p:scale>
        <p:origin x="2148"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85" d="100"/>
          <a:sy n="85" d="100"/>
        </p:scale>
        <p:origin x="1952" y="16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customXml" Target="../customXml/item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viewProps" Target="viewProps.xml"/><Relationship Id="rId78" Type="http://schemas.openxmlformats.org/officeDocument/2006/relationships/customXml" Target="../customXml/item3.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customXml" Target="../customXml/item1.xml"/><Relationship Id="rId7" Type="http://schemas.openxmlformats.org/officeDocument/2006/relationships/slide" Target="slides/slide4.xml"/><Relationship Id="rId71" Type="http://schemas.openxmlformats.org/officeDocument/2006/relationships/commentAuthors" Target="commentAuthors.xml"/><Relationship Id="rId2" Type="http://schemas.openxmlformats.org/officeDocument/2006/relationships/slideMaster" Target="slideMasters/slideMaster2.xml"/><Relationship Id="rId29"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2D2026-0859-4913-9377-3DA08F595AD2}" type="datetimeFigureOut">
              <a:rPr lang="en-US" smtClean="0"/>
              <a:pPr/>
              <a:t>7/17/2020</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9D32D9-63A9-423F-8B77-368638260D4D}" type="slidenum">
              <a:rPr lang="en-US" smtClean="0"/>
              <a:pPr/>
              <a:t>‹#›</a:t>
            </a:fld>
            <a:endParaRPr lang="en-US" dirty="0"/>
          </a:p>
        </p:txBody>
      </p:sp>
    </p:spTree>
    <p:extLst>
      <p:ext uri="{BB962C8B-B14F-4D97-AF65-F5344CB8AC3E}">
        <p14:creationId xmlns:p14="http://schemas.microsoft.com/office/powerpoint/2010/main" val="454704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1</a:t>
            </a:fld>
            <a:endParaRPr lang="en-US" dirty="0"/>
          </a:p>
        </p:txBody>
      </p:sp>
    </p:spTree>
    <p:extLst>
      <p:ext uri="{BB962C8B-B14F-4D97-AF65-F5344CB8AC3E}">
        <p14:creationId xmlns:p14="http://schemas.microsoft.com/office/powerpoint/2010/main" val="203579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20</a:t>
            </a:fld>
            <a:endParaRPr lang="en-US" dirty="0"/>
          </a:p>
        </p:txBody>
      </p:sp>
    </p:spTree>
    <p:extLst>
      <p:ext uri="{BB962C8B-B14F-4D97-AF65-F5344CB8AC3E}">
        <p14:creationId xmlns:p14="http://schemas.microsoft.com/office/powerpoint/2010/main" val="41579311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21</a:t>
            </a:fld>
            <a:endParaRPr lang="en-US" dirty="0"/>
          </a:p>
        </p:txBody>
      </p:sp>
    </p:spTree>
    <p:extLst>
      <p:ext uri="{BB962C8B-B14F-4D97-AF65-F5344CB8AC3E}">
        <p14:creationId xmlns:p14="http://schemas.microsoft.com/office/powerpoint/2010/main" val="12390468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22</a:t>
            </a:fld>
            <a:endParaRPr lang="en-US" dirty="0"/>
          </a:p>
        </p:txBody>
      </p:sp>
    </p:spTree>
    <p:extLst>
      <p:ext uri="{BB962C8B-B14F-4D97-AF65-F5344CB8AC3E}">
        <p14:creationId xmlns:p14="http://schemas.microsoft.com/office/powerpoint/2010/main" val="15203380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23</a:t>
            </a:fld>
            <a:endParaRPr lang="en-US" dirty="0"/>
          </a:p>
        </p:txBody>
      </p:sp>
    </p:spTree>
    <p:extLst>
      <p:ext uri="{BB962C8B-B14F-4D97-AF65-F5344CB8AC3E}">
        <p14:creationId xmlns:p14="http://schemas.microsoft.com/office/powerpoint/2010/main" val="6706969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24</a:t>
            </a:fld>
            <a:endParaRPr lang="en-US" dirty="0"/>
          </a:p>
        </p:txBody>
      </p:sp>
    </p:spTree>
    <p:extLst>
      <p:ext uri="{BB962C8B-B14F-4D97-AF65-F5344CB8AC3E}">
        <p14:creationId xmlns:p14="http://schemas.microsoft.com/office/powerpoint/2010/main" val="3415106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25</a:t>
            </a:fld>
            <a:endParaRPr lang="en-US" dirty="0"/>
          </a:p>
        </p:txBody>
      </p:sp>
    </p:spTree>
    <p:extLst>
      <p:ext uri="{BB962C8B-B14F-4D97-AF65-F5344CB8AC3E}">
        <p14:creationId xmlns:p14="http://schemas.microsoft.com/office/powerpoint/2010/main" val="91784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26</a:t>
            </a:fld>
            <a:endParaRPr lang="en-US" dirty="0"/>
          </a:p>
        </p:txBody>
      </p:sp>
    </p:spTree>
    <p:extLst>
      <p:ext uri="{BB962C8B-B14F-4D97-AF65-F5344CB8AC3E}">
        <p14:creationId xmlns:p14="http://schemas.microsoft.com/office/powerpoint/2010/main" val="18544597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27</a:t>
            </a:fld>
            <a:endParaRPr lang="en-US" dirty="0"/>
          </a:p>
        </p:txBody>
      </p:sp>
    </p:spTree>
    <p:extLst>
      <p:ext uri="{BB962C8B-B14F-4D97-AF65-F5344CB8AC3E}">
        <p14:creationId xmlns:p14="http://schemas.microsoft.com/office/powerpoint/2010/main" val="11103832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31</a:t>
            </a:fld>
            <a:endParaRPr lang="en-US" dirty="0"/>
          </a:p>
        </p:txBody>
      </p:sp>
    </p:spTree>
    <p:extLst>
      <p:ext uri="{BB962C8B-B14F-4D97-AF65-F5344CB8AC3E}">
        <p14:creationId xmlns:p14="http://schemas.microsoft.com/office/powerpoint/2010/main" val="18809822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36</a:t>
            </a:fld>
            <a:endParaRPr lang="en-US" dirty="0"/>
          </a:p>
        </p:txBody>
      </p:sp>
    </p:spTree>
    <p:extLst>
      <p:ext uri="{BB962C8B-B14F-4D97-AF65-F5344CB8AC3E}">
        <p14:creationId xmlns:p14="http://schemas.microsoft.com/office/powerpoint/2010/main" val="275050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3</a:t>
            </a:fld>
            <a:endParaRPr lang="en-US" dirty="0"/>
          </a:p>
        </p:txBody>
      </p:sp>
    </p:spTree>
    <p:extLst>
      <p:ext uri="{BB962C8B-B14F-4D97-AF65-F5344CB8AC3E}">
        <p14:creationId xmlns:p14="http://schemas.microsoft.com/office/powerpoint/2010/main" val="5987478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http://www.bbc.co.uk/education/clips/zpk9wmn</a:t>
            </a:r>
          </a:p>
        </p:txBody>
      </p:sp>
      <p:sp>
        <p:nvSpPr>
          <p:cNvPr id="4" name="Slide Number Placeholder 3"/>
          <p:cNvSpPr>
            <a:spLocks noGrp="1"/>
          </p:cNvSpPr>
          <p:nvPr>
            <p:ph type="sldNum" sz="quarter" idx="10"/>
          </p:nvPr>
        </p:nvSpPr>
        <p:spPr/>
        <p:txBody>
          <a:bodyPr/>
          <a:lstStyle/>
          <a:p>
            <a:fld id="{2C9D32D9-63A9-423F-8B77-368638260D4D}" type="slidenum">
              <a:rPr lang="en-US" smtClean="0"/>
              <a:pPr/>
              <a:t>37</a:t>
            </a:fld>
            <a:endParaRPr lang="en-US" dirty="0"/>
          </a:p>
        </p:txBody>
      </p:sp>
    </p:spTree>
    <p:extLst>
      <p:ext uri="{BB962C8B-B14F-4D97-AF65-F5344CB8AC3E}">
        <p14:creationId xmlns:p14="http://schemas.microsoft.com/office/powerpoint/2010/main" val="6425924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38</a:t>
            </a:fld>
            <a:endParaRPr lang="en-US" dirty="0"/>
          </a:p>
        </p:txBody>
      </p:sp>
    </p:spTree>
    <p:extLst>
      <p:ext uri="{BB962C8B-B14F-4D97-AF65-F5344CB8AC3E}">
        <p14:creationId xmlns:p14="http://schemas.microsoft.com/office/powerpoint/2010/main" val="4069778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http://www.bbc.co.uk/education/clips/z6nwmp3</a:t>
            </a:r>
          </a:p>
          <a:p>
            <a:r>
              <a:rPr lang="en-GB" dirty="0"/>
              <a:t>Activity</a:t>
            </a:r>
          </a:p>
          <a:p>
            <a:r>
              <a:rPr lang="en-GB" dirty="0"/>
              <a:t>http://www.bbc.co.uk/education/guides/zwqycdm/activity</a:t>
            </a:r>
          </a:p>
        </p:txBody>
      </p:sp>
      <p:sp>
        <p:nvSpPr>
          <p:cNvPr id="4" name="Slide Number Placeholder 3"/>
          <p:cNvSpPr>
            <a:spLocks noGrp="1"/>
          </p:cNvSpPr>
          <p:nvPr>
            <p:ph type="sldNum" sz="quarter" idx="10"/>
          </p:nvPr>
        </p:nvSpPr>
        <p:spPr/>
        <p:txBody>
          <a:bodyPr/>
          <a:lstStyle/>
          <a:p>
            <a:fld id="{2C9D32D9-63A9-423F-8B77-368638260D4D}" type="slidenum">
              <a:rPr lang="en-US" smtClean="0"/>
              <a:pPr/>
              <a:t>39</a:t>
            </a:fld>
            <a:endParaRPr lang="en-US" dirty="0"/>
          </a:p>
        </p:txBody>
      </p:sp>
    </p:spTree>
    <p:extLst>
      <p:ext uri="{BB962C8B-B14F-4D97-AF65-F5344CB8AC3E}">
        <p14:creationId xmlns:p14="http://schemas.microsoft.com/office/powerpoint/2010/main" val="9560835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Click</a:t>
            </a:r>
            <a:r>
              <a:rPr lang="en-GB" baseline="0" dirty="0"/>
              <a:t> on each of the tabs to take you to a YouTube clip. Please note these are external sites to PiXL, PiXL does not control the content of these sites. </a:t>
            </a:r>
          </a:p>
          <a:p>
            <a:r>
              <a:rPr lang="en-GB" dirty="0"/>
              <a:t>https://www.youtube.com/watch?v=7wJItifm9Ws</a:t>
            </a:r>
          </a:p>
          <a:p>
            <a:endParaRPr lang="en-GB" dirty="0"/>
          </a:p>
          <a:p>
            <a:r>
              <a:rPr lang="en-GB" dirty="0"/>
              <a:t>https://www.youtube.com/watch?v=8Yqbu56ImXk&amp;t=11s</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D5278175-48A5-4EF3-966F-A94A7C5F6979}" type="slidenum">
              <a:rPr lang="en-US" smtClean="0"/>
              <a:pPr/>
              <a:t>42</a:t>
            </a:fld>
            <a:endParaRPr lang="en-US" dirty="0"/>
          </a:p>
        </p:txBody>
      </p:sp>
    </p:spTree>
    <p:extLst>
      <p:ext uri="{BB962C8B-B14F-4D97-AF65-F5344CB8AC3E}">
        <p14:creationId xmlns:p14="http://schemas.microsoft.com/office/powerpoint/2010/main" val="6311381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Click</a:t>
            </a:r>
            <a:r>
              <a:rPr lang="en-GB" baseline="0" dirty="0"/>
              <a:t> on each of the tabs to take you to a YouTube clip. Please note these are external sites to PiXL, PiXL does not control the content of these sites. </a:t>
            </a:r>
            <a:endParaRPr lang="en-GB" dirty="0"/>
          </a:p>
        </p:txBody>
      </p:sp>
      <p:sp>
        <p:nvSpPr>
          <p:cNvPr id="4" name="Slide Number Placeholder 3"/>
          <p:cNvSpPr>
            <a:spLocks noGrp="1"/>
          </p:cNvSpPr>
          <p:nvPr>
            <p:ph type="sldNum" sz="quarter" idx="10"/>
          </p:nvPr>
        </p:nvSpPr>
        <p:spPr/>
        <p:txBody>
          <a:bodyPr/>
          <a:lstStyle/>
          <a:p>
            <a:fld id="{D5278175-48A5-4EF3-966F-A94A7C5F6979}" type="slidenum">
              <a:rPr lang="en-US" smtClean="0"/>
              <a:pPr/>
              <a:t>44</a:t>
            </a:fld>
            <a:endParaRPr lang="en-US" dirty="0"/>
          </a:p>
        </p:txBody>
      </p:sp>
    </p:spTree>
    <p:extLst>
      <p:ext uri="{BB962C8B-B14F-4D97-AF65-F5344CB8AC3E}">
        <p14:creationId xmlns:p14="http://schemas.microsoft.com/office/powerpoint/2010/main" val="6311381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46</a:t>
            </a:fld>
            <a:endParaRPr lang="en-US" dirty="0"/>
          </a:p>
        </p:txBody>
      </p:sp>
    </p:spTree>
    <p:extLst>
      <p:ext uri="{BB962C8B-B14F-4D97-AF65-F5344CB8AC3E}">
        <p14:creationId xmlns:p14="http://schemas.microsoft.com/office/powerpoint/2010/main" val="20255993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50</a:t>
            </a:fld>
            <a:endParaRPr lang="en-US" dirty="0"/>
          </a:p>
        </p:txBody>
      </p:sp>
    </p:spTree>
    <p:extLst>
      <p:ext uri="{BB962C8B-B14F-4D97-AF65-F5344CB8AC3E}">
        <p14:creationId xmlns:p14="http://schemas.microsoft.com/office/powerpoint/2010/main" val="5926643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54</a:t>
            </a:fld>
            <a:endParaRPr lang="en-US" dirty="0"/>
          </a:p>
        </p:txBody>
      </p:sp>
    </p:spTree>
    <p:extLst>
      <p:ext uri="{BB962C8B-B14F-4D97-AF65-F5344CB8AC3E}">
        <p14:creationId xmlns:p14="http://schemas.microsoft.com/office/powerpoint/2010/main" val="2750508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55</a:t>
            </a:fld>
            <a:endParaRPr lang="en-US" dirty="0"/>
          </a:p>
        </p:txBody>
      </p:sp>
    </p:spTree>
    <p:extLst>
      <p:ext uri="{BB962C8B-B14F-4D97-AF65-F5344CB8AC3E}">
        <p14:creationId xmlns:p14="http://schemas.microsoft.com/office/powerpoint/2010/main" val="9239646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56</a:t>
            </a:fld>
            <a:endParaRPr lang="en-US" dirty="0"/>
          </a:p>
        </p:txBody>
      </p:sp>
    </p:spTree>
    <p:extLst>
      <p:ext uri="{BB962C8B-B14F-4D97-AF65-F5344CB8AC3E}">
        <p14:creationId xmlns:p14="http://schemas.microsoft.com/office/powerpoint/2010/main" val="1675050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4</a:t>
            </a:fld>
            <a:endParaRPr lang="en-US" dirty="0"/>
          </a:p>
        </p:txBody>
      </p:sp>
    </p:spTree>
    <p:extLst>
      <p:ext uri="{BB962C8B-B14F-4D97-AF65-F5344CB8AC3E}">
        <p14:creationId xmlns:p14="http://schemas.microsoft.com/office/powerpoint/2010/main" val="10224981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57</a:t>
            </a:fld>
            <a:endParaRPr lang="en-US" dirty="0"/>
          </a:p>
        </p:txBody>
      </p:sp>
    </p:spTree>
    <p:extLst>
      <p:ext uri="{BB962C8B-B14F-4D97-AF65-F5344CB8AC3E}">
        <p14:creationId xmlns:p14="http://schemas.microsoft.com/office/powerpoint/2010/main" val="19346212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Click</a:t>
            </a:r>
            <a:r>
              <a:rPr lang="en-GB" baseline="0" dirty="0"/>
              <a:t> on each of the tabs to take you to a YouTube clip. Please note these are external sites to PiXL, PiXL does not control the content of these sites. </a:t>
            </a:r>
            <a:endParaRPr lang="en-GB" dirty="0"/>
          </a:p>
        </p:txBody>
      </p:sp>
      <p:sp>
        <p:nvSpPr>
          <p:cNvPr id="4" name="Slide Number Placeholder 3"/>
          <p:cNvSpPr>
            <a:spLocks noGrp="1"/>
          </p:cNvSpPr>
          <p:nvPr>
            <p:ph type="sldNum" sz="quarter" idx="10"/>
          </p:nvPr>
        </p:nvSpPr>
        <p:spPr/>
        <p:txBody>
          <a:bodyPr/>
          <a:lstStyle/>
          <a:p>
            <a:fld id="{D5278175-48A5-4EF3-966F-A94A7C5F6979}" type="slidenum">
              <a:rPr lang="en-US" smtClean="0"/>
              <a:pPr/>
              <a:t>58</a:t>
            </a:fld>
            <a:endParaRPr lang="en-US" dirty="0"/>
          </a:p>
        </p:txBody>
      </p:sp>
    </p:spTree>
    <p:extLst>
      <p:ext uri="{BB962C8B-B14F-4D97-AF65-F5344CB8AC3E}">
        <p14:creationId xmlns:p14="http://schemas.microsoft.com/office/powerpoint/2010/main" val="6311381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D5278175-48A5-4EF3-966F-A94A7C5F6979}" type="slidenum">
              <a:rPr lang="en-US" smtClean="0"/>
              <a:pPr/>
              <a:t>59</a:t>
            </a:fld>
            <a:endParaRPr lang="en-US" dirty="0"/>
          </a:p>
        </p:txBody>
      </p:sp>
    </p:spTree>
    <p:extLst>
      <p:ext uri="{BB962C8B-B14F-4D97-AF65-F5344CB8AC3E}">
        <p14:creationId xmlns:p14="http://schemas.microsoft.com/office/powerpoint/2010/main" val="6311381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61</a:t>
            </a:fld>
            <a:endParaRPr lang="en-US" dirty="0"/>
          </a:p>
        </p:txBody>
      </p:sp>
    </p:spTree>
    <p:extLst>
      <p:ext uri="{BB962C8B-B14F-4D97-AF65-F5344CB8AC3E}">
        <p14:creationId xmlns:p14="http://schemas.microsoft.com/office/powerpoint/2010/main" val="10501446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62</a:t>
            </a:fld>
            <a:endParaRPr lang="en-US" dirty="0"/>
          </a:p>
        </p:txBody>
      </p:sp>
    </p:spTree>
    <p:extLst>
      <p:ext uri="{BB962C8B-B14F-4D97-AF65-F5344CB8AC3E}">
        <p14:creationId xmlns:p14="http://schemas.microsoft.com/office/powerpoint/2010/main" val="5897882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64</a:t>
            </a:fld>
            <a:endParaRPr lang="en-US" dirty="0"/>
          </a:p>
        </p:txBody>
      </p:sp>
    </p:spTree>
    <p:extLst>
      <p:ext uri="{BB962C8B-B14F-4D97-AF65-F5344CB8AC3E}">
        <p14:creationId xmlns:p14="http://schemas.microsoft.com/office/powerpoint/2010/main" val="2002896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5</a:t>
            </a:fld>
            <a:endParaRPr lang="en-US" dirty="0"/>
          </a:p>
        </p:txBody>
      </p:sp>
    </p:spTree>
    <p:extLst>
      <p:ext uri="{BB962C8B-B14F-4D97-AF65-F5344CB8AC3E}">
        <p14:creationId xmlns:p14="http://schemas.microsoft.com/office/powerpoint/2010/main" val="574089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7</a:t>
            </a:fld>
            <a:endParaRPr lang="en-US" dirty="0"/>
          </a:p>
        </p:txBody>
      </p:sp>
    </p:spTree>
    <p:extLst>
      <p:ext uri="{BB962C8B-B14F-4D97-AF65-F5344CB8AC3E}">
        <p14:creationId xmlns:p14="http://schemas.microsoft.com/office/powerpoint/2010/main" val="1435805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11</a:t>
            </a:fld>
            <a:endParaRPr lang="en-US" dirty="0"/>
          </a:p>
        </p:txBody>
      </p:sp>
    </p:spTree>
    <p:extLst>
      <p:ext uri="{BB962C8B-B14F-4D97-AF65-F5344CB8AC3E}">
        <p14:creationId xmlns:p14="http://schemas.microsoft.com/office/powerpoint/2010/main" val="1559025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15</a:t>
            </a:fld>
            <a:endParaRPr lang="en-US" dirty="0"/>
          </a:p>
        </p:txBody>
      </p:sp>
    </p:spTree>
    <p:extLst>
      <p:ext uri="{BB962C8B-B14F-4D97-AF65-F5344CB8AC3E}">
        <p14:creationId xmlns:p14="http://schemas.microsoft.com/office/powerpoint/2010/main" val="1146940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17</a:t>
            </a:fld>
            <a:endParaRPr lang="en-US" dirty="0"/>
          </a:p>
        </p:txBody>
      </p:sp>
    </p:spTree>
    <p:extLst>
      <p:ext uri="{BB962C8B-B14F-4D97-AF65-F5344CB8AC3E}">
        <p14:creationId xmlns:p14="http://schemas.microsoft.com/office/powerpoint/2010/main" val="17273413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19</a:t>
            </a:fld>
            <a:endParaRPr lang="en-US" dirty="0"/>
          </a:p>
        </p:txBody>
      </p:sp>
    </p:spTree>
    <p:extLst>
      <p:ext uri="{BB962C8B-B14F-4D97-AF65-F5344CB8AC3E}">
        <p14:creationId xmlns:p14="http://schemas.microsoft.com/office/powerpoint/2010/main" val="1777967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3406" y="764704"/>
            <a:ext cx="8964488"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83406" y="2420888"/>
            <a:ext cx="8964488" cy="1752600"/>
          </a:xfrm>
        </p:spPr>
        <p:txBody>
          <a:bodyPr/>
          <a:lstStyle>
            <a:lvl1pPr marL="0" indent="0" algn="ctr">
              <a:buNone/>
              <a:defRPr>
                <a:solidFill>
                  <a:schemeClr val="tx1">
                    <a:tint val="75000"/>
                  </a:schemeClr>
                </a:solidFill>
                <a:latin typeface="News Gothic MT"/>
                <a:cs typeface="News Gothic M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881797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F713-2110-964B-A68E-481EBA276186}" type="datetimeFigureOut">
              <a:rPr lang="en-GB" smtClean="0"/>
              <a:pPr/>
              <a:t>17/07/2020</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402CBB9E-F5D3-6E40-A939-4B2058AA44B4}" type="slidenum">
              <a:rPr lang="en-GB" smtClean="0"/>
              <a:pPr/>
              <a:t>‹#›</a:t>
            </a:fld>
            <a:endParaRPr lang="en-GB" dirty="0"/>
          </a:p>
        </p:txBody>
      </p:sp>
    </p:spTree>
    <p:extLst>
      <p:ext uri="{BB962C8B-B14F-4D97-AF65-F5344CB8AC3E}">
        <p14:creationId xmlns:p14="http://schemas.microsoft.com/office/powerpoint/2010/main" val="2144641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95F713-2110-964B-A68E-481EBA276186}" type="datetimeFigureOut">
              <a:rPr lang="en-GB" smtClean="0"/>
              <a:pPr/>
              <a:t>17/07/2020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402CBB9E-F5D3-6E40-A939-4B2058AA44B4}" type="slidenum">
              <a:rPr lang="en-GB" smtClean="0"/>
              <a:pPr/>
              <a:t>‹#›</a:t>
            </a:fld>
            <a:endParaRPr lang="en-GB" dirty="0"/>
          </a:p>
        </p:txBody>
      </p:sp>
    </p:spTree>
    <p:extLst>
      <p:ext uri="{BB962C8B-B14F-4D97-AF65-F5344CB8AC3E}">
        <p14:creationId xmlns:p14="http://schemas.microsoft.com/office/powerpoint/2010/main" val="16176885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95F713-2110-964B-A68E-481EBA276186}" type="datetimeFigureOut">
              <a:rPr lang="en-GB" smtClean="0"/>
              <a:pPr/>
              <a:t>17/07/2020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402CBB9E-F5D3-6E40-A939-4B2058AA44B4}" type="slidenum">
              <a:rPr lang="en-GB" smtClean="0"/>
              <a:pPr/>
              <a:t>‹#›</a:t>
            </a:fld>
            <a:endParaRPr lang="en-GB" dirty="0"/>
          </a:p>
        </p:txBody>
      </p:sp>
    </p:spTree>
    <p:extLst>
      <p:ext uri="{BB962C8B-B14F-4D97-AF65-F5344CB8AC3E}">
        <p14:creationId xmlns:p14="http://schemas.microsoft.com/office/powerpoint/2010/main" val="13486064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595F713-2110-964B-A68E-481EBA276186}" type="datetimeFigureOut">
              <a:rPr lang="en-GB" smtClean="0"/>
              <a:pPr/>
              <a:t>17/07/2020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02CBB9E-F5D3-6E40-A939-4B2058AA44B4}" type="slidenum">
              <a:rPr lang="en-GB" smtClean="0"/>
              <a:pPr/>
              <a:t>‹#›</a:t>
            </a:fld>
            <a:endParaRPr lang="en-GB" dirty="0"/>
          </a:p>
        </p:txBody>
      </p:sp>
    </p:spTree>
    <p:extLst>
      <p:ext uri="{BB962C8B-B14F-4D97-AF65-F5344CB8AC3E}">
        <p14:creationId xmlns:p14="http://schemas.microsoft.com/office/powerpoint/2010/main" val="14866821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595F713-2110-964B-A68E-481EBA276186}" type="datetimeFigureOut">
              <a:rPr lang="en-GB" smtClean="0"/>
              <a:pPr/>
              <a:t>17/07/2020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02CBB9E-F5D3-6E40-A939-4B2058AA44B4}" type="slidenum">
              <a:rPr lang="en-GB" smtClean="0"/>
              <a:pPr/>
              <a:t>‹#›</a:t>
            </a:fld>
            <a:endParaRPr lang="en-GB" dirty="0"/>
          </a:p>
        </p:txBody>
      </p:sp>
    </p:spTree>
    <p:extLst>
      <p:ext uri="{BB962C8B-B14F-4D97-AF65-F5344CB8AC3E}">
        <p14:creationId xmlns:p14="http://schemas.microsoft.com/office/powerpoint/2010/main" val="6940739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595F713-2110-964B-A68E-481EBA276186}" type="datetimeFigureOut">
              <a:rPr lang="en-GB" smtClean="0"/>
              <a:pPr/>
              <a:t>17/07/2020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02CBB9E-F5D3-6E40-A939-4B2058AA44B4}" type="slidenum">
              <a:rPr lang="en-GB" smtClean="0"/>
              <a:pPr/>
              <a:t>‹#›</a:t>
            </a:fld>
            <a:endParaRPr lang="en-GB"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Drag picture to placeholder or click icon to add</a:t>
            </a:r>
            <a:endParaRPr lang="en-GB"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595F713-2110-964B-A68E-481EBA276186}" type="datetimeFigureOut">
              <a:rPr lang="en-GB" smtClean="0"/>
              <a:pPr/>
              <a:t>17/07/2020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402CBB9E-F5D3-6E40-A939-4B2058AA44B4}" type="slidenum">
              <a:rPr lang="en-GB" smtClean="0"/>
              <a:pPr/>
              <a:t>‹#›</a:t>
            </a:fld>
            <a:endParaRPr lang="en-GB"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595F713-2110-964B-A68E-481EBA276186}" type="datetimeFigureOut">
              <a:rPr lang="en-GB" smtClean="0"/>
              <a:pPr/>
              <a:t>17/07/2020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02CBB9E-F5D3-6E40-A939-4B2058AA44B4}" type="slidenum">
              <a:rPr lang="en-GB" smtClean="0"/>
              <a:pPr/>
              <a:t>‹#›</a:t>
            </a:fld>
            <a:endParaRPr lang="en-GB"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595F713-2110-964B-A68E-481EBA276186}" type="datetimeFigureOut">
              <a:rPr lang="en-GB" smtClean="0"/>
              <a:pPr/>
              <a:t>17/07/2020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02CBB9E-F5D3-6E40-A939-4B2058AA44B4}" type="slidenum">
              <a:rPr lang="en-GB" smtClean="0"/>
              <a:pPr/>
              <a:t>‹#›</a:t>
            </a:fld>
            <a:endParaRPr lang="en-GB"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5600" y="1257300"/>
            <a:ext cx="8458200" cy="749300"/>
          </a:xfrm>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355600" y="2133600"/>
            <a:ext cx="8458200" cy="4165600"/>
          </a:xfrm>
        </p:spPr>
        <p:txBody>
          <a:bodyPr/>
          <a:lstStyle>
            <a:lvl1pPr>
              <a:defRPr>
                <a:latin typeface="News Gothic MT"/>
                <a:cs typeface="News Gothic MT"/>
              </a:defRPr>
            </a:lvl1pPr>
            <a:lvl2pPr>
              <a:defRPr>
                <a:latin typeface="News Gothic MT"/>
                <a:cs typeface="News Gothic MT"/>
              </a:defRPr>
            </a:lvl2pPr>
            <a:lvl3pPr>
              <a:defRPr>
                <a:latin typeface="News Gothic MT"/>
                <a:cs typeface="News Gothic MT"/>
              </a:defRPr>
            </a:lvl3pPr>
            <a:lvl4pPr>
              <a:defRPr>
                <a:latin typeface="News Gothic MT"/>
                <a:cs typeface="News Gothic MT"/>
              </a:defRPr>
            </a:lvl4pPr>
            <a:lvl5pPr>
              <a:defRPr>
                <a:latin typeface="News Gothic MT"/>
                <a:cs typeface="News Gothic M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5600" y="1257300"/>
            <a:ext cx="8458200" cy="749300"/>
          </a:xfrm>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355600" y="2133600"/>
            <a:ext cx="8458200" cy="4165600"/>
          </a:xfrm>
        </p:spPr>
        <p:txBody>
          <a:bodyPr/>
          <a:lstStyle>
            <a:lvl1pPr>
              <a:defRPr>
                <a:latin typeface="News Gothic MT"/>
                <a:cs typeface="News Gothic MT"/>
              </a:defRPr>
            </a:lvl1pPr>
            <a:lvl2pPr>
              <a:defRPr>
                <a:latin typeface="News Gothic MT"/>
                <a:cs typeface="News Gothic MT"/>
              </a:defRPr>
            </a:lvl2pPr>
            <a:lvl3pPr>
              <a:defRPr>
                <a:latin typeface="News Gothic MT"/>
                <a:cs typeface="News Gothic MT"/>
              </a:defRPr>
            </a:lvl3pPr>
            <a:lvl4pPr>
              <a:defRPr>
                <a:latin typeface="News Gothic MT"/>
                <a:cs typeface="News Gothic MT"/>
              </a:defRPr>
            </a:lvl4pPr>
            <a:lvl5pPr>
              <a:defRPr>
                <a:latin typeface="News Gothic MT"/>
                <a:cs typeface="News Gothic M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652704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4"/>
            <a:ext cx="2133600" cy="365125"/>
          </a:xfrm>
          <a:prstGeom prst="rect">
            <a:avLst/>
          </a:prstGeom>
        </p:spPr>
        <p:txBody>
          <a:bodyPr/>
          <a:lstStyle/>
          <a:p>
            <a:fld id="{B595F713-2110-964B-A68E-481EBA276186}" type="datetimeFigureOut">
              <a:rPr lang="en-GB" smtClean="0"/>
              <a:pPr/>
              <a:t>17/07/2020</a:t>
            </a:fld>
            <a:endParaRPr lang="en-GB" dirty="0"/>
          </a:p>
        </p:txBody>
      </p:sp>
      <p:sp>
        <p:nvSpPr>
          <p:cNvPr id="3" name="Footer Placeholder 2"/>
          <p:cNvSpPr>
            <a:spLocks noGrp="1"/>
          </p:cNvSpPr>
          <p:nvPr>
            <p:ph type="ftr" sz="quarter" idx="11"/>
          </p:nvPr>
        </p:nvSpPr>
        <p:spPr>
          <a:xfrm>
            <a:off x="3124200" y="6356354"/>
            <a:ext cx="2895600" cy="365125"/>
          </a:xfrm>
          <a:prstGeom prst="rect">
            <a:avLst/>
          </a:prstGeom>
        </p:spPr>
        <p:txBody>
          <a:bodyPr/>
          <a:lstStyle/>
          <a:p>
            <a:endParaRPr lang="en-GB" dirty="0"/>
          </a:p>
        </p:txBody>
      </p:sp>
      <p:sp>
        <p:nvSpPr>
          <p:cNvPr id="4" name="Slide Number Placeholder 3"/>
          <p:cNvSpPr>
            <a:spLocks noGrp="1"/>
          </p:cNvSpPr>
          <p:nvPr>
            <p:ph type="sldNum" sz="quarter" idx="12"/>
          </p:nvPr>
        </p:nvSpPr>
        <p:spPr>
          <a:xfrm>
            <a:off x="6553200" y="6356354"/>
            <a:ext cx="2133600" cy="365125"/>
          </a:xfrm>
          <a:prstGeom prst="rect">
            <a:avLst/>
          </a:prstGeom>
        </p:spPr>
        <p:txBody>
          <a:bodyPr/>
          <a:lstStyle/>
          <a:p>
            <a:fld id="{402CBB9E-F5D3-6E40-A939-4B2058AA44B4}" type="slidenum">
              <a:rPr lang="en-GB" smtClean="0"/>
              <a:pPr/>
              <a:t>‹#›</a:t>
            </a:fld>
            <a:endParaRPr lang="en-GB"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6" name="Shape 6"/>
          <p:cNvSpPr>
            <a:spLocks noGrp="1"/>
          </p:cNvSpPr>
          <p:nvPr>
            <p:ph type="title"/>
          </p:nvPr>
        </p:nvSpPr>
        <p:spPr>
          <a:xfrm>
            <a:off x="457200" y="92079"/>
            <a:ext cx="8229600" cy="1508125"/>
          </a:xfrm>
          <a:prstGeom prst="rect">
            <a:avLst/>
          </a:prstGeom>
        </p:spPr>
        <p:txBody>
          <a:bodyPr lIns="0" tIns="0" rIns="0" bIns="0">
            <a:noAutofit/>
          </a:bodyPr>
          <a:lstStyle>
            <a:lvl1pPr>
              <a:defRPr sz="4425">
                <a:latin typeface="Gill Sans"/>
                <a:ea typeface="Gill Sans"/>
                <a:cs typeface="Gill Sans"/>
                <a:sym typeface="Gill Sans"/>
              </a:defRPr>
            </a:lvl1pPr>
          </a:lstStyle>
          <a:p>
            <a:pPr lvl="0">
              <a:defRPr sz="1800"/>
            </a:pPr>
            <a:r>
              <a:rPr lang="en-US" sz="4425"/>
              <a:t>Click to edit Master title style</a:t>
            </a:r>
            <a:endParaRPr sz="4425"/>
          </a:p>
        </p:txBody>
      </p:sp>
      <p:sp>
        <p:nvSpPr>
          <p:cNvPr id="7" name="Shape 7"/>
          <p:cNvSpPr>
            <a:spLocks noGrp="1"/>
          </p:cNvSpPr>
          <p:nvPr>
            <p:ph type="body" idx="1"/>
          </p:nvPr>
        </p:nvSpPr>
        <p:spPr>
          <a:xfrm>
            <a:off x="457200" y="1600200"/>
            <a:ext cx="8229600" cy="5257800"/>
          </a:xfrm>
          <a:prstGeom prst="rect">
            <a:avLst/>
          </a:prstGeom>
        </p:spPr>
        <p:txBody>
          <a:bodyPr>
            <a:noAutofit/>
          </a:bodyPr>
          <a:lstStyle>
            <a:lvl1pPr marL="0" indent="0" algn="ctr">
              <a:spcBef>
                <a:spcPts val="2475"/>
              </a:spcBef>
              <a:buSzTx/>
              <a:buFontTx/>
              <a:buNone/>
              <a:defRPr>
                <a:latin typeface="Gill Sans"/>
                <a:ea typeface="Gill Sans"/>
                <a:cs typeface="Gill Sans"/>
                <a:sym typeface="Gill Sans"/>
              </a:defRPr>
            </a:lvl1pPr>
            <a:lvl2pPr marL="0" indent="240506" algn="ctr">
              <a:spcBef>
                <a:spcPts val="2475"/>
              </a:spcBef>
              <a:buSzTx/>
              <a:buFontTx/>
              <a:buNone/>
              <a:defRPr>
                <a:latin typeface="Gill Sans"/>
                <a:ea typeface="Gill Sans"/>
                <a:cs typeface="Gill Sans"/>
                <a:sym typeface="Gill Sans"/>
              </a:defRPr>
            </a:lvl2pPr>
            <a:lvl3pPr marL="0" indent="481013" algn="ctr">
              <a:spcBef>
                <a:spcPts val="2475"/>
              </a:spcBef>
              <a:buSzTx/>
              <a:buFontTx/>
              <a:buNone/>
              <a:defRPr>
                <a:latin typeface="Gill Sans"/>
                <a:ea typeface="Gill Sans"/>
                <a:cs typeface="Gill Sans"/>
                <a:sym typeface="Gill Sans"/>
              </a:defRPr>
            </a:lvl3pPr>
            <a:lvl4pPr marL="0" indent="722709" algn="ctr">
              <a:spcBef>
                <a:spcPts val="2475"/>
              </a:spcBef>
              <a:buSzTx/>
              <a:buFontTx/>
              <a:buNone/>
              <a:defRPr>
                <a:latin typeface="Gill Sans"/>
                <a:ea typeface="Gill Sans"/>
                <a:cs typeface="Gill Sans"/>
                <a:sym typeface="Gill Sans"/>
              </a:defRPr>
            </a:lvl4pPr>
            <a:lvl5pPr marL="0" indent="963215" algn="ctr">
              <a:spcBef>
                <a:spcPts val="2475"/>
              </a:spcBef>
              <a:buSzTx/>
              <a:buFontTx/>
              <a:buNone/>
              <a:defRPr>
                <a:latin typeface="Gill Sans"/>
                <a:ea typeface="Gill Sans"/>
                <a:cs typeface="Gill Sans"/>
                <a:sym typeface="Gill Sans"/>
              </a:defRPr>
            </a:lvl5pPr>
          </a:lstStyle>
          <a:p>
            <a:pPr lvl="0">
              <a:defRPr sz="1800"/>
            </a:pPr>
            <a:r>
              <a:rPr lang="en-US" sz="2250"/>
              <a:t>Click to edit Master text styles</a:t>
            </a:r>
          </a:p>
          <a:p>
            <a:pPr lvl="1">
              <a:defRPr sz="1800"/>
            </a:pPr>
            <a:r>
              <a:rPr lang="en-US" sz="2250"/>
              <a:t>Second level</a:t>
            </a:r>
          </a:p>
          <a:p>
            <a:pPr lvl="2">
              <a:defRPr sz="1800"/>
            </a:pPr>
            <a:r>
              <a:rPr lang="en-US" sz="2250"/>
              <a:t>Third level</a:t>
            </a:r>
          </a:p>
          <a:p>
            <a:pPr lvl="3">
              <a:defRPr sz="1800"/>
            </a:pPr>
            <a:r>
              <a:rPr lang="en-US" sz="2250"/>
              <a:t>Fourth level</a:t>
            </a:r>
          </a:p>
          <a:p>
            <a:pPr lvl="4">
              <a:defRPr sz="1800"/>
            </a:pPr>
            <a:r>
              <a:rPr lang="en-US" sz="2250"/>
              <a:t>Fifth level</a:t>
            </a:r>
            <a:endParaRPr sz="2250"/>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79400" y="2130427"/>
            <a:ext cx="8572500" cy="1470025"/>
          </a:xfrm>
          <a:prstGeom prst="rect">
            <a:avLst/>
          </a:prstGeom>
        </p:spPr>
        <p:txBody>
          <a:bodyPr/>
          <a:lstStyle/>
          <a:p>
            <a:r>
              <a:rPr lang="en-US"/>
              <a:t>Click to edit Master title style</a:t>
            </a:r>
            <a:endParaRPr lang="en-US" dirty="0"/>
          </a:p>
        </p:txBody>
      </p:sp>
      <p:sp>
        <p:nvSpPr>
          <p:cNvPr id="3" name="Subtitle 2"/>
          <p:cNvSpPr>
            <a:spLocks noGrp="1"/>
          </p:cNvSpPr>
          <p:nvPr>
            <p:ph type="subTitle" idx="1"/>
          </p:nvPr>
        </p:nvSpPr>
        <p:spPr>
          <a:xfrm>
            <a:off x="279400" y="3886200"/>
            <a:ext cx="8572500" cy="1752600"/>
          </a:xfrm>
          <a:prstGeom prst="rect">
            <a:avLst/>
          </a:prstGeom>
        </p:spPr>
        <p:txBody>
          <a:bodyPr/>
          <a:lstStyle>
            <a:lvl1pPr marL="0" indent="0" algn="ctr">
              <a:buNone/>
              <a:defRPr>
                <a:solidFill>
                  <a:schemeClr val="tx1">
                    <a:tint val="75000"/>
                  </a:schemeClr>
                </a:solidFill>
                <a:latin typeface="News Gothic MT"/>
                <a:cs typeface="News Gothic M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_Default">
    <p:spTree>
      <p:nvGrpSpPr>
        <p:cNvPr id="1" name=""/>
        <p:cNvGrpSpPr/>
        <p:nvPr/>
      </p:nvGrpSpPr>
      <p:grpSpPr>
        <a:xfrm>
          <a:off x="0" y="0"/>
          <a:ext cx="0" cy="0"/>
          <a:chOff x="0" y="0"/>
          <a:chExt cx="0" cy="0"/>
        </a:xfrm>
      </p:grpSpPr>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2_Default">
    <p:spTree>
      <p:nvGrpSpPr>
        <p:cNvPr id="1" name=""/>
        <p:cNvGrpSpPr/>
        <p:nvPr/>
      </p:nvGrpSpPr>
      <p:grpSpPr>
        <a:xfrm>
          <a:off x="0" y="0"/>
          <a:ext cx="0" cy="0"/>
          <a:chOff x="0" y="0"/>
          <a:chExt cx="0" cy="0"/>
        </a:xfrm>
      </p:grpSpPr>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3_Default">
    <p:spTree>
      <p:nvGrpSpPr>
        <p:cNvPr id="1" name=""/>
        <p:cNvGrpSpPr/>
        <p:nvPr/>
      </p:nvGrpSpPr>
      <p:grpSpPr>
        <a:xfrm>
          <a:off x="0" y="0"/>
          <a:ext cx="0" cy="0"/>
          <a:chOff x="0" y="0"/>
          <a:chExt cx="0" cy="0"/>
        </a:xfrm>
      </p:grpSpPr>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1_Picture with Caption">
    <p:spTree>
      <p:nvGrpSpPr>
        <p:cNvPr id="1" name=""/>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2_Picture with Caption">
    <p:spTree>
      <p:nvGrpSpPr>
        <p:cNvPr id="1" name=""/>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4_Picture with Caption">
    <p:spTree>
      <p:nvGrpSpPr>
        <p:cNvPr id="1" name=""/>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3_Picture with Caption">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79400" y="2130427"/>
            <a:ext cx="8572500" cy="1470025"/>
          </a:xfrm>
          <a:prstGeom prst="rect">
            <a:avLst/>
          </a:prstGeom>
        </p:spPr>
        <p:txBody>
          <a:bodyPr/>
          <a:lstStyle/>
          <a:p>
            <a:r>
              <a:rPr lang="en-US"/>
              <a:t>Click to edit Master title style</a:t>
            </a:r>
            <a:endParaRPr lang="en-US" dirty="0"/>
          </a:p>
        </p:txBody>
      </p:sp>
      <p:sp>
        <p:nvSpPr>
          <p:cNvPr id="3" name="Subtitle 2"/>
          <p:cNvSpPr>
            <a:spLocks noGrp="1"/>
          </p:cNvSpPr>
          <p:nvPr>
            <p:ph type="subTitle" idx="1"/>
          </p:nvPr>
        </p:nvSpPr>
        <p:spPr>
          <a:xfrm>
            <a:off x="279400" y="3886200"/>
            <a:ext cx="8572500" cy="1752600"/>
          </a:xfrm>
          <a:prstGeom prst="rect">
            <a:avLst/>
          </a:prstGeom>
        </p:spPr>
        <p:txBody>
          <a:bodyPr/>
          <a:lstStyle>
            <a:lvl1pPr marL="0" indent="0" algn="ctr">
              <a:buNone/>
              <a:defRPr>
                <a:solidFill>
                  <a:schemeClr val="tx1">
                    <a:tint val="75000"/>
                  </a:schemeClr>
                </a:solidFill>
                <a:latin typeface="News Gothic MT"/>
                <a:cs typeface="News Gothic M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4" name="TextBox 3"/>
          <p:cNvSpPr txBox="1"/>
          <p:nvPr userDrawn="1"/>
        </p:nvSpPr>
        <p:spPr>
          <a:xfrm>
            <a:off x="1400175" y="657225"/>
            <a:ext cx="184731" cy="369332"/>
          </a:xfrm>
          <a:prstGeom prst="rect">
            <a:avLst/>
          </a:prstGeom>
          <a:noFill/>
        </p:spPr>
        <p:txBody>
          <a:bodyPr wrap="none" rtlCol="0">
            <a:spAutoFit/>
          </a:bodyPr>
          <a:lstStyle/>
          <a:p>
            <a:endParaRPr lang="en-GB" dirty="0"/>
          </a:p>
        </p:txBody>
      </p:sp>
    </p:spTree>
    <p:extLst>
      <p:ext uri="{BB962C8B-B14F-4D97-AF65-F5344CB8AC3E}">
        <p14:creationId xmlns:p14="http://schemas.microsoft.com/office/powerpoint/2010/main" val="19591665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3"/>
            <a:ext cx="2057400" cy="365125"/>
          </a:xfrm>
          <a:prstGeom prst="rect">
            <a:avLst/>
          </a:prstGeom>
        </p:spPr>
        <p:txBody>
          <a:bodyPr/>
          <a:lstStyle/>
          <a:p>
            <a:fld id="{B595F713-2110-964B-A68E-481EBA276186}" type="datetimeFigureOut">
              <a:rPr lang="en-GB" smtClean="0"/>
              <a:pPr/>
              <a:t>17/07/2020</a:t>
            </a:fld>
            <a:endParaRPr lang="en-GB" dirty="0"/>
          </a:p>
        </p:txBody>
      </p:sp>
      <p:sp>
        <p:nvSpPr>
          <p:cNvPr id="4" name="Footer Placeholder 3"/>
          <p:cNvSpPr>
            <a:spLocks noGrp="1"/>
          </p:cNvSpPr>
          <p:nvPr>
            <p:ph type="ftr" sz="quarter" idx="11"/>
          </p:nvPr>
        </p:nvSpPr>
        <p:spPr>
          <a:xfrm>
            <a:off x="3028950" y="6356353"/>
            <a:ext cx="3086100" cy="365125"/>
          </a:xfrm>
          <a:prstGeom prst="rect">
            <a:avLst/>
          </a:prstGeom>
        </p:spPr>
        <p:txBody>
          <a:bodyPr/>
          <a:lstStyle/>
          <a:p>
            <a:endParaRPr lang="en-GB" dirty="0"/>
          </a:p>
        </p:txBody>
      </p:sp>
      <p:sp>
        <p:nvSpPr>
          <p:cNvPr id="5" name="Slide Number Placeholder 4"/>
          <p:cNvSpPr>
            <a:spLocks noGrp="1"/>
          </p:cNvSpPr>
          <p:nvPr>
            <p:ph type="sldNum" sz="quarter" idx="12"/>
          </p:nvPr>
        </p:nvSpPr>
        <p:spPr>
          <a:xfrm>
            <a:off x="6457950" y="6356353"/>
            <a:ext cx="2057400" cy="365125"/>
          </a:xfrm>
          <a:prstGeom prst="rect">
            <a:avLst/>
          </a:prstGeom>
        </p:spPr>
        <p:txBody>
          <a:bodyPr/>
          <a:lstStyle/>
          <a:p>
            <a:fld id="{402CBB9E-F5D3-6E40-A939-4B2058AA44B4}" type="slidenum">
              <a:rPr lang="en-GB" smtClean="0"/>
              <a:pPr/>
              <a:t>‹#›</a:t>
            </a:fld>
            <a:endParaRPr lang="en-GB"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595F713-2110-964B-A68E-481EBA276186}" type="datetimeFigureOut">
              <a:rPr lang="en-GB" smtClean="0"/>
              <a:pPr/>
              <a:t>17/07/2020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02CBB9E-F5D3-6E40-A939-4B2058AA44B4}" type="slidenum">
              <a:rPr lang="en-GB" smtClean="0"/>
              <a:pPr/>
              <a:t>‹#›</a:t>
            </a:fld>
            <a:endParaRPr lang="en-GB" dirty="0"/>
          </a:p>
        </p:txBody>
      </p:sp>
    </p:spTree>
    <p:extLst>
      <p:ext uri="{BB962C8B-B14F-4D97-AF65-F5344CB8AC3E}">
        <p14:creationId xmlns:p14="http://schemas.microsoft.com/office/powerpoint/2010/main" val="193987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595F713-2110-964B-A68E-481EBA276186}" type="datetimeFigureOut">
              <a:rPr lang="en-GB" smtClean="0"/>
              <a:pPr/>
              <a:t>17/07/2020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02CBB9E-F5D3-6E40-A939-4B2058AA44B4}" type="slidenum">
              <a:rPr lang="en-GB" smtClean="0"/>
              <a:pPr/>
              <a:t>‹#›</a:t>
            </a:fld>
            <a:endParaRPr lang="en-GB" dirty="0"/>
          </a:p>
        </p:txBody>
      </p:sp>
    </p:spTree>
    <p:extLst>
      <p:ext uri="{BB962C8B-B14F-4D97-AF65-F5344CB8AC3E}">
        <p14:creationId xmlns:p14="http://schemas.microsoft.com/office/powerpoint/2010/main" val="459971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F713-2110-964B-A68E-481EBA276186}" type="datetimeFigureOut">
              <a:rPr lang="en-GB" smtClean="0"/>
              <a:pPr/>
              <a:t>17/07/2020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02CBB9E-F5D3-6E40-A939-4B2058AA44B4}" type="slidenum">
              <a:rPr lang="en-GB" smtClean="0"/>
              <a:pPr/>
              <a:t>‹#›</a:t>
            </a:fld>
            <a:endParaRPr lang="en-GB" dirty="0"/>
          </a:p>
        </p:txBody>
      </p:sp>
    </p:spTree>
    <p:extLst>
      <p:ext uri="{BB962C8B-B14F-4D97-AF65-F5344CB8AC3E}">
        <p14:creationId xmlns:p14="http://schemas.microsoft.com/office/powerpoint/2010/main" val="1947691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595F713-2110-964B-A68E-481EBA276186}" type="datetimeFigureOut">
              <a:rPr lang="en-GB" smtClean="0"/>
              <a:pPr/>
              <a:t>17/07/2020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402CBB9E-F5D3-6E40-A939-4B2058AA44B4}" type="slidenum">
              <a:rPr lang="en-GB" smtClean="0"/>
              <a:pPr/>
              <a:t>‹#›</a:t>
            </a:fld>
            <a:endParaRPr lang="en-GB" dirty="0"/>
          </a:p>
        </p:txBody>
      </p:sp>
    </p:spTree>
    <p:extLst>
      <p:ext uri="{BB962C8B-B14F-4D97-AF65-F5344CB8AC3E}">
        <p14:creationId xmlns:p14="http://schemas.microsoft.com/office/powerpoint/2010/main" val="750867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595F713-2110-964B-A68E-481EBA276186}" type="datetimeFigureOut">
              <a:rPr lang="en-GB" smtClean="0"/>
              <a:pPr/>
              <a:t>17/07/2020</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402CBB9E-F5D3-6E40-A939-4B2058AA44B4}" type="slidenum">
              <a:rPr lang="en-GB" smtClean="0"/>
              <a:pPr/>
              <a:t>‹#›</a:t>
            </a:fld>
            <a:endParaRPr lang="en-GB" dirty="0"/>
          </a:p>
        </p:txBody>
      </p:sp>
    </p:spTree>
    <p:extLst>
      <p:ext uri="{BB962C8B-B14F-4D97-AF65-F5344CB8AC3E}">
        <p14:creationId xmlns:p14="http://schemas.microsoft.com/office/powerpoint/2010/main" val="1224364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595F713-2110-964B-A68E-481EBA276186}" type="datetimeFigureOut">
              <a:rPr lang="en-GB" smtClean="0"/>
              <a:pPr/>
              <a:t>17/07/2020</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402CBB9E-F5D3-6E40-A939-4B2058AA44B4}" type="slidenum">
              <a:rPr lang="en-GB" smtClean="0"/>
              <a:pPr/>
              <a:t>‹#›</a:t>
            </a:fld>
            <a:endParaRPr lang="en-GB" dirty="0"/>
          </a:p>
        </p:txBody>
      </p:sp>
    </p:spTree>
    <p:extLst>
      <p:ext uri="{BB962C8B-B14F-4D97-AF65-F5344CB8AC3E}">
        <p14:creationId xmlns:p14="http://schemas.microsoft.com/office/powerpoint/2010/main" val="7065854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image" Target="../media/image2.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3.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image" Target="../media/image3.jpeg"/><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9FF99"/>
        </a:solidFill>
        <a:effectLst/>
      </p:bgPr>
    </p:bg>
    <p:spTree>
      <p:nvGrpSpPr>
        <p:cNvPr id="1" name=""/>
        <p:cNvGrpSpPr/>
        <p:nvPr/>
      </p:nvGrpSpPr>
      <p:grpSpPr>
        <a:xfrm>
          <a:off x="0" y="0"/>
          <a:ext cx="0" cy="0"/>
          <a:chOff x="0" y="0"/>
          <a:chExt cx="0" cy="0"/>
        </a:xfrm>
      </p:grpSpPr>
      <p:pic>
        <p:nvPicPr>
          <p:cNvPr id="11" name="Picture 10" descr="pixl ppt back generic 2015.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7938" y="774701"/>
            <a:ext cx="9116061" cy="20828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7429" y="2996952"/>
            <a:ext cx="9126570" cy="345638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a:t>
            </a:r>
            <a:r>
              <a:rPr lang="en-US" dirty="0" err="1"/>
              <a:t>hkhkjh</a:t>
            </a:r>
            <a:endParaRPr lang="en-US" dirty="0"/>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117910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92" r:id="rId3"/>
  </p:sldLayoutIdLst>
  <p:txStyles>
    <p:titleStyle>
      <a:lvl1pPr algn="l" defTabSz="342900" rtl="0" eaLnBrk="1" latinLnBrk="0" hangingPunct="1">
        <a:spcBef>
          <a:spcPct val="0"/>
        </a:spcBef>
        <a:buNone/>
        <a:defRPr sz="3300" kern="1200">
          <a:solidFill>
            <a:schemeClr val="tx1"/>
          </a:solidFill>
          <a:latin typeface="+mj-lt"/>
          <a:ea typeface="+mj-ea"/>
          <a:cs typeface="Lato Medium"/>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News Gothic MT"/>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News Gothic MT"/>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News Gothic MT"/>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News Gothic MT"/>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News Gothic MT"/>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95F713-2110-964B-A68E-481EBA276186}" type="datetimeFigureOut">
              <a:rPr lang="en-GB" smtClean="0"/>
              <a:pPr/>
              <a:t>17/07/2020</a:t>
            </a:fld>
            <a:endParaRPr lang="en-GB" dirty="0"/>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2CBB9E-F5D3-6E40-A939-4B2058AA44B4}" type="slidenum">
              <a:rPr lang="en-GB" smtClean="0"/>
              <a:pPr/>
              <a:t>‹#›</a:t>
            </a:fld>
            <a:endParaRPr lang="en-GB" dirty="0"/>
          </a:p>
        </p:txBody>
      </p:sp>
    </p:spTree>
    <p:extLst>
      <p:ext uri="{BB962C8B-B14F-4D97-AF65-F5344CB8AC3E}">
        <p14:creationId xmlns:p14="http://schemas.microsoft.com/office/powerpoint/2010/main" val="305900508"/>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595F713-2110-964B-A68E-481EBA276186}" type="datetimeFigureOut">
              <a:rPr lang="en-GB" smtClean="0"/>
              <a:pPr/>
              <a:t>17/07/2020</a:t>
            </a:fld>
            <a:endParaRPr lang="en-GB"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02CBB9E-F5D3-6E40-A939-4B2058AA44B4}" type="slidenum">
              <a:rPr lang="en-GB" smtClean="0"/>
              <a:pPr/>
              <a:t>‹#›</a:t>
            </a:fld>
            <a:endParaRPr lang="en-GB" dirty="0"/>
          </a:p>
        </p:txBody>
      </p:sp>
      <p:pic>
        <p:nvPicPr>
          <p:cNvPr id="7" name="Picture 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091113" y="16872"/>
            <a:ext cx="1029761" cy="1020648"/>
          </a:xfrm>
          <a:prstGeom prst="rect">
            <a:avLst/>
          </a:prstGeom>
        </p:spPr>
      </p:pic>
      <p:pic>
        <p:nvPicPr>
          <p:cNvPr id="8" name="Picture 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3126" y="16872"/>
            <a:ext cx="2530113" cy="831540"/>
          </a:xfrm>
          <a:prstGeom prst="rect">
            <a:avLst/>
          </a:prstGeom>
        </p:spPr>
      </p:pic>
      <p:sp>
        <p:nvSpPr>
          <p:cNvPr id="9" name="Rectangle 8"/>
          <p:cNvSpPr/>
          <p:nvPr/>
        </p:nvSpPr>
        <p:spPr>
          <a:xfrm>
            <a:off x="0" y="6561058"/>
            <a:ext cx="9144000" cy="226407"/>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900" dirty="0">
                <a:latin typeface="Arial" panose="020B0604020202020204" pitchFamily="34" charset="0"/>
                <a:cs typeface="Arial" panose="020B0604020202020204" pitchFamily="34" charset="0"/>
              </a:rPr>
              <a:t>better hope – brighter</a:t>
            </a:r>
            <a:r>
              <a:rPr lang="en-GB" sz="900" baseline="0" dirty="0">
                <a:latin typeface="Arial" panose="020B0604020202020204" pitchFamily="34" charset="0"/>
                <a:cs typeface="Arial" panose="020B0604020202020204" pitchFamily="34" charset="0"/>
              </a:rPr>
              <a:t> future</a:t>
            </a:r>
            <a:endParaRPr lang="en-GB"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74570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5.jpeg"/><Relationship Id="rId4" Type="http://schemas.openxmlformats.org/officeDocument/2006/relationships/hyperlink" Target="http://www.pixl.org.uk/"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tiff"/><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tiff"/><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0.jpe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emf"/><Relationship Id="rId4" Type="http://schemas.openxmlformats.org/officeDocument/2006/relationships/hyperlink" Target="http://www.bbc.co.uk/education/clips/zw6kq6f"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6.tif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3.emf"/><Relationship Id="rId7" Type="http://schemas.microsoft.com/office/2007/relationships/hdphoto" Target="../media/hdphoto1.wdp"/><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tiff"/><Relationship Id="rId4" Type="http://schemas.openxmlformats.org/officeDocument/2006/relationships/hyperlink" Target="https://pixl.huddle.net/workspace/20737335/file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hyperlink" Target="http://www.bbc.co.uk/education/clips/zpk9wmn"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hyperlink" Target="https://pixl.huddle.net/workspace/20737335/files/" TargetMode="External"/><Relationship Id="rId5" Type="http://schemas.openxmlformats.org/officeDocument/2006/relationships/image" Target="../media/image32.jpeg"/><Relationship Id="rId4" Type="http://schemas.openxmlformats.org/officeDocument/2006/relationships/image" Target="../media/image31.jpeg"/></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3" Type="http://schemas.openxmlformats.org/officeDocument/2006/relationships/hyperlink" Target="http://www.bbc.co.uk/education/clips/z6nwmp3"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hyperlink" Target="https://pixl.huddle.net/workspace/20737335/files/" TargetMode="External"/><Relationship Id="rId5" Type="http://schemas.openxmlformats.org/officeDocument/2006/relationships/image" Target="../media/image36.emf"/><Relationship Id="rId4" Type="http://schemas.openxmlformats.org/officeDocument/2006/relationships/hyperlink" Target="http://www.bbc.co.uk/education/guides/zwqycdm/activity"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9.tiff"/></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www.youtube.com/watch?v=7wJItifm9Ws"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www.nuffieldfoundation.org/practical-biology/investigating-effect-ph-amylase-activity" TargetMode="External"/><Relationship Id="rId5" Type="http://schemas.openxmlformats.org/officeDocument/2006/relationships/image" Target="../media/image39.jpeg"/><Relationship Id="rId4" Type="http://schemas.openxmlformats.org/officeDocument/2006/relationships/hyperlink" Target="https://www.youtube.com/watch?v=8Yqbu56ImXk&amp;t=11s"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www.youtube.com/watch?v=sLP8dcnWnJg"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hyperlink" Target="https://www.youtube.com/watch?v=81SpohOUHjA"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56.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49.tiff"/><Relationship Id="rId4" Type="http://schemas.openxmlformats.org/officeDocument/2006/relationships/image" Target="../media/image48.tiff"/></Relationships>
</file>

<file path=ppt/slides/_rels/slide57.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51.emf"/></Relationships>
</file>

<file path=ppt/slides/_rels/slide58.xml.rels><?xml version="1.0" encoding="UTF-8" standalone="yes"?>
<Relationships xmlns="http://schemas.openxmlformats.org/package/2006/relationships"><Relationship Id="rId3" Type="http://schemas.openxmlformats.org/officeDocument/2006/relationships/hyperlink" Target="https://www.youtube.com/watch?v=oieXYuQm_xE"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hyperlink" Target="https://www.youtube.com/watch?v=aA_UvVeQbww&amp;t=32s"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57.emf"/></Relationships>
</file>

<file path=ppt/slides/_rels/slide62.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8520" y="0"/>
            <a:ext cx="9252520" cy="7571303"/>
          </a:xfrm>
          <a:prstGeom prst="rect">
            <a:avLst/>
          </a:prstGeom>
          <a:noFill/>
        </p:spPr>
        <p:txBody>
          <a:bodyPr wrap="square" rtlCol="0">
            <a:spAutoFit/>
          </a:bodyPr>
          <a:lstStyle/>
          <a:p>
            <a:r>
              <a:rPr lang="en-GB" sz="900" dirty="0">
                <a:solidFill>
                  <a:schemeClr val="bg1">
                    <a:lumMod val="85000"/>
                  </a:schemeClr>
                </a:solidFill>
              </a:rPr>
              <a:t>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a:t>
            </a:r>
          </a:p>
        </p:txBody>
      </p:sp>
      <p:pic>
        <p:nvPicPr>
          <p:cNvPr id="1026" name="Picture 2" descr="pixl-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4624"/>
            <a:ext cx="1639040" cy="792088"/>
          </a:xfrm>
          <a:prstGeom prst="rect">
            <a:avLst/>
          </a:prstGeom>
          <a:noFill/>
          <a:ln w="9525">
            <a:solidFill>
              <a:srgbClr val="000000"/>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Lst>
        </p:spPr>
      </p:pic>
      <p:sp>
        <p:nvSpPr>
          <p:cNvPr id="5" name="Text Box 3"/>
          <p:cNvSpPr txBox="1">
            <a:spLocks noChangeArrowheads="1"/>
          </p:cNvSpPr>
          <p:nvPr/>
        </p:nvSpPr>
        <p:spPr bwMode="auto">
          <a:xfrm>
            <a:off x="215516" y="5217942"/>
            <a:ext cx="8820979" cy="887304"/>
          </a:xfrm>
          <a:prstGeom prst="rect">
            <a:avLst/>
          </a:prstGeom>
          <a:solidFill>
            <a:srgbClr val="FFFFFF"/>
          </a:solidFill>
          <a:ln w="38100" cmpd="dbl">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itchFamily="34" charset="0"/>
                <a:cs typeface="Arial" pitchFamily="34" charset="0"/>
              </a:rPr>
              <a:t>This resource is strictly for the use of member schools for as long as they remain members of The PiXL Club. It may not be copied, sold nor transferred to a third party or used by the school after membership ceases. Until such time it may be freely used within the member school.</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GB" altLang="en-US" sz="1000"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itchFamily="34" charset="0"/>
                <a:cs typeface="Arial" pitchFamily="34" charset="0"/>
              </a:rPr>
              <a:t>All opinions and contributions are those of the authors. The contents of this resource are not connected with nor endorsed by any other company, organisation or institution.</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6" name="TextBox 5"/>
          <p:cNvSpPr txBox="1"/>
          <p:nvPr/>
        </p:nvSpPr>
        <p:spPr>
          <a:xfrm>
            <a:off x="827584" y="6237312"/>
            <a:ext cx="7272808" cy="400110"/>
          </a:xfrm>
          <a:prstGeom prst="rect">
            <a:avLst/>
          </a:prstGeom>
          <a:noFill/>
        </p:spPr>
        <p:txBody>
          <a:bodyPr wrap="square" rtlCol="0">
            <a:spAutoFit/>
          </a:bodyPr>
          <a:lstStyle/>
          <a:p>
            <a:r>
              <a:rPr lang="en-US" sz="1000" u="sng" dirty="0">
                <a:hlinkClick r:id="rId4"/>
              </a:rPr>
              <a:t>www.pixl.org.uk</a:t>
            </a:r>
            <a:r>
              <a:rPr lang="en-US" sz="1000" dirty="0"/>
              <a:t>					The PiXL Club Ltd, Company number 07321607</a:t>
            </a:r>
            <a:endParaRPr lang="en-GB" sz="1000" dirty="0"/>
          </a:p>
          <a:p>
            <a:endParaRPr lang="en-GB" sz="1000" dirty="0"/>
          </a:p>
        </p:txBody>
      </p:sp>
      <p:sp>
        <p:nvSpPr>
          <p:cNvPr id="7" name="TextBox 6"/>
          <p:cNvSpPr txBox="1"/>
          <p:nvPr/>
        </p:nvSpPr>
        <p:spPr>
          <a:xfrm>
            <a:off x="2555775" y="4747322"/>
            <a:ext cx="3816424" cy="338554"/>
          </a:xfrm>
          <a:prstGeom prst="rect">
            <a:avLst/>
          </a:prstGeom>
          <a:noFill/>
        </p:spPr>
        <p:txBody>
          <a:bodyPr wrap="square" rtlCol="0">
            <a:spAutoFit/>
          </a:bodyPr>
          <a:lstStyle/>
          <a:p>
            <a:pPr algn="ctr"/>
            <a:r>
              <a:rPr lang="en-GB" sz="1600" dirty="0"/>
              <a:t>© Copyright The PiXL Club Ltd, 2017</a:t>
            </a:r>
          </a:p>
        </p:txBody>
      </p:sp>
      <p:sp>
        <p:nvSpPr>
          <p:cNvPr id="8" name="TextBox 7"/>
          <p:cNvSpPr txBox="1"/>
          <p:nvPr/>
        </p:nvSpPr>
        <p:spPr>
          <a:xfrm>
            <a:off x="233952" y="881336"/>
            <a:ext cx="8496943" cy="4742837"/>
          </a:xfrm>
          <a:prstGeom prst="rect">
            <a:avLst/>
          </a:prstGeom>
          <a:noFill/>
        </p:spPr>
        <p:txBody>
          <a:bodyPr wrap="square" rtlCol="0">
            <a:spAutoFit/>
          </a:bodyPr>
          <a:lstStyle/>
          <a:p>
            <a:pPr algn="ctr">
              <a:lnSpc>
                <a:spcPct val="115000"/>
              </a:lnSpc>
              <a:spcAft>
                <a:spcPts val="0"/>
              </a:spcAft>
            </a:pPr>
            <a:r>
              <a:rPr lang="en-GB" sz="7200" b="1" dirty="0"/>
              <a:t>PiXL KnowIT!</a:t>
            </a:r>
          </a:p>
          <a:p>
            <a:pPr algn="ctr">
              <a:lnSpc>
                <a:spcPct val="115000"/>
              </a:lnSpc>
              <a:spcAft>
                <a:spcPts val="0"/>
              </a:spcAft>
            </a:pPr>
            <a:r>
              <a:rPr lang="en-GB" sz="3600" b="1" dirty="0">
                <a:latin typeface="Arial" panose="020B0604020202020204" pitchFamily="34" charset="0"/>
                <a:ea typeface="Calibri" panose="020F0502020204030204" pitchFamily="34" charset="0"/>
                <a:cs typeface="Times New Roman" panose="02020603050405020304" pitchFamily="18" charset="0"/>
              </a:rPr>
              <a:t>GCSE Biology</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gn="ctr"/>
            <a:r>
              <a:rPr lang="en-GB" dirty="0"/>
              <a:t> </a:t>
            </a:r>
          </a:p>
          <a:p>
            <a:pPr algn="ctr"/>
            <a:endParaRPr lang="en-GB" dirty="0"/>
          </a:p>
          <a:p>
            <a:pPr algn="ctr"/>
            <a:r>
              <a:rPr lang="en-GB" sz="4400" b="1" dirty="0">
                <a:solidFill>
                  <a:schemeClr val="accent2"/>
                </a:solidFill>
              </a:rPr>
              <a:t>Edexcel Topic – Key Concepts in Biology</a:t>
            </a:r>
          </a:p>
          <a:p>
            <a:pPr algn="ctr"/>
            <a:r>
              <a:rPr lang="en-GB" dirty="0"/>
              <a:t>  </a:t>
            </a:r>
          </a:p>
          <a:p>
            <a:pPr algn="ctr"/>
            <a:r>
              <a:rPr lang="en-GB" dirty="0"/>
              <a:t> </a:t>
            </a:r>
          </a:p>
          <a:p>
            <a:pPr algn="ctr"/>
            <a:endParaRPr lang="en-GB" dirty="0"/>
          </a:p>
        </p:txBody>
      </p:sp>
      <p:pic>
        <p:nvPicPr>
          <p:cNvPr id="9" name="374f7cfc-9279-43ad-9851-155d90395642" descr="image001"/>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65552" y="58096"/>
            <a:ext cx="1484057" cy="11047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293743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1640" y="-94579"/>
            <a:ext cx="7812360" cy="657041"/>
          </a:xfrm>
        </p:spPr>
        <p:txBody>
          <a:bodyPr>
            <a:noAutofit/>
          </a:bodyPr>
          <a:lstStyle/>
          <a:p>
            <a:pPr marL="342900" lvl="1" algn="r" defTabSz="342900" rtl="0">
              <a:spcBef>
                <a:spcPct val="20000"/>
              </a:spcBef>
            </a:pPr>
            <a:r>
              <a:rPr lang="en-US" sz="2400" b="1" dirty="0">
                <a:solidFill>
                  <a:schemeClr val="accent6"/>
                </a:solidFill>
              </a:rPr>
              <a:t>Cell structure part 1 – </a:t>
            </a:r>
            <a:r>
              <a:rPr kumimoji="0" lang="en-US" sz="2400" b="1" i="0" u="none" strike="noStrike" kern="1200" cap="none" spc="0" normalizeH="0" baseline="0" noProof="0" dirty="0">
                <a:ln>
                  <a:noFill/>
                </a:ln>
                <a:solidFill>
                  <a:schemeClr val="tx1"/>
                </a:solidFill>
                <a:effectLst/>
                <a:uLnTx/>
                <a:uFillTx/>
                <a:latin typeface="Calibri"/>
                <a:ea typeface=""/>
                <a:cs typeface="News Gothic MT"/>
              </a:rPr>
              <a:t>QuestionIT</a:t>
            </a: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0" y="530122"/>
            <a:ext cx="9332843" cy="892552"/>
          </a:xfrm>
          <a:prstGeom prst="rect">
            <a:avLst/>
          </a:prstGeom>
          <a:noFill/>
        </p:spPr>
        <p:txBody>
          <a:bodyPr wrap="square" rtlCol="0">
            <a:spAutoFit/>
          </a:bodyPr>
          <a:lstStyle/>
          <a:p>
            <a:pPr>
              <a:lnSpc>
                <a:spcPct val="150000"/>
              </a:lnSpc>
            </a:pPr>
            <a:r>
              <a:rPr lang="en-GB" sz="2400" dirty="0"/>
              <a:t>6. Copy and complete the table and tick the correct column for each one.</a:t>
            </a:r>
            <a:endParaRPr lang="en-GB" dirty="0"/>
          </a:p>
          <a:p>
            <a:pPr marL="342900" indent="-342900">
              <a:buFont typeface="+mj-lt"/>
              <a:buAutoNum type="arabicPeriod"/>
            </a:pPr>
            <a:endParaRPr lang="en-GB" sz="1600" dirty="0"/>
          </a:p>
        </p:txBody>
      </p:sp>
      <p:sp>
        <p:nvSpPr>
          <p:cNvPr id="3" name="TextBox 2"/>
          <p:cNvSpPr txBox="1"/>
          <p:nvPr/>
        </p:nvSpPr>
        <p:spPr>
          <a:xfrm>
            <a:off x="1639957" y="1878496"/>
            <a:ext cx="184731" cy="369332"/>
          </a:xfrm>
          <a:prstGeom prst="rect">
            <a:avLst/>
          </a:prstGeom>
          <a:noFill/>
        </p:spPr>
        <p:txBody>
          <a:bodyPr wrap="none" rtlCol="0">
            <a:spAutoFit/>
          </a:bodyPr>
          <a:lstStyle/>
          <a:p>
            <a:endParaRPr lang="en-GB" dirty="0"/>
          </a:p>
        </p:txBody>
      </p:sp>
      <p:graphicFrame>
        <p:nvGraphicFramePr>
          <p:cNvPr id="47" name="Table 46"/>
          <p:cNvGraphicFramePr>
            <a:graphicFrameLocks noGrp="1"/>
          </p:cNvGraphicFramePr>
          <p:nvPr>
            <p:extLst>
              <p:ext uri="{D42A27DB-BD31-4B8C-83A1-F6EECF244321}">
                <p14:modId xmlns:p14="http://schemas.microsoft.com/office/powerpoint/2010/main" val="3632189870"/>
              </p:ext>
            </p:extLst>
          </p:nvPr>
        </p:nvGraphicFramePr>
        <p:xfrm>
          <a:off x="105774" y="1091250"/>
          <a:ext cx="8932445" cy="5457296"/>
        </p:xfrm>
        <a:graphic>
          <a:graphicData uri="http://schemas.openxmlformats.org/drawingml/2006/table">
            <a:tbl>
              <a:tblPr>
                <a:tableStyleId>{5940675A-B579-460E-94D1-54222C63F5DA}</a:tableStyleId>
              </a:tblPr>
              <a:tblGrid>
                <a:gridCol w="1830293">
                  <a:extLst>
                    <a:ext uri="{9D8B030D-6E8A-4147-A177-3AD203B41FA5}">
                      <a16:colId xmlns:a16="http://schemas.microsoft.com/office/drawing/2014/main" val="20000"/>
                    </a:ext>
                  </a:extLst>
                </a:gridCol>
                <a:gridCol w="5074569">
                  <a:extLst>
                    <a:ext uri="{9D8B030D-6E8A-4147-A177-3AD203B41FA5}">
                      <a16:colId xmlns:a16="http://schemas.microsoft.com/office/drawing/2014/main" val="20001"/>
                    </a:ext>
                  </a:extLst>
                </a:gridCol>
                <a:gridCol w="675861">
                  <a:extLst>
                    <a:ext uri="{9D8B030D-6E8A-4147-A177-3AD203B41FA5}">
                      <a16:colId xmlns:a16="http://schemas.microsoft.com/office/drawing/2014/main" val="20002"/>
                    </a:ext>
                  </a:extLst>
                </a:gridCol>
                <a:gridCol w="606287">
                  <a:extLst>
                    <a:ext uri="{9D8B030D-6E8A-4147-A177-3AD203B41FA5}">
                      <a16:colId xmlns:a16="http://schemas.microsoft.com/office/drawing/2014/main" val="20003"/>
                    </a:ext>
                  </a:extLst>
                </a:gridCol>
                <a:gridCol w="745435">
                  <a:extLst>
                    <a:ext uri="{9D8B030D-6E8A-4147-A177-3AD203B41FA5}">
                      <a16:colId xmlns:a16="http://schemas.microsoft.com/office/drawing/2014/main" val="20004"/>
                    </a:ext>
                  </a:extLst>
                </a:gridCol>
              </a:tblGrid>
              <a:tr h="304882">
                <a:tc>
                  <a:txBody>
                    <a:bodyPr/>
                    <a:lstStyle/>
                    <a:p>
                      <a:pPr marL="0" marR="0" algn="ctr">
                        <a:spcBef>
                          <a:spcPts val="0"/>
                        </a:spcBef>
                        <a:spcAft>
                          <a:spcPts val="0"/>
                        </a:spcAft>
                      </a:pPr>
                      <a:r>
                        <a:rPr lang="en-GB" sz="1600" b="1" dirty="0">
                          <a:solidFill>
                            <a:schemeClr val="tx1"/>
                          </a:solidFill>
                          <a:effectLst/>
                          <a:latin typeface="+mn-lt"/>
                        </a:rPr>
                        <a:t>Cell part</a:t>
                      </a:r>
                    </a:p>
                  </a:txBody>
                  <a:tcPr anchor="ctr">
                    <a:solidFill>
                      <a:schemeClr val="accent6">
                        <a:lumMod val="60000"/>
                        <a:lumOff val="40000"/>
                      </a:schemeClr>
                    </a:solidFill>
                  </a:tcPr>
                </a:tc>
                <a:tc>
                  <a:txBody>
                    <a:bodyPr/>
                    <a:lstStyle/>
                    <a:p>
                      <a:pPr marL="0" marR="0" algn="ctr">
                        <a:spcBef>
                          <a:spcPts val="0"/>
                        </a:spcBef>
                        <a:spcAft>
                          <a:spcPts val="0"/>
                        </a:spcAft>
                      </a:pPr>
                      <a:r>
                        <a:rPr lang="en-GB" sz="1600" b="1" dirty="0">
                          <a:solidFill>
                            <a:schemeClr val="tx1"/>
                          </a:solidFill>
                          <a:effectLst/>
                          <a:latin typeface="+mn-lt"/>
                        </a:rPr>
                        <a:t>Function</a:t>
                      </a:r>
                    </a:p>
                  </a:txBody>
                  <a:tcPr anchor="ctr">
                    <a:solidFill>
                      <a:schemeClr val="accent6">
                        <a:lumMod val="60000"/>
                        <a:lumOff val="40000"/>
                      </a:schemeClr>
                    </a:solidFill>
                  </a:tcPr>
                </a:tc>
                <a:tc>
                  <a:txBody>
                    <a:bodyPr/>
                    <a:lstStyle/>
                    <a:p>
                      <a:pPr marL="0" marR="0" algn="ctr">
                        <a:spcBef>
                          <a:spcPts val="0"/>
                        </a:spcBef>
                        <a:spcAft>
                          <a:spcPts val="0"/>
                        </a:spcAft>
                      </a:pPr>
                      <a:r>
                        <a:rPr lang="en-GB" sz="1200" b="1" dirty="0">
                          <a:solidFill>
                            <a:schemeClr val="tx1"/>
                          </a:solidFill>
                          <a:effectLst/>
                          <a:latin typeface="+mn-lt"/>
                        </a:rPr>
                        <a:t>Animal</a:t>
                      </a:r>
                    </a:p>
                  </a:txBody>
                  <a:tcPr anchor="ctr">
                    <a:solidFill>
                      <a:schemeClr val="accent6">
                        <a:lumMod val="60000"/>
                        <a:lumOff val="40000"/>
                      </a:schemeClr>
                    </a:solidFill>
                  </a:tcPr>
                </a:tc>
                <a:tc>
                  <a:txBody>
                    <a:bodyPr/>
                    <a:lstStyle/>
                    <a:p>
                      <a:pPr marL="0" marR="0" algn="ctr">
                        <a:spcBef>
                          <a:spcPts val="0"/>
                        </a:spcBef>
                        <a:spcAft>
                          <a:spcPts val="0"/>
                        </a:spcAft>
                      </a:pPr>
                      <a:r>
                        <a:rPr lang="en-GB" sz="1200" b="1" dirty="0">
                          <a:solidFill>
                            <a:schemeClr val="tx1"/>
                          </a:solidFill>
                          <a:effectLst/>
                          <a:latin typeface="+mn-lt"/>
                        </a:rPr>
                        <a:t>Plant</a:t>
                      </a:r>
                    </a:p>
                  </a:txBody>
                  <a:tcPr anchor="ctr">
                    <a:solidFill>
                      <a:schemeClr val="accent6">
                        <a:lumMod val="60000"/>
                        <a:lumOff val="40000"/>
                      </a:schemeClr>
                    </a:solidFill>
                  </a:tcPr>
                </a:tc>
                <a:tc>
                  <a:txBody>
                    <a:bodyPr/>
                    <a:lstStyle/>
                    <a:p>
                      <a:pPr marL="0" marR="0" algn="ctr">
                        <a:spcBef>
                          <a:spcPts val="0"/>
                        </a:spcBef>
                        <a:spcAft>
                          <a:spcPts val="0"/>
                        </a:spcAft>
                      </a:pPr>
                      <a:r>
                        <a:rPr lang="en-GB" sz="1200" b="1" dirty="0">
                          <a:solidFill>
                            <a:schemeClr val="tx1"/>
                          </a:solidFill>
                          <a:effectLst/>
                          <a:latin typeface="+mn-lt"/>
                        </a:rPr>
                        <a:t>Bacteria</a:t>
                      </a:r>
                    </a:p>
                  </a:txBody>
                  <a:tcPr anchor="ctr">
                    <a:solidFill>
                      <a:schemeClr val="accent6">
                        <a:lumMod val="60000"/>
                        <a:lumOff val="40000"/>
                      </a:schemeClr>
                    </a:solidFill>
                  </a:tcPr>
                </a:tc>
                <a:extLst>
                  <a:ext uri="{0D108BD9-81ED-4DB2-BD59-A6C34878D82A}">
                    <a16:rowId xmlns:a16="http://schemas.microsoft.com/office/drawing/2014/main" val="10000"/>
                  </a:ext>
                </a:extLst>
              </a:tr>
              <a:tr h="495472">
                <a:tc>
                  <a:txBody>
                    <a:bodyPr/>
                    <a:lstStyle/>
                    <a:p>
                      <a:pPr marL="0" marR="0" algn="ctr">
                        <a:spcBef>
                          <a:spcPts val="0"/>
                        </a:spcBef>
                        <a:spcAft>
                          <a:spcPts val="0"/>
                        </a:spcAft>
                      </a:pPr>
                      <a:endParaRPr lang="en-GB" sz="1600" b="1" dirty="0">
                        <a:solidFill>
                          <a:srgbClr val="FFFFFF"/>
                        </a:solidFill>
                        <a:effectLst/>
                        <a:latin typeface="+mn-lt"/>
                      </a:endParaRPr>
                    </a:p>
                  </a:txBody>
                  <a:tcPr anchor="ctr"/>
                </a:tc>
                <a:tc>
                  <a:txBody>
                    <a:bodyPr/>
                    <a:lstStyle/>
                    <a:p>
                      <a:pPr marL="0" marR="0" algn="l">
                        <a:spcBef>
                          <a:spcPts val="0"/>
                        </a:spcBef>
                        <a:spcAft>
                          <a:spcPts val="0"/>
                        </a:spcAft>
                      </a:pPr>
                      <a:r>
                        <a:rPr lang="en-GB" sz="1600" b="1" dirty="0">
                          <a:effectLst/>
                          <a:latin typeface="+mn-lt"/>
                        </a:rPr>
                        <a:t>Contains genetic material which controls the activities of the cell</a:t>
                      </a:r>
                      <a:endParaRPr lang="en-GB" sz="1600" b="1" dirty="0">
                        <a:solidFill>
                          <a:srgbClr val="FFFFFF"/>
                        </a:solidFill>
                        <a:effectLst/>
                        <a:latin typeface="+mn-lt"/>
                      </a:endParaRPr>
                    </a:p>
                  </a:txBody>
                  <a:tcPr anchor="ctr"/>
                </a:tc>
                <a:tc>
                  <a:txBody>
                    <a:bodyPr/>
                    <a:lstStyle/>
                    <a:p>
                      <a:pPr marL="0" marR="0" algn="ctr">
                        <a:spcBef>
                          <a:spcPts val="0"/>
                        </a:spcBef>
                        <a:spcAft>
                          <a:spcPts val="0"/>
                        </a:spcAft>
                      </a:pPr>
                      <a:endParaRPr lang="en-GB" sz="1800" b="1" dirty="0">
                        <a:solidFill>
                          <a:schemeClr val="tx1"/>
                        </a:solidFill>
                        <a:effectLst/>
                        <a:latin typeface="+mn-lt"/>
                      </a:endParaRPr>
                    </a:p>
                  </a:txBody>
                  <a:tcPr anchor="ctr"/>
                </a:tc>
                <a:tc>
                  <a:txBody>
                    <a:bodyPr/>
                    <a:lstStyle/>
                    <a:p>
                      <a:pPr marL="0" marR="0" algn="ctr">
                        <a:spcBef>
                          <a:spcPts val="0"/>
                        </a:spcBef>
                        <a:spcAft>
                          <a:spcPts val="0"/>
                        </a:spcAft>
                      </a:pPr>
                      <a:endParaRPr lang="en-GB" sz="1800" b="1" dirty="0">
                        <a:solidFill>
                          <a:schemeClr val="tx1"/>
                        </a:solidFill>
                        <a:effectLst/>
                        <a:latin typeface="+mn-lt"/>
                      </a:endParaRPr>
                    </a:p>
                  </a:txBody>
                  <a:tcPr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mn-lt"/>
                        <a:ea typeface="+mn-ea"/>
                        <a:cs typeface="+mn-cs"/>
                      </a:endParaRPr>
                    </a:p>
                  </a:txBody>
                  <a:tcPr anchor="ctr"/>
                </a:tc>
                <a:extLst>
                  <a:ext uri="{0D108BD9-81ED-4DB2-BD59-A6C34878D82A}">
                    <a16:rowId xmlns:a16="http://schemas.microsoft.com/office/drawing/2014/main" val="10001"/>
                  </a:ext>
                </a:extLst>
              </a:tr>
              <a:tr h="495472">
                <a:tc>
                  <a:txBody>
                    <a:bodyPr/>
                    <a:lstStyle/>
                    <a:p>
                      <a:pPr marL="0" marR="0" algn="ctr">
                        <a:spcBef>
                          <a:spcPts val="0"/>
                        </a:spcBef>
                        <a:spcAft>
                          <a:spcPts val="0"/>
                        </a:spcAft>
                      </a:pPr>
                      <a:r>
                        <a:rPr lang="en-GB" sz="1600" b="1" dirty="0">
                          <a:effectLst/>
                          <a:latin typeface="+mn-lt"/>
                        </a:rPr>
                        <a:t>Cytoplasm</a:t>
                      </a:r>
                      <a:endParaRPr lang="en-GB" sz="1600" b="1" dirty="0">
                        <a:solidFill>
                          <a:srgbClr val="FFFFFF"/>
                        </a:solidFill>
                        <a:effectLst/>
                        <a:latin typeface="+mn-lt"/>
                      </a:endParaRPr>
                    </a:p>
                  </a:txBody>
                  <a:tcPr anchor="ctr"/>
                </a:tc>
                <a:tc>
                  <a:txBody>
                    <a:bodyPr/>
                    <a:lstStyle/>
                    <a:p>
                      <a:pPr marL="0" marR="0" algn="l">
                        <a:spcBef>
                          <a:spcPts val="0"/>
                        </a:spcBef>
                        <a:spcAft>
                          <a:spcPts val="0"/>
                        </a:spcAft>
                      </a:pPr>
                      <a:endParaRPr lang="en-GB" sz="1600" b="1" dirty="0">
                        <a:solidFill>
                          <a:srgbClr val="FFFFFF"/>
                        </a:solidFill>
                        <a:effectLst/>
                        <a:latin typeface="+mn-lt"/>
                      </a:endParaRPr>
                    </a:p>
                  </a:txBody>
                  <a:tcPr anchor="ctr"/>
                </a:tc>
                <a:tc>
                  <a:txBody>
                    <a:bodyPr/>
                    <a:lstStyle/>
                    <a:p>
                      <a:pPr marL="0" marR="0" algn="ctr">
                        <a:spcBef>
                          <a:spcPts val="0"/>
                        </a:spcBef>
                        <a:spcAft>
                          <a:spcPts val="0"/>
                        </a:spcAft>
                      </a:pPr>
                      <a:endParaRPr lang="en-GB" sz="1800" b="1" dirty="0">
                        <a:solidFill>
                          <a:schemeClr val="tx1"/>
                        </a:solidFill>
                        <a:effectLst/>
                        <a:latin typeface="+mn-lt"/>
                      </a:endParaRPr>
                    </a:p>
                  </a:txBody>
                  <a:tcPr anchor="ctr"/>
                </a:tc>
                <a:tc>
                  <a:txBody>
                    <a:bodyPr/>
                    <a:lstStyle/>
                    <a:p>
                      <a:pPr marL="0" marR="0" algn="ctr">
                        <a:spcBef>
                          <a:spcPts val="0"/>
                        </a:spcBef>
                        <a:spcAft>
                          <a:spcPts val="0"/>
                        </a:spcAft>
                      </a:pPr>
                      <a:endParaRPr lang="en-GB" sz="1800" b="1" dirty="0">
                        <a:solidFill>
                          <a:schemeClr val="tx1"/>
                        </a:solidFill>
                        <a:effectLst/>
                        <a:latin typeface="+mn-lt"/>
                      </a:endParaRPr>
                    </a:p>
                  </a:txBody>
                  <a:tcPr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mn-lt"/>
                        <a:ea typeface="+mn-ea"/>
                        <a:cs typeface="+mn-cs"/>
                      </a:endParaRPr>
                    </a:p>
                  </a:txBody>
                  <a:tcPr anchor="ctr"/>
                </a:tc>
                <a:extLst>
                  <a:ext uri="{0D108BD9-81ED-4DB2-BD59-A6C34878D82A}">
                    <a16:rowId xmlns:a16="http://schemas.microsoft.com/office/drawing/2014/main" val="10002"/>
                  </a:ext>
                </a:extLst>
              </a:tr>
              <a:tr h="495472">
                <a:tc>
                  <a:txBody>
                    <a:bodyPr/>
                    <a:lstStyle/>
                    <a:p>
                      <a:pPr marL="0" marR="0" algn="ctr">
                        <a:spcBef>
                          <a:spcPts val="0"/>
                        </a:spcBef>
                        <a:spcAft>
                          <a:spcPts val="0"/>
                        </a:spcAft>
                      </a:pPr>
                      <a:endParaRPr lang="en-GB" sz="1600" b="1" dirty="0">
                        <a:solidFill>
                          <a:srgbClr val="FFFFFF"/>
                        </a:solidFill>
                        <a:effectLst/>
                        <a:latin typeface="+mn-lt"/>
                      </a:endParaRPr>
                    </a:p>
                  </a:txBody>
                  <a:tcPr anchor="ctr"/>
                </a:tc>
                <a:tc>
                  <a:txBody>
                    <a:bodyPr/>
                    <a:lstStyle/>
                    <a:p>
                      <a:pPr marL="0" marR="0" algn="l">
                        <a:spcBef>
                          <a:spcPts val="0"/>
                        </a:spcBef>
                        <a:spcAft>
                          <a:spcPts val="0"/>
                        </a:spcAft>
                      </a:pPr>
                      <a:r>
                        <a:rPr lang="en-GB" sz="1600" b="1" dirty="0">
                          <a:effectLst/>
                          <a:latin typeface="+mn-lt"/>
                        </a:rPr>
                        <a:t>Controls the movement of substances into and out of the cell</a:t>
                      </a:r>
                      <a:endParaRPr lang="en-GB" sz="1600" b="1" dirty="0">
                        <a:solidFill>
                          <a:srgbClr val="FFFFFF"/>
                        </a:solidFill>
                        <a:effectLst/>
                        <a:latin typeface="+mn-lt"/>
                      </a:endParaRPr>
                    </a:p>
                  </a:txBody>
                  <a:tcPr anchor="ctr"/>
                </a:tc>
                <a:tc>
                  <a:txBody>
                    <a:bodyPr/>
                    <a:lstStyle/>
                    <a:p>
                      <a:pPr marL="0" marR="0" algn="ctr">
                        <a:spcBef>
                          <a:spcPts val="0"/>
                        </a:spcBef>
                        <a:spcAft>
                          <a:spcPts val="0"/>
                        </a:spcAft>
                      </a:pPr>
                      <a:endParaRPr lang="en-GB" sz="1800" b="1" dirty="0">
                        <a:solidFill>
                          <a:schemeClr val="tx1"/>
                        </a:solidFill>
                        <a:effectLst/>
                        <a:latin typeface="+mn-lt"/>
                      </a:endParaRPr>
                    </a:p>
                  </a:txBody>
                  <a:tcPr anchor="ctr"/>
                </a:tc>
                <a:tc>
                  <a:txBody>
                    <a:bodyPr/>
                    <a:lstStyle/>
                    <a:p>
                      <a:pPr marL="0" marR="0" algn="ctr">
                        <a:spcBef>
                          <a:spcPts val="0"/>
                        </a:spcBef>
                        <a:spcAft>
                          <a:spcPts val="0"/>
                        </a:spcAft>
                      </a:pPr>
                      <a:endParaRPr lang="en-GB" sz="1800" b="1" dirty="0">
                        <a:solidFill>
                          <a:schemeClr val="tx1"/>
                        </a:solidFill>
                        <a:effectLst/>
                        <a:latin typeface="+mn-lt"/>
                      </a:endParaRPr>
                    </a:p>
                  </a:txBody>
                  <a:tcPr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mn-lt"/>
                        <a:ea typeface="+mn-ea"/>
                        <a:cs typeface="+mn-cs"/>
                      </a:endParaRPr>
                    </a:p>
                  </a:txBody>
                  <a:tcPr anchor="ctr"/>
                </a:tc>
                <a:extLst>
                  <a:ext uri="{0D108BD9-81ED-4DB2-BD59-A6C34878D82A}">
                    <a16:rowId xmlns:a16="http://schemas.microsoft.com/office/drawing/2014/main" val="10003"/>
                  </a:ext>
                </a:extLst>
              </a:tr>
              <a:tr h="495472">
                <a:tc>
                  <a:txBody>
                    <a:bodyPr/>
                    <a:lstStyle/>
                    <a:p>
                      <a:pPr marL="0" marR="0" algn="ctr">
                        <a:spcBef>
                          <a:spcPts val="0"/>
                        </a:spcBef>
                        <a:spcAft>
                          <a:spcPts val="0"/>
                        </a:spcAft>
                      </a:pPr>
                      <a:endParaRPr lang="en-GB" sz="1600" b="1" dirty="0">
                        <a:solidFill>
                          <a:srgbClr val="FFFFFF"/>
                        </a:solidFill>
                        <a:effectLst/>
                        <a:latin typeface="+mn-lt"/>
                      </a:endParaRPr>
                    </a:p>
                  </a:txBody>
                  <a:tcPr anchor="ctr"/>
                </a:tc>
                <a:tc>
                  <a:txBody>
                    <a:bodyPr/>
                    <a:lstStyle/>
                    <a:p>
                      <a:pPr marL="0" marR="0" algn="l">
                        <a:spcBef>
                          <a:spcPts val="0"/>
                        </a:spcBef>
                        <a:spcAft>
                          <a:spcPts val="0"/>
                        </a:spcAft>
                      </a:pPr>
                      <a:r>
                        <a:rPr lang="en-GB" sz="1600" b="1" dirty="0">
                          <a:effectLst/>
                          <a:latin typeface="+mn-lt"/>
                        </a:rPr>
                        <a:t>Most energy is released by respiration here</a:t>
                      </a:r>
                      <a:endParaRPr lang="en-GB" sz="1600" b="1" dirty="0">
                        <a:solidFill>
                          <a:srgbClr val="FFFFFF"/>
                        </a:solidFill>
                        <a:effectLst/>
                        <a:latin typeface="+mn-lt"/>
                      </a:endParaRPr>
                    </a:p>
                  </a:txBody>
                  <a:tcPr anchor="ctr"/>
                </a:tc>
                <a:tc>
                  <a:txBody>
                    <a:bodyPr/>
                    <a:lstStyle/>
                    <a:p>
                      <a:pPr marL="0" marR="0" algn="ctr">
                        <a:spcBef>
                          <a:spcPts val="0"/>
                        </a:spcBef>
                        <a:spcAft>
                          <a:spcPts val="0"/>
                        </a:spcAft>
                      </a:pPr>
                      <a:endParaRPr lang="en-GB" sz="1800" b="1" dirty="0">
                        <a:solidFill>
                          <a:schemeClr val="tx1"/>
                        </a:solidFill>
                        <a:effectLst/>
                        <a:latin typeface="+mn-lt"/>
                      </a:endParaRPr>
                    </a:p>
                  </a:txBody>
                  <a:tcPr anchor="ctr"/>
                </a:tc>
                <a:tc>
                  <a:txBody>
                    <a:bodyPr/>
                    <a:lstStyle/>
                    <a:p>
                      <a:pPr marL="0" marR="0" algn="ctr">
                        <a:spcBef>
                          <a:spcPts val="0"/>
                        </a:spcBef>
                        <a:spcAft>
                          <a:spcPts val="0"/>
                        </a:spcAft>
                      </a:pPr>
                      <a:endParaRPr lang="en-GB" sz="1800" b="1" dirty="0">
                        <a:solidFill>
                          <a:schemeClr val="tx1"/>
                        </a:solidFill>
                        <a:effectLst/>
                        <a:latin typeface="+mn-lt"/>
                      </a:endParaRPr>
                    </a:p>
                  </a:txBody>
                  <a:tcPr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mn-lt"/>
                        <a:ea typeface="+mn-ea"/>
                        <a:cs typeface="+mn-cs"/>
                      </a:endParaRPr>
                    </a:p>
                  </a:txBody>
                  <a:tcPr anchor="ctr"/>
                </a:tc>
                <a:extLst>
                  <a:ext uri="{0D108BD9-81ED-4DB2-BD59-A6C34878D82A}">
                    <a16:rowId xmlns:a16="http://schemas.microsoft.com/office/drawing/2014/main" val="10004"/>
                  </a:ext>
                </a:extLst>
              </a:tr>
              <a:tr h="495472">
                <a:tc>
                  <a:txBody>
                    <a:bodyPr/>
                    <a:lstStyle/>
                    <a:p>
                      <a:pPr marL="0" marR="0" algn="ctr">
                        <a:spcBef>
                          <a:spcPts val="0"/>
                        </a:spcBef>
                        <a:spcAft>
                          <a:spcPts val="0"/>
                        </a:spcAft>
                      </a:pPr>
                      <a:r>
                        <a:rPr lang="en-GB" sz="1600" b="1" dirty="0">
                          <a:effectLst/>
                          <a:latin typeface="+mn-lt"/>
                        </a:rPr>
                        <a:t>Ribosomes</a:t>
                      </a:r>
                      <a:endParaRPr lang="en-GB" sz="1600" b="1" dirty="0">
                        <a:solidFill>
                          <a:srgbClr val="FFFFFF"/>
                        </a:solidFill>
                        <a:effectLst/>
                        <a:latin typeface="+mn-lt"/>
                      </a:endParaRPr>
                    </a:p>
                  </a:txBody>
                  <a:tcPr anchor="ctr"/>
                </a:tc>
                <a:tc>
                  <a:txBody>
                    <a:bodyPr/>
                    <a:lstStyle/>
                    <a:p>
                      <a:pPr marL="0" marR="0" algn="l">
                        <a:spcBef>
                          <a:spcPts val="0"/>
                        </a:spcBef>
                        <a:spcAft>
                          <a:spcPts val="0"/>
                        </a:spcAft>
                      </a:pPr>
                      <a:r>
                        <a:rPr lang="en-GB" sz="1600" b="1" dirty="0">
                          <a:effectLst/>
                          <a:latin typeface="+mn-lt"/>
                        </a:rPr>
                        <a:t>Protein synthesis happens here</a:t>
                      </a:r>
                      <a:endParaRPr lang="en-GB" sz="1600" b="1" dirty="0">
                        <a:solidFill>
                          <a:srgbClr val="FFFFFF"/>
                        </a:solidFill>
                        <a:effectLst/>
                        <a:latin typeface="+mn-lt"/>
                      </a:endParaRPr>
                    </a:p>
                  </a:txBody>
                  <a:tcPr anchor="ctr"/>
                </a:tc>
                <a:tc>
                  <a:txBody>
                    <a:bodyPr/>
                    <a:lstStyle/>
                    <a:p>
                      <a:pPr marL="0" marR="0" algn="ctr">
                        <a:spcBef>
                          <a:spcPts val="0"/>
                        </a:spcBef>
                        <a:spcAft>
                          <a:spcPts val="0"/>
                        </a:spcAft>
                      </a:pPr>
                      <a:endParaRPr lang="en-GB" sz="1800" b="1" dirty="0">
                        <a:solidFill>
                          <a:schemeClr val="tx1"/>
                        </a:solidFill>
                        <a:effectLst/>
                        <a:latin typeface="+mn-lt"/>
                      </a:endParaRPr>
                    </a:p>
                  </a:txBody>
                  <a:tcPr anchor="ctr"/>
                </a:tc>
                <a:tc>
                  <a:txBody>
                    <a:bodyPr/>
                    <a:lstStyle/>
                    <a:p>
                      <a:pPr marL="0" marR="0" algn="ctr">
                        <a:spcBef>
                          <a:spcPts val="0"/>
                        </a:spcBef>
                        <a:spcAft>
                          <a:spcPts val="0"/>
                        </a:spcAft>
                      </a:pPr>
                      <a:endParaRPr lang="en-GB" sz="1800" b="1" dirty="0">
                        <a:solidFill>
                          <a:schemeClr val="tx1"/>
                        </a:solidFill>
                        <a:effectLst/>
                        <a:latin typeface="+mn-lt"/>
                      </a:endParaRPr>
                    </a:p>
                  </a:txBody>
                  <a:tcPr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mn-lt"/>
                        <a:ea typeface="+mn-ea"/>
                        <a:cs typeface="+mn-cs"/>
                      </a:endParaRPr>
                    </a:p>
                  </a:txBody>
                  <a:tcPr anchor="ctr"/>
                </a:tc>
                <a:extLst>
                  <a:ext uri="{0D108BD9-81ED-4DB2-BD59-A6C34878D82A}">
                    <a16:rowId xmlns:a16="http://schemas.microsoft.com/office/drawing/2014/main" val="10005"/>
                  </a:ext>
                </a:extLst>
              </a:tr>
              <a:tr h="495472">
                <a:tc>
                  <a:txBody>
                    <a:bodyPr/>
                    <a:lstStyle/>
                    <a:p>
                      <a:pPr marL="0" marR="0" algn="ctr">
                        <a:spcBef>
                          <a:spcPts val="0"/>
                        </a:spcBef>
                        <a:spcAft>
                          <a:spcPts val="0"/>
                        </a:spcAft>
                      </a:pPr>
                      <a:endParaRPr lang="en-GB" sz="1600" b="1" dirty="0">
                        <a:solidFill>
                          <a:schemeClr val="tx1"/>
                        </a:solidFill>
                        <a:effectLst/>
                        <a:latin typeface="+mn-lt"/>
                      </a:endParaRPr>
                    </a:p>
                  </a:txBody>
                  <a:tcPr anchor="ctr"/>
                </a:tc>
                <a:tc>
                  <a:txBody>
                    <a:bodyPr/>
                    <a:lstStyle/>
                    <a:p>
                      <a:pPr marL="0" marR="0" algn="l">
                        <a:spcBef>
                          <a:spcPts val="0"/>
                        </a:spcBef>
                        <a:spcAft>
                          <a:spcPts val="0"/>
                        </a:spcAft>
                      </a:pPr>
                      <a:r>
                        <a:rPr lang="en-GB" sz="1600" b="1" dirty="0">
                          <a:solidFill>
                            <a:schemeClr val="tx1"/>
                          </a:solidFill>
                          <a:effectLst/>
                          <a:latin typeface="+mn-lt"/>
                        </a:rPr>
                        <a:t>Strengthens the cell – made of cellulose </a:t>
                      </a:r>
                    </a:p>
                  </a:txBody>
                  <a:tcPr anchor="ctr"/>
                </a:tc>
                <a:tc>
                  <a:txBody>
                    <a:bodyPr/>
                    <a:lstStyle/>
                    <a:p>
                      <a:pPr marL="0" marR="0" algn="ctr">
                        <a:spcBef>
                          <a:spcPts val="0"/>
                        </a:spcBef>
                        <a:spcAft>
                          <a:spcPts val="0"/>
                        </a:spcAft>
                      </a:pPr>
                      <a:endParaRPr lang="en-GB" sz="1100" b="1" dirty="0">
                        <a:solidFill>
                          <a:schemeClr val="tx1"/>
                        </a:solidFill>
                        <a:effectLst/>
                        <a:latin typeface="+mn-lt"/>
                      </a:endParaRPr>
                    </a:p>
                  </a:txBody>
                  <a:tcPr anchor="ctr"/>
                </a:tc>
                <a:tc>
                  <a:txBody>
                    <a:bodyPr/>
                    <a:lstStyle/>
                    <a:p>
                      <a:pPr marL="0" marR="0" algn="ctr">
                        <a:spcBef>
                          <a:spcPts val="0"/>
                        </a:spcBef>
                        <a:spcAft>
                          <a:spcPts val="0"/>
                        </a:spcAft>
                      </a:pPr>
                      <a:endParaRPr lang="en-GB" sz="1800" b="1" dirty="0">
                        <a:solidFill>
                          <a:schemeClr val="tx1"/>
                        </a:solidFill>
                        <a:effectLst/>
                        <a:latin typeface="+mn-lt"/>
                      </a:endParaRPr>
                    </a:p>
                  </a:txBody>
                  <a:tcPr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mn-lt"/>
                        <a:ea typeface="+mn-ea"/>
                        <a:cs typeface="+mn-cs"/>
                      </a:endParaRPr>
                    </a:p>
                  </a:txBody>
                  <a:tcPr anchor="ctr"/>
                </a:tc>
                <a:extLst>
                  <a:ext uri="{0D108BD9-81ED-4DB2-BD59-A6C34878D82A}">
                    <a16:rowId xmlns:a16="http://schemas.microsoft.com/office/drawing/2014/main" val="10006"/>
                  </a:ext>
                </a:extLst>
              </a:tr>
              <a:tr h="495472">
                <a:tc>
                  <a:txBody>
                    <a:bodyPr/>
                    <a:lstStyle/>
                    <a:p>
                      <a:pPr marL="0" marR="0" algn="ctr">
                        <a:spcBef>
                          <a:spcPts val="0"/>
                        </a:spcBef>
                        <a:spcAft>
                          <a:spcPts val="0"/>
                        </a:spcAft>
                      </a:pPr>
                      <a:r>
                        <a:rPr lang="en-GB" sz="1600" b="1" dirty="0">
                          <a:solidFill>
                            <a:schemeClr val="tx1"/>
                          </a:solidFill>
                          <a:effectLst/>
                          <a:latin typeface="+mn-lt"/>
                        </a:rPr>
                        <a:t>Chloroplasts</a:t>
                      </a:r>
                    </a:p>
                  </a:txBody>
                  <a:tcPr anchor="ctr"/>
                </a:tc>
                <a:tc>
                  <a:txBody>
                    <a:bodyPr/>
                    <a:lstStyle/>
                    <a:p>
                      <a:pPr marL="0" marR="0" algn="l">
                        <a:spcBef>
                          <a:spcPts val="0"/>
                        </a:spcBef>
                        <a:spcAft>
                          <a:spcPts val="0"/>
                        </a:spcAft>
                      </a:pPr>
                      <a:endParaRPr lang="en-GB" sz="1600" b="1" dirty="0">
                        <a:solidFill>
                          <a:schemeClr val="tx1"/>
                        </a:solidFill>
                        <a:effectLst/>
                        <a:latin typeface="+mn-lt"/>
                      </a:endParaRPr>
                    </a:p>
                  </a:txBody>
                  <a:tcPr anchor="ctr"/>
                </a:tc>
                <a:tc>
                  <a:txBody>
                    <a:bodyPr/>
                    <a:lstStyle/>
                    <a:p>
                      <a:pPr marL="0" marR="0" algn="ctr">
                        <a:spcBef>
                          <a:spcPts val="0"/>
                        </a:spcBef>
                        <a:spcAft>
                          <a:spcPts val="0"/>
                        </a:spcAft>
                      </a:pPr>
                      <a:endParaRPr lang="en-GB" sz="1100" b="1" dirty="0">
                        <a:solidFill>
                          <a:schemeClr val="tx1"/>
                        </a:solidFill>
                        <a:effectLst/>
                        <a:latin typeface="+mn-lt"/>
                      </a:endParaRPr>
                    </a:p>
                  </a:txBody>
                  <a:tcPr anchor="ctr"/>
                </a:tc>
                <a:tc>
                  <a:txBody>
                    <a:bodyPr/>
                    <a:lstStyle/>
                    <a:p>
                      <a:pPr marL="0" marR="0" algn="ctr">
                        <a:spcBef>
                          <a:spcPts val="0"/>
                        </a:spcBef>
                        <a:spcAft>
                          <a:spcPts val="0"/>
                        </a:spcAft>
                      </a:pPr>
                      <a:endParaRPr lang="en-GB" sz="1800" b="1" dirty="0">
                        <a:solidFill>
                          <a:schemeClr val="tx1"/>
                        </a:solidFill>
                        <a:effectLst/>
                        <a:latin typeface="+mn-lt"/>
                      </a:endParaRPr>
                    </a:p>
                  </a:txBody>
                  <a:tcPr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mn-lt"/>
                        <a:ea typeface="+mn-ea"/>
                        <a:cs typeface="+mn-cs"/>
                      </a:endParaRPr>
                    </a:p>
                  </a:txBody>
                  <a:tcPr anchor="ctr"/>
                </a:tc>
                <a:extLst>
                  <a:ext uri="{0D108BD9-81ED-4DB2-BD59-A6C34878D82A}">
                    <a16:rowId xmlns:a16="http://schemas.microsoft.com/office/drawing/2014/main" val="10007"/>
                  </a:ext>
                </a:extLst>
              </a:tr>
              <a:tr h="495472">
                <a:tc>
                  <a:txBody>
                    <a:bodyPr/>
                    <a:lstStyle/>
                    <a:p>
                      <a:pPr marL="0" marR="0" algn="ctr">
                        <a:spcBef>
                          <a:spcPts val="0"/>
                        </a:spcBef>
                        <a:spcAft>
                          <a:spcPts val="0"/>
                        </a:spcAft>
                      </a:pPr>
                      <a:endParaRPr lang="en-GB" sz="1600" b="1" dirty="0">
                        <a:solidFill>
                          <a:schemeClr val="tx1"/>
                        </a:solidFill>
                        <a:effectLst/>
                        <a:latin typeface="+mn-lt"/>
                      </a:endParaRPr>
                    </a:p>
                  </a:txBody>
                  <a:tcPr anchor="ctr"/>
                </a:tc>
                <a:tc>
                  <a:txBody>
                    <a:bodyPr/>
                    <a:lstStyle/>
                    <a:p>
                      <a:pPr marL="0" marR="0" algn="l">
                        <a:spcBef>
                          <a:spcPts val="0"/>
                        </a:spcBef>
                        <a:spcAft>
                          <a:spcPts val="0"/>
                        </a:spcAft>
                      </a:pPr>
                      <a:r>
                        <a:rPr lang="en-GB" sz="1600" b="1" dirty="0">
                          <a:solidFill>
                            <a:schemeClr val="tx1"/>
                          </a:solidFill>
                          <a:effectLst/>
                          <a:latin typeface="+mn-lt"/>
                        </a:rPr>
                        <a:t>Filled with cell sap to help keep the cell turgid</a:t>
                      </a:r>
                    </a:p>
                  </a:txBody>
                  <a:tcPr anchor="ctr"/>
                </a:tc>
                <a:tc>
                  <a:txBody>
                    <a:bodyPr/>
                    <a:lstStyle/>
                    <a:p>
                      <a:pPr marL="0" marR="0" algn="ctr">
                        <a:spcBef>
                          <a:spcPts val="0"/>
                        </a:spcBef>
                        <a:spcAft>
                          <a:spcPts val="0"/>
                        </a:spcAft>
                      </a:pPr>
                      <a:endParaRPr lang="en-GB" sz="1100" b="1" dirty="0">
                        <a:solidFill>
                          <a:schemeClr val="tx1"/>
                        </a:solidFill>
                        <a:effectLst/>
                        <a:latin typeface="+mn-lt"/>
                      </a:endParaRPr>
                    </a:p>
                  </a:txBody>
                  <a:tcPr anchor="ctr"/>
                </a:tc>
                <a:tc>
                  <a:txBody>
                    <a:bodyPr/>
                    <a:lstStyle/>
                    <a:p>
                      <a:pPr marL="0" marR="0" algn="ctr">
                        <a:spcBef>
                          <a:spcPts val="0"/>
                        </a:spcBef>
                        <a:spcAft>
                          <a:spcPts val="0"/>
                        </a:spcAft>
                      </a:pPr>
                      <a:endParaRPr lang="en-GB" sz="1800" b="1" dirty="0">
                        <a:solidFill>
                          <a:schemeClr val="tx1"/>
                        </a:solidFill>
                        <a:effectLst/>
                        <a:latin typeface="+mn-lt"/>
                      </a:endParaRPr>
                    </a:p>
                  </a:txBody>
                  <a:tcPr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mn-lt"/>
                        <a:ea typeface="+mn-ea"/>
                        <a:cs typeface="+mn-cs"/>
                      </a:endParaRPr>
                    </a:p>
                  </a:txBody>
                  <a:tcPr anchor="ctr"/>
                </a:tc>
                <a:extLst>
                  <a:ext uri="{0D108BD9-81ED-4DB2-BD59-A6C34878D82A}">
                    <a16:rowId xmlns:a16="http://schemas.microsoft.com/office/drawing/2014/main" val="10008"/>
                  </a:ext>
                </a:extLst>
              </a:tr>
              <a:tr h="495472">
                <a:tc>
                  <a:txBody>
                    <a:bodyPr/>
                    <a:lstStyle/>
                    <a:p>
                      <a:pPr marL="0" marR="0" algn="ctr">
                        <a:spcBef>
                          <a:spcPts val="0"/>
                        </a:spcBef>
                        <a:spcAft>
                          <a:spcPts val="0"/>
                        </a:spcAft>
                      </a:pPr>
                      <a:endParaRPr lang="en-GB" sz="1600" b="1" dirty="0">
                        <a:solidFill>
                          <a:schemeClr val="tx1"/>
                        </a:solidFill>
                        <a:effectLst/>
                        <a:latin typeface="+mn-lt"/>
                      </a:endParaRPr>
                    </a:p>
                  </a:txBody>
                  <a:tcPr anchor="ctr"/>
                </a:tc>
                <a:tc>
                  <a:txBody>
                    <a:bodyPr/>
                    <a:lstStyle/>
                    <a:p>
                      <a:pPr marL="0" marR="0" algn="l">
                        <a:spcBef>
                          <a:spcPts val="0"/>
                        </a:spcBef>
                        <a:spcAft>
                          <a:spcPts val="0"/>
                        </a:spcAft>
                      </a:pPr>
                      <a:r>
                        <a:rPr lang="en-GB" sz="1600" b="1" dirty="0">
                          <a:solidFill>
                            <a:schemeClr val="tx1"/>
                          </a:solidFill>
                          <a:effectLst/>
                          <a:latin typeface="+mn-lt"/>
                        </a:rPr>
                        <a:t>Loop</a:t>
                      </a:r>
                      <a:r>
                        <a:rPr lang="en-GB" sz="1600" b="1" baseline="0" dirty="0">
                          <a:solidFill>
                            <a:schemeClr val="tx1"/>
                          </a:solidFill>
                          <a:effectLst/>
                          <a:latin typeface="+mn-lt"/>
                        </a:rPr>
                        <a:t> of DNA NOT found in a nucleus</a:t>
                      </a:r>
                      <a:endParaRPr lang="en-GB" sz="1600" b="1" dirty="0">
                        <a:solidFill>
                          <a:schemeClr val="tx1"/>
                        </a:solidFill>
                        <a:effectLst/>
                        <a:latin typeface="+mn-lt"/>
                      </a:endParaRPr>
                    </a:p>
                  </a:txBody>
                  <a:tcPr anchor="ctr"/>
                </a:tc>
                <a:tc>
                  <a:txBody>
                    <a:bodyPr/>
                    <a:lstStyle/>
                    <a:p>
                      <a:pPr marL="0" marR="0" algn="ctr">
                        <a:spcBef>
                          <a:spcPts val="0"/>
                        </a:spcBef>
                        <a:spcAft>
                          <a:spcPts val="0"/>
                        </a:spcAft>
                      </a:pPr>
                      <a:endParaRPr lang="en-GB" sz="1100" b="1" dirty="0">
                        <a:solidFill>
                          <a:schemeClr val="tx1"/>
                        </a:solidFill>
                        <a:effectLst/>
                        <a:latin typeface="+mn-lt"/>
                      </a:endParaRPr>
                    </a:p>
                  </a:txBody>
                  <a:tcPr anchor="ctr"/>
                </a:tc>
                <a:tc>
                  <a:txBody>
                    <a:bodyPr/>
                    <a:lstStyle/>
                    <a:p>
                      <a:pPr marL="0" marR="0" algn="ctr">
                        <a:spcBef>
                          <a:spcPts val="0"/>
                        </a:spcBef>
                        <a:spcAft>
                          <a:spcPts val="0"/>
                        </a:spcAft>
                      </a:pPr>
                      <a:endParaRPr lang="en-GB" sz="1800" b="1" dirty="0">
                        <a:solidFill>
                          <a:schemeClr val="tx1"/>
                        </a:solidFill>
                        <a:effectLst/>
                        <a:latin typeface="+mn-lt"/>
                      </a:endParaRPr>
                    </a:p>
                  </a:txBody>
                  <a:tcPr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mn-lt"/>
                        <a:ea typeface="+mn-ea"/>
                        <a:cs typeface="+mn-cs"/>
                      </a:endParaRPr>
                    </a:p>
                  </a:txBody>
                  <a:tcPr anchor="ctr"/>
                </a:tc>
                <a:extLst>
                  <a:ext uri="{0D108BD9-81ED-4DB2-BD59-A6C34878D82A}">
                    <a16:rowId xmlns:a16="http://schemas.microsoft.com/office/drawing/2014/main" val="10009"/>
                  </a:ext>
                </a:extLst>
              </a:tr>
              <a:tr h="495472">
                <a:tc>
                  <a:txBody>
                    <a:bodyPr/>
                    <a:lstStyle/>
                    <a:p>
                      <a:pPr marL="0" marR="0" algn="ctr">
                        <a:spcBef>
                          <a:spcPts val="0"/>
                        </a:spcBef>
                        <a:spcAft>
                          <a:spcPts val="0"/>
                        </a:spcAft>
                      </a:pPr>
                      <a:r>
                        <a:rPr lang="en-GB" sz="1600" b="1" dirty="0">
                          <a:solidFill>
                            <a:schemeClr val="tx1"/>
                          </a:solidFill>
                          <a:effectLst/>
                          <a:latin typeface="+mn-lt"/>
                        </a:rPr>
                        <a:t>Plasmid</a:t>
                      </a:r>
                      <a:r>
                        <a:rPr lang="en-GB" sz="1600" b="1" baseline="0" dirty="0">
                          <a:solidFill>
                            <a:schemeClr val="tx1"/>
                          </a:solidFill>
                          <a:effectLst/>
                          <a:latin typeface="+mn-lt"/>
                        </a:rPr>
                        <a:t> (DNA)</a:t>
                      </a:r>
                      <a:endParaRPr lang="en-GB" sz="1600" b="1" dirty="0">
                        <a:solidFill>
                          <a:schemeClr val="tx1"/>
                        </a:solidFill>
                        <a:effectLst/>
                        <a:latin typeface="+mn-lt"/>
                      </a:endParaRPr>
                    </a:p>
                  </a:txBody>
                  <a:tcPr anchor="ctr"/>
                </a:tc>
                <a:tc>
                  <a:txBody>
                    <a:bodyPr/>
                    <a:lstStyle/>
                    <a:p>
                      <a:pPr marL="0" marR="0" algn="l">
                        <a:spcBef>
                          <a:spcPts val="0"/>
                        </a:spcBef>
                        <a:spcAft>
                          <a:spcPts val="0"/>
                        </a:spcAft>
                      </a:pPr>
                      <a:endParaRPr lang="en-GB" sz="1400" b="1" dirty="0">
                        <a:solidFill>
                          <a:schemeClr val="tx1"/>
                        </a:solidFill>
                        <a:effectLst/>
                        <a:latin typeface="+mn-lt"/>
                      </a:endParaRPr>
                    </a:p>
                  </a:txBody>
                  <a:tcPr anchor="ctr"/>
                </a:tc>
                <a:tc>
                  <a:txBody>
                    <a:bodyPr/>
                    <a:lstStyle/>
                    <a:p>
                      <a:pPr marL="0" marR="0" algn="ctr">
                        <a:spcBef>
                          <a:spcPts val="0"/>
                        </a:spcBef>
                        <a:spcAft>
                          <a:spcPts val="0"/>
                        </a:spcAft>
                      </a:pPr>
                      <a:endParaRPr lang="en-GB" sz="1100" b="1" dirty="0">
                        <a:solidFill>
                          <a:schemeClr val="tx1"/>
                        </a:solidFill>
                        <a:effectLst/>
                        <a:latin typeface="+mn-lt"/>
                      </a:endParaRPr>
                    </a:p>
                  </a:txBody>
                  <a:tcPr anchor="ctr"/>
                </a:tc>
                <a:tc>
                  <a:txBody>
                    <a:bodyPr/>
                    <a:lstStyle/>
                    <a:p>
                      <a:pPr marL="0" marR="0" algn="ctr">
                        <a:spcBef>
                          <a:spcPts val="0"/>
                        </a:spcBef>
                        <a:spcAft>
                          <a:spcPts val="0"/>
                        </a:spcAft>
                      </a:pPr>
                      <a:endParaRPr lang="en-GB" sz="1800" b="1" dirty="0">
                        <a:solidFill>
                          <a:schemeClr val="tx1"/>
                        </a:solidFill>
                        <a:effectLst/>
                        <a:latin typeface="+mn-lt"/>
                      </a:endParaRPr>
                    </a:p>
                  </a:txBody>
                  <a:tcPr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mn-lt"/>
                        <a:ea typeface="+mn-ea"/>
                        <a:cs typeface="+mn-cs"/>
                      </a:endParaRPr>
                    </a:p>
                  </a:txBody>
                  <a:tcPr anchor="ct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2900864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7" name="TextBox 6"/>
          <p:cNvSpPr txBox="1"/>
          <p:nvPr/>
        </p:nvSpPr>
        <p:spPr>
          <a:xfrm>
            <a:off x="0" y="980728"/>
            <a:ext cx="4716016" cy="5509200"/>
          </a:xfrm>
          <a:prstGeom prst="rect">
            <a:avLst/>
          </a:prstGeom>
          <a:noFill/>
        </p:spPr>
        <p:txBody>
          <a:bodyPr wrap="square" rtlCol="0">
            <a:spAutoFit/>
          </a:bodyPr>
          <a:lstStyle/>
          <a:p>
            <a:r>
              <a:rPr lang="en-GB" sz="7200" b="1" dirty="0">
                <a:latin typeface="+mj-lt"/>
                <a:ea typeface="Beirut" charset="-78"/>
                <a:cs typeface="Beirut" charset="-78"/>
              </a:rPr>
              <a:t>AnswerIT!</a:t>
            </a:r>
          </a:p>
          <a:p>
            <a:endParaRPr lang="en-GB" dirty="0"/>
          </a:p>
          <a:p>
            <a:endParaRPr lang="en-GB" dirty="0"/>
          </a:p>
          <a:p>
            <a:endParaRPr lang="en-GB" dirty="0"/>
          </a:p>
          <a:p>
            <a:r>
              <a:rPr lang="en-GB" sz="3600" b="1" dirty="0">
                <a:solidFill>
                  <a:schemeClr val="tx1">
                    <a:lumMod val="50000"/>
                    <a:lumOff val="50000"/>
                  </a:schemeClr>
                </a:solidFill>
              </a:rPr>
              <a:t>Cell structure </a:t>
            </a:r>
          </a:p>
          <a:p>
            <a:r>
              <a:rPr lang="en-GB" sz="3600" b="1" dirty="0">
                <a:solidFill>
                  <a:schemeClr val="tx1">
                    <a:lumMod val="50000"/>
                    <a:lumOff val="50000"/>
                  </a:schemeClr>
                </a:solidFill>
              </a:rPr>
              <a:t>Part 1 </a:t>
            </a:r>
          </a:p>
          <a:p>
            <a:endParaRPr lang="en-GB" sz="2800" dirty="0">
              <a:solidFill>
                <a:schemeClr val="tx1">
                  <a:lumMod val="50000"/>
                  <a:lumOff val="50000"/>
                </a:schemeClr>
              </a:solidFill>
            </a:endParaRPr>
          </a:p>
          <a:p>
            <a:pPr marL="457200" indent="-457200">
              <a:lnSpc>
                <a:spcPct val="150000"/>
              </a:lnSpc>
              <a:buFont typeface="Arial" charset="0"/>
              <a:buChar char="•"/>
            </a:pPr>
            <a:r>
              <a:rPr lang="en-GB" sz="2400" b="1" dirty="0">
                <a:solidFill>
                  <a:schemeClr val="tx1">
                    <a:lumMod val="50000"/>
                    <a:lumOff val="50000"/>
                  </a:schemeClr>
                </a:solidFill>
              </a:rPr>
              <a:t>Eukaryotes and prokaryotes</a:t>
            </a:r>
          </a:p>
          <a:p>
            <a:pPr marL="457200" indent="-457200">
              <a:lnSpc>
                <a:spcPct val="150000"/>
              </a:lnSpc>
              <a:buFont typeface="Arial" charset="0"/>
              <a:buChar char="•"/>
            </a:pPr>
            <a:r>
              <a:rPr lang="en-GB" sz="2400" b="1" dirty="0">
                <a:solidFill>
                  <a:schemeClr val="tx1">
                    <a:lumMod val="50000"/>
                    <a:lumOff val="50000"/>
                  </a:schemeClr>
                </a:solidFill>
              </a:rPr>
              <a:t>Animal and plant cells</a:t>
            </a:r>
          </a:p>
          <a:p>
            <a:pPr marL="457200" indent="-457200">
              <a:lnSpc>
                <a:spcPct val="150000"/>
              </a:lnSpc>
              <a:buFont typeface="Arial" charset="0"/>
              <a:buChar char="•"/>
            </a:pPr>
            <a:r>
              <a:rPr lang="en-GB" sz="2400" b="1" dirty="0">
                <a:solidFill>
                  <a:schemeClr val="tx1">
                    <a:lumMod val="50000"/>
                    <a:lumOff val="50000"/>
                  </a:schemeClr>
                </a:solidFill>
              </a:rPr>
              <a:t>Number, size and scale</a:t>
            </a:r>
          </a:p>
          <a:p>
            <a:endParaRPr lang="en-GB"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9952" y="704918"/>
            <a:ext cx="4824536" cy="5257800"/>
          </a:xfrm>
          <a:prstGeom prst="rect">
            <a:avLst/>
          </a:prstGeom>
        </p:spPr>
      </p:pic>
    </p:spTree>
    <p:extLst>
      <p:ext uri="{BB962C8B-B14F-4D97-AF65-F5344CB8AC3E}">
        <p14:creationId xmlns:p14="http://schemas.microsoft.com/office/powerpoint/2010/main" val="19215456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1640" y="0"/>
            <a:ext cx="7812360" cy="657041"/>
          </a:xfrm>
        </p:spPr>
        <p:txBody>
          <a:bodyPr>
            <a:noAutofit/>
          </a:bodyPr>
          <a:lstStyle/>
          <a:p>
            <a:pPr marL="342900" lvl="1" algn="r" defTabSz="342900" rtl="0">
              <a:spcBef>
                <a:spcPct val="20000"/>
              </a:spcBef>
            </a:pPr>
            <a:r>
              <a:rPr lang="en-US" sz="2400" b="1" dirty="0">
                <a:solidFill>
                  <a:schemeClr val="accent6"/>
                </a:solidFill>
              </a:rPr>
              <a:t>Cell structure – </a:t>
            </a:r>
            <a:r>
              <a:rPr lang="en-US" sz="2400" b="1" kern="1200" dirty="0">
                <a:solidFill>
                  <a:schemeClr val="tx1"/>
                </a:solidFill>
                <a:latin typeface="Calibri"/>
                <a:ea typeface=""/>
                <a:cs typeface="News Gothic MT"/>
              </a:rPr>
              <a:t>AnswerIT</a:t>
            </a:r>
            <a:endParaRPr kumimoji="0" lang="en-US" sz="2400" b="1" i="0" u="none" strike="noStrike" kern="1200" cap="none" spc="0" normalizeH="0" baseline="0" noProof="0" dirty="0">
              <a:ln>
                <a:noFill/>
              </a:ln>
              <a:solidFill>
                <a:schemeClr val="tx1"/>
              </a:solidFill>
              <a:effectLst/>
              <a:uLnTx/>
              <a:uFillTx/>
              <a:latin typeface="Calibri"/>
              <a:ea typeface=""/>
              <a:cs typeface="News Gothic MT"/>
            </a:endParaRP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149087" y="661123"/>
            <a:ext cx="8915400" cy="6186309"/>
          </a:xfrm>
          <a:prstGeom prst="rect">
            <a:avLst/>
          </a:prstGeom>
          <a:noFill/>
        </p:spPr>
        <p:txBody>
          <a:bodyPr wrap="square" rtlCol="0">
            <a:spAutoFit/>
          </a:bodyPr>
          <a:lstStyle/>
          <a:p>
            <a:pPr marL="457200" indent="-457200">
              <a:lnSpc>
                <a:spcPct val="150000"/>
              </a:lnSpc>
              <a:buAutoNum type="arabicPeriod"/>
            </a:pPr>
            <a:r>
              <a:rPr lang="en-GB" sz="2400" dirty="0"/>
              <a:t>Where is the genetic material in a prokaryotic cell?</a:t>
            </a:r>
          </a:p>
          <a:p>
            <a:pPr>
              <a:lnSpc>
                <a:spcPct val="150000"/>
              </a:lnSpc>
            </a:pPr>
            <a:r>
              <a:rPr lang="en-GB" sz="2400" b="1" dirty="0">
                <a:solidFill>
                  <a:srgbClr val="00B050"/>
                </a:solidFill>
              </a:rPr>
              <a:t>In a bacterial DNA loop and there may be one or more plasmid rings.</a:t>
            </a:r>
          </a:p>
          <a:p>
            <a:pPr>
              <a:lnSpc>
                <a:spcPct val="150000"/>
              </a:lnSpc>
            </a:pPr>
            <a:r>
              <a:rPr lang="en-GB" sz="2400" dirty="0"/>
              <a:t>2. Where is the genetic material in a eukaryotic cell?</a:t>
            </a:r>
          </a:p>
          <a:p>
            <a:pPr>
              <a:lnSpc>
                <a:spcPct val="150000"/>
              </a:lnSpc>
            </a:pPr>
            <a:r>
              <a:rPr lang="en-GB" sz="2400" b="1" dirty="0">
                <a:solidFill>
                  <a:srgbClr val="00B050"/>
                </a:solidFill>
              </a:rPr>
              <a:t>The DNA is in chromosomes enclosed in a nucleus. </a:t>
            </a:r>
          </a:p>
          <a:p>
            <a:pPr>
              <a:lnSpc>
                <a:spcPct val="150000"/>
              </a:lnSpc>
            </a:pPr>
            <a:r>
              <a:rPr lang="en-GB" sz="2400" dirty="0"/>
              <a:t>3. Copy and complete the table.</a:t>
            </a:r>
          </a:p>
          <a:p>
            <a:pPr>
              <a:lnSpc>
                <a:spcPct val="150000"/>
              </a:lnSpc>
            </a:pPr>
            <a:endParaRPr lang="en-GB" sz="2400" dirty="0"/>
          </a:p>
          <a:p>
            <a:pPr>
              <a:lnSpc>
                <a:spcPct val="150000"/>
              </a:lnSpc>
            </a:pPr>
            <a:endParaRPr lang="en-GB" sz="2400" dirty="0"/>
          </a:p>
          <a:p>
            <a:pPr>
              <a:lnSpc>
                <a:spcPct val="150000"/>
              </a:lnSpc>
            </a:pPr>
            <a:endParaRPr lang="en-GB" sz="2400" dirty="0"/>
          </a:p>
          <a:p>
            <a:pPr>
              <a:lnSpc>
                <a:spcPct val="150000"/>
              </a:lnSpc>
            </a:pPr>
            <a:endParaRPr lang="en-GB" sz="1400" dirty="0"/>
          </a:p>
          <a:p>
            <a:pPr>
              <a:lnSpc>
                <a:spcPct val="150000"/>
              </a:lnSpc>
            </a:pPr>
            <a:r>
              <a:rPr lang="en-GB" sz="2400" dirty="0"/>
              <a:t>4. Why do scientists use prefixes?</a:t>
            </a:r>
            <a:endParaRPr lang="en-GB" sz="1600" dirty="0"/>
          </a:p>
          <a:p>
            <a:pPr>
              <a:lnSpc>
                <a:spcPct val="150000"/>
              </a:lnSpc>
            </a:pPr>
            <a:r>
              <a:rPr lang="en-GB" sz="2400" b="1" dirty="0">
                <a:solidFill>
                  <a:srgbClr val="00B050"/>
                </a:solidFill>
              </a:rPr>
              <a:t>To make very small numbers more manageable</a:t>
            </a:r>
            <a:endParaRPr lang="en-GB" sz="2000" dirty="0">
              <a:solidFill>
                <a:srgbClr val="00B050"/>
              </a:solidFill>
            </a:endParaRPr>
          </a:p>
        </p:txBody>
      </p:sp>
      <p:graphicFrame>
        <p:nvGraphicFramePr>
          <p:cNvPr id="7" name="Table 6"/>
          <p:cNvGraphicFramePr>
            <a:graphicFrameLocks noGrp="1"/>
          </p:cNvGraphicFramePr>
          <p:nvPr/>
        </p:nvGraphicFramePr>
        <p:xfrm>
          <a:off x="1331640" y="3458288"/>
          <a:ext cx="5612523" cy="1955800"/>
        </p:xfrm>
        <a:graphic>
          <a:graphicData uri="http://schemas.openxmlformats.org/drawingml/2006/table">
            <a:tbl>
              <a:tblPr firstRow="1" bandRow="1">
                <a:tableStyleId>{5940675A-B579-460E-94D1-54222C63F5DA}</a:tableStyleId>
              </a:tblPr>
              <a:tblGrid>
                <a:gridCol w="1436059">
                  <a:extLst>
                    <a:ext uri="{9D8B030D-6E8A-4147-A177-3AD203B41FA5}">
                      <a16:colId xmlns:a16="http://schemas.microsoft.com/office/drawing/2014/main" val="20000"/>
                    </a:ext>
                  </a:extLst>
                </a:gridCol>
                <a:gridCol w="2580660">
                  <a:extLst>
                    <a:ext uri="{9D8B030D-6E8A-4147-A177-3AD203B41FA5}">
                      <a16:colId xmlns:a16="http://schemas.microsoft.com/office/drawing/2014/main" val="20001"/>
                    </a:ext>
                  </a:extLst>
                </a:gridCol>
                <a:gridCol w="1595804">
                  <a:extLst>
                    <a:ext uri="{9D8B030D-6E8A-4147-A177-3AD203B41FA5}">
                      <a16:colId xmlns:a16="http://schemas.microsoft.com/office/drawing/2014/main" val="20002"/>
                    </a:ext>
                  </a:extLst>
                </a:gridCol>
              </a:tblGrid>
              <a:tr h="370840">
                <a:tc>
                  <a:txBody>
                    <a:bodyPr/>
                    <a:lstStyle/>
                    <a:p>
                      <a:r>
                        <a:rPr lang="en-GB" sz="1800" dirty="0"/>
                        <a:t>Prefix</a:t>
                      </a:r>
                    </a:p>
                  </a:txBody>
                  <a:tcPr>
                    <a:solidFill>
                      <a:schemeClr val="accent6">
                        <a:lumMod val="75000"/>
                      </a:schemeClr>
                    </a:solidFill>
                  </a:tcPr>
                </a:tc>
                <a:tc>
                  <a:txBody>
                    <a:bodyPr/>
                    <a:lstStyle/>
                    <a:p>
                      <a:r>
                        <a:rPr lang="en-GB" sz="1800" dirty="0"/>
                        <a:t>Multiple</a:t>
                      </a:r>
                      <a:r>
                        <a:rPr lang="en-GB" sz="1800" baseline="0" dirty="0"/>
                        <a:t> </a:t>
                      </a:r>
                      <a:endParaRPr lang="en-GB" sz="1800" dirty="0"/>
                    </a:p>
                  </a:txBody>
                  <a:tcPr>
                    <a:solidFill>
                      <a:schemeClr val="accent6">
                        <a:lumMod val="75000"/>
                      </a:schemeClr>
                    </a:solidFill>
                  </a:tcPr>
                </a:tc>
                <a:tc>
                  <a:txBody>
                    <a:bodyPr/>
                    <a:lstStyle/>
                    <a:p>
                      <a:r>
                        <a:rPr lang="en-GB" sz="1800" dirty="0"/>
                        <a:t>Standard form</a:t>
                      </a:r>
                    </a:p>
                  </a:txBody>
                  <a:tcPr>
                    <a:solidFill>
                      <a:schemeClr val="accent6">
                        <a:lumMod val="75000"/>
                      </a:schemeClr>
                    </a:solidFill>
                  </a:tcPr>
                </a:tc>
                <a:extLst>
                  <a:ext uri="{0D108BD9-81ED-4DB2-BD59-A6C34878D82A}">
                    <a16:rowId xmlns:a16="http://schemas.microsoft.com/office/drawing/2014/main" val="10000"/>
                  </a:ext>
                </a:extLst>
              </a:tr>
              <a:tr h="370840">
                <a:tc>
                  <a:txBody>
                    <a:bodyPr/>
                    <a:lstStyle/>
                    <a:p>
                      <a:pPr algn="ctr"/>
                      <a:r>
                        <a:rPr lang="en-GB" sz="2000" b="1" dirty="0"/>
                        <a:t>centi </a:t>
                      </a:r>
                      <a:r>
                        <a:rPr lang="de-DE" sz="2000" b="1" baseline="0" dirty="0"/>
                        <a:t> (cm) </a:t>
                      </a:r>
                      <a:endParaRPr lang="en-GB" sz="2000" b="1" dirty="0"/>
                    </a:p>
                  </a:txBody>
                  <a:tcPr/>
                </a:tc>
                <a:tc>
                  <a:txBody>
                    <a:bodyPr/>
                    <a:lstStyle/>
                    <a:p>
                      <a:pPr algn="ctr"/>
                      <a:r>
                        <a:rPr lang="en-GB" sz="1900" b="1" dirty="0">
                          <a:solidFill>
                            <a:srgbClr val="00B050"/>
                          </a:solidFill>
                        </a:rPr>
                        <a:t>1 cm = 0.01 m</a:t>
                      </a:r>
                    </a:p>
                  </a:txBody>
                  <a:tcPr/>
                </a:tc>
                <a:tc>
                  <a:txBody>
                    <a:bodyPr/>
                    <a:lstStyle/>
                    <a:p>
                      <a:pPr algn="ctr"/>
                      <a:r>
                        <a:rPr lang="en-GB" sz="2000" dirty="0"/>
                        <a:t>x</a:t>
                      </a:r>
                      <a:r>
                        <a:rPr lang="en-GB" sz="2000" baseline="0" dirty="0"/>
                        <a:t> 10 </a:t>
                      </a:r>
                      <a:r>
                        <a:rPr lang="en-GB" sz="2000" baseline="30000" dirty="0"/>
                        <a:t>-2</a:t>
                      </a:r>
                    </a:p>
                  </a:txBody>
                  <a:tcPr/>
                </a:tc>
                <a:extLst>
                  <a:ext uri="{0D108BD9-81ED-4DB2-BD59-A6C34878D82A}">
                    <a16:rowId xmlns:a16="http://schemas.microsoft.com/office/drawing/2014/main" val="10001"/>
                  </a:ext>
                </a:extLst>
              </a:tr>
              <a:tr h="370840">
                <a:tc>
                  <a:txBody>
                    <a:bodyPr/>
                    <a:lstStyle/>
                    <a:p>
                      <a:pPr algn="ctr"/>
                      <a:r>
                        <a:rPr lang="en-GB" sz="2000" b="1" dirty="0">
                          <a:solidFill>
                            <a:srgbClr val="00B050"/>
                          </a:solidFill>
                        </a:rPr>
                        <a:t>milli (mm)</a:t>
                      </a:r>
                    </a:p>
                  </a:txBody>
                  <a:tcPr/>
                </a:tc>
                <a:tc>
                  <a:txBody>
                    <a:bodyPr/>
                    <a:lstStyle/>
                    <a:p>
                      <a:pPr algn="ctr"/>
                      <a:r>
                        <a:rPr lang="en-GB" sz="1900" dirty="0"/>
                        <a:t>1 mm = 0.001 m</a:t>
                      </a:r>
                    </a:p>
                  </a:txBody>
                  <a:tcPr/>
                </a:tc>
                <a:tc>
                  <a:txBody>
                    <a:bodyPr/>
                    <a:lstStyle/>
                    <a:p>
                      <a:pPr marL="0" marR="0" indent="0" algn="ctr" defTabSz="342900" rtl="0" eaLnBrk="1" fontAlgn="auto" latinLnBrk="0" hangingPunct="1">
                        <a:lnSpc>
                          <a:spcPct val="100000"/>
                        </a:lnSpc>
                        <a:spcBef>
                          <a:spcPts val="0"/>
                        </a:spcBef>
                        <a:spcAft>
                          <a:spcPts val="0"/>
                        </a:spcAft>
                        <a:buClrTx/>
                        <a:buSzTx/>
                        <a:buFontTx/>
                        <a:buNone/>
                        <a:tabLst/>
                        <a:defRPr/>
                      </a:pPr>
                      <a:r>
                        <a:rPr lang="en-GB" sz="2000" dirty="0"/>
                        <a:t>x</a:t>
                      </a:r>
                      <a:r>
                        <a:rPr lang="en-GB" sz="2000" baseline="0" dirty="0"/>
                        <a:t> 10 </a:t>
                      </a:r>
                      <a:r>
                        <a:rPr lang="en-GB" sz="2000" baseline="30000" dirty="0"/>
                        <a:t>-3</a:t>
                      </a:r>
                    </a:p>
                  </a:txBody>
                  <a:tcPr/>
                </a:tc>
                <a:extLst>
                  <a:ext uri="{0D108BD9-81ED-4DB2-BD59-A6C34878D82A}">
                    <a16:rowId xmlns:a16="http://schemas.microsoft.com/office/drawing/2014/main" val="10002"/>
                  </a:ext>
                </a:extLst>
              </a:tr>
              <a:tr h="370840">
                <a:tc>
                  <a:txBody>
                    <a:bodyPr/>
                    <a:lstStyle/>
                    <a:p>
                      <a:pPr algn="ctr"/>
                      <a:r>
                        <a:rPr lang="en-GB" sz="2000" b="1" dirty="0"/>
                        <a:t>micro (𝛍m)</a:t>
                      </a:r>
                    </a:p>
                  </a:txBody>
                  <a:tcPr/>
                </a:tc>
                <a:tc>
                  <a:txBody>
                    <a:bodyPr/>
                    <a:lstStyle/>
                    <a:p>
                      <a:pPr algn="ctr"/>
                      <a:r>
                        <a:rPr lang="en-GB" sz="1900" dirty="0"/>
                        <a:t>1 </a:t>
                      </a:r>
                      <a:r>
                        <a:rPr lang="en-GB" sz="1900" b="0" dirty="0"/>
                        <a:t>𝛍m </a:t>
                      </a:r>
                      <a:r>
                        <a:rPr lang="en-GB" sz="1900" b="1" dirty="0"/>
                        <a:t>= </a:t>
                      </a:r>
                      <a:r>
                        <a:rPr lang="en-GB" sz="1900" dirty="0"/>
                        <a:t>0.000 001 m</a:t>
                      </a:r>
                    </a:p>
                  </a:txBody>
                  <a:tcPr/>
                </a:tc>
                <a:tc>
                  <a:txBody>
                    <a:bodyPr/>
                    <a:lstStyle/>
                    <a:p>
                      <a:pPr marL="0" marR="0" indent="0" algn="ctr" defTabSz="342900" rtl="0" eaLnBrk="1" fontAlgn="auto" latinLnBrk="0" hangingPunct="1">
                        <a:lnSpc>
                          <a:spcPct val="100000"/>
                        </a:lnSpc>
                        <a:spcBef>
                          <a:spcPts val="0"/>
                        </a:spcBef>
                        <a:spcAft>
                          <a:spcPts val="0"/>
                        </a:spcAft>
                        <a:buClrTx/>
                        <a:buSzTx/>
                        <a:buFontTx/>
                        <a:buNone/>
                        <a:tabLst/>
                        <a:defRPr/>
                      </a:pPr>
                      <a:r>
                        <a:rPr lang="en-GB" sz="2000" b="1" dirty="0">
                          <a:solidFill>
                            <a:srgbClr val="00B050"/>
                          </a:solidFill>
                        </a:rPr>
                        <a:t>x</a:t>
                      </a:r>
                      <a:r>
                        <a:rPr lang="en-GB" sz="2000" b="1" baseline="0" dirty="0">
                          <a:solidFill>
                            <a:srgbClr val="00B050"/>
                          </a:solidFill>
                        </a:rPr>
                        <a:t> 10 </a:t>
                      </a:r>
                      <a:r>
                        <a:rPr lang="en-GB" sz="2000" b="1" baseline="30000" dirty="0">
                          <a:solidFill>
                            <a:srgbClr val="00B050"/>
                          </a:solidFill>
                        </a:rPr>
                        <a:t>-6</a:t>
                      </a:r>
                    </a:p>
                  </a:txBody>
                  <a:tcPr/>
                </a:tc>
                <a:extLst>
                  <a:ext uri="{0D108BD9-81ED-4DB2-BD59-A6C34878D82A}">
                    <a16:rowId xmlns:a16="http://schemas.microsoft.com/office/drawing/2014/main" val="10003"/>
                  </a:ext>
                </a:extLst>
              </a:tr>
              <a:tr h="370840">
                <a:tc>
                  <a:txBody>
                    <a:bodyPr/>
                    <a:lstStyle/>
                    <a:p>
                      <a:pPr algn="ctr"/>
                      <a:r>
                        <a:rPr lang="en-GB" sz="2000" b="1" dirty="0"/>
                        <a:t>nano (nm)</a:t>
                      </a:r>
                    </a:p>
                  </a:txBody>
                  <a:tcPr/>
                </a:tc>
                <a:tc>
                  <a:txBody>
                    <a:bodyPr/>
                    <a:lstStyle/>
                    <a:p>
                      <a:pPr algn="ctr"/>
                      <a:r>
                        <a:rPr lang="en-GB" sz="1900" b="1" dirty="0">
                          <a:solidFill>
                            <a:srgbClr val="00B050"/>
                          </a:solidFill>
                        </a:rPr>
                        <a:t>1</a:t>
                      </a:r>
                      <a:r>
                        <a:rPr lang="en-GB" sz="1900" b="1" baseline="0" dirty="0">
                          <a:solidFill>
                            <a:srgbClr val="00B050"/>
                          </a:solidFill>
                        </a:rPr>
                        <a:t> nm = 0.000 000 001 m</a:t>
                      </a:r>
                      <a:endParaRPr lang="en-GB" sz="1900" b="1" dirty="0">
                        <a:solidFill>
                          <a:srgbClr val="00B050"/>
                        </a:solidFill>
                      </a:endParaRPr>
                    </a:p>
                  </a:txBody>
                  <a:tcPr/>
                </a:tc>
                <a:tc>
                  <a:txBody>
                    <a:bodyPr/>
                    <a:lstStyle/>
                    <a:p>
                      <a:pPr marL="0" marR="0" indent="0" algn="ctr" defTabSz="342900" rtl="0" eaLnBrk="1" fontAlgn="auto" latinLnBrk="0" hangingPunct="1">
                        <a:lnSpc>
                          <a:spcPct val="100000"/>
                        </a:lnSpc>
                        <a:spcBef>
                          <a:spcPts val="0"/>
                        </a:spcBef>
                        <a:spcAft>
                          <a:spcPts val="0"/>
                        </a:spcAft>
                        <a:buClrTx/>
                        <a:buSzTx/>
                        <a:buFontTx/>
                        <a:buNone/>
                        <a:tabLst/>
                        <a:defRPr/>
                      </a:pPr>
                      <a:r>
                        <a:rPr lang="en-GB" sz="2000" dirty="0"/>
                        <a:t>x</a:t>
                      </a:r>
                      <a:r>
                        <a:rPr lang="en-GB" sz="2000" baseline="0" dirty="0"/>
                        <a:t> 10 </a:t>
                      </a:r>
                      <a:r>
                        <a:rPr lang="en-GB" sz="2000" baseline="30000" dirty="0"/>
                        <a:t>-9</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8043109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53855" y="-169381"/>
            <a:ext cx="7812360" cy="657041"/>
          </a:xfrm>
        </p:spPr>
        <p:txBody>
          <a:bodyPr>
            <a:noAutofit/>
          </a:bodyPr>
          <a:lstStyle/>
          <a:p>
            <a:pPr marL="342900" lvl="1" algn="r" defTabSz="342900" rtl="0">
              <a:spcBef>
                <a:spcPct val="20000"/>
              </a:spcBef>
            </a:pPr>
            <a:r>
              <a:rPr lang="en-US" sz="2400" b="1" dirty="0">
                <a:solidFill>
                  <a:schemeClr val="accent6"/>
                </a:solidFill>
              </a:rPr>
              <a:t>Cell structure – </a:t>
            </a:r>
            <a:r>
              <a:rPr lang="en-US" sz="2400" b="1" kern="1200" dirty="0">
                <a:solidFill>
                  <a:schemeClr val="tx1"/>
                </a:solidFill>
                <a:latin typeface="Calibri"/>
                <a:ea typeface=""/>
                <a:cs typeface="News Gothic MT"/>
              </a:rPr>
              <a:t>AnswerIT</a:t>
            </a:r>
            <a:endParaRPr kumimoji="0" lang="en-US" sz="2400" b="1" i="0" u="none" strike="noStrike" kern="1200" cap="none" spc="0" normalizeH="0" baseline="0" noProof="0" dirty="0">
              <a:ln>
                <a:noFill/>
              </a:ln>
              <a:solidFill>
                <a:schemeClr val="tx1"/>
              </a:solidFill>
              <a:effectLst/>
              <a:uLnTx/>
              <a:uFillTx/>
              <a:latin typeface="Calibri"/>
              <a:ea typeface=""/>
              <a:cs typeface="News Gothic MT"/>
            </a:endParaRP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0" y="582329"/>
            <a:ext cx="9180921" cy="892552"/>
          </a:xfrm>
          <a:prstGeom prst="rect">
            <a:avLst/>
          </a:prstGeom>
          <a:noFill/>
        </p:spPr>
        <p:txBody>
          <a:bodyPr wrap="square" rtlCol="0">
            <a:spAutoFit/>
          </a:bodyPr>
          <a:lstStyle/>
          <a:p>
            <a:pPr>
              <a:lnSpc>
                <a:spcPct val="150000"/>
              </a:lnSpc>
            </a:pPr>
            <a:r>
              <a:rPr lang="en-GB" sz="2400" dirty="0"/>
              <a:t>5. </a:t>
            </a:r>
            <a:r>
              <a:rPr lang="en-GB" sz="2000" dirty="0"/>
              <a:t>Name the structures </a:t>
            </a:r>
            <a:r>
              <a:rPr lang="en-GB" sz="2000" b="1" dirty="0"/>
              <a:t>A to L </a:t>
            </a:r>
            <a:r>
              <a:rPr lang="en-GB" sz="2000" dirty="0"/>
              <a:t>on the diagrams below and label cells 1, 2 and 3.</a:t>
            </a:r>
            <a:endParaRPr lang="en-GB" sz="1600" dirty="0"/>
          </a:p>
          <a:p>
            <a:pPr marL="342900" indent="-342900">
              <a:buFont typeface="+mj-lt"/>
              <a:buAutoNum type="arabicPeriod"/>
            </a:pPr>
            <a:endParaRPr lang="en-GB" sz="1600" dirty="0"/>
          </a:p>
        </p:txBody>
      </p:sp>
      <p:pic>
        <p:nvPicPr>
          <p:cNvPr id="127" name="Picture 126"/>
          <p:cNvPicPr>
            <a:picLocks noChangeAspect="1"/>
          </p:cNvPicPr>
          <p:nvPr/>
        </p:nvPicPr>
        <p:blipFill>
          <a:blip r:embed="rId2" cstate="print"/>
          <a:stretch>
            <a:fillRect/>
          </a:stretch>
        </p:blipFill>
        <p:spPr>
          <a:xfrm rot="10800000" flipH="1" flipV="1">
            <a:off x="899592" y="1124744"/>
            <a:ext cx="6800817" cy="5400000"/>
          </a:xfrm>
          <a:prstGeom prst="rect">
            <a:avLst/>
          </a:prstGeom>
        </p:spPr>
      </p:pic>
      <p:sp>
        <p:nvSpPr>
          <p:cNvPr id="7" name="TextBox 6"/>
          <p:cNvSpPr txBox="1"/>
          <p:nvPr/>
        </p:nvSpPr>
        <p:spPr>
          <a:xfrm>
            <a:off x="107504" y="5301208"/>
            <a:ext cx="1440160" cy="369332"/>
          </a:xfrm>
          <a:prstGeom prst="rect">
            <a:avLst/>
          </a:prstGeom>
          <a:noFill/>
          <a:ln>
            <a:solidFill>
              <a:schemeClr val="tx1"/>
            </a:solidFill>
          </a:ln>
        </p:spPr>
        <p:txBody>
          <a:bodyPr wrap="square" rtlCol="0">
            <a:spAutoFit/>
          </a:bodyPr>
          <a:lstStyle/>
          <a:p>
            <a:r>
              <a:rPr lang="en-GB" b="1" dirty="0">
                <a:solidFill>
                  <a:srgbClr val="00B050"/>
                </a:solidFill>
              </a:rPr>
              <a:t>n. flagellum                                 </a:t>
            </a:r>
          </a:p>
        </p:txBody>
      </p:sp>
      <p:cxnSp>
        <p:nvCxnSpPr>
          <p:cNvPr id="9" name="Straight Connector 8"/>
          <p:cNvCxnSpPr>
            <a:stCxn id="7" idx="3"/>
          </p:cNvCxnSpPr>
          <p:nvPr/>
        </p:nvCxnSpPr>
        <p:spPr>
          <a:xfrm flipV="1">
            <a:off x="1547664" y="5476582"/>
            <a:ext cx="720080" cy="929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921632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53855" y="-169381"/>
            <a:ext cx="7812360" cy="657041"/>
          </a:xfrm>
        </p:spPr>
        <p:txBody>
          <a:bodyPr>
            <a:noAutofit/>
          </a:bodyPr>
          <a:lstStyle/>
          <a:p>
            <a:pPr marL="342900" lvl="1" algn="r" defTabSz="342900" rtl="0">
              <a:spcBef>
                <a:spcPct val="20000"/>
              </a:spcBef>
            </a:pPr>
            <a:r>
              <a:rPr lang="en-US" sz="2400" b="1" dirty="0">
                <a:solidFill>
                  <a:schemeClr val="accent6"/>
                </a:solidFill>
              </a:rPr>
              <a:t>Cell structure – </a:t>
            </a:r>
            <a:r>
              <a:rPr lang="en-US" sz="2400" b="1" kern="1200" dirty="0">
                <a:solidFill>
                  <a:schemeClr val="tx1"/>
                </a:solidFill>
                <a:latin typeface="Calibri"/>
                <a:ea typeface=""/>
                <a:cs typeface="News Gothic MT"/>
              </a:rPr>
              <a:t>AnswerIT</a:t>
            </a:r>
            <a:endParaRPr kumimoji="0" lang="en-US" sz="2400" b="1" i="0" u="none" strike="noStrike" kern="1200" cap="none" spc="0" normalizeH="0" baseline="0" noProof="0" dirty="0">
              <a:ln>
                <a:noFill/>
              </a:ln>
              <a:solidFill>
                <a:schemeClr val="tx1"/>
              </a:solidFill>
              <a:effectLst/>
              <a:uLnTx/>
              <a:uFillTx/>
              <a:latin typeface="Calibri"/>
              <a:ea typeface=""/>
              <a:cs typeface="News Gothic MT"/>
            </a:endParaRP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0" y="671015"/>
            <a:ext cx="9332843" cy="892552"/>
          </a:xfrm>
          <a:prstGeom prst="rect">
            <a:avLst/>
          </a:prstGeom>
          <a:noFill/>
        </p:spPr>
        <p:txBody>
          <a:bodyPr wrap="square" rtlCol="0">
            <a:spAutoFit/>
          </a:bodyPr>
          <a:lstStyle/>
          <a:p>
            <a:pPr>
              <a:lnSpc>
                <a:spcPct val="150000"/>
              </a:lnSpc>
            </a:pPr>
            <a:r>
              <a:rPr lang="en-GB" sz="2400" dirty="0"/>
              <a:t>6. Copy and complete the table and tick the correct column for each one.</a:t>
            </a:r>
            <a:endParaRPr lang="en-GB" dirty="0"/>
          </a:p>
          <a:p>
            <a:pPr marL="342900" indent="-342900">
              <a:buFont typeface="+mj-lt"/>
              <a:buAutoNum type="arabicPeriod"/>
            </a:pPr>
            <a:endParaRPr lang="en-GB" sz="1600" dirty="0"/>
          </a:p>
        </p:txBody>
      </p:sp>
      <p:sp>
        <p:nvSpPr>
          <p:cNvPr id="3" name="TextBox 2"/>
          <p:cNvSpPr txBox="1"/>
          <p:nvPr/>
        </p:nvSpPr>
        <p:spPr>
          <a:xfrm>
            <a:off x="1639957" y="1878496"/>
            <a:ext cx="184731" cy="369332"/>
          </a:xfrm>
          <a:prstGeom prst="rect">
            <a:avLst/>
          </a:prstGeom>
          <a:noFill/>
        </p:spPr>
        <p:txBody>
          <a:bodyPr wrap="none" rtlCol="0">
            <a:spAutoFit/>
          </a:bodyPr>
          <a:lstStyle/>
          <a:p>
            <a:endParaRPr lang="en-GB" dirty="0"/>
          </a:p>
        </p:txBody>
      </p:sp>
      <p:graphicFrame>
        <p:nvGraphicFramePr>
          <p:cNvPr id="7" name="Table 6"/>
          <p:cNvGraphicFramePr>
            <a:graphicFrameLocks noGrp="1"/>
          </p:cNvGraphicFramePr>
          <p:nvPr>
            <p:extLst>
              <p:ext uri="{D42A27DB-BD31-4B8C-83A1-F6EECF244321}">
                <p14:modId xmlns:p14="http://schemas.microsoft.com/office/powerpoint/2010/main" val="2141124339"/>
              </p:ext>
            </p:extLst>
          </p:nvPr>
        </p:nvGraphicFramePr>
        <p:xfrm>
          <a:off x="149087" y="1266567"/>
          <a:ext cx="8856984" cy="5263197"/>
        </p:xfrm>
        <a:graphic>
          <a:graphicData uri="http://schemas.openxmlformats.org/drawingml/2006/table">
            <a:tbl>
              <a:tblPr>
                <a:tableStyleId>{5940675A-B579-460E-94D1-54222C63F5DA}</a:tableStyleId>
              </a:tblPr>
              <a:tblGrid>
                <a:gridCol w="1920294">
                  <a:extLst>
                    <a:ext uri="{9D8B030D-6E8A-4147-A177-3AD203B41FA5}">
                      <a16:colId xmlns:a16="http://schemas.microsoft.com/office/drawing/2014/main" val="20000"/>
                    </a:ext>
                  </a:extLst>
                </a:gridCol>
                <a:gridCol w="4776450">
                  <a:extLst>
                    <a:ext uri="{9D8B030D-6E8A-4147-A177-3AD203B41FA5}">
                      <a16:colId xmlns:a16="http://schemas.microsoft.com/office/drawing/2014/main" val="20001"/>
                    </a:ext>
                  </a:extLst>
                </a:gridCol>
                <a:gridCol w="720080">
                  <a:extLst>
                    <a:ext uri="{9D8B030D-6E8A-4147-A177-3AD203B41FA5}">
                      <a16:colId xmlns:a16="http://schemas.microsoft.com/office/drawing/2014/main" val="20002"/>
                    </a:ext>
                  </a:extLst>
                </a:gridCol>
                <a:gridCol w="720080">
                  <a:extLst>
                    <a:ext uri="{9D8B030D-6E8A-4147-A177-3AD203B41FA5}">
                      <a16:colId xmlns:a16="http://schemas.microsoft.com/office/drawing/2014/main" val="20003"/>
                    </a:ext>
                  </a:extLst>
                </a:gridCol>
                <a:gridCol w="720080">
                  <a:extLst>
                    <a:ext uri="{9D8B030D-6E8A-4147-A177-3AD203B41FA5}">
                      <a16:colId xmlns:a16="http://schemas.microsoft.com/office/drawing/2014/main" val="20004"/>
                    </a:ext>
                  </a:extLst>
                </a:gridCol>
              </a:tblGrid>
              <a:tr h="304857">
                <a:tc>
                  <a:txBody>
                    <a:bodyPr/>
                    <a:lstStyle/>
                    <a:p>
                      <a:pPr marL="0" marR="0" algn="ctr">
                        <a:spcBef>
                          <a:spcPts val="0"/>
                        </a:spcBef>
                        <a:spcAft>
                          <a:spcPts val="0"/>
                        </a:spcAft>
                      </a:pPr>
                      <a:r>
                        <a:rPr lang="en-GB" sz="1400" b="1" dirty="0">
                          <a:solidFill>
                            <a:schemeClr val="tx1"/>
                          </a:solidFill>
                          <a:effectLst/>
                          <a:latin typeface="+mn-lt"/>
                        </a:rPr>
                        <a:t>Cell part</a:t>
                      </a:r>
                    </a:p>
                  </a:txBody>
                  <a:tcPr anchor="ctr">
                    <a:solidFill>
                      <a:schemeClr val="accent6">
                        <a:lumMod val="60000"/>
                        <a:lumOff val="40000"/>
                      </a:schemeClr>
                    </a:solidFill>
                  </a:tcPr>
                </a:tc>
                <a:tc>
                  <a:txBody>
                    <a:bodyPr/>
                    <a:lstStyle/>
                    <a:p>
                      <a:pPr marL="0" marR="0" algn="ctr">
                        <a:spcBef>
                          <a:spcPts val="0"/>
                        </a:spcBef>
                        <a:spcAft>
                          <a:spcPts val="0"/>
                        </a:spcAft>
                      </a:pPr>
                      <a:r>
                        <a:rPr lang="en-GB" sz="1400" b="1" dirty="0">
                          <a:solidFill>
                            <a:schemeClr val="tx1"/>
                          </a:solidFill>
                          <a:effectLst/>
                          <a:latin typeface="+mn-lt"/>
                        </a:rPr>
                        <a:t>Function</a:t>
                      </a:r>
                    </a:p>
                  </a:txBody>
                  <a:tcPr anchor="ctr">
                    <a:solidFill>
                      <a:schemeClr val="accent6">
                        <a:lumMod val="60000"/>
                        <a:lumOff val="40000"/>
                      </a:schemeClr>
                    </a:solidFill>
                  </a:tcPr>
                </a:tc>
                <a:tc>
                  <a:txBody>
                    <a:bodyPr/>
                    <a:lstStyle/>
                    <a:p>
                      <a:pPr marL="0" marR="0" algn="ctr">
                        <a:spcBef>
                          <a:spcPts val="0"/>
                        </a:spcBef>
                        <a:spcAft>
                          <a:spcPts val="0"/>
                        </a:spcAft>
                      </a:pPr>
                      <a:r>
                        <a:rPr lang="en-GB" sz="1200" b="1" dirty="0">
                          <a:solidFill>
                            <a:schemeClr val="tx1"/>
                          </a:solidFill>
                          <a:effectLst/>
                          <a:latin typeface="+mn-lt"/>
                        </a:rPr>
                        <a:t>Animal</a:t>
                      </a:r>
                    </a:p>
                  </a:txBody>
                  <a:tcPr anchor="ctr">
                    <a:solidFill>
                      <a:schemeClr val="accent6">
                        <a:lumMod val="60000"/>
                        <a:lumOff val="40000"/>
                      </a:schemeClr>
                    </a:solidFill>
                  </a:tcPr>
                </a:tc>
                <a:tc>
                  <a:txBody>
                    <a:bodyPr/>
                    <a:lstStyle/>
                    <a:p>
                      <a:pPr marL="0" marR="0" algn="ctr">
                        <a:spcBef>
                          <a:spcPts val="0"/>
                        </a:spcBef>
                        <a:spcAft>
                          <a:spcPts val="0"/>
                        </a:spcAft>
                      </a:pPr>
                      <a:r>
                        <a:rPr lang="en-GB" sz="1200" b="1" dirty="0">
                          <a:solidFill>
                            <a:schemeClr val="tx1"/>
                          </a:solidFill>
                          <a:effectLst/>
                          <a:latin typeface="+mn-lt"/>
                        </a:rPr>
                        <a:t>Plant</a:t>
                      </a:r>
                    </a:p>
                  </a:txBody>
                  <a:tcPr anchor="ctr">
                    <a:solidFill>
                      <a:schemeClr val="accent6">
                        <a:lumMod val="60000"/>
                        <a:lumOff val="40000"/>
                      </a:schemeClr>
                    </a:solidFill>
                  </a:tcPr>
                </a:tc>
                <a:tc>
                  <a:txBody>
                    <a:bodyPr/>
                    <a:lstStyle/>
                    <a:p>
                      <a:pPr marL="0" marR="0" algn="ctr">
                        <a:spcBef>
                          <a:spcPts val="0"/>
                        </a:spcBef>
                        <a:spcAft>
                          <a:spcPts val="0"/>
                        </a:spcAft>
                      </a:pPr>
                      <a:r>
                        <a:rPr lang="en-GB" sz="1200" b="1" dirty="0">
                          <a:solidFill>
                            <a:schemeClr val="tx1"/>
                          </a:solidFill>
                          <a:effectLst/>
                          <a:latin typeface="+mn-lt"/>
                        </a:rPr>
                        <a:t>Bacteria</a:t>
                      </a:r>
                    </a:p>
                  </a:txBody>
                  <a:tcPr anchor="ctr">
                    <a:solidFill>
                      <a:schemeClr val="accent6">
                        <a:lumMod val="60000"/>
                        <a:lumOff val="40000"/>
                      </a:schemeClr>
                    </a:solidFill>
                  </a:tcPr>
                </a:tc>
                <a:extLst>
                  <a:ext uri="{0D108BD9-81ED-4DB2-BD59-A6C34878D82A}">
                    <a16:rowId xmlns:a16="http://schemas.microsoft.com/office/drawing/2014/main" val="10000"/>
                  </a:ext>
                </a:extLst>
              </a:tr>
              <a:tr h="544147">
                <a:tc>
                  <a:txBody>
                    <a:bodyPr/>
                    <a:lstStyle/>
                    <a:p>
                      <a:pPr marL="0" marR="0" algn="ctr">
                        <a:spcBef>
                          <a:spcPts val="0"/>
                        </a:spcBef>
                        <a:spcAft>
                          <a:spcPts val="0"/>
                        </a:spcAft>
                      </a:pPr>
                      <a:r>
                        <a:rPr lang="en-GB" sz="1600" b="1" dirty="0">
                          <a:solidFill>
                            <a:srgbClr val="00B050"/>
                          </a:solidFill>
                          <a:effectLst/>
                          <a:latin typeface="+mn-lt"/>
                        </a:rPr>
                        <a:t>Nucleus</a:t>
                      </a:r>
                    </a:p>
                  </a:txBody>
                  <a:tcPr anchor="ctr"/>
                </a:tc>
                <a:tc>
                  <a:txBody>
                    <a:bodyPr/>
                    <a:lstStyle/>
                    <a:p>
                      <a:pPr marL="0" marR="0" algn="l">
                        <a:spcBef>
                          <a:spcPts val="0"/>
                        </a:spcBef>
                        <a:spcAft>
                          <a:spcPts val="0"/>
                        </a:spcAft>
                      </a:pPr>
                      <a:r>
                        <a:rPr lang="en-GB" sz="1400" b="1" dirty="0">
                          <a:effectLst/>
                          <a:latin typeface="+mn-lt"/>
                        </a:rPr>
                        <a:t>Contains genetic material which controls the activities of the cell</a:t>
                      </a:r>
                      <a:endParaRPr lang="en-GB" sz="1400" b="1" dirty="0">
                        <a:solidFill>
                          <a:srgbClr val="FFFFFF"/>
                        </a:solidFill>
                        <a:effectLst/>
                        <a:latin typeface="+mn-lt"/>
                      </a:endParaRPr>
                    </a:p>
                  </a:txBody>
                  <a:tcPr anchor="ctr"/>
                </a:tc>
                <a:tc>
                  <a:txBody>
                    <a:bodyPr/>
                    <a:lstStyle/>
                    <a:p>
                      <a:pPr marL="0" marR="0" algn="ctr">
                        <a:spcBef>
                          <a:spcPts val="0"/>
                        </a:spcBef>
                        <a:spcAft>
                          <a:spcPts val="0"/>
                        </a:spcAft>
                      </a:pPr>
                      <a:r>
                        <a:rPr lang="en-GB" sz="1800" b="1" dirty="0">
                          <a:solidFill>
                            <a:srgbClr val="00B050"/>
                          </a:solidFill>
                          <a:effectLst/>
                          <a:latin typeface="+mn-lt"/>
                        </a:rPr>
                        <a:t>✔</a:t>
                      </a:r>
                    </a:p>
                  </a:txBody>
                  <a:tcPr anchor="ctr"/>
                </a:tc>
                <a:tc>
                  <a:txBody>
                    <a:bodyPr/>
                    <a:lstStyle/>
                    <a:p>
                      <a:pPr marL="0" marR="0" algn="ctr">
                        <a:spcBef>
                          <a:spcPts val="0"/>
                        </a:spcBef>
                        <a:spcAft>
                          <a:spcPts val="0"/>
                        </a:spcAft>
                      </a:pPr>
                      <a:r>
                        <a:rPr lang="en-GB" sz="1800" b="1" dirty="0">
                          <a:solidFill>
                            <a:srgbClr val="00B050"/>
                          </a:solidFill>
                          <a:effectLst/>
                          <a:latin typeface="+mn-lt"/>
                        </a:rPr>
                        <a:t>✔</a:t>
                      </a:r>
                    </a:p>
                  </a:txBody>
                  <a:tcPr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00B050"/>
                        </a:solidFill>
                        <a:effectLst/>
                        <a:uLnTx/>
                        <a:uFillTx/>
                        <a:latin typeface="+mn-lt"/>
                        <a:ea typeface="+mn-ea"/>
                        <a:cs typeface="+mn-cs"/>
                      </a:endParaRPr>
                    </a:p>
                  </a:txBody>
                  <a:tcPr anchor="ctr"/>
                </a:tc>
                <a:extLst>
                  <a:ext uri="{0D108BD9-81ED-4DB2-BD59-A6C34878D82A}">
                    <a16:rowId xmlns:a16="http://schemas.microsoft.com/office/drawing/2014/main" val="10001"/>
                  </a:ext>
                </a:extLst>
              </a:tr>
              <a:tr h="544147">
                <a:tc>
                  <a:txBody>
                    <a:bodyPr/>
                    <a:lstStyle/>
                    <a:p>
                      <a:pPr marL="0" marR="0" algn="ctr">
                        <a:spcBef>
                          <a:spcPts val="0"/>
                        </a:spcBef>
                        <a:spcAft>
                          <a:spcPts val="0"/>
                        </a:spcAft>
                      </a:pPr>
                      <a:r>
                        <a:rPr lang="en-GB" sz="1600" b="1" dirty="0">
                          <a:effectLst/>
                          <a:latin typeface="+mn-lt"/>
                        </a:rPr>
                        <a:t>Cytoplasm</a:t>
                      </a:r>
                      <a:endParaRPr lang="en-GB" sz="1600" b="1" dirty="0">
                        <a:solidFill>
                          <a:srgbClr val="FFFFFF"/>
                        </a:solidFill>
                        <a:effectLst/>
                        <a:latin typeface="+mn-lt"/>
                      </a:endParaRPr>
                    </a:p>
                  </a:txBody>
                  <a:tcPr anchor="ctr"/>
                </a:tc>
                <a:tc>
                  <a:txBody>
                    <a:bodyPr/>
                    <a:lstStyle/>
                    <a:p>
                      <a:pPr marL="0" marR="0" algn="l">
                        <a:spcBef>
                          <a:spcPts val="0"/>
                        </a:spcBef>
                        <a:spcAft>
                          <a:spcPts val="0"/>
                        </a:spcAft>
                      </a:pPr>
                      <a:r>
                        <a:rPr lang="en-GB" sz="1400" b="1" dirty="0">
                          <a:solidFill>
                            <a:srgbClr val="00B050"/>
                          </a:solidFill>
                          <a:effectLst/>
                          <a:latin typeface="+mn-lt"/>
                        </a:rPr>
                        <a:t>Most chemical processes take place here, controlled by enzymes</a:t>
                      </a:r>
                    </a:p>
                  </a:txBody>
                  <a:tcPr anchor="ctr"/>
                </a:tc>
                <a:tc>
                  <a:txBody>
                    <a:bodyPr/>
                    <a:lstStyle/>
                    <a:p>
                      <a:pPr marL="0" marR="0" algn="ctr">
                        <a:spcBef>
                          <a:spcPts val="0"/>
                        </a:spcBef>
                        <a:spcAft>
                          <a:spcPts val="0"/>
                        </a:spcAft>
                      </a:pPr>
                      <a:r>
                        <a:rPr lang="en-GB" sz="1800" b="1" dirty="0">
                          <a:solidFill>
                            <a:srgbClr val="00B050"/>
                          </a:solidFill>
                          <a:effectLst/>
                          <a:latin typeface="+mn-lt"/>
                        </a:rPr>
                        <a:t>✔</a:t>
                      </a:r>
                    </a:p>
                  </a:txBody>
                  <a:tcPr anchor="ctr"/>
                </a:tc>
                <a:tc>
                  <a:txBody>
                    <a:bodyPr/>
                    <a:lstStyle/>
                    <a:p>
                      <a:pPr marL="0" marR="0" algn="ctr">
                        <a:spcBef>
                          <a:spcPts val="0"/>
                        </a:spcBef>
                        <a:spcAft>
                          <a:spcPts val="0"/>
                        </a:spcAft>
                      </a:pPr>
                      <a:r>
                        <a:rPr lang="en-GB" sz="1800" b="1" dirty="0">
                          <a:solidFill>
                            <a:srgbClr val="00B050"/>
                          </a:solidFill>
                          <a:effectLst/>
                          <a:latin typeface="+mn-lt"/>
                        </a:rPr>
                        <a:t>✔</a:t>
                      </a:r>
                    </a:p>
                  </a:txBody>
                  <a:tcPr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B050"/>
                          </a:solidFill>
                          <a:effectLst/>
                          <a:uLnTx/>
                          <a:uFillTx/>
                          <a:latin typeface="+mn-lt"/>
                          <a:ea typeface="+mn-ea"/>
                          <a:cs typeface="+mn-cs"/>
                        </a:rPr>
                        <a:t>✔</a:t>
                      </a:r>
                    </a:p>
                  </a:txBody>
                  <a:tcPr anchor="ctr"/>
                </a:tc>
                <a:extLst>
                  <a:ext uri="{0D108BD9-81ED-4DB2-BD59-A6C34878D82A}">
                    <a16:rowId xmlns:a16="http://schemas.microsoft.com/office/drawing/2014/main" val="10002"/>
                  </a:ext>
                </a:extLst>
              </a:tr>
              <a:tr h="544147">
                <a:tc>
                  <a:txBody>
                    <a:bodyPr/>
                    <a:lstStyle/>
                    <a:p>
                      <a:pPr marL="0" marR="0" algn="ctr">
                        <a:spcBef>
                          <a:spcPts val="0"/>
                        </a:spcBef>
                        <a:spcAft>
                          <a:spcPts val="0"/>
                        </a:spcAft>
                      </a:pPr>
                      <a:r>
                        <a:rPr lang="en-GB" sz="1600" b="1" dirty="0">
                          <a:solidFill>
                            <a:srgbClr val="00B050"/>
                          </a:solidFill>
                          <a:effectLst/>
                          <a:latin typeface="+mn-lt"/>
                        </a:rPr>
                        <a:t>Cell membrane</a:t>
                      </a:r>
                    </a:p>
                  </a:txBody>
                  <a:tcPr anchor="ctr"/>
                </a:tc>
                <a:tc>
                  <a:txBody>
                    <a:bodyPr/>
                    <a:lstStyle/>
                    <a:p>
                      <a:pPr marL="0" marR="0" algn="l">
                        <a:spcBef>
                          <a:spcPts val="0"/>
                        </a:spcBef>
                        <a:spcAft>
                          <a:spcPts val="0"/>
                        </a:spcAft>
                      </a:pPr>
                      <a:r>
                        <a:rPr lang="en-GB" sz="1400" b="1" dirty="0">
                          <a:effectLst/>
                          <a:latin typeface="+mn-lt"/>
                        </a:rPr>
                        <a:t>Controls the movement of substances into and out of the cell</a:t>
                      </a:r>
                      <a:endParaRPr lang="en-GB" sz="1400" b="1" dirty="0">
                        <a:solidFill>
                          <a:srgbClr val="FFFFFF"/>
                        </a:solidFill>
                        <a:effectLst/>
                        <a:latin typeface="+mn-lt"/>
                      </a:endParaRPr>
                    </a:p>
                  </a:txBody>
                  <a:tcPr anchor="ctr"/>
                </a:tc>
                <a:tc>
                  <a:txBody>
                    <a:bodyPr/>
                    <a:lstStyle/>
                    <a:p>
                      <a:pPr marL="0" marR="0" algn="ctr">
                        <a:spcBef>
                          <a:spcPts val="0"/>
                        </a:spcBef>
                        <a:spcAft>
                          <a:spcPts val="0"/>
                        </a:spcAft>
                      </a:pPr>
                      <a:r>
                        <a:rPr lang="en-GB" sz="1800" b="1" dirty="0">
                          <a:solidFill>
                            <a:srgbClr val="00B050"/>
                          </a:solidFill>
                          <a:effectLst/>
                          <a:latin typeface="+mn-lt"/>
                        </a:rPr>
                        <a:t>✔</a:t>
                      </a:r>
                    </a:p>
                  </a:txBody>
                  <a:tcPr anchor="ctr"/>
                </a:tc>
                <a:tc>
                  <a:txBody>
                    <a:bodyPr/>
                    <a:lstStyle/>
                    <a:p>
                      <a:pPr marL="0" marR="0" algn="ctr">
                        <a:spcBef>
                          <a:spcPts val="0"/>
                        </a:spcBef>
                        <a:spcAft>
                          <a:spcPts val="0"/>
                        </a:spcAft>
                      </a:pPr>
                      <a:r>
                        <a:rPr lang="en-GB" sz="1800" b="1" dirty="0">
                          <a:solidFill>
                            <a:srgbClr val="00B050"/>
                          </a:solidFill>
                          <a:effectLst/>
                          <a:latin typeface="+mn-lt"/>
                        </a:rPr>
                        <a:t>✔</a:t>
                      </a:r>
                    </a:p>
                  </a:txBody>
                  <a:tcPr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B050"/>
                          </a:solidFill>
                          <a:effectLst/>
                          <a:uLnTx/>
                          <a:uFillTx/>
                          <a:latin typeface="+mn-lt"/>
                          <a:ea typeface="+mn-ea"/>
                          <a:cs typeface="+mn-cs"/>
                        </a:rPr>
                        <a:t>✔</a:t>
                      </a:r>
                    </a:p>
                  </a:txBody>
                  <a:tcPr anchor="ctr"/>
                </a:tc>
                <a:extLst>
                  <a:ext uri="{0D108BD9-81ED-4DB2-BD59-A6C34878D82A}">
                    <a16:rowId xmlns:a16="http://schemas.microsoft.com/office/drawing/2014/main" val="10003"/>
                  </a:ext>
                </a:extLst>
              </a:tr>
              <a:tr h="365829">
                <a:tc>
                  <a:txBody>
                    <a:bodyPr/>
                    <a:lstStyle/>
                    <a:p>
                      <a:pPr marL="0" marR="0" algn="ctr">
                        <a:spcBef>
                          <a:spcPts val="0"/>
                        </a:spcBef>
                        <a:spcAft>
                          <a:spcPts val="0"/>
                        </a:spcAft>
                      </a:pPr>
                      <a:r>
                        <a:rPr lang="en-GB" sz="1600" b="1" dirty="0">
                          <a:solidFill>
                            <a:srgbClr val="00B050"/>
                          </a:solidFill>
                          <a:effectLst/>
                          <a:latin typeface="+mn-lt"/>
                        </a:rPr>
                        <a:t>Mitochondria</a:t>
                      </a:r>
                    </a:p>
                  </a:txBody>
                  <a:tcPr anchor="ctr"/>
                </a:tc>
                <a:tc>
                  <a:txBody>
                    <a:bodyPr/>
                    <a:lstStyle/>
                    <a:p>
                      <a:pPr marL="0" marR="0" algn="l">
                        <a:spcBef>
                          <a:spcPts val="0"/>
                        </a:spcBef>
                        <a:spcAft>
                          <a:spcPts val="0"/>
                        </a:spcAft>
                      </a:pPr>
                      <a:r>
                        <a:rPr lang="en-GB" sz="1400" b="1" dirty="0">
                          <a:effectLst/>
                          <a:latin typeface="+mn-lt"/>
                        </a:rPr>
                        <a:t>Most energy is released by respiration here</a:t>
                      </a:r>
                      <a:endParaRPr lang="en-GB" sz="1400" b="1" dirty="0">
                        <a:solidFill>
                          <a:srgbClr val="FFFFFF"/>
                        </a:solidFill>
                        <a:effectLst/>
                        <a:latin typeface="+mn-lt"/>
                      </a:endParaRPr>
                    </a:p>
                  </a:txBody>
                  <a:tcPr anchor="ctr"/>
                </a:tc>
                <a:tc>
                  <a:txBody>
                    <a:bodyPr/>
                    <a:lstStyle/>
                    <a:p>
                      <a:pPr marL="0" marR="0" algn="ctr">
                        <a:spcBef>
                          <a:spcPts val="0"/>
                        </a:spcBef>
                        <a:spcAft>
                          <a:spcPts val="0"/>
                        </a:spcAft>
                      </a:pPr>
                      <a:r>
                        <a:rPr lang="en-GB" sz="1800" b="1" dirty="0">
                          <a:solidFill>
                            <a:srgbClr val="00B050"/>
                          </a:solidFill>
                          <a:effectLst/>
                          <a:latin typeface="+mn-lt"/>
                        </a:rPr>
                        <a:t>✔</a:t>
                      </a:r>
                    </a:p>
                  </a:txBody>
                  <a:tcPr anchor="ctr"/>
                </a:tc>
                <a:tc>
                  <a:txBody>
                    <a:bodyPr/>
                    <a:lstStyle/>
                    <a:p>
                      <a:pPr marL="0" marR="0" algn="ctr">
                        <a:spcBef>
                          <a:spcPts val="0"/>
                        </a:spcBef>
                        <a:spcAft>
                          <a:spcPts val="0"/>
                        </a:spcAft>
                      </a:pPr>
                      <a:r>
                        <a:rPr lang="en-GB" sz="1800" b="1" dirty="0">
                          <a:solidFill>
                            <a:srgbClr val="00B050"/>
                          </a:solidFill>
                          <a:effectLst/>
                          <a:latin typeface="+mn-lt"/>
                        </a:rPr>
                        <a:t>✔</a:t>
                      </a:r>
                    </a:p>
                  </a:txBody>
                  <a:tcPr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00B050"/>
                        </a:solidFill>
                        <a:effectLst/>
                        <a:uLnTx/>
                        <a:uFillTx/>
                        <a:latin typeface="+mn-lt"/>
                        <a:ea typeface="+mn-ea"/>
                        <a:cs typeface="+mn-cs"/>
                      </a:endParaRPr>
                    </a:p>
                  </a:txBody>
                  <a:tcPr anchor="ctr"/>
                </a:tc>
                <a:extLst>
                  <a:ext uri="{0D108BD9-81ED-4DB2-BD59-A6C34878D82A}">
                    <a16:rowId xmlns:a16="http://schemas.microsoft.com/office/drawing/2014/main" val="10004"/>
                  </a:ext>
                </a:extLst>
              </a:tr>
              <a:tr h="365829">
                <a:tc>
                  <a:txBody>
                    <a:bodyPr/>
                    <a:lstStyle/>
                    <a:p>
                      <a:pPr marL="0" marR="0" algn="ctr">
                        <a:spcBef>
                          <a:spcPts val="0"/>
                        </a:spcBef>
                        <a:spcAft>
                          <a:spcPts val="0"/>
                        </a:spcAft>
                      </a:pPr>
                      <a:r>
                        <a:rPr lang="en-GB" sz="1600" b="1" dirty="0">
                          <a:effectLst/>
                          <a:latin typeface="+mn-lt"/>
                        </a:rPr>
                        <a:t>Ribosomes</a:t>
                      </a:r>
                      <a:endParaRPr lang="en-GB" sz="1600" b="1" dirty="0">
                        <a:solidFill>
                          <a:srgbClr val="FFFFFF"/>
                        </a:solidFill>
                        <a:effectLst/>
                        <a:latin typeface="+mn-lt"/>
                      </a:endParaRPr>
                    </a:p>
                  </a:txBody>
                  <a:tcPr anchor="ctr"/>
                </a:tc>
                <a:tc>
                  <a:txBody>
                    <a:bodyPr/>
                    <a:lstStyle/>
                    <a:p>
                      <a:pPr marL="0" marR="0" algn="l">
                        <a:spcBef>
                          <a:spcPts val="0"/>
                        </a:spcBef>
                        <a:spcAft>
                          <a:spcPts val="0"/>
                        </a:spcAft>
                      </a:pPr>
                      <a:r>
                        <a:rPr lang="en-GB" sz="1400" b="1" dirty="0">
                          <a:effectLst/>
                          <a:latin typeface="+mn-lt"/>
                        </a:rPr>
                        <a:t>Protein synthesis happens here</a:t>
                      </a:r>
                      <a:endParaRPr lang="en-GB" sz="1400" b="1" dirty="0">
                        <a:solidFill>
                          <a:srgbClr val="FFFFFF"/>
                        </a:solidFill>
                        <a:effectLst/>
                        <a:latin typeface="+mn-lt"/>
                      </a:endParaRPr>
                    </a:p>
                  </a:txBody>
                  <a:tcPr anchor="ctr"/>
                </a:tc>
                <a:tc>
                  <a:txBody>
                    <a:bodyPr/>
                    <a:lstStyle/>
                    <a:p>
                      <a:pPr marL="0" marR="0" algn="ctr">
                        <a:spcBef>
                          <a:spcPts val="0"/>
                        </a:spcBef>
                        <a:spcAft>
                          <a:spcPts val="0"/>
                        </a:spcAft>
                      </a:pPr>
                      <a:r>
                        <a:rPr lang="en-GB" sz="1800" b="1" dirty="0">
                          <a:solidFill>
                            <a:srgbClr val="00B050"/>
                          </a:solidFill>
                          <a:effectLst/>
                          <a:latin typeface="+mn-lt"/>
                        </a:rPr>
                        <a:t>✔</a:t>
                      </a:r>
                    </a:p>
                  </a:txBody>
                  <a:tcPr anchor="ctr"/>
                </a:tc>
                <a:tc>
                  <a:txBody>
                    <a:bodyPr/>
                    <a:lstStyle/>
                    <a:p>
                      <a:pPr marL="0" marR="0" algn="ctr">
                        <a:spcBef>
                          <a:spcPts val="0"/>
                        </a:spcBef>
                        <a:spcAft>
                          <a:spcPts val="0"/>
                        </a:spcAft>
                      </a:pPr>
                      <a:r>
                        <a:rPr lang="en-GB" sz="1800" b="1" dirty="0">
                          <a:solidFill>
                            <a:srgbClr val="00B050"/>
                          </a:solidFill>
                          <a:effectLst/>
                          <a:latin typeface="+mn-lt"/>
                        </a:rPr>
                        <a:t>✔</a:t>
                      </a:r>
                    </a:p>
                  </a:txBody>
                  <a:tcPr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00B050"/>
                        </a:solidFill>
                        <a:effectLst/>
                        <a:uLnTx/>
                        <a:uFillTx/>
                        <a:latin typeface="+mn-lt"/>
                        <a:ea typeface="+mn-ea"/>
                        <a:cs typeface="+mn-cs"/>
                      </a:endParaRPr>
                    </a:p>
                  </a:txBody>
                  <a:tcPr/>
                </a:tc>
                <a:extLst>
                  <a:ext uri="{0D108BD9-81ED-4DB2-BD59-A6C34878D82A}">
                    <a16:rowId xmlns:a16="http://schemas.microsoft.com/office/drawing/2014/main" val="10005"/>
                  </a:ext>
                </a:extLst>
              </a:tr>
              <a:tr h="544147">
                <a:tc>
                  <a:txBody>
                    <a:bodyPr/>
                    <a:lstStyle/>
                    <a:p>
                      <a:pPr marL="0" marR="0" algn="ctr">
                        <a:spcBef>
                          <a:spcPts val="0"/>
                        </a:spcBef>
                        <a:spcAft>
                          <a:spcPts val="0"/>
                        </a:spcAft>
                      </a:pPr>
                      <a:r>
                        <a:rPr lang="en-GB" sz="1600" b="1" dirty="0">
                          <a:solidFill>
                            <a:srgbClr val="00B050"/>
                          </a:solidFill>
                          <a:effectLst/>
                          <a:latin typeface="+mn-lt"/>
                        </a:rPr>
                        <a:t>Cell wall</a:t>
                      </a:r>
                    </a:p>
                  </a:txBody>
                  <a:tcPr anchor="ctr"/>
                </a:tc>
                <a:tc>
                  <a:txBody>
                    <a:bodyPr/>
                    <a:lstStyle/>
                    <a:p>
                      <a:pPr marL="0" marR="0" algn="l">
                        <a:spcBef>
                          <a:spcPts val="0"/>
                        </a:spcBef>
                        <a:spcAft>
                          <a:spcPts val="0"/>
                        </a:spcAft>
                      </a:pPr>
                      <a:r>
                        <a:rPr lang="en-GB" sz="1400" b="1" dirty="0">
                          <a:solidFill>
                            <a:schemeClr val="tx1"/>
                          </a:solidFill>
                          <a:effectLst/>
                          <a:latin typeface="+mn-lt"/>
                        </a:rPr>
                        <a:t>Strengthens the cell – made of cellulose </a:t>
                      </a:r>
                    </a:p>
                  </a:txBody>
                  <a:tcPr anchor="ctr"/>
                </a:tc>
                <a:tc>
                  <a:txBody>
                    <a:bodyPr/>
                    <a:lstStyle/>
                    <a:p>
                      <a:pPr marL="0" marR="0" algn="ctr">
                        <a:spcBef>
                          <a:spcPts val="0"/>
                        </a:spcBef>
                        <a:spcAft>
                          <a:spcPts val="0"/>
                        </a:spcAft>
                      </a:pPr>
                      <a:endParaRPr lang="en-GB" sz="1100" b="1" dirty="0">
                        <a:solidFill>
                          <a:srgbClr val="00B050"/>
                        </a:solidFill>
                        <a:effectLst/>
                        <a:latin typeface="+mn-lt"/>
                      </a:endParaRPr>
                    </a:p>
                  </a:txBody>
                  <a:tcPr anchor="ctr"/>
                </a:tc>
                <a:tc>
                  <a:txBody>
                    <a:bodyPr/>
                    <a:lstStyle/>
                    <a:p>
                      <a:pPr marL="0" marR="0" algn="ctr">
                        <a:spcBef>
                          <a:spcPts val="0"/>
                        </a:spcBef>
                        <a:spcAft>
                          <a:spcPts val="0"/>
                        </a:spcAft>
                      </a:pPr>
                      <a:r>
                        <a:rPr lang="en-GB" sz="1800" b="1" dirty="0">
                          <a:solidFill>
                            <a:srgbClr val="00B050"/>
                          </a:solidFill>
                          <a:effectLst/>
                          <a:latin typeface="+mn-lt"/>
                        </a:rPr>
                        <a:t>✔</a:t>
                      </a:r>
                    </a:p>
                  </a:txBody>
                  <a:tcPr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B050"/>
                          </a:solidFill>
                          <a:effectLst/>
                          <a:uLnTx/>
                          <a:uFillTx/>
                          <a:latin typeface="+mn-lt"/>
                          <a:ea typeface="+mn-ea"/>
                          <a:cs typeface="+mn-cs"/>
                        </a:rPr>
                        <a:t>✔</a:t>
                      </a:r>
                    </a:p>
                  </a:txBody>
                  <a:tcPr anchor="ctr"/>
                </a:tc>
                <a:extLst>
                  <a:ext uri="{0D108BD9-81ED-4DB2-BD59-A6C34878D82A}">
                    <a16:rowId xmlns:a16="http://schemas.microsoft.com/office/drawing/2014/main" val="10006"/>
                  </a:ext>
                </a:extLst>
              </a:tr>
              <a:tr h="544147">
                <a:tc>
                  <a:txBody>
                    <a:bodyPr/>
                    <a:lstStyle/>
                    <a:p>
                      <a:pPr marL="0" marR="0" algn="ctr">
                        <a:spcBef>
                          <a:spcPts val="0"/>
                        </a:spcBef>
                        <a:spcAft>
                          <a:spcPts val="0"/>
                        </a:spcAft>
                      </a:pPr>
                      <a:r>
                        <a:rPr lang="en-GB" sz="1600" b="1" dirty="0">
                          <a:solidFill>
                            <a:schemeClr val="tx1"/>
                          </a:solidFill>
                          <a:effectLst/>
                          <a:latin typeface="+mn-lt"/>
                        </a:rPr>
                        <a:t>Chloroplasts</a:t>
                      </a:r>
                    </a:p>
                  </a:txBody>
                  <a:tcPr anchor="ctr"/>
                </a:tc>
                <a:tc>
                  <a:txBody>
                    <a:bodyPr/>
                    <a:lstStyle/>
                    <a:p>
                      <a:pPr marL="0" marR="0" algn="l">
                        <a:spcBef>
                          <a:spcPts val="0"/>
                        </a:spcBef>
                        <a:spcAft>
                          <a:spcPts val="0"/>
                        </a:spcAft>
                      </a:pPr>
                      <a:r>
                        <a:rPr lang="en-GB" sz="1400" b="1" dirty="0">
                          <a:solidFill>
                            <a:srgbClr val="00B050"/>
                          </a:solidFill>
                          <a:effectLst/>
                          <a:latin typeface="+mn-lt"/>
                        </a:rPr>
                        <a:t>Contain chlorophyll, absorbs light energy for photosynthesis</a:t>
                      </a:r>
                    </a:p>
                  </a:txBody>
                  <a:tcPr anchor="ctr"/>
                </a:tc>
                <a:tc>
                  <a:txBody>
                    <a:bodyPr/>
                    <a:lstStyle/>
                    <a:p>
                      <a:pPr marL="0" marR="0" algn="ctr">
                        <a:spcBef>
                          <a:spcPts val="0"/>
                        </a:spcBef>
                        <a:spcAft>
                          <a:spcPts val="0"/>
                        </a:spcAft>
                      </a:pPr>
                      <a:endParaRPr lang="en-GB" sz="1100" b="1" dirty="0">
                        <a:solidFill>
                          <a:srgbClr val="00B050"/>
                        </a:solidFill>
                        <a:effectLst/>
                        <a:latin typeface="+mn-lt"/>
                      </a:endParaRPr>
                    </a:p>
                  </a:txBody>
                  <a:tcPr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B050"/>
                          </a:solidFill>
                          <a:effectLst/>
                          <a:uLnTx/>
                          <a:uFillTx/>
                          <a:latin typeface="+mn-lt"/>
                          <a:ea typeface="+mn-ea"/>
                          <a:cs typeface="+mn-cs"/>
                        </a:rPr>
                        <a:t>✔</a:t>
                      </a:r>
                    </a:p>
                  </a:txBody>
                  <a:tcPr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00B050"/>
                        </a:solidFill>
                        <a:effectLst/>
                        <a:uLnTx/>
                        <a:uFillTx/>
                        <a:latin typeface="+mn-lt"/>
                        <a:ea typeface="+mn-ea"/>
                        <a:cs typeface="+mn-cs"/>
                      </a:endParaRPr>
                    </a:p>
                  </a:txBody>
                  <a:tcPr anchor="ctr"/>
                </a:tc>
                <a:extLst>
                  <a:ext uri="{0D108BD9-81ED-4DB2-BD59-A6C34878D82A}">
                    <a16:rowId xmlns:a16="http://schemas.microsoft.com/office/drawing/2014/main" val="10007"/>
                  </a:ext>
                </a:extLst>
              </a:tr>
              <a:tr h="595971">
                <a:tc>
                  <a:txBody>
                    <a:bodyPr/>
                    <a:lstStyle/>
                    <a:p>
                      <a:pPr marL="0" marR="0" algn="ctr">
                        <a:spcBef>
                          <a:spcPts val="0"/>
                        </a:spcBef>
                        <a:spcAft>
                          <a:spcPts val="0"/>
                        </a:spcAft>
                      </a:pPr>
                      <a:r>
                        <a:rPr lang="en-GB" sz="1600" b="1" dirty="0">
                          <a:solidFill>
                            <a:srgbClr val="00B050"/>
                          </a:solidFill>
                          <a:effectLst/>
                          <a:latin typeface="+mn-lt"/>
                        </a:rPr>
                        <a:t>Permanent vacuole</a:t>
                      </a:r>
                    </a:p>
                  </a:txBody>
                  <a:tcPr anchor="ctr"/>
                </a:tc>
                <a:tc>
                  <a:txBody>
                    <a:bodyPr/>
                    <a:lstStyle/>
                    <a:p>
                      <a:pPr marL="0" marR="0" algn="l">
                        <a:spcBef>
                          <a:spcPts val="0"/>
                        </a:spcBef>
                        <a:spcAft>
                          <a:spcPts val="0"/>
                        </a:spcAft>
                      </a:pPr>
                      <a:r>
                        <a:rPr lang="en-GB" sz="1400" b="1" dirty="0">
                          <a:solidFill>
                            <a:schemeClr val="tx1"/>
                          </a:solidFill>
                          <a:effectLst/>
                          <a:latin typeface="+mn-lt"/>
                        </a:rPr>
                        <a:t>Filled with cell sap to help keep the cell turgid</a:t>
                      </a:r>
                    </a:p>
                  </a:txBody>
                  <a:tcPr anchor="ctr"/>
                </a:tc>
                <a:tc>
                  <a:txBody>
                    <a:bodyPr/>
                    <a:lstStyle/>
                    <a:p>
                      <a:pPr marL="0" marR="0" algn="ctr">
                        <a:spcBef>
                          <a:spcPts val="0"/>
                        </a:spcBef>
                        <a:spcAft>
                          <a:spcPts val="0"/>
                        </a:spcAft>
                      </a:pPr>
                      <a:endParaRPr lang="en-GB" sz="1100" b="1" dirty="0">
                        <a:solidFill>
                          <a:srgbClr val="00B050"/>
                        </a:solidFill>
                        <a:effectLst/>
                        <a:latin typeface="+mn-lt"/>
                      </a:endParaRPr>
                    </a:p>
                  </a:txBody>
                  <a:tcPr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B050"/>
                          </a:solidFill>
                          <a:effectLst/>
                          <a:uLnTx/>
                          <a:uFillTx/>
                          <a:latin typeface="+mn-lt"/>
                          <a:ea typeface="+mn-ea"/>
                          <a:cs typeface="+mn-cs"/>
                        </a:rPr>
                        <a:t>✔</a:t>
                      </a:r>
                    </a:p>
                  </a:txBody>
                  <a:tcPr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00B050"/>
                        </a:solidFill>
                        <a:effectLst/>
                        <a:uLnTx/>
                        <a:uFillTx/>
                        <a:latin typeface="+mn-lt"/>
                        <a:ea typeface="+mn-ea"/>
                        <a:cs typeface="+mn-cs"/>
                      </a:endParaRPr>
                    </a:p>
                  </a:txBody>
                  <a:tcPr anchor="ctr"/>
                </a:tc>
                <a:extLst>
                  <a:ext uri="{0D108BD9-81ED-4DB2-BD59-A6C34878D82A}">
                    <a16:rowId xmlns:a16="http://schemas.microsoft.com/office/drawing/2014/main" val="10008"/>
                  </a:ext>
                </a:extLst>
              </a:tr>
              <a:tr h="365829">
                <a:tc>
                  <a:txBody>
                    <a:bodyPr/>
                    <a:lstStyle/>
                    <a:p>
                      <a:pPr marL="0" marR="0" algn="ctr">
                        <a:spcBef>
                          <a:spcPts val="0"/>
                        </a:spcBef>
                        <a:spcAft>
                          <a:spcPts val="0"/>
                        </a:spcAft>
                      </a:pPr>
                      <a:r>
                        <a:rPr lang="en-GB" sz="1600" b="1" dirty="0">
                          <a:solidFill>
                            <a:srgbClr val="00B050"/>
                          </a:solidFill>
                          <a:effectLst/>
                          <a:latin typeface="+mn-lt"/>
                        </a:rPr>
                        <a:t>Bacterial DNA</a:t>
                      </a:r>
                    </a:p>
                  </a:txBody>
                  <a:tcPr anchor="ctr"/>
                </a:tc>
                <a:tc>
                  <a:txBody>
                    <a:bodyPr/>
                    <a:lstStyle/>
                    <a:p>
                      <a:pPr marL="0" marR="0" algn="l">
                        <a:spcBef>
                          <a:spcPts val="0"/>
                        </a:spcBef>
                        <a:spcAft>
                          <a:spcPts val="0"/>
                        </a:spcAft>
                      </a:pPr>
                      <a:r>
                        <a:rPr lang="en-GB" sz="1400" b="1" dirty="0">
                          <a:solidFill>
                            <a:schemeClr val="tx1"/>
                          </a:solidFill>
                          <a:effectLst/>
                          <a:latin typeface="+mn-lt"/>
                        </a:rPr>
                        <a:t>Loop</a:t>
                      </a:r>
                      <a:r>
                        <a:rPr lang="en-GB" sz="1400" b="1" baseline="0" dirty="0">
                          <a:solidFill>
                            <a:schemeClr val="tx1"/>
                          </a:solidFill>
                          <a:effectLst/>
                          <a:latin typeface="+mn-lt"/>
                        </a:rPr>
                        <a:t> of DNA NOT found in a nucleus</a:t>
                      </a:r>
                      <a:endParaRPr lang="en-GB" sz="1400" b="1" dirty="0">
                        <a:solidFill>
                          <a:schemeClr val="tx1"/>
                        </a:solidFill>
                        <a:effectLst/>
                        <a:latin typeface="+mn-lt"/>
                      </a:endParaRPr>
                    </a:p>
                  </a:txBody>
                  <a:tcPr anchor="ctr"/>
                </a:tc>
                <a:tc>
                  <a:txBody>
                    <a:bodyPr/>
                    <a:lstStyle/>
                    <a:p>
                      <a:pPr marL="0" marR="0" algn="ctr">
                        <a:spcBef>
                          <a:spcPts val="0"/>
                        </a:spcBef>
                        <a:spcAft>
                          <a:spcPts val="0"/>
                        </a:spcAft>
                      </a:pPr>
                      <a:endParaRPr lang="en-GB" sz="1100" b="1" dirty="0">
                        <a:solidFill>
                          <a:srgbClr val="00B050"/>
                        </a:solidFill>
                        <a:effectLst/>
                        <a:latin typeface="+mn-lt"/>
                      </a:endParaRPr>
                    </a:p>
                  </a:txBody>
                  <a:tcPr anchor="ctr"/>
                </a:tc>
                <a:tc>
                  <a:txBody>
                    <a:bodyPr/>
                    <a:lstStyle/>
                    <a:p>
                      <a:pPr marL="0" marR="0" algn="ctr">
                        <a:spcBef>
                          <a:spcPts val="0"/>
                        </a:spcBef>
                        <a:spcAft>
                          <a:spcPts val="0"/>
                        </a:spcAft>
                      </a:pPr>
                      <a:endParaRPr lang="en-GB" sz="1800" b="1" dirty="0">
                        <a:solidFill>
                          <a:srgbClr val="00B050"/>
                        </a:solidFill>
                        <a:effectLst/>
                        <a:latin typeface="+mn-lt"/>
                      </a:endParaRPr>
                    </a:p>
                  </a:txBody>
                  <a:tcPr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B050"/>
                          </a:solidFill>
                          <a:effectLst/>
                          <a:uLnTx/>
                          <a:uFillTx/>
                          <a:latin typeface="+mn-lt"/>
                          <a:ea typeface="+mn-ea"/>
                          <a:cs typeface="+mn-cs"/>
                        </a:rPr>
                        <a:t>✔</a:t>
                      </a:r>
                    </a:p>
                  </a:txBody>
                  <a:tcPr anchor="ctr"/>
                </a:tc>
                <a:extLst>
                  <a:ext uri="{0D108BD9-81ED-4DB2-BD59-A6C34878D82A}">
                    <a16:rowId xmlns:a16="http://schemas.microsoft.com/office/drawing/2014/main" val="10009"/>
                  </a:ext>
                </a:extLst>
              </a:tr>
              <a:tr h="544147">
                <a:tc>
                  <a:txBody>
                    <a:bodyPr/>
                    <a:lstStyle/>
                    <a:p>
                      <a:pPr marL="0" marR="0" algn="ctr">
                        <a:spcBef>
                          <a:spcPts val="0"/>
                        </a:spcBef>
                        <a:spcAft>
                          <a:spcPts val="0"/>
                        </a:spcAft>
                      </a:pPr>
                      <a:r>
                        <a:rPr lang="en-GB" sz="1600" b="1" dirty="0">
                          <a:solidFill>
                            <a:schemeClr val="tx1"/>
                          </a:solidFill>
                          <a:effectLst/>
                          <a:latin typeface="+mn-lt"/>
                        </a:rPr>
                        <a:t>Plasmid</a:t>
                      </a:r>
                      <a:r>
                        <a:rPr lang="en-GB" sz="1600" b="1" baseline="0" dirty="0">
                          <a:solidFill>
                            <a:schemeClr val="tx1"/>
                          </a:solidFill>
                          <a:effectLst/>
                          <a:latin typeface="+mn-lt"/>
                        </a:rPr>
                        <a:t> (DNA)</a:t>
                      </a:r>
                      <a:endParaRPr lang="en-GB" sz="1600" b="1" dirty="0">
                        <a:solidFill>
                          <a:schemeClr val="tx1"/>
                        </a:solidFill>
                        <a:effectLst/>
                        <a:latin typeface="+mn-lt"/>
                      </a:endParaRPr>
                    </a:p>
                  </a:txBody>
                  <a:tcPr anchor="ctr"/>
                </a:tc>
                <a:tc>
                  <a:txBody>
                    <a:bodyPr/>
                    <a:lstStyle/>
                    <a:p>
                      <a:pPr marL="0" marR="0" algn="l">
                        <a:spcBef>
                          <a:spcPts val="0"/>
                        </a:spcBef>
                        <a:spcAft>
                          <a:spcPts val="0"/>
                        </a:spcAft>
                      </a:pPr>
                      <a:r>
                        <a:rPr lang="en-GB" sz="1400" b="1" dirty="0">
                          <a:solidFill>
                            <a:srgbClr val="00B050"/>
                          </a:solidFill>
                          <a:effectLst/>
                          <a:latin typeface="+mn-lt"/>
                        </a:rPr>
                        <a:t>Small ring of DNA often used as a vector</a:t>
                      </a:r>
                      <a:r>
                        <a:rPr lang="en-GB" sz="1400" b="1" baseline="0" dirty="0">
                          <a:solidFill>
                            <a:srgbClr val="00B050"/>
                          </a:solidFill>
                          <a:effectLst/>
                          <a:latin typeface="+mn-lt"/>
                        </a:rPr>
                        <a:t> in genetic modification</a:t>
                      </a:r>
                      <a:endParaRPr lang="en-GB" sz="1400" b="1" dirty="0">
                        <a:solidFill>
                          <a:srgbClr val="00B050"/>
                        </a:solidFill>
                        <a:effectLst/>
                        <a:latin typeface="+mn-lt"/>
                      </a:endParaRPr>
                    </a:p>
                  </a:txBody>
                  <a:tcPr anchor="ctr"/>
                </a:tc>
                <a:tc>
                  <a:txBody>
                    <a:bodyPr/>
                    <a:lstStyle/>
                    <a:p>
                      <a:pPr marL="0" marR="0" algn="ctr">
                        <a:spcBef>
                          <a:spcPts val="0"/>
                        </a:spcBef>
                        <a:spcAft>
                          <a:spcPts val="0"/>
                        </a:spcAft>
                      </a:pPr>
                      <a:endParaRPr lang="en-GB" sz="1100" b="1" dirty="0">
                        <a:solidFill>
                          <a:srgbClr val="00B050"/>
                        </a:solidFill>
                        <a:effectLst/>
                        <a:latin typeface="+mn-lt"/>
                      </a:endParaRPr>
                    </a:p>
                  </a:txBody>
                  <a:tcPr anchor="ctr"/>
                </a:tc>
                <a:tc>
                  <a:txBody>
                    <a:bodyPr/>
                    <a:lstStyle/>
                    <a:p>
                      <a:pPr marL="0" marR="0" algn="ctr">
                        <a:spcBef>
                          <a:spcPts val="0"/>
                        </a:spcBef>
                        <a:spcAft>
                          <a:spcPts val="0"/>
                        </a:spcAft>
                      </a:pPr>
                      <a:endParaRPr lang="en-GB" sz="1800" b="1" dirty="0">
                        <a:solidFill>
                          <a:srgbClr val="00B050"/>
                        </a:solidFill>
                        <a:effectLst/>
                        <a:latin typeface="+mn-lt"/>
                      </a:endParaRPr>
                    </a:p>
                  </a:txBody>
                  <a:tcPr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B050"/>
                          </a:solidFill>
                          <a:effectLst/>
                          <a:uLnTx/>
                          <a:uFillTx/>
                          <a:latin typeface="+mn-lt"/>
                          <a:ea typeface="+mn-ea"/>
                          <a:cs typeface="+mn-cs"/>
                        </a:rPr>
                        <a:t>✔</a:t>
                      </a:r>
                    </a:p>
                  </a:txBody>
                  <a:tcPr anchor="ctr"/>
                </a:tc>
                <a:extLst>
                  <a:ext uri="{0D108BD9-81ED-4DB2-BD59-A6C34878D82A}">
                    <a16:rowId xmlns:a16="http://schemas.microsoft.com/office/drawing/2014/main" val="10010"/>
                  </a:ext>
                </a:extLst>
              </a:tr>
            </a:tbl>
          </a:graphicData>
        </a:graphic>
      </p:graphicFrame>
      <p:sp>
        <p:nvSpPr>
          <p:cNvPr id="8" name="TextBox 7"/>
          <p:cNvSpPr txBox="1"/>
          <p:nvPr/>
        </p:nvSpPr>
        <p:spPr>
          <a:xfrm>
            <a:off x="8460432" y="3573016"/>
            <a:ext cx="432048" cy="369332"/>
          </a:xfrm>
          <a:prstGeom prst="rect">
            <a:avLst/>
          </a:prstGeom>
          <a:noFill/>
        </p:spPr>
        <p:txBody>
          <a:bodyPr wrap="square" rtlCol="0">
            <a:spAutoFit/>
          </a:bodyPr>
          <a:lstStyle/>
          <a:p>
            <a:pPr algn="ctr"/>
            <a:r>
              <a:rPr lang="en-GB" b="1" dirty="0">
                <a:solidFill>
                  <a:srgbClr val="00B050"/>
                </a:solidFill>
              </a:rPr>
              <a:t>✔</a:t>
            </a:r>
          </a:p>
        </p:txBody>
      </p:sp>
    </p:spTree>
    <p:extLst>
      <p:ext uri="{BB962C8B-B14F-4D97-AF65-F5344CB8AC3E}">
        <p14:creationId xmlns:p14="http://schemas.microsoft.com/office/powerpoint/2010/main" val="2825132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7" name="TextBox 6"/>
          <p:cNvSpPr txBox="1"/>
          <p:nvPr/>
        </p:nvSpPr>
        <p:spPr>
          <a:xfrm>
            <a:off x="0" y="980728"/>
            <a:ext cx="3491880" cy="4955203"/>
          </a:xfrm>
          <a:prstGeom prst="rect">
            <a:avLst/>
          </a:prstGeom>
          <a:noFill/>
        </p:spPr>
        <p:txBody>
          <a:bodyPr wrap="square" rtlCol="0">
            <a:spAutoFit/>
          </a:bodyPr>
          <a:lstStyle/>
          <a:p>
            <a:r>
              <a:rPr lang="en-GB" sz="7200" b="1" dirty="0">
                <a:latin typeface="+mj-lt"/>
                <a:ea typeface="Beirut" charset="-78"/>
                <a:cs typeface="Beirut" charset="-78"/>
              </a:rPr>
              <a:t>LearnIT!</a:t>
            </a:r>
          </a:p>
          <a:p>
            <a:r>
              <a:rPr lang="en-GB" sz="7200" b="1" dirty="0">
                <a:latin typeface="+mj-lt"/>
                <a:ea typeface="Beirut" charset="-78"/>
                <a:cs typeface="Beirut" charset="-78"/>
              </a:rPr>
              <a:t>KnowIT!</a:t>
            </a:r>
          </a:p>
          <a:p>
            <a:endParaRPr lang="en-GB" dirty="0"/>
          </a:p>
          <a:p>
            <a:r>
              <a:rPr lang="en-GB" sz="3600" b="1" dirty="0">
                <a:solidFill>
                  <a:schemeClr val="tx1">
                    <a:lumMod val="50000"/>
                    <a:lumOff val="50000"/>
                  </a:schemeClr>
                </a:solidFill>
              </a:rPr>
              <a:t>Cell structure </a:t>
            </a:r>
          </a:p>
          <a:p>
            <a:r>
              <a:rPr lang="en-GB" sz="3600" b="1" dirty="0">
                <a:solidFill>
                  <a:schemeClr val="tx1">
                    <a:lumMod val="50000"/>
                    <a:lumOff val="50000"/>
                  </a:schemeClr>
                </a:solidFill>
              </a:rPr>
              <a:t>Part 2 (1.2)</a:t>
            </a:r>
          </a:p>
          <a:p>
            <a:endParaRPr lang="en-GB" sz="2800" dirty="0">
              <a:solidFill>
                <a:schemeClr val="tx1">
                  <a:lumMod val="50000"/>
                  <a:lumOff val="50000"/>
                </a:schemeClr>
              </a:solidFill>
            </a:endParaRPr>
          </a:p>
          <a:p>
            <a:pPr marL="457200" indent="-457200">
              <a:lnSpc>
                <a:spcPct val="150000"/>
              </a:lnSpc>
              <a:buFont typeface="Arial" charset="0"/>
              <a:buChar char="•"/>
            </a:pPr>
            <a:r>
              <a:rPr lang="en-US" sz="2400" b="1" dirty="0">
                <a:solidFill>
                  <a:schemeClr val="tx1">
                    <a:lumMod val="50000"/>
                    <a:lumOff val="50000"/>
                  </a:schemeClr>
                </a:solidFill>
              </a:rPr>
              <a:t>Cell specialisation</a:t>
            </a:r>
          </a:p>
          <a:p>
            <a:endParaRPr lang="en-GB" dirty="0"/>
          </a:p>
        </p:txBody>
      </p:sp>
      <p:pic>
        <p:nvPicPr>
          <p:cNvPr id="6" name="Picture 5"/>
          <p:cNvPicPr>
            <a:picLocks noChangeAspect="1"/>
          </p:cNvPicPr>
          <p:nvPr/>
        </p:nvPicPr>
        <p:blipFill>
          <a:blip r:embed="rId3" cstate="print">
            <a:clrChange>
              <a:clrFrom>
                <a:srgbClr val="FFFFFF"/>
              </a:clrFrom>
              <a:clrTo>
                <a:srgbClr val="FFFFFF">
                  <a:alpha val="0"/>
                </a:srgbClr>
              </a:clrTo>
            </a:clrChange>
          </a:blip>
          <a:stretch>
            <a:fillRect/>
          </a:stretch>
        </p:blipFill>
        <p:spPr>
          <a:xfrm>
            <a:off x="2642398" y="0"/>
            <a:ext cx="6538114" cy="6525344"/>
          </a:xfrm>
          <a:prstGeom prst="rect">
            <a:avLst/>
          </a:prstGeom>
        </p:spPr>
      </p:pic>
    </p:spTree>
    <p:extLst>
      <p:ext uri="{BB962C8B-B14F-4D97-AF65-F5344CB8AC3E}">
        <p14:creationId xmlns:p14="http://schemas.microsoft.com/office/powerpoint/2010/main" val="13862933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1640" y="35655"/>
            <a:ext cx="7812360" cy="657041"/>
          </a:xfrm>
        </p:spPr>
        <p:txBody>
          <a:bodyPr>
            <a:noAutofit/>
          </a:bodyPr>
          <a:lstStyle/>
          <a:p>
            <a:pPr marL="342900" marR="0" lvl="1" algn="r" defTabSz="342900" rtl="0" eaLnBrk="1" fontAlgn="auto" latinLnBrk="0" hangingPunct="1">
              <a:lnSpc>
                <a:spcPct val="100000"/>
              </a:lnSpc>
              <a:spcBef>
                <a:spcPct val="20000"/>
              </a:spcBef>
              <a:spcAft>
                <a:spcPts val="0"/>
              </a:spcAft>
              <a:buClrTx/>
              <a:buSzTx/>
              <a:tabLst/>
              <a:defRPr/>
            </a:pPr>
            <a:r>
              <a:rPr lang="en-US" sz="2400" b="1" dirty="0">
                <a:solidFill>
                  <a:schemeClr val="accent6"/>
                </a:solidFill>
              </a:rPr>
              <a:t>Cell structure part 2 - Animal c</a:t>
            </a:r>
            <a:r>
              <a:rPr kumimoji="0" lang="en-US" sz="2400" b="1" i="0" u="none" strike="noStrike" kern="1200" cap="none" spc="0" normalizeH="0" baseline="0" noProof="0" dirty="0">
                <a:ln>
                  <a:noFill/>
                </a:ln>
                <a:solidFill>
                  <a:schemeClr val="accent6"/>
                </a:solidFill>
                <a:effectLst/>
                <a:uLnTx/>
                <a:uFillTx/>
                <a:latin typeface="Calibri"/>
                <a:ea typeface=""/>
                <a:cs typeface="News Gothic MT"/>
              </a:rPr>
              <a:t>ell specialisation </a:t>
            </a:r>
          </a:p>
        </p:txBody>
      </p:sp>
      <p:sp>
        <p:nvSpPr>
          <p:cNvPr id="3" name="Rectangle 2"/>
          <p:cNvSpPr/>
          <p:nvPr/>
        </p:nvSpPr>
        <p:spPr>
          <a:xfrm>
            <a:off x="116378" y="609721"/>
            <a:ext cx="8937866" cy="83099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GB" sz="2400" dirty="0">
                <a:solidFill>
                  <a:schemeClr val="accent6">
                    <a:lumMod val="50000"/>
                  </a:schemeClr>
                </a:solidFill>
              </a:rPr>
              <a:t>The </a:t>
            </a:r>
            <a:r>
              <a:rPr lang="en-GB" sz="2400" b="1" dirty="0">
                <a:solidFill>
                  <a:schemeClr val="accent6">
                    <a:lumMod val="50000"/>
                  </a:schemeClr>
                </a:solidFill>
              </a:rPr>
              <a:t>structure</a:t>
            </a:r>
            <a:r>
              <a:rPr lang="en-GB" sz="2400" dirty="0">
                <a:solidFill>
                  <a:schemeClr val="accent6">
                    <a:lumMod val="50000"/>
                  </a:schemeClr>
                </a:solidFill>
              </a:rPr>
              <a:t> of different cells helps them to carry out a </a:t>
            </a:r>
            <a:r>
              <a:rPr lang="en-GB" sz="2400" b="1" dirty="0">
                <a:solidFill>
                  <a:schemeClr val="accent6">
                    <a:lumMod val="50000"/>
                  </a:schemeClr>
                </a:solidFill>
              </a:rPr>
              <a:t>particular function</a:t>
            </a:r>
            <a:r>
              <a:rPr lang="en-GB" sz="2400" dirty="0">
                <a:solidFill>
                  <a:schemeClr val="accent6">
                    <a:lumMod val="50000"/>
                  </a:schemeClr>
                </a:solidFill>
              </a:rPr>
              <a:t> within the organism. These cells are called </a:t>
            </a:r>
            <a:r>
              <a:rPr lang="en-GB" sz="2400" b="1" dirty="0">
                <a:solidFill>
                  <a:schemeClr val="accent6">
                    <a:lumMod val="50000"/>
                  </a:schemeClr>
                </a:solidFill>
              </a:rPr>
              <a:t>specialised cells</a:t>
            </a:r>
            <a:r>
              <a:rPr lang="en-GB" sz="2400" dirty="0">
                <a:solidFill>
                  <a:schemeClr val="accent6">
                    <a:lumMod val="50000"/>
                  </a:schemeClr>
                </a:solidFill>
              </a:rPr>
              <a:t>.</a:t>
            </a:r>
          </a:p>
        </p:txBody>
      </p:sp>
      <p:graphicFrame>
        <p:nvGraphicFramePr>
          <p:cNvPr id="17" name="Table 16"/>
          <p:cNvGraphicFramePr>
            <a:graphicFrameLocks noGrp="1"/>
          </p:cNvGraphicFramePr>
          <p:nvPr>
            <p:extLst>
              <p:ext uri="{D42A27DB-BD31-4B8C-83A1-F6EECF244321}">
                <p14:modId xmlns:p14="http://schemas.microsoft.com/office/powerpoint/2010/main" val="2648188251"/>
              </p:ext>
            </p:extLst>
          </p:nvPr>
        </p:nvGraphicFramePr>
        <p:xfrm>
          <a:off x="116378" y="1506349"/>
          <a:ext cx="8937866" cy="4874979"/>
        </p:xfrm>
        <a:graphic>
          <a:graphicData uri="http://schemas.openxmlformats.org/drawingml/2006/table">
            <a:tbl>
              <a:tblPr firstRow="1" bandRow="1">
                <a:tableStyleId>{5940675A-B579-460E-94D1-54222C63F5DA}</a:tableStyleId>
              </a:tblPr>
              <a:tblGrid>
                <a:gridCol w="1538485">
                  <a:extLst>
                    <a:ext uri="{9D8B030D-6E8A-4147-A177-3AD203B41FA5}">
                      <a16:colId xmlns:a16="http://schemas.microsoft.com/office/drawing/2014/main" val="20000"/>
                    </a:ext>
                  </a:extLst>
                </a:gridCol>
                <a:gridCol w="2773121">
                  <a:extLst>
                    <a:ext uri="{9D8B030D-6E8A-4147-A177-3AD203B41FA5}">
                      <a16:colId xmlns:a16="http://schemas.microsoft.com/office/drawing/2014/main" val="20001"/>
                    </a:ext>
                  </a:extLst>
                </a:gridCol>
                <a:gridCol w="4626260">
                  <a:extLst>
                    <a:ext uri="{9D8B030D-6E8A-4147-A177-3AD203B41FA5}">
                      <a16:colId xmlns:a16="http://schemas.microsoft.com/office/drawing/2014/main" val="20002"/>
                    </a:ext>
                  </a:extLst>
                </a:gridCol>
              </a:tblGrid>
              <a:tr h="650091">
                <a:tc>
                  <a:txBody>
                    <a:bodyPr/>
                    <a:lstStyle/>
                    <a:p>
                      <a:pPr algn="ctr"/>
                      <a:r>
                        <a:rPr lang="en-GB" sz="1800" b="1" dirty="0"/>
                        <a:t>Name</a:t>
                      </a:r>
                      <a:r>
                        <a:rPr lang="en-GB" sz="1800" b="1" baseline="0" dirty="0"/>
                        <a:t> of animal cell</a:t>
                      </a:r>
                      <a:endParaRPr lang="en-GB" sz="1800" b="1" dirty="0"/>
                    </a:p>
                  </a:txBody>
                  <a:tcPr>
                    <a:solidFill>
                      <a:schemeClr val="accent6"/>
                    </a:solidFill>
                  </a:tcPr>
                </a:tc>
                <a:tc>
                  <a:txBody>
                    <a:bodyPr/>
                    <a:lstStyle/>
                    <a:p>
                      <a:pPr algn="ctr"/>
                      <a:r>
                        <a:rPr lang="en-GB" sz="1800" b="1" dirty="0"/>
                        <a:t>Diagram</a:t>
                      </a:r>
                    </a:p>
                  </a:txBody>
                  <a:tcPr>
                    <a:solidFill>
                      <a:schemeClr val="accent6"/>
                    </a:solidFill>
                  </a:tcPr>
                </a:tc>
                <a:tc>
                  <a:txBody>
                    <a:bodyPr/>
                    <a:lstStyle/>
                    <a:p>
                      <a:pPr algn="ctr"/>
                      <a:r>
                        <a:rPr lang="en-GB" sz="1800" b="1" dirty="0"/>
                        <a:t>Adaptation to function</a:t>
                      </a:r>
                    </a:p>
                  </a:txBody>
                  <a:tcPr>
                    <a:solidFill>
                      <a:schemeClr val="accent6"/>
                    </a:solidFill>
                  </a:tcPr>
                </a:tc>
                <a:extLst>
                  <a:ext uri="{0D108BD9-81ED-4DB2-BD59-A6C34878D82A}">
                    <a16:rowId xmlns:a16="http://schemas.microsoft.com/office/drawing/2014/main" val="10000"/>
                  </a:ext>
                </a:extLst>
              </a:tr>
              <a:tr h="1543402">
                <a:tc>
                  <a:txBody>
                    <a:bodyPr/>
                    <a:lstStyle/>
                    <a:p>
                      <a:pPr algn="ctr"/>
                      <a:r>
                        <a:rPr lang="en-GB" sz="2000" b="1" dirty="0"/>
                        <a:t>Sperm</a:t>
                      </a:r>
                    </a:p>
                  </a:txBody>
                  <a:tcPr/>
                </a:tc>
                <a:tc>
                  <a:txBody>
                    <a:bodyPr/>
                    <a:lstStyle/>
                    <a:p>
                      <a:endParaRPr lang="en-GB" sz="2000" dirty="0"/>
                    </a:p>
                  </a:txBody>
                  <a:tcPr/>
                </a:tc>
                <a:tc>
                  <a:txBody>
                    <a:bodyPr/>
                    <a:lstStyle/>
                    <a:p>
                      <a:r>
                        <a:rPr lang="en-GB" sz="1600" b="1" dirty="0"/>
                        <a:t>Function is to fertilise an egg</a:t>
                      </a:r>
                    </a:p>
                    <a:p>
                      <a:pPr marL="285750" indent="-285750">
                        <a:buFont typeface="Arial" charset="0"/>
                        <a:buChar char="•"/>
                      </a:pPr>
                      <a:r>
                        <a:rPr lang="en-GB" sz="1400" dirty="0"/>
                        <a:t>Streamlined with a long tail to</a:t>
                      </a:r>
                      <a:r>
                        <a:rPr lang="en-GB" sz="1400" baseline="0" dirty="0"/>
                        <a:t> swim to the egg</a:t>
                      </a:r>
                    </a:p>
                    <a:p>
                      <a:pPr marL="285750" indent="-285750">
                        <a:buFont typeface="Arial" charset="0"/>
                        <a:buChar char="•"/>
                      </a:pPr>
                      <a:r>
                        <a:rPr lang="en-GB" sz="1400" baseline="0" dirty="0"/>
                        <a:t>Acrosome in the head containing enzymes to digest the egg cell membrane</a:t>
                      </a:r>
                    </a:p>
                    <a:p>
                      <a:pPr marL="285750" indent="-285750">
                        <a:buFont typeface="Arial" charset="0"/>
                        <a:buChar char="•"/>
                      </a:pPr>
                      <a:r>
                        <a:rPr lang="en-GB" sz="1400" baseline="0" dirty="0"/>
                        <a:t>Large number of mitochondria in the mid section to release energy for movement</a:t>
                      </a:r>
                    </a:p>
                    <a:p>
                      <a:pPr marL="285750" indent="-285750">
                        <a:buFont typeface="Arial" charset="0"/>
                        <a:buChar char="•"/>
                      </a:pPr>
                      <a:r>
                        <a:rPr lang="en-GB" sz="1400" baseline="0" dirty="0"/>
                        <a:t>Ribosomes for protein synthesis</a:t>
                      </a:r>
                      <a:endParaRPr lang="en-GB" sz="1400" dirty="0"/>
                    </a:p>
                  </a:txBody>
                  <a:tcPr/>
                </a:tc>
                <a:extLst>
                  <a:ext uri="{0D108BD9-81ED-4DB2-BD59-A6C34878D82A}">
                    <a16:rowId xmlns:a16="http://schemas.microsoft.com/office/drawing/2014/main" val="10001"/>
                  </a:ext>
                </a:extLst>
              </a:tr>
              <a:tr h="1512168">
                <a:tc>
                  <a:txBody>
                    <a:bodyPr/>
                    <a:lstStyle/>
                    <a:p>
                      <a:pPr algn="ctr"/>
                      <a:r>
                        <a:rPr lang="en-GB" sz="2000" b="1" dirty="0"/>
                        <a:t>Egg</a:t>
                      </a:r>
                    </a:p>
                  </a:txBody>
                  <a:tcPr/>
                </a:tc>
                <a:tc>
                  <a:txBody>
                    <a:bodyPr/>
                    <a:lstStyle/>
                    <a:p>
                      <a:endParaRPr lang="en-GB" sz="2000" dirty="0"/>
                    </a:p>
                  </a:txBody>
                  <a:tcPr/>
                </a:tc>
                <a:tc>
                  <a:txBody>
                    <a:bodyPr/>
                    <a:lstStyle/>
                    <a:p>
                      <a:r>
                        <a:rPr lang="en-GB" sz="1600" b="1" dirty="0"/>
                        <a:t>Function is to fuse</a:t>
                      </a:r>
                      <a:r>
                        <a:rPr lang="en-GB" sz="1600" b="1" baseline="0" dirty="0"/>
                        <a:t> with sperm and develop into embryo</a:t>
                      </a:r>
                      <a:endParaRPr lang="en-GB" sz="1600" b="1" dirty="0"/>
                    </a:p>
                    <a:p>
                      <a:pPr marL="285750" indent="-285750">
                        <a:buFont typeface="Arial" charset="0"/>
                        <a:buChar char="•"/>
                      </a:pPr>
                      <a:r>
                        <a:rPr lang="en-GB" sz="1400" b="0" dirty="0"/>
                        <a:t>Nutrients in the cytoplasm for respiration and cell division</a:t>
                      </a:r>
                    </a:p>
                    <a:p>
                      <a:pPr marL="285750" indent="-285750">
                        <a:buFont typeface="Arial" charset="0"/>
                        <a:buChar char="•"/>
                      </a:pPr>
                      <a:r>
                        <a:rPr lang="en-GB" sz="1400" b="0" dirty="0"/>
                        <a:t>Haploid nucleus</a:t>
                      </a:r>
                    </a:p>
                    <a:p>
                      <a:pPr marL="285750" indent="-285750">
                        <a:buFont typeface="Arial" charset="0"/>
                        <a:buChar char="•"/>
                      </a:pPr>
                      <a:r>
                        <a:rPr lang="en-GB" sz="1400" b="0" dirty="0"/>
                        <a:t>Cell membrane changes to prevent further</a:t>
                      </a:r>
                      <a:r>
                        <a:rPr lang="en-GB" sz="1400" b="0" baseline="0" dirty="0"/>
                        <a:t> </a:t>
                      </a:r>
                      <a:r>
                        <a:rPr lang="en-GB" sz="1400" b="0" dirty="0"/>
                        <a:t>sperm entry</a:t>
                      </a:r>
                      <a:endParaRPr lang="en-GB" sz="1600" dirty="0"/>
                    </a:p>
                  </a:txBody>
                  <a:tcPr/>
                </a:tc>
                <a:extLst>
                  <a:ext uri="{0D108BD9-81ED-4DB2-BD59-A6C34878D82A}">
                    <a16:rowId xmlns:a16="http://schemas.microsoft.com/office/drawing/2014/main" val="10002"/>
                  </a:ext>
                </a:extLst>
              </a:tr>
              <a:tr h="885953">
                <a:tc>
                  <a:txBody>
                    <a:bodyPr/>
                    <a:lstStyle/>
                    <a:p>
                      <a:pPr algn="ctr"/>
                      <a:r>
                        <a:rPr lang="en-GB" sz="2000" b="1" dirty="0"/>
                        <a:t>Ciliated</a:t>
                      </a:r>
                      <a:r>
                        <a:rPr lang="en-GB" sz="2000" b="1" baseline="0" dirty="0"/>
                        <a:t> epithelium</a:t>
                      </a:r>
                      <a:endParaRPr lang="en-GB" sz="2000" b="1" dirty="0"/>
                    </a:p>
                  </a:txBody>
                  <a:tcPr/>
                </a:tc>
                <a:tc>
                  <a:txBody>
                    <a:bodyPr/>
                    <a:lstStyle/>
                    <a:p>
                      <a:endParaRPr lang="en-GB" sz="2000" dirty="0"/>
                    </a:p>
                    <a:p>
                      <a:endParaRPr lang="en-GB" sz="2000" dirty="0"/>
                    </a:p>
                    <a:p>
                      <a:endParaRPr lang="en-GB" sz="2000" dirty="0"/>
                    </a:p>
                  </a:txBody>
                  <a:tcPr/>
                </a:tc>
                <a:tc>
                  <a:txBody>
                    <a:bodyPr/>
                    <a:lstStyle/>
                    <a:p>
                      <a:r>
                        <a:rPr lang="en-GB" sz="1800" b="1" dirty="0"/>
                        <a:t>Function is movement of substances</a:t>
                      </a:r>
                    </a:p>
                    <a:p>
                      <a:pPr marL="285750" indent="-285750">
                        <a:buFont typeface="Arial" charset="0"/>
                        <a:buChar char="•"/>
                      </a:pPr>
                      <a:r>
                        <a:rPr lang="en-GB" sz="1600" b="0" dirty="0"/>
                        <a:t>Surface contains cilia</a:t>
                      </a:r>
                      <a:r>
                        <a:rPr lang="en-GB" sz="1600" b="0" baseline="0" dirty="0"/>
                        <a:t> (microscopic hairs) to sweep substances e.g. mucus</a:t>
                      </a:r>
                    </a:p>
                    <a:p>
                      <a:pPr marL="285750" indent="-285750">
                        <a:buFont typeface="Arial" charset="0"/>
                        <a:buChar char="•"/>
                      </a:pPr>
                      <a:r>
                        <a:rPr lang="en-GB" sz="1600" b="0" baseline="0" dirty="0"/>
                        <a:t>Large number of mitochondria to release energy  </a:t>
                      </a:r>
                      <a:endParaRPr lang="en-GB" sz="1600" b="0" dirty="0"/>
                    </a:p>
                  </a:txBody>
                  <a:tcPr/>
                </a:tc>
                <a:extLst>
                  <a:ext uri="{0D108BD9-81ED-4DB2-BD59-A6C34878D82A}">
                    <a16:rowId xmlns:a16="http://schemas.microsoft.com/office/drawing/2014/main" val="10003"/>
                  </a:ext>
                </a:extLst>
              </a:tr>
            </a:tbl>
          </a:graphicData>
        </a:graphic>
      </p:graphicFrame>
      <p:pic>
        <p:nvPicPr>
          <p:cNvPr id="22" name="Picture 21"/>
          <p:cNvPicPr>
            <a:picLocks noChangeAspect="1"/>
          </p:cNvPicPr>
          <p:nvPr/>
        </p:nvPicPr>
        <p:blipFill rotWithShape="1">
          <a:blip r:embed="rId2" cstate="print">
            <a:clrChange>
              <a:clrFrom>
                <a:srgbClr val="FFFFFF"/>
              </a:clrFrom>
              <a:clrTo>
                <a:srgbClr val="FFFFFF">
                  <a:alpha val="0"/>
                </a:srgbClr>
              </a:clrTo>
            </a:clrChange>
          </a:blip>
          <a:srcRect b="6635"/>
          <a:stretch/>
        </p:blipFill>
        <p:spPr>
          <a:xfrm>
            <a:off x="1702344" y="2033786"/>
            <a:ext cx="2725640" cy="1539230"/>
          </a:xfrm>
          <a:prstGeom prst="rect">
            <a:avLst/>
          </a:prstGeom>
        </p:spPr>
      </p:pic>
      <p:pic>
        <p:nvPicPr>
          <p:cNvPr id="6" name="Picture 5" descr="GettyImages-584245312egg.jpg"/>
          <p:cNvPicPr>
            <a:picLocks noChangeAspect="1"/>
          </p:cNvPicPr>
          <p:nvPr/>
        </p:nvPicPr>
        <p:blipFill>
          <a:blip r:embed="rId3" cstate="print"/>
          <a:stretch>
            <a:fillRect/>
          </a:stretch>
        </p:blipFill>
        <p:spPr>
          <a:xfrm>
            <a:off x="2339752" y="3861048"/>
            <a:ext cx="1368152" cy="1368152"/>
          </a:xfrm>
          <a:prstGeom prst="rect">
            <a:avLst/>
          </a:prstGeom>
        </p:spPr>
      </p:pic>
      <p:pic>
        <p:nvPicPr>
          <p:cNvPr id="3074" name="Picture 2"/>
          <p:cNvPicPr>
            <a:picLocks noChangeAspect="1" noChangeArrowheads="1"/>
          </p:cNvPicPr>
          <p:nvPr/>
        </p:nvPicPr>
        <p:blipFill>
          <a:blip r:embed="rId4" cstate="print"/>
          <a:srcRect/>
          <a:stretch>
            <a:fillRect/>
          </a:stretch>
        </p:blipFill>
        <p:spPr bwMode="auto">
          <a:xfrm>
            <a:off x="2339752" y="5364051"/>
            <a:ext cx="1512168" cy="1017277"/>
          </a:xfrm>
          <a:prstGeom prst="rect">
            <a:avLst/>
          </a:prstGeom>
          <a:noFill/>
          <a:ln w="9525">
            <a:noFill/>
            <a:miter lim="800000"/>
            <a:headEnd/>
            <a:tailEnd/>
          </a:ln>
        </p:spPr>
      </p:pic>
    </p:spTree>
    <p:extLst>
      <p:ext uri="{BB962C8B-B14F-4D97-AF65-F5344CB8AC3E}">
        <p14:creationId xmlns:p14="http://schemas.microsoft.com/office/powerpoint/2010/main" val="4347948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7" name="TextBox 6"/>
          <p:cNvSpPr txBox="1"/>
          <p:nvPr/>
        </p:nvSpPr>
        <p:spPr>
          <a:xfrm>
            <a:off x="0" y="980728"/>
            <a:ext cx="4716016" cy="4124206"/>
          </a:xfrm>
          <a:prstGeom prst="rect">
            <a:avLst/>
          </a:prstGeom>
          <a:noFill/>
        </p:spPr>
        <p:txBody>
          <a:bodyPr wrap="square" rtlCol="0">
            <a:spAutoFit/>
          </a:bodyPr>
          <a:lstStyle/>
          <a:p>
            <a:r>
              <a:rPr lang="en-GB" sz="7200" b="1" dirty="0">
                <a:latin typeface="+mj-lt"/>
                <a:ea typeface="Beirut" charset="-78"/>
                <a:cs typeface="Beirut" charset="-78"/>
              </a:rPr>
              <a:t>QuestionIT!</a:t>
            </a:r>
          </a:p>
          <a:p>
            <a:endParaRPr lang="en-GB" dirty="0"/>
          </a:p>
          <a:p>
            <a:endParaRPr lang="en-GB" dirty="0"/>
          </a:p>
          <a:p>
            <a:endParaRPr lang="en-GB" dirty="0"/>
          </a:p>
          <a:p>
            <a:r>
              <a:rPr lang="en-GB" sz="3600" b="1" dirty="0">
                <a:solidFill>
                  <a:schemeClr val="tx1">
                    <a:lumMod val="50000"/>
                    <a:lumOff val="50000"/>
                  </a:schemeClr>
                </a:solidFill>
              </a:rPr>
              <a:t>Cell structure </a:t>
            </a:r>
          </a:p>
          <a:p>
            <a:r>
              <a:rPr lang="en-GB" sz="3600" b="1" dirty="0">
                <a:solidFill>
                  <a:schemeClr val="tx1">
                    <a:lumMod val="50000"/>
                    <a:lumOff val="50000"/>
                  </a:schemeClr>
                </a:solidFill>
              </a:rPr>
              <a:t>Part 2 </a:t>
            </a:r>
          </a:p>
          <a:p>
            <a:endParaRPr lang="en-GB" sz="2800" dirty="0">
              <a:solidFill>
                <a:schemeClr val="tx1">
                  <a:lumMod val="50000"/>
                  <a:lumOff val="50000"/>
                </a:schemeClr>
              </a:solidFill>
            </a:endParaRPr>
          </a:p>
          <a:p>
            <a:pPr marL="457200" indent="-457200">
              <a:lnSpc>
                <a:spcPct val="150000"/>
              </a:lnSpc>
              <a:buFont typeface="Arial" charset="0"/>
              <a:buChar char="•"/>
            </a:pPr>
            <a:r>
              <a:rPr lang="en-GB" sz="2400" b="1" dirty="0">
                <a:solidFill>
                  <a:schemeClr val="tx1">
                    <a:lumMod val="50000"/>
                    <a:lumOff val="50000"/>
                  </a:schemeClr>
                </a:solidFill>
              </a:rPr>
              <a:t>Cell specialisation</a:t>
            </a:r>
          </a:p>
        </p:txBody>
      </p:sp>
      <p:pic>
        <p:nvPicPr>
          <p:cNvPr id="5" name="Picture 4"/>
          <p:cNvPicPr>
            <a:picLocks noChangeAspect="1"/>
          </p:cNvPicPr>
          <p:nvPr/>
        </p:nvPicPr>
        <p:blipFill>
          <a:blip r:embed="rId3" cstate="print">
            <a:clrChange>
              <a:clrFrom>
                <a:srgbClr val="FFFFFF"/>
              </a:clrFrom>
              <a:clrTo>
                <a:srgbClr val="FFFFFF">
                  <a:alpha val="0"/>
                </a:srgbClr>
              </a:clrTo>
            </a:clrChange>
          </a:blip>
          <a:stretch>
            <a:fillRect/>
          </a:stretch>
        </p:blipFill>
        <p:spPr>
          <a:xfrm>
            <a:off x="4211960" y="886544"/>
            <a:ext cx="4914900" cy="5638800"/>
          </a:xfrm>
          <a:prstGeom prst="rect">
            <a:avLst/>
          </a:prstGeom>
        </p:spPr>
      </p:pic>
    </p:spTree>
    <p:extLst>
      <p:ext uri="{BB962C8B-B14F-4D97-AF65-F5344CB8AC3E}">
        <p14:creationId xmlns:p14="http://schemas.microsoft.com/office/powerpoint/2010/main" val="15447526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1639" y="33832"/>
            <a:ext cx="7812360" cy="657041"/>
          </a:xfrm>
        </p:spPr>
        <p:txBody>
          <a:bodyPr>
            <a:noAutofit/>
          </a:bodyPr>
          <a:lstStyle/>
          <a:p>
            <a:pPr marL="342900" lvl="1" algn="r" defTabSz="342900" rtl="0">
              <a:spcBef>
                <a:spcPct val="20000"/>
              </a:spcBef>
            </a:pPr>
            <a:r>
              <a:rPr lang="en-US" sz="2400" b="1" dirty="0">
                <a:solidFill>
                  <a:schemeClr val="accent6"/>
                </a:solidFill>
              </a:rPr>
              <a:t>Cell structure part 2 – </a:t>
            </a:r>
            <a:r>
              <a:rPr kumimoji="0" lang="en-US" sz="2400" b="1" i="0" u="none" strike="noStrike" kern="1200" cap="none" spc="0" normalizeH="0" baseline="0" noProof="0" dirty="0">
                <a:ln>
                  <a:noFill/>
                </a:ln>
                <a:solidFill>
                  <a:schemeClr val="tx1"/>
                </a:solidFill>
                <a:effectLst/>
                <a:uLnTx/>
                <a:uFillTx/>
                <a:latin typeface="Calibri"/>
                <a:ea typeface=""/>
                <a:cs typeface="News Gothic MT"/>
              </a:rPr>
              <a:t>QuestionIT</a:t>
            </a: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11234" y="690480"/>
            <a:ext cx="9155233" cy="568361"/>
          </a:xfrm>
          <a:prstGeom prst="rect">
            <a:avLst/>
          </a:prstGeom>
          <a:noFill/>
        </p:spPr>
        <p:txBody>
          <a:bodyPr wrap="square" rtlCol="0">
            <a:spAutoFit/>
          </a:bodyPr>
          <a:lstStyle/>
          <a:p>
            <a:pPr>
              <a:lnSpc>
                <a:spcPct val="150000"/>
              </a:lnSpc>
            </a:pPr>
            <a:r>
              <a:rPr lang="en-GB" sz="2300" dirty="0"/>
              <a:t>1. Name animal cells A, B and C and describe their structure and function.</a:t>
            </a:r>
          </a:p>
        </p:txBody>
      </p:sp>
      <p:graphicFrame>
        <p:nvGraphicFramePr>
          <p:cNvPr id="7" name="Table 6"/>
          <p:cNvGraphicFramePr>
            <a:graphicFrameLocks noGrp="1"/>
          </p:cNvGraphicFramePr>
          <p:nvPr/>
        </p:nvGraphicFramePr>
        <p:xfrm>
          <a:off x="137854" y="1391596"/>
          <a:ext cx="8937866" cy="5016301"/>
        </p:xfrm>
        <a:graphic>
          <a:graphicData uri="http://schemas.openxmlformats.org/drawingml/2006/table">
            <a:tbl>
              <a:tblPr firstRow="1" bandRow="1">
                <a:tableStyleId>{5940675A-B579-460E-94D1-54222C63F5DA}</a:tableStyleId>
              </a:tblPr>
              <a:tblGrid>
                <a:gridCol w="1538485">
                  <a:extLst>
                    <a:ext uri="{9D8B030D-6E8A-4147-A177-3AD203B41FA5}">
                      <a16:colId xmlns:a16="http://schemas.microsoft.com/office/drawing/2014/main" val="20000"/>
                    </a:ext>
                  </a:extLst>
                </a:gridCol>
                <a:gridCol w="2773121">
                  <a:extLst>
                    <a:ext uri="{9D8B030D-6E8A-4147-A177-3AD203B41FA5}">
                      <a16:colId xmlns:a16="http://schemas.microsoft.com/office/drawing/2014/main" val="20001"/>
                    </a:ext>
                  </a:extLst>
                </a:gridCol>
                <a:gridCol w="4626260">
                  <a:extLst>
                    <a:ext uri="{9D8B030D-6E8A-4147-A177-3AD203B41FA5}">
                      <a16:colId xmlns:a16="http://schemas.microsoft.com/office/drawing/2014/main" val="20002"/>
                    </a:ext>
                  </a:extLst>
                </a:gridCol>
              </a:tblGrid>
              <a:tr h="650091">
                <a:tc>
                  <a:txBody>
                    <a:bodyPr/>
                    <a:lstStyle/>
                    <a:p>
                      <a:pPr algn="ctr"/>
                      <a:r>
                        <a:rPr lang="en-GB" sz="1800" b="1" dirty="0"/>
                        <a:t>Name</a:t>
                      </a:r>
                      <a:r>
                        <a:rPr lang="en-GB" sz="1800" b="1" baseline="0" dirty="0"/>
                        <a:t> of animal cell</a:t>
                      </a:r>
                      <a:endParaRPr lang="en-GB" sz="1800" b="1" dirty="0"/>
                    </a:p>
                  </a:txBody>
                  <a:tcPr>
                    <a:solidFill>
                      <a:schemeClr val="accent6"/>
                    </a:solidFill>
                  </a:tcPr>
                </a:tc>
                <a:tc>
                  <a:txBody>
                    <a:bodyPr/>
                    <a:lstStyle/>
                    <a:p>
                      <a:pPr algn="ctr"/>
                      <a:r>
                        <a:rPr lang="en-GB" sz="1800" b="1" dirty="0"/>
                        <a:t>Diagram</a:t>
                      </a:r>
                    </a:p>
                  </a:txBody>
                  <a:tcPr>
                    <a:solidFill>
                      <a:schemeClr val="accent6"/>
                    </a:solidFill>
                  </a:tcPr>
                </a:tc>
                <a:tc>
                  <a:txBody>
                    <a:bodyPr/>
                    <a:lstStyle/>
                    <a:p>
                      <a:pPr algn="ctr"/>
                      <a:r>
                        <a:rPr lang="en-GB" sz="1800" b="1" dirty="0"/>
                        <a:t>Structure and function</a:t>
                      </a:r>
                    </a:p>
                  </a:txBody>
                  <a:tcPr>
                    <a:solidFill>
                      <a:schemeClr val="accent6"/>
                    </a:solidFill>
                  </a:tcPr>
                </a:tc>
                <a:extLst>
                  <a:ext uri="{0D108BD9-81ED-4DB2-BD59-A6C34878D82A}">
                    <a16:rowId xmlns:a16="http://schemas.microsoft.com/office/drawing/2014/main" val="10000"/>
                  </a:ext>
                </a:extLst>
              </a:tr>
              <a:tr h="1543402">
                <a:tc>
                  <a:txBody>
                    <a:bodyPr/>
                    <a:lstStyle/>
                    <a:p>
                      <a:pPr algn="l"/>
                      <a:r>
                        <a:rPr lang="en-GB" sz="2000" b="1" dirty="0"/>
                        <a:t>A.</a:t>
                      </a:r>
                    </a:p>
                  </a:txBody>
                  <a:tcPr/>
                </a:tc>
                <a:tc>
                  <a:txBody>
                    <a:bodyPr/>
                    <a:lstStyle/>
                    <a:p>
                      <a:endParaRPr lang="en-GB" sz="2000" dirty="0"/>
                    </a:p>
                  </a:txBody>
                  <a:tcPr/>
                </a:tc>
                <a:tc>
                  <a:txBody>
                    <a:bodyPr/>
                    <a:lstStyle/>
                    <a:p>
                      <a:endParaRPr lang="en-GB" sz="1600" dirty="0"/>
                    </a:p>
                  </a:txBody>
                  <a:tcPr/>
                </a:tc>
                <a:extLst>
                  <a:ext uri="{0D108BD9-81ED-4DB2-BD59-A6C34878D82A}">
                    <a16:rowId xmlns:a16="http://schemas.microsoft.com/office/drawing/2014/main" val="10001"/>
                  </a:ext>
                </a:extLst>
              </a:tr>
              <a:tr h="1512168">
                <a:tc>
                  <a:txBody>
                    <a:bodyPr/>
                    <a:lstStyle/>
                    <a:p>
                      <a:pPr algn="l"/>
                      <a:r>
                        <a:rPr lang="en-GB" sz="2000" b="1" dirty="0"/>
                        <a:t>B.</a:t>
                      </a:r>
                    </a:p>
                  </a:txBody>
                  <a:tcPr/>
                </a:tc>
                <a:tc>
                  <a:txBody>
                    <a:bodyPr/>
                    <a:lstStyle/>
                    <a:p>
                      <a:endParaRPr lang="en-GB" sz="2000" dirty="0"/>
                    </a:p>
                  </a:txBody>
                  <a:tcPr/>
                </a:tc>
                <a:tc>
                  <a:txBody>
                    <a:bodyPr/>
                    <a:lstStyle/>
                    <a:p>
                      <a:endParaRPr lang="en-GB" sz="1800" dirty="0"/>
                    </a:p>
                  </a:txBody>
                  <a:tcPr/>
                </a:tc>
                <a:extLst>
                  <a:ext uri="{0D108BD9-81ED-4DB2-BD59-A6C34878D82A}">
                    <a16:rowId xmlns:a16="http://schemas.microsoft.com/office/drawing/2014/main" val="10002"/>
                  </a:ext>
                </a:extLst>
              </a:tr>
              <a:tr h="885953">
                <a:tc>
                  <a:txBody>
                    <a:bodyPr/>
                    <a:lstStyle/>
                    <a:p>
                      <a:pPr algn="l"/>
                      <a:r>
                        <a:rPr lang="en-GB" sz="2000" b="1" dirty="0"/>
                        <a:t>C. </a:t>
                      </a:r>
                    </a:p>
                  </a:txBody>
                  <a:tcPr/>
                </a:tc>
                <a:tc>
                  <a:txBody>
                    <a:bodyPr/>
                    <a:lstStyle/>
                    <a:p>
                      <a:endParaRPr lang="en-GB" sz="2000" dirty="0"/>
                    </a:p>
                    <a:p>
                      <a:endParaRPr lang="en-GB" sz="2000" dirty="0"/>
                    </a:p>
                    <a:p>
                      <a:endParaRPr lang="en-GB" sz="2000" dirty="0"/>
                    </a:p>
                    <a:p>
                      <a:endParaRPr lang="en-GB" sz="2000" dirty="0"/>
                    </a:p>
                  </a:txBody>
                  <a:tcPr/>
                </a:tc>
                <a:tc>
                  <a:txBody>
                    <a:bodyPr/>
                    <a:lstStyle/>
                    <a:p>
                      <a:endParaRPr lang="en-GB" sz="1600" b="0" dirty="0"/>
                    </a:p>
                  </a:txBody>
                  <a:tcPr/>
                </a:tc>
                <a:extLst>
                  <a:ext uri="{0D108BD9-81ED-4DB2-BD59-A6C34878D82A}">
                    <a16:rowId xmlns:a16="http://schemas.microsoft.com/office/drawing/2014/main" val="10003"/>
                  </a:ext>
                </a:extLst>
              </a:tr>
            </a:tbl>
          </a:graphicData>
        </a:graphic>
      </p:graphicFrame>
      <p:pic>
        <p:nvPicPr>
          <p:cNvPr id="8" name="Picture 7"/>
          <p:cNvPicPr>
            <a:picLocks noChangeAspect="1"/>
          </p:cNvPicPr>
          <p:nvPr/>
        </p:nvPicPr>
        <p:blipFill rotWithShape="1">
          <a:blip r:embed="rId2" cstate="print">
            <a:clrChange>
              <a:clrFrom>
                <a:srgbClr val="FFFFFF"/>
              </a:clrFrom>
              <a:clrTo>
                <a:srgbClr val="FFFFFF">
                  <a:alpha val="0"/>
                </a:srgbClr>
              </a:clrTo>
            </a:clrChange>
          </a:blip>
          <a:srcRect b="6635"/>
          <a:stretch/>
        </p:blipFill>
        <p:spPr>
          <a:xfrm>
            <a:off x="1702343" y="2033786"/>
            <a:ext cx="2725640" cy="1539230"/>
          </a:xfrm>
          <a:prstGeom prst="rect">
            <a:avLst/>
          </a:prstGeom>
        </p:spPr>
      </p:pic>
      <p:pic>
        <p:nvPicPr>
          <p:cNvPr id="9" name="Picture 8" descr="GettyImages-584245312egg.jpg"/>
          <p:cNvPicPr>
            <a:picLocks noChangeAspect="1"/>
          </p:cNvPicPr>
          <p:nvPr/>
        </p:nvPicPr>
        <p:blipFill>
          <a:blip r:embed="rId3" cstate="print"/>
          <a:stretch>
            <a:fillRect/>
          </a:stretch>
        </p:blipFill>
        <p:spPr>
          <a:xfrm>
            <a:off x="2339752" y="3645024"/>
            <a:ext cx="1368152" cy="1368152"/>
          </a:xfrm>
          <a:prstGeom prst="rect">
            <a:avLst/>
          </a:prstGeom>
        </p:spPr>
      </p:pic>
      <p:pic>
        <p:nvPicPr>
          <p:cNvPr id="10" name="Picture 2"/>
          <p:cNvPicPr>
            <a:picLocks noChangeAspect="1" noChangeArrowheads="1"/>
          </p:cNvPicPr>
          <p:nvPr/>
        </p:nvPicPr>
        <p:blipFill>
          <a:blip r:embed="rId4" cstate="print"/>
          <a:srcRect/>
          <a:stretch>
            <a:fillRect/>
          </a:stretch>
        </p:blipFill>
        <p:spPr bwMode="auto">
          <a:xfrm>
            <a:off x="2339752" y="5292043"/>
            <a:ext cx="1512168" cy="1017277"/>
          </a:xfrm>
          <a:prstGeom prst="rect">
            <a:avLst/>
          </a:prstGeom>
          <a:noFill/>
          <a:ln w="9525">
            <a:noFill/>
            <a:miter lim="800000"/>
            <a:headEnd/>
            <a:tailEnd/>
          </a:ln>
        </p:spPr>
      </p:pic>
    </p:spTree>
    <p:extLst>
      <p:ext uri="{BB962C8B-B14F-4D97-AF65-F5344CB8AC3E}">
        <p14:creationId xmlns:p14="http://schemas.microsoft.com/office/powerpoint/2010/main" val="14873591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7" name="TextBox 6"/>
          <p:cNvSpPr txBox="1"/>
          <p:nvPr/>
        </p:nvSpPr>
        <p:spPr>
          <a:xfrm>
            <a:off x="0" y="980728"/>
            <a:ext cx="4716016" cy="4678204"/>
          </a:xfrm>
          <a:prstGeom prst="rect">
            <a:avLst/>
          </a:prstGeom>
          <a:noFill/>
        </p:spPr>
        <p:txBody>
          <a:bodyPr wrap="square" rtlCol="0">
            <a:spAutoFit/>
          </a:bodyPr>
          <a:lstStyle/>
          <a:p>
            <a:r>
              <a:rPr lang="en-GB" sz="6000" b="1" dirty="0">
                <a:latin typeface="+mj-lt"/>
                <a:ea typeface="Beirut" charset="-78"/>
                <a:cs typeface="Beirut" charset="-78"/>
              </a:rPr>
              <a:t>AnswerIT!</a:t>
            </a:r>
          </a:p>
          <a:p>
            <a:endParaRPr lang="en-GB" sz="1400" dirty="0"/>
          </a:p>
          <a:p>
            <a:endParaRPr lang="en-GB" sz="1400" dirty="0"/>
          </a:p>
          <a:p>
            <a:endParaRPr lang="en-GB" sz="1400" dirty="0"/>
          </a:p>
          <a:p>
            <a:endParaRPr lang="en-GB" sz="1400" dirty="0"/>
          </a:p>
          <a:p>
            <a:endParaRPr lang="en-GB" sz="1400" dirty="0"/>
          </a:p>
          <a:p>
            <a:r>
              <a:rPr lang="en-GB" sz="4000" b="1" dirty="0">
                <a:solidFill>
                  <a:schemeClr val="tx1">
                    <a:lumMod val="50000"/>
                    <a:lumOff val="50000"/>
                  </a:schemeClr>
                </a:solidFill>
              </a:rPr>
              <a:t>Cell structure </a:t>
            </a:r>
          </a:p>
          <a:p>
            <a:r>
              <a:rPr lang="en-GB" sz="4000" b="1" dirty="0">
                <a:solidFill>
                  <a:schemeClr val="tx1">
                    <a:lumMod val="50000"/>
                    <a:lumOff val="50000"/>
                  </a:schemeClr>
                </a:solidFill>
              </a:rPr>
              <a:t>Part 2 </a:t>
            </a:r>
          </a:p>
          <a:p>
            <a:endParaRPr lang="en-GB" sz="3200" dirty="0">
              <a:solidFill>
                <a:schemeClr val="tx1">
                  <a:lumMod val="50000"/>
                  <a:lumOff val="50000"/>
                </a:schemeClr>
              </a:solidFill>
            </a:endParaRPr>
          </a:p>
          <a:p>
            <a:pPr marL="457200" indent="-457200">
              <a:lnSpc>
                <a:spcPct val="150000"/>
              </a:lnSpc>
              <a:buFont typeface="Arial" charset="0"/>
              <a:buChar char="•"/>
            </a:pPr>
            <a:r>
              <a:rPr lang="en-GB" sz="2800" b="1" dirty="0">
                <a:solidFill>
                  <a:schemeClr val="tx1">
                    <a:lumMod val="50000"/>
                    <a:lumOff val="50000"/>
                  </a:schemeClr>
                </a:solidFill>
              </a:rPr>
              <a:t>Cell specialisation</a:t>
            </a:r>
          </a:p>
          <a:p>
            <a:endParaRPr lang="en-GB" sz="14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9952" y="704918"/>
            <a:ext cx="4824536" cy="5257800"/>
          </a:xfrm>
          <a:prstGeom prst="rect">
            <a:avLst/>
          </a:prstGeom>
        </p:spPr>
      </p:pic>
    </p:spTree>
    <p:extLst>
      <p:ext uri="{BB962C8B-B14F-4D97-AF65-F5344CB8AC3E}">
        <p14:creationId xmlns:p14="http://schemas.microsoft.com/office/powerpoint/2010/main" val="5874790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87824" y="35655"/>
            <a:ext cx="6156176" cy="1017081"/>
          </a:xfrm>
        </p:spPr>
        <p:txBody>
          <a:bodyPr>
            <a:normAutofit fontScale="90000"/>
          </a:bodyPr>
          <a:lstStyle/>
          <a:p>
            <a:pPr algn="r"/>
            <a:r>
              <a:rPr lang="en-GB" b="1" dirty="0">
                <a:solidFill>
                  <a:schemeClr val="accent6"/>
                </a:solidFill>
              </a:rPr>
              <a:t>Overview </a:t>
            </a:r>
            <a:br>
              <a:rPr lang="en-GB" b="1" dirty="0">
                <a:solidFill>
                  <a:schemeClr val="accent6"/>
                </a:solidFill>
              </a:rPr>
            </a:br>
            <a:r>
              <a:rPr lang="en-GB" b="1" dirty="0">
                <a:solidFill>
                  <a:schemeClr val="accent6"/>
                </a:solidFill>
              </a:rPr>
              <a:t> Key Concepts in Biology</a:t>
            </a:r>
          </a:p>
        </p:txBody>
      </p:sp>
      <p:sp>
        <p:nvSpPr>
          <p:cNvPr id="3" name="Subtitle 2"/>
          <p:cNvSpPr>
            <a:spLocks noGrp="1"/>
          </p:cNvSpPr>
          <p:nvPr>
            <p:ph type="subTitle" idx="1"/>
          </p:nvPr>
        </p:nvSpPr>
        <p:spPr>
          <a:xfrm>
            <a:off x="179512" y="764704"/>
            <a:ext cx="4896544" cy="5472608"/>
          </a:xfrm>
        </p:spPr>
        <p:txBody>
          <a:bodyPr>
            <a:normAutofit fontScale="77500" lnSpcReduction="20000"/>
          </a:bodyPr>
          <a:lstStyle/>
          <a:p>
            <a:pPr algn="l"/>
            <a:r>
              <a:rPr lang="en-US" sz="3400" b="1" dirty="0">
                <a:solidFill>
                  <a:schemeClr val="tx1"/>
                </a:solidFill>
                <a:latin typeface="+mn-lt"/>
              </a:rPr>
              <a:t>Cell structure</a:t>
            </a:r>
          </a:p>
          <a:p>
            <a:pPr marL="685800" lvl="1" indent="-342900" algn="l">
              <a:buFont typeface="Arial" charset="0"/>
              <a:buChar char="•"/>
            </a:pPr>
            <a:r>
              <a:rPr lang="en-US" sz="2300" dirty="0">
                <a:solidFill>
                  <a:schemeClr val="tx1"/>
                </a:solidFill>
              </a:rPr>
              <a:t>Eukaryotes and prokaryotes</a:t>
            </a:r>
          </a:p>
          <a:p>
            <a:pPr marL="685800" lvl="1" indent="-342900" algn="l">
              <a:buFont typeface="Arial" charset="0"/>
              <a:buChar char="•"/>
            </a:pPr>
            <a:r>
              <a:rPr lang="en-US" sz="2300" dirty="0">
                <a:solidFill>
                  <a:schemeClr val="tx1"/>
                </a:solidFill>
              </a:rPr>
              <a:t>Animal, plant and bacterial cells</a:t>
            </a:r>
          </a:p>
          <a:p>
            <a:pPr marL="685800" lvl="1" indent="-342900" algn="l">
              <a:buFont typeface="Arial" charset="0"/>
              <a:buChar char="•"/>
            </a:pPr>
            <a:r>
              <a:rPr lang="en-US" sz="2300" dirty="0">
                <a:solidFill>
                  <a:schemeClr val="tx1"/>
                </a:solidFill>
              </a:rPr>
              <a:t>Number, size and scale (including quantitative units)</a:t>
            </a:r>
          </a:p>
          <a:p>
            <a:pPr marL="685800" lvl="1" indent="-342900" algn="l">
              <a:buFont typeface="Arial" charset="0"/>
              <a:buChar char="•"/>
            </a:pPr>
            <a:r>
              <a:rPr lang="en-US" sz="2300" dirty="0">
                <a:solidFill>
                  <a:schemeClr val="tx1"/>
                </a:solidFill>
              </a:rPr>
              <a:t>Cell specialisation</a:t>
            </a:r>
          </a:p>
          <a:p>
            <a:pPr marL="685800" lvl="1" indent="-342900" algn="l">
              <a:buFont typeface="Arial" charset="0"/>
              <a:buChar char="•"/>
            </a:pPr>
            <a:r>
              <a:rPr lang="en-US" sz="2300" dirty="0">
                <a:solidFill>
                  <a:schemeClr val="tx1"/>
                </a:solidFill>
              </a:rPr>
              <a:t>Microscopy</a:t>
            </a:r>
          </a:p>
          <a:p>
            <a:pPr algn="l"/>
            <a:r>
              <a:rPr lang="en-US" sz="3300" b="1" dirty="0">
                <a:solidFill>
                  <a:schemeClr val="tx1"/>
                </a:solidFill>
                <a:latin typeface="+mn-lt"/>
              </a:rPr>
              <a:t>Enzymes</a:t>
            </a:r>
          </a:p>
          <a:p>
            <a:pPr marL="685800" lvl="1" indent="-342900" algn="l">
              <a:buFont typeface="Arial" charset="0"/>
              <a:buChar char="•"/>
            </a:pPr>
            <a:r>
              <a:rPr lang="en-US" sz="2300" dirty="0">
                <a:solidFill>
                  <a:schemeClr val="tx1"/>
                </a:solidFill>
              </a:rPr>
              <a:t>Enzyme action</a:t>
            </a:r>
          </a:p>
          <a:p>
            <a:pPr marL="685800" lvl="1" indent="-342900" algn="l">
              <a:buFont typeface="Arial" charset="0"/>
              <a:buChar char="•"/>
            </a:pPr>
            <a:r>
              <a:rPr lang="en-US" sz="2300" dirty="0">
                <a:solidFill>
                  <a:schemeClr val="tx1"/>
                </a:solidFill>
              </a:rPr>
              <a:t>Factors affecting enzyme action</a:t>
            </a:r>
          </a:p>
          <a:p>
            <a:pPr marL="685800" lvl="1" indent="-342900" algn="l">
              <a:buFont typeface="Arial" charset="0"/>
              <a:buChar char="•"/>
            </a:pPr>
            <a:r>
              <a:rPr lang="en-US" sz="2300" dirty="0">
                <a:solidFill>
                  <a:schemeClr val="tx1"/>
                </a:solidFill>
              </a:rPr>
              <a:t>Rate calculations</a:t>
            </a:r>
          </a:p>
          <a:p>
            <a:pPr algn="l"/>
            <a:r>
              <a:rPr lang="en-US" sz="3300" b="1" dirty="0">
                <a:solidFill>
                  <a:schemeClr val="tx1"/>
                </a:solidFill>
                <a:latin typeface="+mn-lt"/>
              </a:rPr>
              <a:t>Transport in cells</a:t>
            </a:r>
          </a:p>
          <a:p>
            <a:pPr marL="685800" lvl="1" indent="-342900" algn="l">
              <a:buFont typeface="Arial" charset="0"/>
              <a:buChar char="•"/>
            </a:pPr>
            <a:r>
              <a:rPr lang="en-US" sz="2300" dirty="0">
                <a:solidFill>
                  <a:schemeClr val="tx1"/>
                </a:solidFill>
              </a:rPr>
              <a:t>Diffusion</a:t>
            </a:r>
          </a:p>
          <a:p>
            <a:pPr marL="685800" lvl="1" indent="-342900" algn="l">
              <a:buFont typeface="Arial" charset="0"/>
              <a:buChar char="•"/>
            </a:pPr>
            <a:r>
              <a:rPr lang="en-US" sz="2300" dirty="0">
                <a:solidFill>
                  <a:schemeClr val="tx1"/>
                </a:solidFill>
              </a:rPr>
              <a:t>Osmosis</a:t>
            </a:r>
          </a:p>
          <a:p>
            <a:pPr marL="685800" lvl="1" indent="-342900" algn="l">
              <a:buFont typeface="Arial" charset="0"/>
              <a:buChar char="•"/>
            </a:pPr>
            <a:r>
              <a:rPr lang="en-US" sz="2300" dirty="0">
                <a:solidFill>
                  <a:schemeClr val="tx1"/>
                </a:solidFill>
              </a:rPr>
              <a:t>Active transport</a:t>
            </a:r>
          </a:p>
          <a:p>
            <a:pPr algn="l"/>
            <a:r>
              <a:rPr lang="en-US" sz="3300" b="1" dirty="0">
                <a:solidFill>
                  <a:schemeClr val="tx1"/>
                </a:solidFill>
                <a:latin typeface="+mn-lt"/>
              </a:rPr>
              <a:t>Food </a:t>
            </a:r>
          </a:p>
          <a:p>
            <a:pPr marL="685800" lvl="1" indent="-342900" algn="l">
              <a:buFont typeface="Arial" charset="0"/>
              <a:buChar char="•"/>
            </a:pPr>
            <a:r>
              <a:rPr lang="en-US" sz="2300" dirty="0">
                <a:solidFill>
                  <a:schemeClr val="tx1"/>
                </a:solidFill>
              </a:rPr>
              <a:t>Food tests (Biology ONLY)</a:t>
            </a:r>
          </a:p>
          <a:p>
            <a:pPr marL="685800" lvl="1" indent="-342900" algn="l">
              <a:buFont typeface="Arial" charset="0"/>
              <a:buChar char="•"/>
            </a:pPr>
            <a:r>
              <a:rPr lang="en-US" sz="2300" dirty="0">
                <a:solidFill>
                  <a:schemeClr val="tx1"/>
                </a:solidFill>
              </a:rPr>
              <a:t>Calorimetry (Biology ONLY)</a:t>
            </a:r>
          </a:p>
          <a:p>
            <a:pPr algn="l"/>
            <a:endParaRPr lang="en-US" dirty="0">
              <a:solidFill>
                <a:schemeClr val="tx1"/>
              </a:solidFill>
            </a:endParaRPr>
          </a:p>
          <a:p>
            <a:pPr algn="l"/>
            <a:endParaRPr lang="en-US" dirty="0">
              <a:solidFill>
                <a:schemeClr val="tx1"/>
              </a:solidFill>
            </a:endParaRPr>
          </a:p>
          <a:p>
            <a:pPr algn="l"/>
            <a:endParaRPr lang="en-US" dirty="0">
              <a:solidFill>
                <a:schemeClr val="tx1"/>
              </a:solidFill>
            </a:endParaRPr>
          </a:p>
          <a:p>
            <a:pPr algn="l"/>
            <a:endParaRPr lang="en-US" dirty="0">
              <a:solidFill>
                <a:schemeClr val="tx1"/>
              </a:solidFill>
            </a:endParaRPr>
          </a:p>
          <a:p>
            <a:endParaRPr lang="en-GB" dirty="0">
              <a:solidFill>
                <a:schemeClr val="tx1"/>
              </a:solidFill>
            </a:endParaRPr>
          </a:p>
        </p:txBody>
      </p:sp>
      <p:pic>
        <p:nvPicPr>
          <p:cNvPr id="5" name="Picture 4"/>
          <p:cNvPicPr>
            <a:picLocks noChangeAspect="1"/>
          </p:cNvPicPr>
          <p:nvPr/>
        </p:nvPicPr>
        <p:blipFill>
          <a:blip r:embed="rId2" cstate="print"/>
          <a:stretch>
            <a:fillRect/>
          </a:stretch>
        </p:blipFill>
        <p:spPr>
          <a:xfrm>
            <a:off x="5076056" y="1196752"/>
            <a:ext cx="3672408" cy="4775428"/>
          </a:xfrm>
          <a:prstGeom prst="rect">
            <a:avLst/>
          </a:prstGeom>
        </p:spPr>
      </p:pic>
    </p:spTree>
    <p:extLst>
      <p:ext uri="{BB962C8B-B14F-4D97-AF65-F5344CB8AC3E}">
        <p14:creationId xmlns:p14="http://schemas.microsoft.com/office/powerpoint/2010/main" val="7324485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3349378008"/>
              </p:ext>
            </p:extLst>
          </p:nvPr>
        </p:nvGraphicFramePr>
        <p:xfrm>
          <a:off x="116378" y="1400582"/>
          <a:ext cx="8937866" cy="5222091"/>
        </p:xfrm>
        <a:graphic>
          <a:graphicData uri="http://schemas.openxmlformats.org/drawingml/2006/table">
            <a:tbl>
              <a:tblPr firstRow="1" bandRow="1">
                <a:tableStyleId>{5940675A-B579-460E-94D1-54222C63F5DA}</a:tableStyleId>
              </a:tblPr>
              <a:tblGrid>
                <a:gridCol w="1538485">
                  <a:extLst>
                    <a:ext uri="{9D8B030D-6E8A-4147-A177-3AD203B41FA5}">
                      <a16:colId xmlns:a16="http://schemas.microsoft.com/office/drawing/2014/main" val="20000"/>
                    </a:ext>
                  </a:extLst>
                </a:gridCol>
                <a:gridCol w="2773121">
                  <a:extLst>
                    <a:ext uri="{9D8B030D-6E8A-4147-A177-3AD203B41FA5}">
                      <a16:colId xmlns:a16="http://schemas.microsoft.com/office/drawing/2014/main" val="20001"/>
                    </a:ext>
                  </a:extLst>
                </a:gridCol>
                <a:gridCol w="4626260">
                  <a:extLst>
                    <a:ext uri="{9D8B030D-6E8A-4147-A177-3AD203B41FA5}">
                      <a16:colId xmlns:a16="http://schemas.microsoft.com/office/drawing/2014/main" val="20002"/>
                    </a:ext>
                  </a:extLst>
                </a:gridCol>
              </a:tblGrid>
              <a:tr h="650091">
                <a:tc>
                  <a:txBody>
                    <a:bodyPr/>
                    <a:lstStyle/>
                    <a:p>
                      <a:pPr algn="ctr"/>
                      <a:r>
                        <a:rPr lang="en-GB" sz="1800" b="1" dirty="0"/>
                        <a:t>Name</a:t>
                      </a:r>
                      <a:r>
                        <a:rPr lang="en-GB" sz="1800" b="1" baseline="0" dirty="0"/>
                        <a:t> of animal cell</a:t>
                      </a:r>
                      <a:endParaRPr lang="en-GB" sz="1800" b="1" dirty="0"/>
                    </a:p>
                  </a:txBody>
                  <a:tcPr>
                    <a:solidFill>
                      <a:schemeClr val="accent6"/>
                    </a:solidFill>
                  </a:tcPr>
                </a:tc>
                <a:tc>
                  <a:txBody>
                    <a:bodyPr/>
                    <a:lstStyle/>
                    <a:p>
                      <a:pPr algn="ctr"/>
                      <a:r>
                        <a:rPr lang="en-GB" sz="1800" b="1" dirty="0"/>
                        <a:t>Diagram</a:t>
                      </a:r>
                    </a:p>
                  </a:txBody>
                  <a:tcPr>
                    <a:solidFill>
                      <a:schemeClr val="accent6"/>
                    </a:solidFill>
                  </a:tcPr>
                </a:tc>
                <a:tc>
                  <a:txBody>
                    <a:bodyPr/>
                    <a:lstStyle/>
                    <a:p>
                      <a:pPr algn="ctr"/>
                      <a:r>
                        <a:rPr lang="en-GB" sz="1800" b="1" dirty="0"/>
                        <a:t>Structure and function</a:t>
                      </a:r>
                    </a:p>
                  </a:txBody>
                  <a:tcPr>
                    <a:solidFill>
                      <a:schemeClr val="accent6"/>
                    </a:solidFill>
                  </a:tcPr>
                </a:tc>
                <a:extLst>
                  <a:ext uri="{0D108BD9-81ED-4DB2-BD59-A6C34878D82A}">
                    <a16:rowId xmlns:a16="http://schemas.microsoft.com/office/drawing/2014/main" val="10000"/>
                  </a:ext>
                </a:extLst>
              </a:tr>
              <a:tr h="1543402">
                <a:tc>
                  <a:txBody>
                    <a:bodyPr/>
                    <a:lstStyle/>
                    <a:p>
                      <a:pPr algn="l"/>
                      <a:r>
                        <a:rPr lang="en-GB" sz="2000" b="1" dirty="0">
                          <a:solidFill>
                            <a:srgbClr val="00B050"/>
                          </a:solidFill>
                        </a:rPr>
                        <a:t>A. Sperm</a:t>
                      </a:r>
                    </a:p>
                  </a:txBody>
                  <a:tcPr/>
                </a:tc>
                <a:tc>
                  <a:txBody>
                    <a:bodyPr/>
                    <a:lstStyle/>
                    <a:p>
                      <a:endParaRPr lang="en-GB" sz="2000" dirty="0"/>
                    </a:p>
                  </a:txBody>
                  <a:tcPr/>
                </a:tc>
                <a:tc>
                  <a:txBody>
                    <a:bodyPr/>
                    <a:lstStyle/>
                    <a:p>
                      <a:r>
                        <a:rPr lang="en-GB" sz="1600" b="1" dirty="0">
                          <a:solidFill>
                            <a:srgbClr val="00B050"/>
                          </a:solidFill>
                        </a:rPr>
                        <a:t>Function is to fertilise an egg.</a:t>
                      </a:r>
                    </a:p>
                    <a:p>
                      <a:pPr marL="285750" indent="-285750">
                        <a:buFont typeface="Arial" charset="0"/>
                        <a:buChar char="•"/>
                      </a:pPr>
                      <a:r>
                        <a:rPr lang="en-GB" sz="1400" dirty="0">
                          <a:solidFill>
                            <a:srgbClr val="00B050"/>
                          </a:solidFill>
                        </a:rPr>
                        <a:t>Streamlined with a long tail to</a:t>
                      </a:r>
                      <a:r>
                        <a:rPr lang="en-GB" sz="1400" baseline="0" dirty="0">
                          <a:solidFill>
                            <a:srgbClr val="00B050"/>
                          </a:solidFill>
                        </a:rPr>
                        <a:t> swim to the egg. </a:t>
                      </a:r>
                    </a:p>
                    <a:p>
                      <a:pPr marL="285750" indent="-285750">
                        <a:buFont typeface="Arial" charset="0"/>
                        <a:buChar char="•"/>
                      </a:pPr>
                      <a:r>
                        <a:rPr lang="en-GB" sz="1400" baseline="0" dirty="0">
                          <a:solidFill>
                            <a:srgbClr val="00B050"/>
                          </a:solidFill>
                        </a:rPr>
                        <a:t>Acrosome in the head containing enzymes to digest the egg cell membrane.</a:t>
                      </a:r>
                    </a:p>
                    <a:p>
                      <a:pPr marL="285750" indent="-285750">
                        <a:buFont typeface="Arial" charset="0"/>
                        <a:buChar char="•"/>
                      </a:pPr>
                      <a:r>
                        <a:rPr lang="en-GB" sz="1400" baseline="0" dirty="0">
                          <a:solidFill>
                            <a:srgbClr val="00B050"/>
                          </a:solidFill>
                        </a:rPr>
                        <a:t>Large number of mitochondria in the mid section to release energy for movement.</a:t>
                      </a:r>
                    </a:p>
                    <a:p>
                      <a:pPr marL="285750" indent="-285750">
                        <a:buFont typeface="Arial" charset="0"/>
                        <a:buChar char="•"/>
                      </a:pPr>
                      <a:r>
                        <a:rPr lang="en-GB" sz="1400" baseline="0" dirty="0">
                          <a:solidFill>
                            <a:srgbClr val="00B050"/>
                          </a:solidFill>
                        </a:rPr>
                        <a:t>Ribosomes for protein synthesis</a:t>
                      </a:r>
                      <a:endParaRPr lang="en-GB" sz="1400" dirty="0">
                        <a:solidFill>
                          <a:srgbClr val="00B050"/>
                        </a:solidFill>
                      </a:endParaRPr>
                    </a:p>
                  </a:txBody>
                  <a:tcPr/>
                </a:tc>
                <a:extLst>
                  <a:ext uri="{0D108BD9-81ED-4DB2-BD59-A6C34878D82A}">
                    <a16:rowId xmlns:a16="http://schemas.microsoft.com/office/drawing/2014/main" val="10001"/>
                  </a:ext>
                </a:extLst>
              </a:tr>
              <a:tr h="1512168">
                <a:tc>
                  <a:txBody>
                    <a:bodyPr/>
                    <a:lstStyle/>
                    <a:p>
                      <a:pPr algn="l"/>
                      <a:r>
                        <a:rPr lang="en-GB" sz="2000" b="1" dirty="0">
                          <a:solidFill>
                            <a:srgbClr val="00B050"/>
                          </a:solidFill>
                        </a:rPr>
                        <a:t>B. Egg</a:t>
                      </a:r>
                    </a:p>
                  </a:txBody>
                  <a:tcPr/>
                </a:tc>
                <a:tc>
                  <a:txBody>
                    <a:bodyPr/>
                    <a:lstStyle/>
                    <a:p>
                      <a:endParaRPr lang="en-GB" sz="2000" dirty="0"/>
                    </a:p>
                  </a:txBody>
                  <a:tcPr/>
                </a:tc>
                <a:tc>
                  <a:txBody>
                    <a:bodyPr/>
                    <a:lstStyle/>
                    <a:p>
                      <a:r>
                        <a:rPr lang="en-GB" sz="1600" b="1" dirty="0">
                          <a:solidFill>
                            <a:srgbClr val="00B050"/>
                          </a:solidFill>
                        </a:rPr>
                        <a:t>Function is to fuse</a:t>
                      </a:r>
                      <a:r>
                        <a:rPr lang="en-GB" sz="1600" b="1" baseline="0" dirty="0">
                          <a:solidFill>
                            <a:srgbClr val="00B050"/>
                          </a:solidFill>
                        </a:rPr>
                        <a:t> with sperm and develop into embryo</a:t>
                      </a:r>
                      <a:r>
                        <a:rPr lang="en-GB" sz="1600" b="1" dirty="0">
                          <a:solidFill>
                            <a:srgbClr val="00B050"/>
                          </a:solidFill>
                        </a:rPr>
                        <a:t>.</a:t>
                      </a:r>
                    </a:p>
                    <a:p>
                      <a:pPr marL="285750" indent="-285750">
                        <a:buFont typeface="Arial" charset="0"/>
                        <a:buChar char="•"/>
                      </a:pPr>
                      <a:r>
                        <a:rPr lang="en-GB" sz="1400" b="0" dirty="0">
                          <a:solidFill>
                            <a:srgbClr val="00B050"/>
                          </a:solidFill>
                        </a:rPr>
                        <a:t>Nutrients in the cytoplasm for respiration and cell division</a:t>
                      </a:r>
                    </a:p>
                    <a:p>
                      <a:pPr marL="285750" indent="-285750">
                        <a:buFont typeface="Arial" charset="0"/>
                        <a:buChar char="•"/>
                      </a:pPr>
                      <a:r>
                        <a:rPr lang="en-GB" sz="1400" b="0" dirty="0">
                          <a:solidFill>
                            <a:srgbClr val="00B050"/>
                          </a:solidFill>
                        </a:rPr>
                        <a:t>Haploid nucleus</a:t>
                      </a:r>
                    </a:p>
                    <a:p>
                      <a:pPr marL="285750" indent="-285750">
                        <a:buFont typeface="Arial" charset="0"/>
                        <a:buChar char="•"/>
                      </a:pPr>
                      <a:r>
                        <a:rPr lang="en-GB" sz="1400" b="0" dirty="0">
                          <a:solidFill>
                            <a:srgbClr val="00B050"/>
                          </a:solidFill>
                        </a:rPr>
                        <a:t>Cell membrane changes after fertilisation to prevent second sperm from fertilising egg</a:t>
                      </a:r>
                      <a:endParaRPr lang="en-GB" sz="1600" dirty="0">
                        <a:solidFill>
                          <a:srgbClr val="00B050"/>
                        </a:solidFill>
                      </a:endParaRPr>
                    </a:p>
                  </a:txBody>
                  <a:tcPr/>
                </a:tc>
                <a:extLst>
                  <a:ext uri="{0D108BD9-81ED-4DB2-BD59-A6C34878D82A}">
                    <a16:rowId xmlns:a16="http://schemas.microsoft.com/office/drawing/2014/main" val="10002"/>
                  </a:ext>
                </a:extLst>
              </a:tr>
              <a:tr h="885953">
                <a:tc>
                  <a:txBody>
                    <a:bodyPr/>
                    <a:lstStyle/>
                    <a:p>
                      <a:pPr algn="l"/>
                      <a:r>
                        <a:rPr lang="en-GB" sz="2000" b="1" dirty="0">
                          <a:solidFill>
                            <a:srgbClr val="00B050"/>
                          </a:solidFill>
                        </a:rPr>
                        <a:t>C. Ciliated epithelial</a:t>
                      </a:r>
                    </a:p>
                  </a:txBody>
                  <a:tcPr/>
                </a:tc>
                <a:tc>
                  <a:txBody>
                    <a:bodyPr/>
                    <a:lstStyle/>
                    <a:p>
                      <a:endParaRPr lang="en-GB" sz="2000" dirty="0"/>
                    </a:p>
                    <a:p>
                      <a:endParaRPr lang="en-GB" sz="2000" dirty="0"/>
                    </a:p>
                    <a:p>
                      <a:endParaRPr lang="en-GB" sz="2000" dirty="0"/>
                    </a:p>
                    <a:p>
                      <a:endParaRPr lang="en-GB" sz="2000" dirty="0"/>
                    </a:p>
                  </a:txBody>
                  <a:tcPr/>
                </a:tc>
                <a:tc>
                  <a:txBody>
                    <a:bodyPr/>
                    <a:lstStyle/>
                    <a:p>
                      <a:r>
                        <a:rPr lang="en-GB" sz="1800" b="1" dirty="0">
                          <a:solidFill>
                            <a:srgbClr val="00B050"/>
                          </a:solidFill>
                        </a:rPr>
                        <a:t>Function is movement of substances.</a:t>
                      </a:r>
                    </a:p>
                    <a:p>
                      <a:pPr marL="285750" indent="-285750">
                        <a:buFont typeface="Arial" charset="0"/>
                        <a:buChar char="•"/>
                      </a:pPr>
                      <a:r>
                        <a:rPr lang="en-GB" sz="1600" b="0" dirty="0">
                          <a:solidFill>
                            <a:srgbClr val="00B050"/>
                          </a:solidFill>
                        </a:rPr>
                        <a:t>Surface contains cilia</a:t>
                      </a:r>
                      <a:r>
                        <a:rPr lang="en-GB" sz="1600" b="0" baseline="0" dirty="0">
                          <a:solidFill>
                            <a:srgbClr val="00B050"/>
                          </a:solidFill>
                        </a:rPr>
                        <a:t> to sweep substance e.g. mucus</a:t>
                      </a:r>
                    </a:p>
                    <a:p>
                      <a:pPr marL="285750" indent="-285750">
                        <a:buFont typeface="Arial" charset="0"/>
                        <a:buChar char="•"/>
                      </a:pPr>
                      <a:r>
                        <a:rPr lang="en-GB" sz="1600" b="0" baseline="0" dirty="0">
                          <a:solidFill>
                            <a:srgbClr val="00B050"/>
                          </a:solidFill>
                        </a:rPr>
                        <a:t>Large number of mitochondria to release energy  </a:t>
                      </a:r>
                      <a:endParaRPr lang="en-GB" sz="1600" b="0" dirty="0">
                        <a:solidFill>
                          <a:srgbClr val="00B050"/>
                        </a:solidFill>
                      </a:endParaRPr>
                    </a:p>
                  </a:txBody>
                  <a:tcPr/>
                </a:tc>
                <a:extLst>
                  <a:ext uri="{0D108BD9-81ED-4DB2-BD59-A6C34878D82A}">
                    <a16:rowId xmlns:a16="http://schemas.microsoft.com/office/drawing/2014/main" val="10003"/>
                  </a:ext>
                </a:extLst>
              </a:tr>
            </a:tbl>
          </a:graphicData>
        </a:graphic>
      </p:graphicFrame>
      <p:sp>
        <p:nvSpPr>
          <p:cNvPr id="2" name="Title 1"/>
          <p:cNvSpPr>
            <a:spLocks noGrp="1"/>
          </p:cNvSpPr>
          <p:nvPr>
            <p:ph type="ctrTitle"/>
          </p:nvPr>
        </p:nvSpPr>
        <p:spPr>
          <a:xfrm>
            <a:off x="1331639" y="33832"/>
            <a:ext cx="7812360" cy="657041"/>
          </a:xfrm>
        </p:spPr>
        <p:txBody>
          <a:bodyPr>
            <a:noAutofit/>
          </a:bodyPr>
          <a:lstStyle/>
          <a:p>
            <a:pPr marL="342900" lvl="1" algn="r" defTabSz="342900" rtl="0">
              <a:spcBef>
                <a:spcPct val="20000"/>
              </a:spcBef>
            </a:pPr>
            <a:r>
              <a:rPr lang="en-US" sz="2400" b="1" dirty="0">
                <a:solidFill>
                  <a:schemeClr val="accent6"/>
                </a:solidFill>
              </a:rPr>
              <a:t>Cell structure – </a:t>
            </a:r>
            <a:r>
              <a:rPr kumimoji="0" lang="en-US" sz="2400" b="1" i="0" u="none" strike="noStrike" kern="1200" cap="none" spc="0" normalizeH="0" baseline="0" noProof="0" dirty="0">
                <a:ln>
                  <a:noFill/>
                </a:ln>
                <a:solidFill>
                  <a:schemeClr val="tx1"/>
                </a:solidFill>
                <a:effectLst/>
                <a:uLnTx/>
                <a:uFillTx/>
                <a:latin typeface="Calibri"/>
                <a:ea typeface=""/>
                <a:cs typeface="News Gothic MT"/>
              </a:rPr>
              <a:t>AnswerIT</a:t>
            </a: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11234" y="690480"/>
            <a:ext cx="9155233" cy="568361"/>
          </a:xfrm>
          <a:prstGeom prst="rect">
            <a:avLst/>
          </a:prstGeom>
          <a:noFill/>
        </p:spPr>
        <p:txBody>
          <a:bodyPr wrap="square" rtlCol="0">
            <a:spAutoFit/>
          </a:bodyPr>
          <a:lstStyle/>
          <a:p>
            <a:pPr>
              <a:lnSpc>
                <a:spcPct val="150000"/>
              </a:lnSpc>
            </a:pPr>
            <a:r>
              <a:rPr lang="en-GB" sz="2300" dirty="0"/>
              <a:t>1. Name animal cells A, B and C and describe their structure and function.</a:t>
            </a:r>
          </a:p>
        </p:txBody>
      </p:sp>
      <p:pic>
        <p:nvPicPr>
          <p:cNvPr id="8" name="Picture 7"/>
          <p:cNvPicPr>
            <a:picLocks noChangeAspect="1"/>
          </p:cNvPicPr>
          <p:nvPr/>
        </p:nvPicPr>
        <p:blipFill rotWithShape="1">
          <a:blip r:embed="rId3" cstate="print">
            <a:clrChange>
              <a:clrFrom>
                <a:srgbClr val="FFFFFF"/>
              </a:clrFrom>
              <a:clrTo>
                <a:srgbClr val="FFFFFF">
                  <a:alpha val="0"/>
                </a:srgbClr>
              </a:clrTo>
            </a:clrChange>
          </a:blip>
          <a:srcRect b="6635"/>
          <a:stretch/>
        </p:blipFill>
        <p:spPr>
          <a:xfrm>
            <a:off x="1702343" y="2105794"/>
            <a:ext cx="2725640" cy="1539230"/>
          </a:xfrm>
          <a:prstGeom prst="rect">
            <a:avLst/>
          </a:prstGeom>
        </p:spPr>
      </p:pic>
      <p:pic>
        <p:nvPicPr>
          <p:cNvPr id="7" name="Picture 2"/>
          <p:cNvPicPr>
            <a:picLocks noChangeAspect="1" noChangeArrowheads="1"/>
          </p:cNvPicPr>
          <p:nvPr/>
        </p:nvPicPr>
        <p:blipFill>
          <a:blip r:embed="rId4" cstate="print"/>
          <a:srcRect/>
          <a:stretch>
            <a:fillRect/>
          </a:stretch>
        </p:blipFill>
        <p:spPr bwMode="auto">
          <a:xfrm>
            <a:off x="2339752" y="5364051"/>
            <a:ext cx="1512168" cy="1017277"/>
          </a:xfrm>
          <a:prstGeom prst="rect">
            <a:avLst/>
          </a:prstGeom>
          <a:noFill/>
          <a:ln w="9525">
            <a:noFill/>
            <a:miter lim="800000"/>
            <a:headEnd/>
            <a:tailEnd/>
          </a:ln>
        </p:spPr>
      </p:pic>
      <p:pic>
        <p:nvPicPr>
          <p:cNvPr id="9" name="Picture 8" descr="GettyImages-584245312egg.jpg"/>
          <p:cNvPicPr>
            <a:picLocks noChangeAspect="1"/>
          </p:cNvPicPr>
          <p:nvPr/>
        </p:nvPicPr>
        <p:blipFill>
          <a:blip r:embed="rId5" cstate="print"/>
          <a:stretch>
            <a:fillRect/>
          </a:stretch>
        </p:blipFill>
        <p:spPr>
          <a:xfrm>
            <a:off x="2339752" y="3789040"/>
            <a:ext cx="1368152" cy="1368152"/>
          </a:xfrm>
          <a:prstGeom prst="rect">
            <a:avLst/>
          </a:prstGeom>
        </p:spPr>
      </p:pic>
    </p:spTree>
    <p:extLst>
      <p:ext uri="{BB962C8B-B14F-4D97-AF65-F5344CB8AC3E}">
        <p14:creationId xmlns:p14="http://schemas.microsoft.com/office/powerpoint/2010/main" val="5110908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7" name="TextBox 6"/>
          <p:cNvSpPr txBox="1"/>
          <p:nvPr/>
        </p:nvSpPr>
        <p:spPr>
          <a:xfrm>
            <a:off x="0" y="836712"/>
            <a:ext cx="6012160" cy="4955203"/>
          </a:xfrm>
          <a:prstGeom prst="rect">
            <a:avLst/>
          </a:prstGeom>
          <a:noFill/>
        </p:spPr>
        <p:txBody>
          <a:bodyPr wrap="square" rtlCol="0">
            <a:spAutoFit/>
          </a:bodyPr>
          <a:lstStyle/>
          <a:p>
            <a:r>
              <a:rPr lang="en-GB" sz="7200" b="1" dirty="0">
                <a:latin typeface="+mj-lt"/>
                <a:ea typeface="Beirut" charset="-78"/>
                <a:cs typeface="Beirut" charset="-78"/>
              </a:rPr>
              <a:t>LearnIT!</a:t>
            </a:r>
          </a:p>
          <a:p>
            <a:r>
              <a:rPr lang="en-GB" sz="7200" b="1" dirty="0">
                <a:latin typeface="+mj-lt"/>
                <a:ea typeface="Beirut" charset="-78"/>
                <a:cs typeface="Beirut" charset="-78"/>
              </a:rPr>
              <a:t>KnowIT!</a:t>
            </a:r>
          </a:p>
          <a:p>
            <a:endParaRPr lang="en-GB" dirty="0"/>
          </a:p>
          <a:p>
            <a:r>
              <a:rPr lang="en-GB" sz="3600" b="1" dirty="0">
                <a:solidFill>
                  <a:schemeClr val="tx1">
                    <a:lumMod val="50000"/>
                    <a:lumOff val="50000"/>
                  </a:schemeClr>
                </a:solidFill>
              </a:rPr>
              <a:t>Cell structure </a:t>
            </a:r>
          </a:p>
          <a:p>
            <a:r>
              <a:rPr lang="en-GB" sz="3600" b="1" dirty="0">
                <a:solidFill>
                  <a:schemeClr val="tx1">
                    <a:lumMod val="50000"/>
                    <a:lumOff val="50000"/>
                  </a:schemeClr>
                </a:solidFill>
              </a:rPr>
              <a:t>Part 3 (1.3-1.6)</a:t>
            </a:r>
          </a:p>
          <a:p>
            <a:endParaRPr lang="en-GB" sz="2800" dirty="0">
              <a:solidFill>
                <a:schemeClr val="tx1">
                  <a:lumMod val="50000"/>
                  <a:lumOff val="50000"/>
                </a:schemeClr>
              </a:solidFill>
            </a:endParaRPr>
          </a:p>
          <a:p>
            <a:pPr marL="457200" indent="-457200">
              <a:lnSpc>
                <a:spcPct val="150000"/>
              </a:lnSpc>
              <a:buFont typeface="Arial" charset="0"/>
              <a:buChar char="•"/>
            </a:pPr>
            <a:r>
              <a:rPr lang="en-GB" sz="2400" b="1" dirty="0">
                <a:solidFill>
                  <a:schemeClr val="tx1">
                    <a:lumMod val="50000"/>
                    <a:lumOff val="50000"/>
                  </a:schemeClr>
                </a:solidFill>
              </a:rPr>
              <a:t>Microscopy</a:t>
            </a:r>
          </a:p>
          <a:p>
            <a:endParaRPr lang="en-GB" dirty="0"/>
          </a:p>
        </p:txBody>
      </p:sp>
      <p:pic>
        <p:nvPicPr>
          <p:cNvPr id="6" name="Picture 5"/>
          <p:cNvPicPr>
            <a:picLocks noChangeAspect="1"/>
          </p:cNvPicPr>
          <p:nvPr/>
        </p:nvPicPr>
        <p:blipFill>
          <a:blip r:embed="rId3" cstate="print">
            <a:clrChange>
              <a:clrFrom>
                <a:srgbClr val="FFFFFF"/>
              </a:clrFrom>
              <a:clrTo>
                <a:srgbClr val="FFFFFF">
                  <a:alpha val="0"/>
                </a:srgbClr>
              </a:clrTo>
            </a:clrChange>
          </a:blip>
          <a:stretch>
            <a:fillRect/>
          </a:stretch>
        </p:blipFill>
        <p:spPr>
          <a:xfrm>
            <a:off x="2642398" y="0"/>
            <a:ext cx="6538114" cy="6525344"/>
          </a:xfrm>
          <a:prstGeom prst="rect">
            <a:avLst/>
          </a:prstGeom>
        </p:spPr>
      </p:pic>
    </p:spTree>
    <p:extLst>
      <p:ext uri="{BB962C8B-B14F-4D97-AF65-F5344CB8AC3E}">
        <p14:creationId xmlns:p14="http://schemas.microsoft.com/office/powerpoint/2010/main" val="16704523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23728" y="0"/>
            <a:ext cx="6876256" cy="657041"/>
          </a:xfrm>
        </p:spPr>
        <p:txBody>
          <a:bodyPr>
            <a:noAutofit/>
          </a:bodyPr>
          <a:lstStyle/>
          <a:p>
            <a:pPr marL="342900" lvl="1" algn="r" defTabSz="342900" rtl="0">
              <a:spcBef>
                <a:spcPct val="20000"/>
              </a:spcBef>
            </a:pPr>
            <a:r>
              <a:rPr lang="en-US" sz="2400" b="1" dirty="0">
                <a:solidFill>
                  <a:schemeClr val="accent6"/>
                </a:solidFill>
              </a:rPr>
              <a:t>Cell structure part 3- </a:t>
            </a:r>
            <a:r>
              <a:rPr kumimoji="0" lang="en-US" sz="2400" b="1" i="0" u="none" strike="noStrike" kern="1200" cap="none" spc="0" normalizeH="0" baseline="0" noProof="0" dirty="0">
                <a:ln>
                  <a:noFill/>
                </a:ln>
                <a:solidFill>
                  <a:schemeClr val="accent6"/>
                </a:solidFill>
                <a:effectLst/>
                <a:uLnTx/>
                <a:uFillTx/>
                <a:latin typeface="Calibri"/>
                <a:ea typeface=""/>
                <a:cs typeface="News Gothic MT"/>
              </a:rPr>
              <a:t>Microscopy</a:t>
            </a:r>
          </a:p>
        </p:txBody>
      </p:sp>
      <p:pic>
        <p:nvPicPr>
          <p:cNvPr id="7" name="Picture 6"/>
          <p:cNvPicPr>
            <a:picLocks noChangeAspect="1"/>
          </p:cNvPicPr>
          <p:nvPr/>
        </p:nvPicPr>
        <p:blipFill>
          <a:blip r:embed="rId3" cstate="print">
            <a:clrChange>
              <a:clrFrom>
                <a:srgbClr val="FFFFFF"/>
              </a:clrFrom>
              <a:clrTo>
                <a:srgbClr val="FFFFFF">
                  <a:alpha val="0"/>
                </a:srgbClr>
              </a:clrTo>
            </a:clrChange>
          </a:blip>
          <a:stretch>
            <a:fillRect/>
          </a:stretch>
        </p:blipFill>
        <p:spPr>
          <a:xfrm>
            <a:off x="5230746" y="604401"/>
            <a:ext cx="2653622" cy="2306124"/>
          </a:xfrm>
          <a:prstGeom prst="rect">
            <a:avLst/>
          </a:prstGeom>
        </p:spPr>
      </p:pic>
      <p:sp>
        <p:nvSpPr>
          <p:cNvPr id="8" name="Rectangle 7"/>
          <p:cNvSpPr/>
          <p:nvPr/>
        </p:nvSpPr>
        <p:spPr>
          <a:xfrm>
            <a:off x="6516215" y="5805264"/>
            <a:ext cx="2411761" cy="830997"/>
          </a:xfrm>
          <a:prstGeom prst="rect">
            <a:avLst/>
          </a:prstGeom>
        </p:spPr>
        <p:txBody>
          <a:bodyPr wrap="square">
            <a:spAutoFit/>
          </a:bodyPr>
          <a:lstStyle/>
          <a:p>
            <a:r>
              <a:rPr lang="en-GB" sz="2400" dirty="0">
                <a:hlinkClick r:id="rId4"/>
              </a:rPr>
              <a:t>Video - Types of microscopes</a:t>
            </a:r>
            <a:endParaRPr lang="en-GB" sz="2400" dirty="0"/>
          </a:p>
        </p:txBody>
      </p:sp>
      <p:pic>
        <p:nvPicPr>
          <p:cNvPr id="10" name="Picture 9"/>
          <p:cNvPicPr>
            <a:picLocks noChangeAspect="1"/>
          </p:cNvPicPr>
          <p:nvPr/>
        </p:nvPicPr>
        <p:blipFill>
          <a:blip r:embed="rId5" cstate="print"/>
          <a:stretch>
            <a:fillRect/>
          </a:stretch>
        </p:blipFill>
        <p:spPr>
          <a:xfrm>
            <a:off x="528724" y="718505"/>
            <a:ext cx="3041150" cy="2104016"/>
          </a:xfrm>
          <a:prstGeom prst="rect">
            <a:avLst/>
          </a:prstGeom>
        </p:spPr>
      </p:pic>
      <p:sp>
        <p:nvSpPr>
          <p:cNvPr id="11" name="TextBox 10"/>
          <p:cNvSpPr txBox="1"/>
          <p:nvPr/>
        </p:nvSpPr>
        <p:spPr>
          <a:xfrm>
            <a:off x="329514" y="2743078"/>
            <a:ext cx="3240360" cy="707886"/>
          </a:xfrm>
          <a:prstGeom prst="rect">
            <a:avLst/>
          </a:prstGeom>
          <a:noFill/>
        </p:spPr>
        <p:txBody>
          <a:bodyPr wrap="square" rtlCol="0">
            <a:spAutoFit/>
          </a:bodyPr>
          <a:lstStyle/>
          <a:p>
            <a:pPr algn="ctr"/>
            <a:r>
              <a:rPr lang="en-GB" sz="2000" b="1" dirty="0">
                <a:solidFill>
                  <a:schemeClr val="accent6">
                    <a:lumMod val="75000"/>
                  </a:schemeClr>
                </a:solidFill>
              </a:rPr>
              <a:t>light microscope</a:t>
            </a:r>
          </a:p>
          <a:p>
            <a:pPr algn="ctr"/>
            <a:r>
              <a:rPr lang="en-GB" sz="2000" b="1" dirty="0"/>
              <a:t>First used in 1590’s</a:t>
            </a:r>
          </a:p>
        </p:txBody>
      </p:sp>
      <p:sp>
        <p:nvSpPr>
          <p:cNvPr id="13" name="TextBox 12"/>
          <p:cNvSpPr txBox="1"/>
          <p:nvPr/>
        </p:nvSpPr>
        <p:spPr>
          <a:xfrm>
            <a:off x="5254998" y="2758906"/>
            <a:ext cx="3240360" cy="707886"/>
          </a:xfrm>
          <a:prstGeom prst="rect">
            <a:avLst/>
          </a:prstGeom>
          <a:noFill/>
        </p:spPr>
        <p:txBody>
          <a:bodyPr wrap="square" rtlCol="0">
            <a:spAutoFit/>
          </a:bodyPr>
          <a:lstStyle/>
          <a:p>
            <a:pPr algn="ctr"/>
            <a:r>
              <a:rPr lang="en-GB" sz="2000" b="1" dirty="0">
                <a:solidFill>
                  <a:schemeClr val="accent6">
                    <a:lumMod val="75000"/>
                  </a:schemeClr>
                </a:solidFill>
              </a:rPr>
              <a:t>electron microscope</a:t>
            </a:r>
          </a:p>
          <a:p>
            <a:pPr algn="ctr"/>
            <a:r>
              <a:rPr lang="en-GB" sz="2000" b="1" dirty="0"/>
              <a:t>First used in 1960’s</a:t>
            </a:r>
          </a:p>
        </p:txBody>
      </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15305" y="949577"/>
            <a:ext cx="480053" cy="720080"/>
          </a:xfrm>
          <a:prstGeom prst="rect">
            <a:avLst/>
          </a:prstGeom>
        </p:spPr>
      </p:pic>
      <p:graphicFrame>
        <p:nvGraphicFramePr>
          <p:cNvPr id="16" name="Table 15"/>
          <p:cNvGraphicFramePr>
            <a:graphicFrameLocks noGrp="1"/>
          </p:cNvGraphicFramePr>
          <p:nvPr>
            <p:extLst>
              <p:ext uri="{D42A27DB-BD31-4B8C-83A1-F6EECF244321}">
                <p14:modId xmlns:p14="http://schemas.microsoft.com/office/powerpoint/2010/main" val="357682520"/>
              </p:ext>
            </p:extLst>
          </p:nvPr>
        </p:nvGraphicFramePr>
        <p:xfrm>
          <a:off x="179512" y="3453224"/>
          <a:ext cx="8820471" cy="2352040"/>
        </p:xfrm>
        <a:graphic>
          <a:graphicData uri="http://schemas.openxmlformats.org/drawingml/2006/table">
            <a:tbl>
              <a:tblPr firstRow="1" bandRow="1">
                <a:tableStyleId>{2D5ABB26-0587-4C30-8999-92F81FD0307C}</a:tableStyleId>
              </a:tblPr>
              <a:tblGrid>
                <a:gridCol w="2232248">
                  <a:extLst>
                    <a:ext uri="{9D8B030D-6E8A-4147-A177-3AD203B41FA5}">
                      <a16:colId xmlns:a16="http://schemas.microsoft.com/office/drawing/2014/main" val="20000"/>
                    </a:ext>
                  </a:extLst>
                </a:gridCol>
                <a:gridCol w="2664296">
                  <a:extLst>
                    <a:ext uri="{9D8B030D-6E8A-4147-A177-3AD203B41FA5}">
                      <a16:colId xmlns:a16="http://schemas.microsoft.com/office/drawing/2014/main" val="20001"/>
                    </a:ext>
                  </a:extLst>
                </a:gridCol>
                <a:gridCol w="3923927">
                  <a:extLst>
                    <a:ext uri="{9D8B030D-6E8A-4147-A177-3AD203B41FA5}">
                      <a16:colId xmlns:a16="http://schemas.microsoft.com/office/drawing/2014/main" val="20002"/>
                    </a:ext>
                  </a:extLst>
                </a:gridCol>
              </a:tblGrid>
              <a:tr h="370840">
                <a:tc>
                  <a:txBody>
                    <a:bodyPr/>
                    <a:lstStyle/>
                    <a:p>
                      <a:pPr algn="ctr"/>
                      <a:r>
                        <a:rPr lang="en-GB" sz="1800" dirty="0"/>
                        <a:t>Feature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a:r>
                        <a:rPr lang="en-GB" sz="1800" dirty="0"/>
                        <a:t>Light (optical) microscope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a:r>
                        <a:rPr lang="en-GB" sz="1800" dirty="0"/>
                        <a:t>Electron microscope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0000"/>
                  </a:ext>
                </a:extLst>
              </a:tr>
              <a:tr h="370840">
                <a:tc>
                  <a:txBody>
                    <a:bodyPr/>
                    <a:lstStyle/>
                    <a:p>
                      <a:pPr algn="ctr"/>
                      <a:r>
                        <a:rPr lang="en-GB" sz="2000" b="1" dirty="0"/>
                        <a:t>Radiation used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dirty="0"/>
                        <a:t>Light rays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dirty="0"/>
                        <a:t>Electron beams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70840">
                <a:tc>
                  <a:txBody>
                    <a:bodyPr/>
                    <a:lstStyle/>
                    <a:p>
                      <a:pPr algn="ctr"/>
                      <a:r>
                        <a:rPr lang="en-GB" sz="2000" b="1" dirty="0"/>
                        <a:t>Max</a:t>
                      </a:r>
                      <a:r>
                        <a:rPr lang="en-GB" sz="2000" b="1" baseline="0" dirty="0"/>
                        <a:t> magnification </a:t>
                      </a:r>
                      <a:endParaRPr lang="en-GB"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dirty="0"/>
                        <a:t>~</a:t>
                      </a:r>
                      <a:r>
                        <a:rPr lang="en-GB" sz="2000" baseline="0" dirty="0"/>
                        <a:t> 1500 times</a:t>
                      </a:r>
                      <a:endParaRPr lang="en-GB"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dirty="0"/>
                        <a:t>~ 2 000 000 times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70840">
                <a:tc>
                  <a:txBody>
                    <a:bodyPr/>
                    <a:lstStyle/>
                    <a:p>
                      <a:pPr algn="ctr"/>
                      <a:r>
                        <a:rPr lang="en-GB" sz="2000" b="1" dirty="0"/>
                        <a:t>Resolution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dirty="0"/>
                        <a:t>200nm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dirty="0"/>
                        <a:t>0.2nm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70840">
                <a:tc>
                  <a:txBody>
                    <a:bodyPr/>
                    <a:lstStyle/>
                    <a:p>
                      <a:pPr algn="ctr"/>
                      <a:r>
                        <a:rPr lang="en-GB" sz="2000" b="1" dirty="0"/>
                        <a:t>Size of microscope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dirty="0"/>
                        <a:t>Small</a:t>
                      </a:r>
                      <a:r>
                        <a:rPr lang="en-GB" sz="2000" baseline="0" dirty="0"/>
                        <a:t> and portable</a:t>
                      </a:r>
                      <a:endParaRPr lang="en-GB"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dirty="0"/>
                        <a:t>Very large and not portable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70840">
                <a:tc>
                  <a:txBody>
                    <a:bodyPr/>
                    <a:lstStyle/>
                    <a:p>
                      <a:pPr algn="ctr"/>
                      <a:r>
                        <a:rPr lang="en-GB" sz="2000" b="1" dirty="0"/>
                        <a:t>Cost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baseline="0" dirty="0"/>
                        <a:t> ~</a:t>
                      </a:r>
                      <a:r>
                        <a:rPr lang="en-GB" sz="2000" dirty="0"/>
                        <a:t>£100</a:t>
                      </a:r>
                      <a:r>
                        <a:rPr lang="en-GB" sz="2000" baseline="0" dirty="0"/>
                        <a:t> for a school one</a:t>
                      </a:r>
                      <a:endParaRPr lang="en-GB"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baseline="0" dirty="0"/>
                        <a:t>Several £100,000 to £1 million plus</a:t>
                      </a:r>
                      <a:endParaRPr lang="en-GB"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17" name="TextBox 16"/>
          <p:cNvSpPr txBox="1"/>
          <p:nvPr/>
        </p:nvSpPr>
        <p:spPr>
          <a:xfrm>
            <a:off x="179512" y="5766355"/>
            <a:ext cx="6264696" cy="830997"/>
          </a:xfrm>
          <a:prstGeom prst="rect">
            <a:avLst/>
          </a:prstGeom>
          <a:noFill/>
        </p:spPr>
        <p:txBody>
          <a:bodyPr wrap="square" rtlCol="0">
            <a:spAutoFit/>
          </a:bodyPr>
          <a:lstStyle/>
          <a:p>
            <a:r>
              <a:rPr lang="en-GB" sz="2400" b="1" dirty="0">
                <a:solidFill>
                  <a:schemeClr val="accent6">
                    <a:lumMod val="75000"/>
                  </a:schemeClr>
                </a:solidFill>
              </a:rPr>
              <a:t>Resolution: </a:t>
            </a:r>
            <a:r>
              <a:rPr lang="en-GB" sz="2400" dirty="0"/>
              <a:t>The </a:t>
            </a:r>
            <a:r>
              <a:rPr lang="en-GB" sz="2400" b="1" dirty="0"/>
              <a:t>shortest</a:t>
            </a:r>
            <a:r>
              <a:rPr lang="en-GB" sz="2400" dirty="0"/>
              <a:t> </a:t>
            </a:r>
            <a:r>
              <a:rPr lang="en-GB" sz="2400" b="1" dirty="0"/>
              <a:t>distance</a:t>
            </a:r>
            <a:r>
              <a:rPr lang="en-GB" sz="2400" dirty="0"/>
              <a:t> between </a:t>
            </a:r>
            <a:r>
              <a:rPr lang="en-GB" sz="2400" b="1" dirty="0"/>
              <a:t>two objects </a:t>
            </a:r>
            <a:r>
              <a:rPr lang="en-GB" sz="2400" dirty="0"/>
              <a:t>that can be seen clearly. </a:t>
            </a:r>
          </a:p>
        </p:txBody>
      </p:sp>
    </p:spTree>
    <p:extLst>
      <p:ext uri="{BB962C8B-B14F-4D97-AF65-F5344CB8AC3E}">
        <p14:creationId xmlns:p14="http://schemas.microsoft.com/office/powerpoint/2010/main" val="20007492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56436" y="-14024"/>
            <a:ext cx="6876256" cy="657041"/>
          </a:xfrm>
        </p:spPr>
        <p:txBody>
          <a:bodyPr>
            <a:noAutofit/>
          </a:bodyPr>
          <a:lstStyle/>
          <a:p>
            <a:pPr marL="342900" lvl="1" algn="r" defTabSz="342900" rtl="0">
              <a:spcBef>
                <a:spcPct val="20000"/>
              </a:spcBef>
            </a:pPr>
            <a:r>
              <a:rPr lang="en-US" sz="2400" b="1" dirty="0">
                <a:solidFill>
                  <a:schemeClr val="accent6"/>
                </a:solidFill>
              </a:rPr>
              <a:t>Cell structure part 3 - </a:t>
            </a:r>
            <a:r>
              <a:rPr kumimoji="0" lang="en-US" sz="2400" b="1" i="0" u="none" strike="noStrike" kern="1200" cap="none" spc="0" normalizeH="0" baseline="0" noProof="0" dirty="0">
                <a:ln>
                  <a:noFill/>
                </a:ln>
                <a:solidFill>
                  <a:schemeClr val="accent6"/>
                </a:solidFill>
                <a:effectLst/>
                <a:uLnTx/>
                <a:uFillTx/>
                <a:latin typeface="Calibri"/>
                <a:ea typeface=""/>
                <a:cs typeface="News Gothic MT"/>
              </a:rPr>
              <a:t>Microscopy</a:t>
            </a:r>
          </a:p>
        </p:txBody>
      </p:sp>
      <p:sp>
        <p:nvSpPr>
          <p:cNvPr id="3" name="Rectangle 2"/>
          <p:cNvSpPr/>
          <p:nvPr/>
        </p:nvSpPr>
        <p:spPr>
          <a:xfrm>
            <a:off x="11308" y="718115"/>
            <a:ext cx="9132692" cy="1200329"/>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sz="2400" b="1" dirty="0">
                <a:solidFill>
                  <a:schemeClr val="accent6">
                    <a:lumMod val="75000"/>
                  </a:schemeClr>
                </a:solidFill>
              </a:rPr>
              <a:t>Electron microscopes</a:t>
            </a:r>
            <a:r>
              <a:rPr lang="en-US" sz="2400" dirty="0">
                <a:solidFill>
                  <a:schemeClr val="accent6">
                    <a:lumMod val="75000"/>
                  </a:schemeClr>
                </a:solidFill>
              </a:rPr>
              <a:t> </a:t>
            </a:r>
            <a:r>
              <a:rPr lang="en-US" sz="2400" dirty="0"/>
              <a:t>have a </a:t>
            </a:r>
            <a:r>
              <a:rPr lang="en-US" sz="2400" b="1" dirty="0">
                <a:solidFill>
                  <a:schemeClr val="accent6">
                    <a:lumMod val="75000"/>
                  </a:schemeClr>
                </a:solidFill>
              </a:rPr>
              <a:t>higher</a:t>
            </a:r>
            <a:r>
              <a:rPr lang="en-US" sz="2400" dirty="0"/>
              <a:t> magnification and resolution than </a:t>
            </a:r>
            <a:r>
              <a:rPr lang="en-US" sz="2400" b="1" dirty="0">
                <a:solidFill>
                  <a:schemeClr val="accent6">
                    <a:lumMod val="75000"/>
                  </a:schemeClr>
                </a:solidFill>
              </a:rPr>
              <a:t>light microscopes</a:t>
            </a:r>
            <a:r>
              <a:rPr lang="en-US" sz="2400" dirty="0"/>
              <a:t>. This means that scientists can see more sub- cellular structures (structures within the cells) with greater clarity.</a:t>
            </a:r>
          </a:p>
        </p:txBody>
      </p:sp>
      <p:pic>
        <p:nvPicPr>
          <p:cNvPr id="4" name="Picture 3"/>
          <p:cNvPicPr>
            <a:picLocks noChangeAspect="1"/>
          </p:cNvPicPr>
          <p:nvPr/>
        </p:nvPicPr>
        <p:blipFill>
          <a:blip r:embed="rId3" cstate="print"/>
          <a:stretch>
            <a:fillRect/>
          </a:stretch>
        </p:blipFill>
        <p:spPr>
          <a:xfrm>
            <a:off x="433706" y="2074580"/>
            <a:ext cx="3274198" cy="2447032"/>
          </a:xfrm>
          <a:prstGeom prst="rect">
            <a:avLst/>
          </a:prstGeom>
        </p:spPr>
      </p:pic>
      <p:pic>
        <p:nvPicPr>
          <p:cNvPr id="5" name="Picture 4"/>
          <p:cNvPicPr>
            <a:picLocks noChangeAspect="1"/>
          </p:cNvPicPr>
          <p:nvPr/>
        </p:nvPicPr>
        <p:blipFill>
          <a:blip r:embed="rId4" cstate="print"/>
          <a:stretch>
            <a:fillRect/>
          </a:stretch>
        </p:blipFill>
        <p:spPr>
          <a:xfrm>
            <a:off x="4932040" y="2073265"/>
            <a:ext cx="3769752" cy="2447032"/>
          </a:xfrm>
          <a:prstGeom prst="rect">
            <a:avLst/>
          </a:prstGeom>
        </p:spPr>
      </p:pic>
      <p:sp>
        <p:nvSpPr>
          <p:cNvPr id="6" name="Rectangle 5"/>
          <p:cNvSpPr/>
          <p:nvPr/>
        </p:nvSpPr>
        <p:spPr>
          <a:xfrm>
            <a:off x="4512871" y="4662712"/>
            <a:ext cx="4619820" cy="1569660"/>
          </a:xfrm>
          <a:prstGeom prst="rect">
            <a:avLst/>
          </a:prstGeom>
        </p:spPr>
        <p:txBody>
          <a:bodyPr wrap="square">
            <a:spAutoFit/>
          </a:bodyPr>
          <a:lstStyle/>
          <a:p>
            <a:pPr algn="ctr"/>
            <a:r>
              <a:rPr lang="en-US" sz="2400" b="1" u="sng" dirty="0">
                <a:solidFill>
                  <a:schemeClr val="accent6">
                    <a:lumMod val="75000"/>
                  </a:schemeClr>
                </a:solidFill>
              </a:rPr>
              <a:t>Electron microscopes image</a:t>
            </a:r>
          </a:p>
          <a:p>
            <a:pPr algn="ctr"/>
            <a:r>
              <a:rPr lang="en-US" sz="2400" dirty="0"/>
              <a:t>can let us see the </a:t>
            </a:r>
            <a:r>
              <a:rPr lang="en-US" sz="2400" b="1" dirty="0">
                <a:solidFill>
                  <a:schemeClr val="accent6">
                    <a:lumMod val="75000"/>
                  </a:schemeClr>
                </a:solidFill>
              </a:rPr>
              <a:t>internal structures </a:t>
            </a:r>
            <a:r>
              <a:rPr lang="en-US" sz="2400" dirty="0"/>
              <a:t>of a chloroplast and mitochondrion.</a:t>
            </a:r>
          </a:p>
        </p:txBody>
      </p:sp>
      <p:sp>
        <p:nvSpPr>
          <p:cNvPr id="9" name="Rectangle 8"/>
          <p:cNvSpPr/>
          <p:nvPr/>
        </p:nvSpPr>
        <p:spPr>
          <a:xfrm>
            <a:off x="251520" y="4662712"/>
            <a:ext cx="3456384" cy="1569660"/>
          </a:xfrm>
          <a:prstGeom prst="rect">
            <a:avLst/>
          </a:prstGeom>
        </p:spPr>
        <p:txBody>
          <a:bodyPr wrap="square">
            <a:spAutoFit/>
          </a:bodyPr>
          <a:lstStyle/>
          <a:p>
            <a:pPr algn="ctr"/>
            <a:r>
              <a:rPr lang="en-US" sz="2400" b="1" u="sng" dirty="0">
                <a:solidFill>
                  <a:schemeClr val="accent6">
                    <a:lumMod val="75000"/>
                  </a:schemeClr>
                </a:solidFill>
              </a:rPr>
              <a:t>Light microscopes image</a:t>
            </a:r>
          </a:p>
          <a:p>
            <a:pPr algn="ctr"/>
            <a:r>
              <a:rPr lang="en-US" sz="2400" dirty="0"/>
              <a:t>can let us see </a:t>
            </a:r>
            <a:r>
              <a:rPr lang="en-US" sz="2400" b="1" dirty="0">
                <a:solidFill>
                  <a:schemeClr val="accent6">
                    <a:lumMod val="75000"/>
                  </a:schemeClr>
                </a:solidFill>
              </a:rPr>
              <a:t>structures</a:t>
            </a:r>
            <a:r>
              <a:rPr lang="en-US" sz="2400" dirty="0"/>
              <a:t> like nuclei and mitochondria.</a:t>
            </a:r>
          </a:p>
        </p:txBody>
      </p:sp>
      <p:sp>
        <p:nvSpPr>
          <p:cNvPr id="10" name="Left Arrow 9"/>
          <p:cNvSpPr/>
          <p:nvPr/>
        </p:nvSpPr>
        <p:spPr>
          <a:xfrm rot="19967557">
            <a:off x="2382633" y="2479303"/>
            <a:ext cx="1259501" cy="492367"/>
          </a:xfrm>
          <a:prstGeom prst="leftArrow">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a:t>nucleus</a:t>
            </a:r>
          </a:p>
        </p:txBody>
      </p:sp>
      <p:sp>
        <p:nvSpPr>
          <p:cNvPr id="11" name="Left Arrow 10"/>
          <p:cNvSpPr/>
          <p:nvPr/>
        </p:nvSpPr>
        <p:spPr>
          <a:xfrm rot="19500000">
            <a:off x="2767531" y="3197794"/>
            <a:ext cx="1608809" cy="492367"/>
          </a:xfrm>
          <a:prstGeom prst="leftArrow">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a:t>mitochondria</a:t>
            </a:r>
          </a:p>
        </p:txBody>
      </p:sp>
      <p:sp>
        <p:nvSpPr>
          <p:cNvPr id="12" name="Left Arrow 11"/>
          <p:cNvSpPr/>
          <p:nvPr/>
        </p:nvSpPr>
        <p:spPr>
          <a:xfrm rot="2133571">
            <a:off x="7262420" y="4056349"/>
            <a:ext cx="1820116" cy="492367"/>
          </a:xfrm>
          <a:prstGeom prst="leftArrow">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a:t>mitochondrion</a:t>
            </a:r>
          </a:p>
        </p:txBody>
      </p:sp>
      <p:sp>
        <p:nvSpPr>
          <p:cNvPr id="13" name="Oval 12"/>
          <p:cNvSpPr/>
          <p:nvPr/>
        </p:nvSpPr>
        <p:spPr>
          <a:xfrm rot="2233335">
            <a:off x="2586595" y="3821898"/>
            <a:ext cx="424595" cy="231274"/>
          </a:xfrm>
          <a:prstGeom prst="ellipse">
            <a:avLst/>
          </a:prstGeom>
          <a:noFill/>
          <a:ln w="3810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3987727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56436" y="-14024"/>
            <a:ext cx="6876256" cy="657041"/>
          </a:xfrm>
        </p:spPr>
        <p:txBody>
          <a:bodyPr>
            <a:noAutofit/>
          </a:bodyPr>
          <a:lstStyle/>
          <a:p>
            <a:pPr marL="342900" lvl="1" algn="r" defTabSz="342900" rtl="0">
              <a:spcBef>
                <a:spcPct val="20000"/>
              </a:spcBef>
            </a:pPr>
            <a:r>
              <a:rPr lang="en-US" sz="2400" b="1" dirty="0">
                <a:solidFill>
                  <a:schemeClr val="accent6"/>
                </a:solidFill>
              </a:rPr>
              <a:t>Cell structure part 3 - </a:t>
            </a:r>
            <a:r>
              <a:rPr kumimoji="0" lang="en-US" sz="2400" b="1" i="0" u="none" strike="noStrike" kern="1200" cap="none" spc="0" normalizeH="0" baseline="0" noProof="0" dirty="0">
                <a:ln>
                  <a:noFill/>
                </a:ln>
                <a:solidFill>
                  <a:schemeClr val="accent6"/>
                </a:solidFill>
                <a:effectLst/>
                <a:uLnTx/>
                <a:uFillTx/>
                <a:latin typeface="Calibri"/>
                <a:ea typeface=""/>
                <a:cs typeface="News Gothic MT"/>
              </a:rPr>
              <a:t>Microscopy</a:t>
            </a:r>
          </a:p>
        </p:txBody>
      </p:sp>
      <p:sp>
        <p:nvSpPr>
          <p:cNvPr id="12" name="TextBox 11"/>
          <p:cNvSpPr txBox="1"/>
          <p:nvPr/>
        </p:nvSpPr>
        <p:spPr>
          <a:xfrm>
            <a:off x="11308" y="620688"/>
            <a:ext cx="9132692" cy="1000274"/>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GB" sz="2400" dirty="0"/>
              <a:t>You can </a:t>
            </a:r>
            <a:r>
              <a:rPr lang="en-GB" sz="2400" b="1" dirty="0">
                <a:solidFill>
                  <a:schemeClr val="accent6">
                    <a:lumMod val="75000"/>
                  </a:schemeClr>
                </a:solidFill>
              </a:rPr>
              <a:t>calculate</a:t>
            </a:r>
            <a:r>
              <a:rPr lang="en-GB" sz="2400" dirty="0">
                <a:solidFill>
                  <a:schemeClr val="accent6">
                    <a:lumMod val="75000"/>
                  </a:schemeClr>
                </a:solidFill>
              </a:rPr>
              <a:t> </a:t>
            </a:r>
            <a:r>
              <a:rPr lang="en-GB" sz="2400" dirty="0"/>
              <a:t>the magnification of an image by using the equation:               </a:t>
            </a:r>
          </a:p>
          <a:p>
            <a:pPr algn="ctr"/>
            <a:endParaRPr lang="en-GB" sz="1100" b="1" dirty="0">
              <a:solidFill>
                <a:schemeClr val="accent6">
                  <a:lumMod val="75000"/>
                </a:schemeClr>
              </a:solidFill>
            </a:endParaRPr>
          </a:p>
          <a:p>
            <a:endParaRPr lang="en-GB" sz="2400" dirty="0"/>
          </a:p>
        </p:txBody>
      </p:sp>
      <p:sp>
        <p:nvSpPr>
          <p:cNvPr id="18" name="TextBox 17"/>
          <p:cNvSpPr txBox="1"/>
          <p:nvPr/>
        </p:nvSpPr>
        <p:spPr>
          <a:xfrm>
            <a:off x="144912" y="6202828"/>
            <a:ext cx="8315520" cy="369332"/>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GB" dirty="0"/>
              <a:t>You may need to be able rearrange to change the </a:t>
            </a:r>
            <a:r>
              <a:rPr lang="en-GB" b="1" dirty="0"/>
              <a:t>subject</a:t>
            </a:r>
            <a:r>
              <a:rPr lang="en-GB" dirty="0"/>
              <a:t> of the equation. </a:t>
            </a:r>
          </a:p>
        </p:txBody>
      </p:sp>
      <p:grpSp>
        <p:nvGrpSpPr>
          <p:cNvPr id="17" name="Group 16"/>
          <p:cNvGrpSpPr/>
          <p:nvPr/>
        </p:nvGrpSpPr>
        <p:grpSpPr>
          <a:xfrm>
            <a:off x="-263038" y="1519202"/>
            <a:ext cx="4956502" cy="815081"/>
            <a:chOff x="1261143" y="1616911"/>
            <a:chExt cx="6153354" cy="815081"/>
          </a:xfrm>
        </p:grpSpPr>
        <p:sp>
          <p:nvSpPr>
            <p:cNvPr id="15" name="TextBox 14"/>
            <p:cNvSpPr txBox="1"/>
            <p:nvPr/>
          </p:nvSpPr>
          <p:spPr>
            <a:xfrm>
              <a:off x="3592419" y="2031882"/>
              <a:ext cx="3822078" cy="400110"/>
            </a:xfrm>
            <a:prstGeom prst="rect">
              <a:avLst/>
            </a:prstGeom>
            <a:noFill/>
          </p:spPr>
          <p:txBody>
            <a:bodyPr wrap="square" rtlCol="0">
              <a:spAutoFit/>
            </a:bodyPr>
            <a:lstStyle/>
            <a:p>
              <a:r>
                <a:rPr lang="en-GB" sz="2000" b="1" dirty="0">
                  <a:solidFill>
                    <a:schemeClr val="accent6">
                      <a:lumMod val="75000"/>
                    </a:schemeClr>
                  </a:solidFill>
                </a:rPr>
                <a:t>real size of the </a:t>
              </a:r>
              <a:r>
                <a:rPr lang="en-GB" sz="2000" b="1" dirty="0"/>
                <a:t>object A</a:t>
              </a:r>
            </a:p>
          </p:txBody>
        </p:sp>
        <p:sp>
          <p:nvSpPr>
            <p:cNvPr id="7" name="Rectangle 6"/>
            <p:cNvSpPr/>
            <p:nvPr/>
          </p:nvSpPr>
          <p:spPr>
            <a:xfrm>
              <a:off x="1261143" y="1616911"/>
              <a:ext cx="5555580" cy="400110"/>
            </a:xfrm>
            <a:prstGeom prst="rect">
              <a:avLst/>
            </a:prstGeom>
          </p:spPr>
          <p:txBody>
            <a:bodyPr wrap="square">
              <a:spAutoFit/>
            </a:bodyPr>
            <a:lstStyle/>
            <a:p>
              <a:pPr algn="ctr"/>
              <a:r>
                <a:rPr lang="en-GB" sz="2000" b="1" dirty="0"/>
                <a:t>magnification M</a:t>
              </a:r>
              <a:r>
                <a:rPr lang="en-GB" sz="2000" b="1" dirty="0">
                  <a:solidFill>
                    <a:schemeClr val="accent6">
                      <a:lumMod val="75000"/>
                    </a:schemeClr>
                  </a:solidFill>
                </a:rPr>
                <a:t> =   size of </a:t>
              </a:r>
              <a:r>
                <a:rPr lang="en-GB" sz="2000" b="1" dirty="0"/>
                <a:t>image </a:t>
              </a:r>
              <a:r>
                <a:rPr lang="en-GB" sz="2000" b="1" dirty="0">
                  <a:latin typeface="Times" charset="0"/>
                  <a:ea typeface="Times" charset="0"/>
                  <a:cs typeface="Times" charset="0"/>
                </a:rPr>
                <a:t>I</a:t>
              </a:r>
            </a:p>
          </p:txBody>
        </p:sp>
        <p:cxnSp>
          <p:nvCxnSpPr>
            <p:cNvPr id="10" name="Straight Connector 9"/>
            <p:cNvCxnSpPr/>
            <p:nvPr/>
          </p:nvCxnSpPr>
          <p:spPr>
            <a:xfrm>
              <a:off x="4257647" y="2031882"/>
              <a:ext cx="2112097" cy="52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6" name="Rectangle 15"/>
          <p:cNvSpPr/>
          <p:nvPr/>
        </p:nvSpPr>
        <p:spPr>
          <a:xfrm>
            <a:off x="4283969" y="1052736"/>
            <a:ext cx="4848724" cy="203132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GB" b="1" dirty="0">
                <a:solidFill>
                  <a:schemeClr val="tx1"/>
                </a:solidFill>
              </a:rPr>
              <a:t>MAGNIFICATION: </a:t>
            </a:r>
            <a:r>
              <a:rPr lang="en-GB" dirty="0"/>
              <a:t>the number of times bigger the image looks compared to the object</a:t>
            </a:r>
          </a:p>
          <a:p>
            <a:r>
              <a:rPr lang="en-GB" b="1" dirty="0">
                <a:solidFill>
                  <a:schemeClr val="tx1"/>
                </a:solidFill>
              </a:rPr>
              <a:t>IMAGE</a:t>
            </a:r>
            <a:r>
              <a:rPr lang="en-GB" dirty="0">
                <a:solidFill>
                  <a:schemeClr val="tx1"/>
                </a:solidFill>
              </a:rPr>
              <a:t>: what is viewed through the microscope lenses</a:t>
            </a:r>
          </a:p>
          <a:p>
            <a:r>
              <a:rPr lang="en-GB" b="1" dirty="0">
                <a:solidFill>
                  <a:schemeClr val="tx1"/>
                </a:solidFill>
              </a:rPr>
              <a:t>OBJECT</a:t>
            </a:r>
            <a:r>
              <a:rPr lang="en-GB" dirty="0">
                <a:solidFill>
                  <a:schemeClr val="tx1"/>
                </a:solidFill>
              </a:rPr>
              <a:t>: the </a:t>
            </a:r>
            <a:r>
              <a:rPr lang="en-GB" b="1" dirty="0">
                <a:solidFill>
                  <a:schemeClr val="tx1"/>
                </a:solidFill>
              </a:rPr>
              <a:t>ACTUAL</a:t>
            </a:r>
            <a:r>
              <a:rPr lang="en-GB" dirty="0">
                <a:solidFill>
                  <a:schemeClr val="tx1"/>
                </a:solidFill>
              </a:rPr>
              <a:t> specimen under microscope.</a:t>
            </a:r>
          </a:p>
          <a:p>
            <a:r>
              <a:rPr lang="en-GB" dirty="0">
                <a:solidFill>
                  <a:schemeClr val="tx1"/>
                </a:solidFill>
              </a:rPr>
              <a:t>Make sure the image and object size have the same units.</a:t>
            </a:r>
          </a:p>
        </p:txBody>
      </p:sp>
      <p:sp>
        <p:nvSpPr>
          <p:cNvPr id="23" name="Rectangle 22"/>
          <p:cNvSpPr/>
          <p:nvPr/>
        </p:nvSpPr>
        <p:spPr>
          <a:xfrm>
            <a:off x="144912" y="2995205"/>
            <a:ext cx="8987780" cy="317009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GB" sz="2000" b="1" dirty="0"/>
              <a:t>WORKED EXAMPLE 1:</a:t>
            </a:r>
          </a:p>
          <a:p>
            <a:pPr>
              <a:lnSpc>
                <a:spcPct val="150000"/>
              </a:lnSpc>
            </a:pPr>
            <a:r>
              <a:rPr lang="en-GB" sz="2000" dirty="0"/>
              <a:t>A magnified animal cell structure has a diameter of 6 mm.</a:t>
            </a:r>
          </a:p>
          <a:p>
            <a:pPr>
              <a:lnSpc>
                <a:spcPct val="150000"/>
              </a:lnSpc>
            </a:pPr>
            <a:r>
              <a:rPr lang="en-GB" sz="2000" dirty="0"/>
              <a:t>The actual diameter of the structure is 0.15mm. </a:t>
            </a:r>
          </a:p>
          <a:p>
            <a:pPr>
              <a:lnSpc>
                <a:spcPct val="150000"/>
              </a:lnSpc>
            </a:pPr>
            <a:r>
              <a:rPr lang="en-GB" sz="2000" dirty="0"/>
              <a:t>Calculate how many times the structure has been magnified.</a:t>
            </a:r>
          </a:p>
          <a:p>
            <a:pPr>
              <a:lnSpc>
                <a:spcPct val="150000"/>
              </a:lnSpc>
            </a:pPr>
            <a:endParaRPr lang="en-GB" sz="2000" dirty="0"/>
          </a:p>
          <a:p>
            <a:pPr>
              <a:lnSpc>
                <a:spcPct val="150000"/>
              </a:lnSpc>
            </a:pPr>
            <a:endParaRPr lang="en-GB" sz="2000" dirty="0"/>
          </a:p>
          <a:p>
            <a:pPr>
              <a:lnSpc>
                <a:spcPct val="150000"/>
              </a:lnSpc>
            </a:pPr>
            <a:endParaRPr lang="en-GB" sz="2000" dirty="0"/>
          </a:p>
        </p:txBody>
      </p:sp>
      <p:sp>
        <p:nvSpPr>
          <p:cNvPr id="24" name="Rectangle 23"/>
          <p:cNvSpPr/>
          <p:nvPr/>
        </p:nvSpPr>
        <p:spPr>
          <a:xfrm>
            <a:off x="5902229" y="3867663"/>
            <a:ext cx="913928" cy="369332"/>
          </a:xfrm>
          <a:prstGeom prst="rect">
            <a:avLst/>
          </a:prstGeom>
          <a:ln>
            <a:solidFill>
              <a:schemeClr val="accent6">
                <a:lumMod val="75000"/>
              </a:schemeClr>
            </a:solidFill>
          </a:ln>
        </p:spPr>
        <p:txBody>
          <a:bodyPr wrap="square">
            <a:spAutoFit/>
          </a:bodyPr>
          <a:lstStyle/>
          <a:p>
            <a:r>
              <a:rPr lang="en-GB" b="1" dirty="0">
                <a:solidFill>
                  <a:schemeClr val="accent6"/>
                </a:solidFill>
              </a:rPr>
              <a:t>OBJECT</a:t>
            </a:r>
            <a:endParaRPr lang="en-GB" dirty="0">
              <a:solidFill>
                <a:schemeClr val="accent6"/>
              </a:solidFill>
            </a:endParaRPr>
          </a:p>
        </p:txBody>
      </p:sp>
      <p:cxnSp>
        <p:nvCxnSpPr>
          <p:cNvPr id="26" name="Straight Arrow Connector 25"/>
          <p:cNvCxnSpPr/>
          <p:nvPr/>
        </p:nvCxnSpPr>
        <p:spPr>
          <a:xfrm flipH="1">
            <a:off x="5326165" y="4058728"/>
            <a:ext cx="576064" cy="16299"/>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9" name="Rounded Rectangle 28"/>
          <p:cNvSpPr/>
          <p:nvPr/>
        </p:nvSpPr>
        <p:spPr>
          <a:xfrm>
            <a:off x="5508105" y="3401132"/>
            <a:ext cx="720080" cy="336490"/>
          </a:xfrm>
          <a:prstGeom prst="roundRect">
            <a:avLst/>
          </a:prstGeom>
          <a:noFill/>
          <a:ln w="1270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31" name="Rectangle 30"/>
          <p:cNvSpPr/>
          <p:nvPr/>
        </p:nvSpPr>
        <p:spPr>
          <a:xfrm>
            <a:off x="6876256" y="3361891"/>
            <a:ext cx="892488" cy="369332"/>
          </a:xfrm>
          <a:prstGeom prst="rect">
            <a:avLst/>
          </a:prstGeom>
          <a:ln>
            <a:solidFill>
              <a:schemeClr val="accent6">
                <a:lumMod val="75000"/>
              </a:schemeClr>
            </a:solidFill>
          </a:ln>
        </p:spPr>
        <p:txBody>
          <a:bodyPr wrap="square">
            <a:spAutoFit/>
          </a:bodyPr>
          <a:lstStyle/>
          <a:p>
            <a:r>
              <a:rPr lang="en-GB" b="1" dirty="0">
                <a:solidFill>
                  <a:schemeClr val="accent6"/>
                </a:solidFill>
              </a:rPr>
              <a:t>IMAGE</a:t>
            </a:r>
            <a:endParaRPr lang="en-GB" dirty="0">
              <a:solidFill>
                <a:schemeClr val="accent6"/>
              </a:solidFill>
            </a:endParaRPr>
          </a:p>
        </p:txBody>
      </p:sp>
      <p:cxnSp>
        <p:nvCxnSpPr>
          <p:cNvPr id="32" name="Straight Arrow Connector 31"/>
          <p:cNvCxnSpPr/>
          <p:nvPr/>
        </p:nvCxnSpPr>
        <p:spPr>
          <a:xfrm flipH="1">
            <a:off x="6315720" y="3530258"/>
            <a:ext cx="576064" cy="16299"/>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3" name="Rounded Rectangle 32"/>
          <p:cNvSpPr/>
          <p:nvPr/>
        </p:nvSpPr>
        <p:spPr>
          <a:xfrm>
            <a:off x="4211960" y="3867663"/>
            <a:ext cx="963010" cy="336490"/>
          </a:xfrm>
          <a:prstGeom prst="roundRect">
            <a:avLst/>
          </a:prstGeom>
          <a:noFill/>
          <a:ln w="1270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34" name="TextBox 33"/>
          <p:cNvSpPr txBox="1"/>
          <p:nvPr/>
        </p:nvSpPr>
        <p:spPr>
          <a:xfrm>
            <a:off x="3249910" y="5244855"/>
            <a:ext cx="789332" cy="461665"/>
          </a:xfrm>
          <a:prstGeom prst="rect">
            <a:avLst/>
          </a:prstGeom>
          <a:noFill/>
        </p:spPr>
        <p:txBody>
          <a:bodyPr wrap="square" rtlCol="0">
            <a:spAutoFit/>
          </a:bodyPr>
          <a:lstStyle/>
          <a:p>
            <a:r>
              <a:rPr lang="en-GB" sz="2400" b="1" dirty="0">
                <a:solidFill>
                  <a:schemeClr val="accent6"/>
                </a:solidFill>
              </a:rPr>
              <a:t>0.15</a:t>
            </a:r>
          </a:p>
        </p:txBody>
      </p:sp>
      <p:sp>
        <p:nvSpPr>
          <p:cNvPr id="35" name="Rectangle 34"/>
          <p:cNvSpPr/>
          <p:nvPr/>
        </p:nvSpPr>
        <p:spPr>
          <a:xfrm>
            <a:off x="2873385" y="4845778"/>
            <a:ext cx="4474998" cy="461665"/>
          </a:xfrm>
          <a:prstGeom prst="rect">
            <a:avLst/>
          </a:prstGeom>
        </p:spPr>
        <p:txBody>
          <a:bodyPr wrap="square">
            <a:spAutoFit/>
          </a:bodyPr>
          <a:lstStyle/>
          <a:p>
            <a:pPr algn="ctr"/>
            <a:r>
              <a:rPr lang="en-GB" sz="2400" b="1" dirty="0"/>
              <a:t>M =   40</a:t>
            </a:r>
          </a:p>
        </p:txBody>
      </p:sp>
      <p:cxnSp>
        <p:nvCxnSpPr>
          <p:cNvPr id="36" name="Straight Connector 35"/>
          <p:cNvCxnSpPr/>
          <p:nvPr/>
        </p:nvCxnSpPr>
        <p:spPr>
          <a:xfrm rot="-120000">
            <a:off x="3372414" y="5203311"/>
            <a:ext cx="544325" cy="2200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38" name="Rectangle 37"/>
          <p:cNvSpPr/>
          <p:nvPr/>
        </p:nvSpPr>
        <p:spPr>
          <a:xfrm>
            <a:off x="1863765" y="4752648"/>
            <a:ext cx="2975254" cy="461665"/>
          </a:xfrm>
          <a:prstGeom prst="rect">
            <a:avLst/>
          </a:prstGeom>
        </p:spPr>
        <p:txBody>
          <a:bodyPr wrap="square">
            <a:spAutoFit/>
          </a:bodyPr>
          <a:lstStyle/>
          <a:p>
            <a:pPr algn="ctr"/>
            <a:r>
              <a:rPr lang="en-GB" sz="2400" b="1" dirty="0">
                <a:solidFill>
                  <a:schemeClr val="accent6"/>
                </a:solidFill>
              </a:rPr>
              <a:t>M =   6</a:t>
            </a:r>
          </a:p>
        </p:txBody>
      </p:sp>
      <p:sp>
        <p:nvSpPr>
          <p:cNvPr id="19" name="TextBox 18"/>
          <p:cNvSpPr txBox="1"/>
          <p:nvPr/>
        </p:nvSpPr>
        <p:spPr>
          <a:xfrm>
            <a:off x="6719904" y="5011430"/>
            <a:ext cx="2010008" cy="92333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GB" dirty="0"/>
              <a:t>You may need to  write your answers in </a:t>
            </a:r>
            <a:r>
              <a:rPr lang="en-GB" b="1" dirty="0"/>
              <a:t>standard form. </a:t>
            </a:r>
          </a:p>
        </p:txBody>
      </p:sp>
      <p:grpSp>
        <p:nvGrpSpPr>
          <p:cNvPr id="25" name="Group 24"/>
          <p:cNvGrpSpPr/>
          <p:nvPr/>
        </p:nvGrpSpPr>
        <p:grpSpPr>
          <a:xfrm>
            <a:off x="663007" y="4757690"/>
            <a:ext cx="1487627" cy="930387"/>
            <a:chOff x="2525944" y="3794165"/>
            <a:chExt cx="1487627" cy="930387"/>
          </a:xfrm>
        </p:grpSpPr>
        <p:sp>
          <p:nvSpPr>
            <p:cNvPr id="27" name="TextBox 26"/>
            <p:cNvSpPr txBox="1"/>
            <p:nvPr/>
          </p:nvSpPr>
          <p:spPr>
            <a:xfrm>
              <a:off x="3446488" y="4262887"/>
              <a:ext cx="302052" cy="461665"/>
            </a:xfrm>
            <a:prstGeom prst="rect">
              <a:avLst/>
            </a:prstGeom>
            <a:noFill/>
          </p:spPr>
          <p:txBody>
            <a:bodyPr wrap="square" rtlCol="0">
              <a:spAutoFit/>
            </a:bodyPr>
            <a:lstStyle/>
            <a:p>
              <a:pPr algn="ctr"/>
              <a:r>
                <a:rPr lang="en-GB" sz="2400" b="1" dirty="0">
                  <a:solidFill>
                    <a:schemeClr val="accent6">
                      <a:lumMod val="75000"/>
                    </a:schemeClr>
                  </a:solidFill>
                </a:rPr>
                <a:t>A</a:t>
              </a:r>
            </a:p>
          </p:txBody>
        </p:sp>
        <p:cxnSp>
          <p:nvCxnSpPr>
            <p:cNvPr id="28" name="Straight Connector 27"/>
            <p:cNvCxnSpPr/>
            <p:nvPr/>
          </p:nvCxnSpPr>
          <p:spPr>
            <a:xfrm flipV="1">
              <a:off x="3415117" y="4254665"/>
              <a:ext cx="364795"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2525944" y="3794165"/>
              <a:ext cx="1487627" cy="461665"/>
            </a:xfrm>
            <a:prstGeom prst="rect">
              <a:avLst/>
            </a:prstGeom>
          </p:spPr>
          <p:txBody>
            <a:bodyPr wrap="square">
              <a:spAutoFit/>
            </a:bodyPr>
            <a:lstStyle/>
            <a:p>
              <a:pPr algn="ctr"/>
              <a:r>
                <a:rPr lang="en-GB" sz="2400" b="1" dirty="0">
                  <a:solidFill>
                    <a:schemeClr val="accent6">
                      <a:lumMod val="75000"/>
                    </a:schemeClr>
                  </a:solidFill>
                </a:rPr>
                <a:t>M =   </a:t>
              </a:r>
              <a:r>
                <a:rPr lang="en-GB" sz="2400" b="1" dirty="0">
                  <a:solidFill>
                    <a:schemeClr val="accent6">
                      <a:lumMod val="75000"/>
                    </a:schemeClr>
                  </a:solidFill>
                  <a:latin typeface="Times" charset="0"/>
                  <a:ea typeface="Times" charset="0"/>
                  <a:cs typeface="Times" charset="0"/>
                </a:rPr>
                <a:t>I</a:t>
              </a:r>
            </a:p>
          </p:txBody>
        </p:sp>
      </p:grpSp>
    </p:spTree>
    <p:extLst>
      <p:ext uri="{BB962C8B-B14F-4D97-AF65-F5344CB8AC3E}">
        <p14:creationId xmlns:p14="http://schemas.microsoft.com/office/powerpoint/2010/main" val="2134215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9" grpId="0" animBg="1"/>
      <p:bldP spid="31" grpId="0" animBg="1"/>
      <p:bldP spid="33" grpId="0" animBg="1"/>
      <p:bldP spid="34" grpId="0"/>
      <p:bldP spid="35" grpId="0"/>
      <p:bldP spid="38" grpId="0"/>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56436" y="-14024"/>
            <a:ext cx="6876256" cy="657041"/>
          </a:xfrm>
        </p:spPr>
        <p:txBody>
          <a:bodyPr>
            <a:noAutofit/>
          </a:bodyPr>
          <a:lstStyle/>
          <a:p>
            <a:pPr marL="342900" lvl="1" algn="r" defTabSz="342900" rtl="0">
              <a:spcBef>
                <a:spcPct val="20000"/>
              </a:spcBef>
            </a:pPr>
            <a:r>
              <a:rPr lang="en-US" sz="2400" b="1" dirty="0">
                <a:solidFill>
                  <a:schemeClr val="accent6"/>
                </a:solidFill>
              </a:rPr>
              <a:t>Cell structure part 3- </a:t>
            </a:r>
            <a:r>
              <a:rPr kumimoji="0" lang="en-US" sz="2400" b="1" i="0" u="none" strike="noStrike" kern="1200" cap="none" spc="0" normalizeH="0" baseline="0" noProof="0" dirty="0">
                <a:ln>
                  <a:noFill/>
                </a:ln>
                <a:solidFill>
                  <a:schemeClr val="accent6"/>
                </a:solidFill>
                <a:effectLst/>
                <a:uLnTx/>
                <a:uFillTx/>
                <a:latin typeface="Calibri"/>
                <a:ea typeface=""/>
                <a:cs typeface="News Gothic MT"/>
              </a:rPr>
              <a:t>Microscopy</a:t>
            </a:r>
          </a:p>
        </p:txBody>
      </p:sp>
      <p:sp>
        <p:nvSpPr>
          <p:cNvPr id="24" name="Rectangle 23"/>
          <p:cNvSpPr/>
          <p:nvPr/>
        </p:nvSpPr>
        <p:spPr>
          <a:xfrm>
            <a:off x="5488440" y="1921211"/>
            <a:ext cx="1352402" cy="369332"/>
          </a:xfrm>
          <a:prstGeom prst="rect">
            <a:avLst/>
          </a:prstGeom>
          <a:ln>
            <a:solidFill>
              <a:schemeClr val="accent6">
                <a:lumMod val="75000"/>
              </a:schemeClr>
            </a:solidFill>
          </a:ln>
        </p:spPr>
        <p:txBody>
          <a:bodyPr wrap="square">
            <a:spAutoFit/>
          </a:bodyPr>
          <a:lstStyle/>
          <a:p>
            <a:r>
              <a:rPr lang="en-GB" b="1" dirty="0">
                <a:solidFill>
                  <a:schemeClr val="accent6"/>
                </a:solidFill>
              </a:rPr>
              <a:t>OBJECT (A)</a:t>
            </a:r>
            <a:endParaRPr lang="en-GB" dirty="0">
              <a:solidFill>
                <a:schemeClr val="accent6"/>
              </a:solidFill>
            </a:endParaRPr>
          </a:p>
        </p:txBody>
      </p:sp>
      <p:sp>
        <p:nvSpPr>
          <p:cNvPr id="23" name="Rectangle 22"/>
          <p:cNvSpPr/>
          <p:nvPr/>
        </p:nvSpPr>
        <p:spPr>
          <a:xfrm>
            <a:off x="107504" y="1511084"/>
            <a:ext cx="8928992" cy="501675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GB" sz="2000" b="1" dirty="0"/>
              <a:t>WORKED EXAMPLE 2:</a:t>
            </a:r>
          </a:p>
          <a:p>
            <a:pPr>
              <a:lnSpc>
                <a:spcPct val="150000"/>
              </a:lnSpc>
            </a:pPr>
            <a:r>
              <a:rPr lang="en-GB" sz="2000" dirty="0"/>
              <a:t>The actual length of a cell structure is 30𝛍m.</a:t>
            </a:r>
          </a:p>
          <a:p>
            <a:pPr>
              <a:lnSpc>
                <a:spcPct val="150000"/>
              </a:lnSpc>
            </a:pPr>
            <a:r>
              <a:rPr lang="en-GB" sz="2000" dirty="0"/>
              <a:t>It is magnified 40 times. </a:t>
            </a:r>
          </a:p>
          <a:p>
            <a:pPr>
              <a:lnSpc>
                <a:spcPct val="150000"/>
              </a:lnSpc>
            </a:pPr>
            <a:r>
              <a:rPr lang="en-GB" sz="2000" dirty="0"/>
              <a:t>Calculate the length of the magnified cell structure in mm. </a:t>
            </a:r>
          </a:p>
          <a:p>
            <a:pPr>
              <a:lnSpc>
                <a:spcPct val="150000"/>
              </a:lnSpc>
            </a:pPr>
            <a:r>
              <a:rPr lang="en-GB" sz="2000" dirty="0"/>
              <a:t>Rearrange the equation to make </a:t>
            </a:r>
            <a:r>
              <a:rPr lang="en-GB" sz="2000" b="1" dirty="0">
                <a:latin typeface="Times" charset="0"/>
                <a:ea typeface="Times" charset="0"/>
                <a:cs typeface="Times" charset="0"/>
              </a:rPr>
              <a:t>I </a:t>
            </a:r>
            <a:r>
              <a:rPr lang="en-GB" sz="2000" dirty="0"/>
              <a:t>the subject</a:t>
            </a:r>
          </a:p>
          <a:p>
            <a:pPr>
              <a:lnSpc>
                <a:spcPct val="150000"/>
              </a:lnSpc>
            </a:pPr>
            <a:r>
              <a:rPr lang="en-GB" sz="2000" b="1" dirty="0"/>
              <a:t> </a:t>
            </a:r>
            <a:endParaRPr lang="en-GB" sz="2000" dirty="0"/>
          </a:p>
          <a:p>
            <a:pPr>
              <a:lnSpc>
                <a:spcPct val="150000"/>
              </a:lnSpc>
            </a:pPr>
            <a:endParaRPr lang="en-GB" sz="2000" dirty="0"/>
          </a:p>
          <a:p>
            <a:pPr>
              <a:lnSpc>
                <a:spcPct val="150000"/>
              </a:lnSpc>
            </a:pPr>
            <a:endParaRPr lang="en-GB" sz="2000" dirty="0"/>
          </a:p>
          <a:p>
            <a:pPr>
              <a:lnSpc>
                <a:spcPct val="150000"/>
              </a:lnSpc>
            </a:pPr>
            <a:endParaRPr lang="en-GB" sz="2000" dirty="0"/>
          </a:p>
          <a:p>
            <a:pPr>
              <a:lnSpc>
                <a:spcPct val="150000"/>
              </a:lnSpc>
            </a:pPr>
            <a:endParaRPr lang="en-GB" sz="2000" dirty="0"/>
          </a:p>
          <a:p>
            <a:pPr>
              <a:lnSpc>
                <a:spcPct val="150000"/>
              </a:lnSpc>
            </a:pPr>
            <a:endParaRPr lang="en-GB" sz="2000" dirty="0"/>
          </a:p>
        </p:txBody>
      </p:sp>
      <p:cxnSp>
        <p:nvCxnSpPr>
          <p:cNvPr id="26" name="Straight Arrow Connector 25"/>
          <p:cNvCxnSpPr/>
          <p:nvPr/>
        </p:nvCxnSpPr>
        <p:spPr>
          <a:xfrm flipH="1">
            <a:off x="4869507" y="2101984"/>
            <a:ext cx="576064" cy="16299"/>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9" name="Rounded Rectangle 28"/>
          <p:cNvSpPr/>
          <p:nvPr/>
        </p:nvSpPr>
        <p:spPr>
          <a:xfrm>
            <a:off x="4095194" y="1931097"/>
            <a:ext cx="720080" cy="336490"/>
          </a:xfrm>
          <a:prstGeom prst="roundRect">
            <a:avLst/>
          </a:prstGeom>
          <a:noFill/>
          <a:ln w="1270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31" name="Rectangle 30"/>
          <p:cNvSpPr/>
          <p:nvPr/>
        </p:nvSpPr>
        <p:spPr>
          <a:xfrm>
            <a:off x="3322720" y="2384018"/>
            <a:ext cx="2165720" cy="369332"/>
          </a:xfrm>
          <a:prstGeom prst="rect">
            <a:avLst/>
          </a:prstGeom>
          <a:ln>
            <a:solidFill>
              <a:schemeClr val="accent6">
                <a:lumMod val="75000"/>
              </a:schemeClr>
            </a:solidFill>
          </a:ln>
        </p:spPr>
        <p:txBody>
          <a:bodyPr wrap="square">
            <a:spAutoFit/>
          </a:bodyPr>
          <a:lstStyle/>
          <a:p>
            <a:r>
              <a:rPr lang="en-GB" b="1" dirty="0">
                <a:solidFill>
                  <a:schemeClr val="accent6"/>
                </a:solidFill>
              </a:rPr>
              <a:t>MAGNIFICATION (M)</a:t>
            </a:r>
            <a:endParaRPr lang="en-GB" dirty="0">
              <a:solidFill>
                <a:schemeClr val="accent6"/>
              </a:solidFill>
            </a:endParaRPr>
          </a:p>
        </p:txBody>
      </p:sp>
      <p:cxnSp>
        <p:nvCxnSpPr>
          <p:cNvPr id="32" name="Straight Arrow Connector 31"/>
          <p:cNvCxnSpPr/>
          <p:nvPr/>
        </p:nvCxnSpPr>
        <p:spPr>
          <a:xfrm flipH="1">
            <a:off x="2702946" y="2576319"/>
            <a:ext cx="576064" cy="16299"/>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3" name="Rounded Rectangle 32"/>
          <p:cNvSpPr/>
          <p:nvPr/>
        </p:nvSpPr>
        <p:spPr>
          <a:xfrm>
            <a:off x="1696226" y="2412492"/>
            <a:ext cx="963010" cy="336490"/>
          </a:xfrm>
          <a:prstGeom prst="roundRect">
            <a:avLst/>
          </a:prstGeom>
          <a:noFill/>
          <a:ln w="1270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9" name="TextBox 18"/>
          <p:cNvSpPr txBox="1"/>
          <p:nvPr/>
        </p:nvSpPr>
        <p:spPr>
          <a:xfrm>
            <a:off x="6840842" y="2514489"/>
            <a:ext cx="1997145" cy="92333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GB" dirty="0"/>
              <a:t>You may need to to write your answers in </a:t>
            </a:r>
            <a:r>
              <a:rPr lang="en-GB" b="1" dirty="0"/>
              <a:t>standard form. </a:t>
            </a:r>
          </a:p>
        </p:txBody>
      </p:sp>
      <p:grpSp>
        <p:nvGrpSpPr>
          <p:cNvPr id="20" name="Group 19"/>
          <p:cNvGrpSpPr/>
          <p:nvPr/>
        </p:nvGrpSpPr>
        <p:grpSpPr>
          <a:xfrm>
            <a:off x="1539446" y="696003"/>
            <a:ext cx="4956502" cy="815081"/>
            <a:chOff x="1261143" y="1616911"/>
            <a:chExt cx="6153354" cy="815081"/>
          </a:xfrm>
        </p:grpSpPr>
        <p:sp>
          <p:nvSpPr>
            <p:cNvPr id="21" name="TextBox 20"/>
            <p:cNvSpPr txBox="1"/>
            <p:nvPr/>
          </p:nvSpPr>
          <p:spPr>
            <a:xfrm>
              <a:off x="3592419" y="2031882"/>
              <a:ext cx="3822078" cy="400110"/>
            </a:xfrm>
            <a:prstGeom prst="rect">
              <a:avLst/>
            </a:prstGeom>
            <a:noFill/>
          </p:spPr>
          <p:txBody>
            <a:bodyPr wrap="square" rtlCol="0">
              <a:spAutoFit/>
            </a:bodyPr>
            <a:lstStyle/>
            <a:p>
              <a:r>
                <a:rPr lang="en-GB" sz="2000" b="1" dirty="0">
                  <a:solidFill>
                    <a:schemeClr val="accent6">
                      <a:lumMod val="75000"/>
                    </a:schemeClr>
                  </a:solidFill>
                </a:rPr>
                <a:t>real size of the </a:t>
              </a:r>
              <a:r>
                <a:rPr lang="en-GB" sz="2000" b="1" dirty="0"/>
                <a:t>object A</a:t>
              </a:r>
            </a:p>
          </p:txBody>
        </p:sp>
        <p:sp>
          <p:nvSpPr>
            <p:cNvPr id="22" name="Rectangle 21"/>
            <p:cNvSpPr/>
            <p:nvPr/>
          </p:nvSpPr>
          <p:spPr>
            <a:xfrm>
              <a:off x="1261143" y="1616911"/>
              <a:ext cx="5555580" cy="400110"/>
            </a:xfrm>
            <a:prstGeom prst="rect">
              <a:avLst/>
            </a:prstGeom>
          </p:spPr>
          <p:txBody>
            <a:bodyPr wrap="square">
              <a:spAutoFit/>
            </a:bodyPr>
            <a:lstStyle/>
            <a:p>
              <a:pPr algn="ctr"/>
              <a:r>
                <a:rPr lang="en-GB" sz="2000" b="1" dirty="0"/>
                <a:t>magnification M</a:t>
              </a:r>
              <a:r>
                <a:rPr lang="en-GB" sz="2000" b="1" dirty="0">
                  <a:solidFill>
                    <a:schemeClr val="accent6">
                      <a:lumMod val="75000"/>
                    </a:schemeClr>
                  </a:solidFill>
                </a:rPr>
                <a:t> =   size of </a:t>
              </a:r>
              <a:r>
                <a:rPr lang="en-GB" sz="2000" b="1" dirty="0"/>
                <a:t>image </a:t>
              </a:r>
              <a:r>
                <a:rPr lang="en-GB" sz="2000" b="1" dirty="0">
                  <a:latin typeface="Times" charset="0"/>
                  <a:ea typeface="Times" charset="0"/>
                  <a:cs typeface="Times" charset="0"/>
                </a:rPr>
                <a:t>I</a:t>
              </a:r>
            </a:p>
          </p:txBody>
        </p:sp>
        <p:cxnSp>
          <p:nvCxnSpPr>
            <p:cNvPr id="25" name="Straight Connector 24"/>
            <p:cNvCxnSpPr/>
            <p:nvPr/>
          </p:nvCxnSpPr>
          <p:spPr>
            <a:xfrm>
              <a:off x="4257647" y="2031882"/>
              <a:ext cx="2112097" cy="52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6" name="Group 15"/>
          <p:cNvGrpSpPr/>
          <p:nvPr/>
        </p:nvGrpSpPr>
        <p:grpSpPr>
          <a:xfrm>
            <a:off x="882182" y="3711039"/>
            <a:ext cx="1353857" cy="861525"/>
            <a:chOff x="688723" y="3723571"/>
            <a:chExt cx="1353857" cy="861525"/>
          </a:xfrm>
        </p:grpSpPr>
        <p:sp>
          <p:nvSpPr>
            <p:cNvPr id="43" name="TextBox 42"/>
            <p:cNvSpPr txBox="1"/>
            <p:nvPr/>
          </p:nvSpPr>
          <p:spPr>
            <a:xfrm>
              <a:off x="1320835" y="4123431"/>
              <a:ext cx="302052" cy="461665"/>
            </a:xfrm>
            <a:prstGeom prst="rect">
              <a:avLst/>
            </a:prstGeom>
            <a:noFill/>
          </p:spPr>
          <p:txBody>
            <a:bodyPr wrap="square" rtlCol="0">
              <a:spAutoFit/>
            </a:bodyPr>
            <a:lstStyle/>
            <a:p>
              <a:pPr algn="ctr"/>
              <a:r>
                <a:rPr lang="en-GB" sz="2400" b="1" dirty="0">
                  <a:solidFill>
                    <a:schemeClr val="accent6">
                      <a:lumMod val="75000"/>
                    </a:schemeClr>
                  </a:solidFill>
                </a:rPr>
                <a:t>A</a:t>
              </a:r>
            </a:p>
          </p:txBody>
        </p:sp>
        <p:cxnSp>
          <p:nvCxnSpPr>
            <p:cNvPr id="44" name="Straight Connector 43"/>
            <p:cNvCxnSpPr/>
            <p:nvPr/>
          </p:nvCxnSpPr>
          <p:spPr>
            <a:xfrm flipV="1">
              <a:off x="1118215" y="4191162"/>
              <a:ext cx="8280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45" name="Rectangle 44"/>
            <p:cNvSpPr/>
            <p:nvPr/>
          </p:nvSpPr>
          <p:spPr>
            <a:xfrm>
              <a:off x="688723" y="3723571"/>
              <a:ext cx="1353857" cy="461665"/>
            </a:xfrm>
            <a:prstGeom prst="rect">
              <a:avLst/>
            </a:prstGeom>
          </p:spPr>
          <p:txBody>
            <a:bodyPr wrap="square">
              <a:spAutoFit/>
            </a:bodyPr>
            <a:lstStyle/>
            <a:p>
              <a:r>
                <a:rPr lang="en-GB" sz="2400" b="1" dirty="0">
                  <a:solidFill>
                    <a:schemeClr val="accent6">
                      <a:lumMod val="75000"/>
                    </a:schemeClr>
                  </a:solidFill>
                </a:rPr>
                <a:t>M =  </a:t>
              </a:r>
              <a:r>
                <a:rPr lang="en-GB" sz="2400" b="1" dirty="0">
                  <a:solidFill>
                    <a:schemeClr val="accent6">
                      <a:lumMod val="75000"/>
                    </a:schemeClr>
                  </a:solidFill>
                  <a:latin typeface="Times" charset="0"/>
                  <a:ea typeface="Times" charset="0"/>
                  <a:cs typeface="Times" charset="0"/>
                </a:rPr>
                <a:t>I </a:t>
              </a:r>
              <a:r>
                <a:rPr lang="en-GB" sz="2400" b="1" dirty="0">
                  <a:latin typeface="+mj-lt"/>
                  <a:ea typeface="Times" charset="0"/>
                  <a:cs typeface="Times" charset="0"/>
                </a:rPr>
                <a:t> </a:t>
              </a:r>
            </a:p>
          </p:txBody>
        </p:sp>
      </p:grpSp>
      <p:sp>
        <p:nvSpPr>
          <p:cNvPr id="6" name="TextBox 5"/>
          <p:cNvSpPr txBox="1"/>
          <p:nvPr/>
        </p:nvSpPr>
        <p:spPr>
          <a:xfrm>
            <a:off x="2532849" y="3844229"/>
            <a:ext cx="3070189" cy="400110"/>
          </a:xfrm>
          <a:prstGeom prst="rect">
            <a:avLst/>
          </a:prstGeom>
          <a:noFill/>
        </p:spPr>
        <p:txBody>
          <a:bodyPr wrap="square" rtlCol="0">
            <a:spAutoFit/>
          </a:bodyPr>
          <a:lstStyle/>
          <a:p>
            <a:r>
              <a:rPr lang="en-GB" sz="2000" b="1" dirty="0">
                <a:solidFill>
                  <a:schemeClr val="accent6"/>
                </a:solidFill>
              </a:rPr>
              <a:t>Multiply both sides by A </a:t>
            </a:r>
          </a:p>
        </p:txBody>
      </p:sp>
      <p:sp>
        <p:nvSpPr>
          <p:cNvPr id="46" name="TextBox 45"/>
          <p:cNvSpPr txBox="1"/>
          <p:nvPr/>
        </p:nvSpPr>
        <p:spPr>
          <a:xfrm>
            <a:off x="2529268" y="4254820"/>
            <a:ext cx="3070189" cy="400110"/>
          </a:xfrm>
          <a:prstGeom prst="rect">
            <a:avLst/>
          </a:prstGeom>
          <a:noFill/>
        </p:spPr>
        <p:txBody>
          <a:bodyPr wrap="square" rtlCol="0">
            <a:spAutoFit/>
          </a:bodyPr>
          <a:lstStyle/>
          <a:p>
            <a:r>
              <a:rPr lang="en-GB" sz="2000" b="1" dirty="0">
                <a:solidFill>
                  <a:schemeClr val="accent6"/>
                </a:solidFill>
              </a:rPr>
              <a:t>Cancel out the As</a:t>
            </a:r>
          </a:p>
        </p:txBody>
      </p:sp>
      <p:sp>
        <p:nvSpPr>
          <p:cNvPr id="50" name="Rectangle 49"/>
          <p:cNvSpPr/>
          <p:nvPr/>
        </p:nvSpPr>
        <p:spPr>
          <a:xfrm>
            <a:off x="258967" y="4871285"/>
            <a:ext cx="1487627" cy="461665"/>
          </a:xfrm>
          <a:prstGeom prst="rect">
            <a:avLst/>
          </a:prstGeom>
        </p:spPr>
        <p:txBody>
          <a:bodyPr wrap="square">
            <a:spAutoFit/>
          </a:bodyPr>
          <a:lstStyle/>
          <a:p>
            <a:pPr algn="ctr"/>
            <a:r>
              <a:rPr lang="en-GB" sz="2400" b="1" dirty="0">
                <a:solidFill>
                  <a:schemeClr val="accent6">
                    <a:lumMod val="75000"/>
                  </a:schemeClr>
                </a:solidFill>
                <a:latin typeface="Times" charset="0"/>
                <a:ea typeface="Times" charset="0"/>
                <a:cs typeface="Times" charset="0"/>
              </a:rPr>
              <a:t>I</a:t>
            </a:r>
            <a:r>
              <a:rPr lang="en-GB" sz="2400" b="1" dirty="0">
                <a:solidFill>
                  <a:schemeClr val="accent6">
                    <a:lumMod val="75000"/>
                  </a:schemeClr>
                </a:solidFill>
              </a:rPr>
              <a:t> =   </a:t>
            </a:r>
            <a:r>
              <a:rPr lang="en-GB" sz="2400" b="1" dirty="0">
                <a:solidFill>
                  <a:schemeClr val="accent6">
                    <a:lumMod val="75000"/>
                  </a:schemeClr>
                </a:solidFill>
                <a:ea typeface="Times" charset="0"/>
                <a:cs typeface="Times" charset="0"/>
              </a:rPr>
              <a:t>M x A</a:t>
            </a:r>
          </a:p>
        </p:txBody>
      </p:sp>
      <p:sp>
        <p:nvSpPr>
          <p:cNvPr id="52" name="TextBox 51"/>
          <p:cNvSpPr txBox="1"/>
          <p:nvPr/>
        </p:nvSpPr>
        <p:spPr>
          <a:xfrm>
            <a:off x="2528276" y="4871157"/>
            <a:ext cx="3972499" cy="400110"/>
          </a:xfrm>
          <a:prstGeom prst="rect">
            <a:avLst/>
          </a:prstGeom>
          <a:noFill/>
        </p:spPr>
        <p:txBody>
          <a:bodyPr wrap="square" rtlCol="0">
            <a:spAutoFit/>
          </a:bodyPr>
          <a:lstStyle/>
          <a:p>
            <a:r>
              <a:rPr lang="en-GB" sz="2000" b="1" dirty="0">
                <a:solidFill>
                  <a:schemeClr val="accent6"/>
                </a:solidFill>
              </a:rPr>
              <a:t>Put I on the left of the equation </a:t>
            </a:r>
          </a:p>
        </p:txBody>
      </p:sp>
      <p:sp>
        <p:nvSpPr>
          <p:cNvPr id="56" name="Rectangle 55"/>
          <p:cNvSpPr/>
          <p:nvPr/>
        </p:nvSpPr>
        <p:spPr>
          <a:xfrm>
            <a:off x="208599" y="5575503"/>
            <a:ext cx="2450637" cy="461665"/>
          </a:xfrm>
          <a:prstGeom prst="rect">
            <a:avLst/>
          </a:prstGeom>
        </p:spPr>
        <p:txBody>
          <a:bodyPr wrap="square">
            <a:spAutoFit/>
          </a:bodyPr>
          <a:lstStyle/>
          <a:p>
            <a:r>
              <a:rPr lang="en-GB" sz="2400" b="1" dirty="0">
                <a:solidFill>
                  <a:schemeClr val="accent6">
                    <a:lumMod val="75000"/>
                  </a:schemeClr>
                </a:solidFill>
                <a:latin typeface="Times" charset="0"/>
                <a:ea typeface="Times" charset="0"/>
                <a:cs typeface="Times" charset="0"/>
              </a:rPr>
              <a:t>I</a:t>
            </a:r>
            <a:r>
              <a:rPr lang="en-GB" sz="2400" b="1" dirty="0">
                <a:solidFill>
                  <a:schemeClr val="accent6">
                    <a:lumMod val="75000"/>
                  </a:schemeClr>
                </a:solidFill>
              </a:rPr>
              <a:t> =   </a:t>
            </a:r>
            <a:r>
              <a:rPr lang="en-GB" sz="2400" b="1" dirty="0">
                <a:solidFill>
                  <a:schemeClr val="accent6">
                    <a:lumMod val="75000"/>
                  </a:schemeClr>
                </a:solidFill>
                <a:ea typeface="Times" charset="0"/>
                <a:cs typeface="Times" charset="0"/>
              </a:rPr>
              <a:t>40 x 30</a:t>
            </a:r>
          </a:p>
        </p:txBody>
      </p:sp>
      <p:sp>
        <p:nvSpPr>
          <p:cNvPr id="58" name="Rectangle 57"/>
          <p:cNvSpPr/>
          <p:nvPr/>
        </p:nvSpPr>
        <p:spPr>
          <a:xfrm>
            <a:off x="2315575" y="5555789"/>
            <a:ext cx="2450637" cy="461665"/>
          </a:xfrm>
          <a:prstGeom prst="rect">
            <a:avLst/>
          </a:prstGeom>
        </p:spPr>
        <p:txBody>
          <a:bodyPr wrap="square">
            <a:spAutoFit/>
          </a:bodyPr>
          <a:lstStyle/>
          <a:p>
            <a:r>
              <a:rPr lang="en-GB" sz="2400" b="1" dirty="0">
                <a:solidFill>
                  <a:schemeClr val="accent6">
                    <a:lumMod val="75000"/>
                  </a:schemeClr>
                </a:solidFill>
                <a:latin typeface="Times" charset="0"/>
                <a:ea typeface="Times" charset="0"/>
                <a:cs typeface="Times" charset="0"/>
              </a:rPr>
              <a:t>I</a:t>
            </a:r>
            <a:r>
              <a:rPr lang="en-GB" sz="2400" b="1" dirty="0">
                <a:solidFill>
                  <a:schemeClr val="accent6">
                    <a:lumMod val="75000"/>
                  </a:schemeClr>
                </a:solidFill>
              </a:rPr>
              <a:t> =   </a:t>
            </a:r>
            <a:r>
              <a:rPr lang="en-GB" sz="2400" b="1" dirty="0">
                <a:solidFill>
                  <a:schemeClr val="accent6">
                    <a:lumMod val="75000"/>
                  </a:schemeClr>
                </a:solidFill>
                <a:ea typeface="Times" charset="0"/>
                <a:cs typeface="Times" charset="0"/>
              </a:rPr>
              <a:t>1200</a:t>
            </a:r>
            <a:r>
              <a:rPr lang="en-GB" sz="2400" dirty="0"/>
              <a:t> </a:t>
            </a:r>
            <a:r>
              <a:rPr lang="en-GB" sz="2400" dirty="0">
                <a:solidFill>
                  <a:schemeClr val="accent6">
                    <a:lumMod val="75000"/>
                  </a:schemeClr>
                </a:solidFill>
              </a:rPr>
              <a:t>𝛍</a:t>
            </a:r>
            <a:r>
              <a:rPr lang="en-GB" sz="2400" b="1" dirty="0">
                <a:solidFill>
                  <a:schemeClr val="accent6">
                    <a:lumMod val="75000"/>
                  </a:schemeClr>
                </a:solidFill>
                <a:ea typeface="Times" charset="0"/>
                <a:cs typeface="Times" charset="0"/>
              </a:rPr>
              <a:t>m </a:t>
            </a:r>
          </a:p>
        </p:txBody>
      </p:sp>
      <p:sp>
        <p:nvSpPr>
          <p:cNvPr id="59" name="Rectangle 58"/>
          <p:cNvSpPr/>
          <p:nvPr/>
        </p:nvSpPr>
        <p:spPr>
          <a:xfrm>
            <a:off x="4486612" y="5602786"/>
            <a:ext cx="2450637" cy="461665"/>
          </a:xfrm>
          <a:prstGeom prst="rect">
            <a:avLst/>
          </a:prstGeom>
        </p:spPr>
        <p:txBody>
          <a:bodyPr wrap="square">
            <a:spAutoFit/>
          </a:bodyPr>
          <a:lstStyle/>
          <a:p>
            <a:r>
              <a:rPr lang="en-GB" sz="2400" b="1" dirty="0">
                <a:latin typeface="Times" charset="0"/>
                <a:ea typeface="Times" charset="0"/>
                <a:cs typeface="Times" charset="0"/>
              </a:rPr>
              <a:t>I</a:t>
            </a:r>
            <a:r>
              <a:rPr lang="en-GB" sz="2400" b="1" dirty="0"/>
              <a:t> =   </a:t>
            </a:r>
            <a:r>
              <a:rPr lang="en-GB" sz="2400" b="1" dirty="0">
                <a:ea typeface="Times" charset="0"/>
                <a:cs typeface="Times" charset="0"/>
              </a:rPr>
              <a:t>1.2mm </a:t>
            </a:r>
          </a:p>
        </p:txBody>
      </p:sp>
      <p:sp>
        <p:nvSpPr>
          <p:cNvPr id="60" name="Rectangle 59"/>
          <p:cNvSpPr/>
          <p:nvPr/>
        </p:nvSpPr>
        <p:spPr>
          <a:xfrm>
            <a:off x="6674083" y="4585096"/>
            <a:ext cx="2165720" cy="923330"/>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en-GB" b="1" dirty="0">
                <a:solidFill>
                  <a:schemeClr val="tx1"/>
                </a:solidFill>
              </a:rPr>
              <a:t>To convert to mm you need to divide by 1000</a:t>
            </a:r>
            <a:endParaRPr lang="en-GB" dirty="0">
              <a:solidFill>
                <a:schemeClr val="tx1"/>
              </a:solidFill>
            </a:endParaRPr>
          </a:p>
        </p:txBody>
      </p:sp>
      <p:cxnSp>
        <p:nvCxnSpPr>
          <p:cNvPr id="61" name="Straight Arrow Connector 60"/>
          <p:cNvCxnSpPr>
            <a:stCxn id="60" idx="1"/>
          </p:cNvCxnSpPr>
          <p:nvPr/>
        </p:nvCxnSpPr>
        <p:spPr>
          <a:xfrm flipH="1">
            <a:off x="3909066" y="5046761"/>
            <a:ext cx="2765017" cy="556025"/>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62" name="TextBox 61"/>
          <p:cNvSpPr txBox="1"/>
          <p:nvPr/>
        </p:nvSpPr>
        <p:spPr>
          <a:xfrm>
            <a:off x="1671212" y="3705113"/>
            <a:ext cx="791350" cy="461665"/>
          </a:xfrm>
          <a:prstGeom prst="rect">
            <a:avLst/>
          </a:prstGeom>
          <a:noFill/>
        </p:spPr>
        <p:txBody>
          <a:bodyPr wrap="square" rtlCol="0">
            <a:spAutoFit/>
          </a:bodyPr>
          <a:lstStyle/>
          <a:p>
            <a:r>
              <a:rPr lang="en-GB" sz="2400" b="1" dirty="0"/>
              <a:t> x A</a:t>
            </a:r>
            <a:endParaRPr lang="en-GB" dirty="0"/>
          </a:p>
        </p:txBody>
      </p:sp>
      <p:sp>
        <p:nvSpPr>
          <p:cNvPr id="63" name="Rectangle 62"/>
          <p:cNvSpPr/>
          <p:nvPr/>
        </p:nvSpPr>
        <p:spPr>
          <a:xfrm>
            <a:off x="5418907" y="1882873"/>
            <a:ext cx="1269349" cy="369332"/>
          </a:xfrm>
          <a:prstGeom prst="rect">
            <a:avLst/>
          </a:prstGeom>
          <a:ln>
            <a:solidFill>
              <a:schemeClr val="accent6">
                <a:lumMod val="75000"/>
              </a:schemeClr>
            </a:solidFill>
          </a:ln>
        </p:spPr>
        <p:txBody>
          <a:bodyPr wrap="square">
            <a:spAutoFit/>
          </a:bodyPr>
          <a:lstStyle/>
          <a:p>
            <a:r>
              <a:rPr lang="en-GB" b="1" dirty="0">
                <a:solidFill>
                  <a:schemeClr val="accent6"/>
                </a:solidFill>
              </a:rPr>
              <a:t>OBJECT (A)</a:t>
            </a:r>
            <a:endParaRPr lang="en-GB" dirty="0">
              <a:solidFill>
                <a:schemeClr val="accent6"/>
              </a:solidFill>
            </a:endParaRPr>
          </a:p>
        </p:txBody>
      </p:sp>
      <p:sp>
        <p:nvSpPr>
          <p:cNvPr id="13" name="TextBox 12"/>
          <p:cNvSpPr txBox="1"/>
          <p:nvPr/>
        </p:nvSpPr>
        <p:spPr>
          <a:xfrm>
            <a:off x="395536" y="3711039"/>
            <a:ext cx="607244" cy="461665"/>
          </a:xfrm>
          <a:prstGeom prst="rect">
            <a:avLst/>
          </a:prstGeom>
          <a:noFill/>
        </p:spPr>
        <p:txBody>
          <a:bodyPr wrap="square" rtlCol="0">
            <a:spAutoFit/>
          </a:bodyPr>
          <a:lstStyle/>
          <a:p>
            <a:r>
              <a:rPr lang="en-GB" sz="2400" b="1" dirty="0"/>
              <a:t>A x</a:t>
            </a:r>
            <a:r>
              <a:rPr lang="en-GB" dirty="0"/>
              <a:t> </a:t>
            </a:r>
          </a:p>
        </p:txBody>
      </p:sp>
      <p:cxnSp>
        <p:nvCxnSpPr>
          <p:cNvPr id="9" name="Straight Connector 8"/>
          <p:cNvCxnSpPr/>
          <p:nvPr/>
        </p:nvCxnSpPr>
        <p:spPr>
          <a:xfrm flipH="1">
            <a:off x="1858257" y="3757996"/>
            <a:ext cx="412925" cy="36022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H="1">
            <a:off x="1489763" y="4183630"/>
            <a:ext cx="412925" cy="36022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12463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animBg="1"/>
      <p:bldP spid="33" grpId="0" animBg="1"/>
      <p:bldP spid="6" grpId="0"/>
      <p:bldP spid="46" grpId="0"/>
      <p:bldP spid="50" grpId="0"/>
      <p:bldP spid="52" grpId="0"/>
      <p:bldP spid="56" grpId="0"/>
      <p:bldP spid="58" grpId="0"/>
      <p:bldP spid="59" grpId="0"/>
      <p:bldP spid="60" grpId="0" animBg="1"/>
      <p:bldP spid="62" grpId="0"/>
      <p:bldP spid="63" grpId="0" animBg="1"/>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67744" y="-20757"/>
            <a:ext cx="6876256" cy="641445"/>
          </a:xfrm>
        </p:spPr>
        <p:txBody>
          <a:bodyPr>
            <a:noAutofit/>
          </a:bodyPr>
          <a:lstStyle/>
          <a:p>
            <a:pPr marL="342900" lvl="1" algn="r" defTabSz="342900" rtl="0">
              <a:spcBef>
                <a:spcPct val="20000"/>
              </a:spcBef>
            </a:pPr>
            <a:r>
              <a:rPr lang="en-US" sz="2400" b="1" dirty="0">
                <a:solidFill>
                  <a:schemeClr val="accent6"/>
                </a:solidFill>
              </a:rPr>
              <a:t>Cell structure  part 3 – </a:t>
            </a:r>
            <a:r>
              <a:rPr kumimoji="0" lang="en-US" sz="2400" b="1" i="0" u="none" strike="noStrike" kern="1200" cap="none" spc="0" normalizeH="0" baseline="0" noProof="0" dirty="0">
                <a:ln>
                  <a:noFill/>
                </a:ln>
                <a:solidFill>
                  <a:schemeClr val="accent6"/>
                </a:solidFill>
                <a:effectLst/>
                <a:uLnTx/>
                <a:uFillTx/>
                <a:latin typeface="Calibri"/>
                <a:ea typeface=""/>
                <a:cs typeface="News Gothic MT"/>
              </a:rPr>
              <a:t>Microscopy </a:t>
            </a:r>
          </a:p>
        </p:txBody>
      </p:sp>
      <p:pic>
        <p:nvPicPr>
          <p:cNvPr id="13" name="Picture 12"/>
          <p:cNvPicPr>
            <a:picLocks noChangeAspect="1"/>
          </p:cNvPicPr>
          <p:nvPr/>
        </p:nvPicPr>
        <p:blipFill>
          <a:blip r:embed="rId3" cstate="print">
            <a:clrChange>
              <a:clrFrom>
                <a:srgbClr val="FFFFFF"/>
              </a:clrFrom>
              <a:clrTo>
                <a:srgbClr val="FFFFFF">
                  <a:alpha val="0"/>
                </a:srgbClr>
              </a:clrTo>
            </a:clrChange>
          </a:blip>
          <a:stretch>
            <a:fillRect/>
          </a:stretch>
        </p:blipFill>
        <p:spPr>
          <a:xfrm>
            <a:off x="243093" y="487872"/>
            <a:ext cx="4049302" cy="2901999"/>
          </a:xfrm>
          <a:prstGeom prst="rect">
            <a:avLst/>
          </a:prstGeom>
        </p:spPr>
      </p:pic>
      <p:sp>
        <p:nvSpPr>
          <p:cNvPr id="7" name="Rectangle 6"/>
          <p:cNvSpPr/>
          <p:nvPr/>
        </p:nvSpPr>
        <p:spPr>
          <a:xfrm>
            <a:off x="716892" y="6236116"/>
            <a:ext cx="6631111" cy="523220"/>
          </a:xfrm>
          <a:prstGeom prst="rect">
            <a:avLst/>
          </a:prstGeom>
        </p:spPr>
        <p:txBody>
          <a:bodyPr wrap="none">
            <a:spAutoFit/>
          </a:bodyPr>
          <a:lstStyle/>
          <a:p>
            <a:r>
              <a:rPr lang="en-GB" sz="1400" b="1" dirty="0"/>
              <a:t>See GCSE Practical Guide - Biology – Microscopy on Huddle</a:t>
            </a:r>
            <a:r>
              <a:rPr lang="en-GB" sz="1400" dirty="0"/>
              <a:t> - </a:t>
            </a:r>
            <a:r>
              <a:rPr lang="en-GB" sz="1400" dirty="0">
                <a:hlinkClick r:id="rId4"/>
              </a:rPr>
              <a:t>Microscopy Practical guide</a:t>
            </a:r>
            <a:endParaRPr lang="en-GB" sz="1400" dirty="0"/>
          </a:p>
          <a:p>
            <a:r>
              <a:rPr lang="en-GB" sz="1400" dirty="0"/>
              <a:t> </a:t>
            </a:r>
          </a:p>
        </p:txBody>
      </p:sp>
      <p:sp>
        <p:nvSpPr>
          <p:cNvPr id="8" name="Rectangle 7"/>
          <p:cNvSpPr/>
          <p:nvPr/>
        </p:nvSpPr>
        <p:spPr>
          <a:xfrm>
            <a:off x="4173546" y="465639"/>
            <a:ext cx="5004048" cy="5632311"/>
          </a:xfrm>
          <a:prstGeom prst="rect">
            <a:avLst/>
          </a:prstGeom>
        </p:spPr>
        <p:txBody>
          <a:bodyPr wrap="square">
            <a:spAutoFit/>
          </a:bodyPr>
          <a:lstStyle/>
          <a:p>
            <a:pPr algn="ctr"/>
            <a:r>
              <a:rPr lang="en-AU" b="1" dirty="0"/>
              <a:t>Making a wet mount slide e.g. onion cells</a:t>
            </a:r>
          </a:p>
          <a:p>
            <a:pPr marL="285750" indent="-285750">
              <a:buFont typeface="Arial" charset="0"/>
              <a:buChar char="•"/>
            </a:pPr>
            <a:r>
              <a:rPr lang="en-AU" dirty="0"/>
              <a:t>Place a thin section of the </a:t>
            </a:r>
            <a:r>
              <a:rPr lang="en-AU" b="1" dirty="0"/>
              <a:t>specimen</a:t>
            </a:r>
            <a:r>
              <a:rPr lang="en-AU" dirty="0"/>
              <a:t> onto slide.</a:t>
            </a:r>
            <a:endParaRPr lang="en-IE" dirty="0"/>
          </a:p>
          <a:p>
            <a:pPr marL="285750" indent="-285750">
              <a:buFont typeface="Arial" charset="0"/>
              <a:buChar char="•"/>
            </a:pPr>
            <a:r>
              <a:rPr lang="en-AU" dirty="0"/>
              <a:t>Place a drop of water in the middle of the slide or stain the specimen.</a:t>
            </a:r>
            <a:endParaRPr lang="en-IE" dirty="0"/>
          </a:p>
          <a:p>
            <a:pPr marL="285750" indent="-285750">
              <a:buFont typeface="Arial" charset="0"/>
              <a:buChar char="•"/>
            </a:pPr>
            <a:r>
              <a:rPr lang="en-AU" dirty="0"/>
              <a:t>Gently lower cover slip onto the specimen without trapping air bubbles.</a:t>
            </a:r>
          </a:p>
          <a:p>
            <a:pPr marL="285750" indent="-285750">
              <a:buFont typeface="Arial" charset="0"/>
              <a:buChar char="•"/>
            </a:pPr>
            <a:endParaRPr lang="en-AU" dirty="0"/>
          </a:p>
          <a:p>
            <a:pPr marL="285750" indent="-285750">
              <a:buFont typeface="Arial" charset="0"/>
              <a:buChar char="•"/>
            </a:pPr>
            <a:endParaRPr lang="en-AU" dirty="0"/>
          </a:p>
          <a:p>
            <a:pPr marL="285750" indent="-285750">
              <a:buFont typeface="Arial" charset="0"/>
              <a:buChar char="•"/>
            </a:pPr>
            <a:endParaRPr lang="en-AU" dirty="0"/>
          </a:p>
          <a:p>
            <a:pPr marL="285750" indent="-285750">
              <a:buFont typeface="Arial" charset="0"/>
              <a:buChar char="•"/>
            </a:pPr>
            <a:endParaRPr lang="en-AU" dirty="0"/>
          </a:p>
          <a:p>
            <a:pPr marL="285750" indent="-285750">
              <a:buFont typeface="Arial" charset="0"/>
              <a:buChar char="•"/>
            </a:pPr>
            <a:r>
              <a:rPr lang="en-AU" dirty="0"/>
              <a:t>Soak up any excess liquid with a paper towel.</a:t>
            </a:r>
          </a:p>
          <a:p>
            <a:pPr marL="285750" indent="-285750">
              <a:buFont typeface="Arial" charset="0"/>
              <a:buChar char="•"/>
            </a:pPr>
            <a:r>
              <a:rPr lang="en-AU" dirty="0"/>
              <a:t>Switch on the light source and place your slide on the stage.</a:t>
            </a:r>
            <a:endParaRPr lang="en-IE" dirty="0"/>
          </a:p>
          <a:p>
            <a:pPr marL="285750" indent="-285750">
              <a:buFont typeface="Arial" charset="0"/>
              <a:buChar char="•"/>
            </a:pPr>
            <a:r>
              <a:rPr lang="en-IE" dirty="0"/>
              <a:t>Use the lowest objective lens and turn the focusing wheel to move the lens close to the slide.</a:t>
            </a:r>
          </a:p>
          <a:p>
            <a:pPr marL="285750" indent="-285750">
              <a:buFont typeface="Arial" charset="0"/>
              <a:buChar char="•"/>
            </a:pPr>
            <a:r>
              <a:rPr lang="en-IE" dirty="0"/>
              <a:t>Slowly adjust the focusing wheel until you can see a clear image.</a:t>
            </a:r>
          </a:p>
          <a:p>
            <a:pPr marL="285750" indent="-285750">
              <a:buFont typeface="Arial" charset="0"/>
              <a:buChar char="•"/>
            </a:pPr>
            <a:r>
              <a:rPr lang="en-IE" dirty="0"/>
              <a:t>Increase the magnification by changing the objective lens and re-focus. </a:t>
            </a:r>
          </a:p>
        </p:txBody>
      </p:sp>
      <p:pic>
        <p:nvPicPr>
          <p:cNvPr id="10" name="Picture 9"/>
          <p:cNvPicPr>
            <a:picLocks noChangeAspect="1"/>
          </p:cNvPicPr>
          <p:nvPr/>
        </p:nvPicPr>
        <p:blipFill rotWithShape="1">
          <a:blip r:embed="rId5" cstate="print">
            <a:clrChange>
              <a:clrFrom>
                <a:srgbClr val="FEFEFE"/>
              </a:clrFrom>
              <a:clrTo>
                <a:srgbClr val="FEFEFE">
                  <a:alpha val="0"/>
                </a:srgbClr>
              </a:clrTo>
            </a:clrChange>
          </a:blip>
          <a:srcRect l="8497" t="4687" r="8497" b="16750"/>
          <a:stretch/>
        </p:blipFill>
        <p:spPr>
          <a:xfrm>
            <a:off x="5705872" y="2232253"/>
            <a:ext cx="1842048" cy="1260473"/>
          </a:xfrm>
          <a:prstGeom prst="rect">
            <a:avLst/>
          </a:prstGeom>
          <a:ln>
            <a:noFill/>
          </a:ln>
        </p:spPr>
      </p:pic>
      <p:sp>
        <p:nvSpPr>
          <p:cNvPr id="17" name="TextBox 16"/>
          <p:cNvSpPr txBox="1"/>
          <p:nvPr/>
        </p:nvSpPr>
        <p:spPr>
          <a:xfrm>
            <a:off x="361941" y="3227083"/>
            <a:ext cx="3811605" cy="3170099"/>
          </a:xfrm>
          <a:prstGeom prst="rect">
            <a:avLst/>
          </a:prstGeom>
          <a:noFill/>
        </p:spPr>
        <p:txBody>
          <a:bodyPr wrap="square" rtlCol="0">
            <a:spAutoFit/>
          </a:bodyPr>
          <a:lstStyle/>
          <a:p>
            <a:pPr algn="ctr"/>
            <a:r>
              <a:rPr lang="en-GB" sz="2000" b="1" dirty="0"/>
              <a:t>Drawing what you see</a:t>
            </a:r>
          </a:p>
          <a:p>
            <a:pPr marL="285750" indent="-285750">
              <a:buFont typeface="Arial" charset="0"/>
              <a:buChar char="•"/>
            </a:pPr>
            <a:r>
              <a:rPr lang="en-GB" b="1" dirty="0">
                <a:solidFill>
                  <a:schemeClr val="accent6">
                    <a:lumMod val="75000"/>
                  </a:schemeClr>
                </a:solidFill>
              </a:rPr>
              <a:t>Clear line drawing – no shading</a:t>
            </a:r>
          </a:p>
          <a:p>
            <a:pPr marL="285750" indent="-285750">
              <a:buFont typeface="Arial" charset="0"/>
              <a:buChar char="•"/>
            </a:pPr>
            <a:r>
              <a:rPr lang="en-GB" b="1" dirty="0">
                <a:solidFill>
                  <a:schemeClr val="accent6">
                    <a:lumMod val="75000"/>
                  </a:schemeClr>
                </a:solidFill>
              </a:rPr>
              <a:t>Label main cell structures</a:t>
            </a:r>
          </a:p>
          <a:p>
            <a:pPr marL="285750" indent="-285750">
              <a:buFont typeface="Arial" charset="0"/>
              <a:buChar char="•"/>
            </a:pPr>
            <a:r>
              <a:rPr lang="en-GB" b="1" dirty="0">
                <a:solidFill>
                  <a:schemeClr val="accent6">
                    <a:lumMod val="75000"/>
                  </a:schemeClr>
                </a:solidFill>
              </a:rPr>
              <a:t>Add a title and the magnification.</a:t>
            </a:r>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pic>
        <p:nvPicPr>
          <p:cNvPr id="21" name="Picture 20"/>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6694"/>
                    </a14:imgEffect>
                    <a14:imgEffect>
                      <a14:saturation sat="0"/>
                    </a14:imgEffect>
                  </a14:imgLayer>
                </a14:imgProps>
              </a:ext>
            </a:extLst>
          </a:blip>
          <a:stretch>
            <a:fillRect/>
          </a:stretch>
        </p:blipFill>
        <p:spPr>
          <a:xfrm>
            <a:off x="1024787" y="4447667"/>
            <a:ext cx="2532810" cy="1681415"/>
          </a:xfrm>
          <a:prstGeom prst="rect">
            <a:avLst/>
          </a:prstGeom>
        </p:spPr>
      </p:pic>
    </p:spTree>
    <p:extLst>
      <p:ext uri="{BB962C8B-B14F-4D97-AF65-F5344CB8AC3E}">
        <p14:creationId xmlns:p14="http://schemas.microsoft.com/office/powerpoint/2010/main" val="1110174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7" name="TextBox 6"/>
          <p:cNvSpPr txBox="1"/>
          <p:nvPr/>
        </p:nvSpPr>
        <p:spPr>
          <a:xfrm>
            <a:off x="113691" y="1041996"/>
            <a:ext cx="4716016" cy="4378122"/>
          </a:xfrm>
          <a:prstGeom prst="rect">
            <a:avLst/>
          </a:prstGeom>
          <a:noFill/>
        </p:spPr>
        <p:txBody>
          <a:bodyPr wrap="square" rtlCol="0">
            <a:spAutoFit/>
          </a:bodyPr>
          <a:lstStyle/>
          <a:p>
            <a:r>
              <a:rPr lang="en-GB" sz="7200" b="1" dirty="0">
                <a:latin typeface="+mj-lt"/>
                <a:ea typeface="Beirut" charset="-78"/>
                <a:cs typeface="Beirut" charset="-78"/>
              </a:rPr>
              <a:t>QuestionIT!</a:t>
            </a:r>
          </a:p>
          <a:p>
            <a:endParaRPr lang="en-GB" dirty="0"/>
          </a:p>
          <a:p>
            <a:endParaRPr lang="en-GB" dirty="0"/>
          </a:p>
          <a:p>
            <a:endParaRPr lang="en-GB" dirty="0"/>
          </a:p>
          <a:p>
            <a:r>
              <a:rPr lang="en-GB" sz="3600" b="1" dirty="0">
                <a:solidFill>
                  <a:schemeClr val="tx1">
                    <a:lumMod val="50000"/>
                    <a:lumOff val="50000"/>
                  </a:schemeClr>
                </a:solidFill>
              </a:rPr>
              <a:t>Cell structure </a:t>
            </a:r>
          </a:p>
          <a:p>
            <a:r>
              <a:rPr lang="en-GB" sz="3600" b="1" dirty="0">
                <a:solidFill>
                  <a:schemeClr val="tx1">
                    <a:lumMod val="50000"/>
                    <a:lumOff val="50000"/>
                  </a:schemeClr>
                </a:solidFill>
              </a:rPr>
              <a:t>Part 3 </a:t>
            </a:r>
          </a:p>
          <a:p>
            <a:endParaRPr lang="en-GB" sz="2800" dirty="0">
              <a:solidFill>
                <a:schemeClr val="tx1">
                  <a:lumMod val="50000"/>
                  <a:lumOff val="50000"/>
                </a:schemeClr>
              </a:solidFill>
            </a:endParaRPr>
          </a:p>
          <a:p>
            <a:pPr marL="457200" indent="-457200">
              <a:lnSpc>
                <a:spcPct val="150000"/>
              </a:lnSpc>
              <a:buFont typeface="Arial" charset="0"/>
              <a:buChar char="•"/>
            </a:pPr>
            <a:r>
              <a:rPr lang="en-GB" sz="2400" b="1" dirty="0">
                <a:solidFill>
                  <a:schemeClr val="tx1">
                    <a:lumMod val="50000"/>
                    <a:lumOff val="50000"/>
                  </a:schemeClr>
                </a:solidFill>
              </a:rPr>
              <a:t>Microscopy</a:t>
            </a:r>
          </a:p>
          <a:p>
            <a:pPr marL="457200" indent="-457200">
              <a:lnSpc>
                <a:spcPct val="150000"/>
              </a:lnSpc>
              <a:buFont typeface="Arial" charset="0"/>
              <a:buChar char="•"/>
            </a:pPr>
            <a:endParaRPr lang="en-GB" sz="1100" b="1" dirty="0">
              <a:solidFill>
                <a:schemeClr val="tx1">
                  <a:lumMod val="50000"/>
                  <a:lumOff val="50000"/>
                </a:schemeClr>
              </a:solidFill>
            </a:endParaRPr>
          </a:p>
        </p:txBody>
      </p:sp>
      <p:pic>
        <p:nvPicPr>
          <p:cNvPr id="6" name="Picture 5"/>
          <p:cNvPicPr>
            <a:picLocks noChangeAspect="1"/>
          </p:cNvPicPr>
          <p:nvPr/>
        </p:nvPicPr>
        <p:blipFill>
          <a:blip r:embed="rId3" cstate="print">
            <a:clrChange>
              <a:clrFrom>
                <a:srgbClr val="FFFFFF"/>
              </a:clrFrom>
              <a:clrTo>
                <a:srgbClr val="FFFFFF">
                  <a:alpha val="0"/>
                </a:srgbClr>
              </a:clrTo>
            </a:clrChange>
          </a:blip>
          <a:stretch>
            <a:fillRect/>
          </a:stretch>
        </p:blipFill>
        <p:spPr>
          <a:xfrm>
            <a:off x="4211960" y="886544"/>
            <a:ext cx="4914900" cy="5638800"/>
          </a:xfrm>
          <a:prstGeom prst="rect">
            <a:avLst/>
          </a:prstGeom>
        </p:spPr>
      </p:pic>
    </p:spTree>
    <p:extLst>
      <p:ext uri="{BB962C8B-B14F-4D97-AF65-F5344CB8AC3E}">
        <p14:creationId xmlns:p14="http://schemas.microsoft.com/office/powerpoint/2010/main" val="21447387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1640" y="0"/>
            <a:ext cx="7812360" cy="657041"/>
          </a:xfrm>
        </p:spPr>
        <p:txBody>
          <a:bodyPr>
            <a:noAutofit/>
          </a:bodyPr>
          <a:lstStyle/>
          <a:p>
            <a:pPr marL="342900" lvl="1" algn="r" defTabSz="342900" rtl="0">
              <a:spcBef>
                <a:spcPct val="20000"/>
              </a:spcBef>
            </a:pPr>
            <a:r>
              <a:rPr lang="en-US" sz="2400" b="1" dirty="0">
                <a:solidFill>
                  <a:schemeClr val="accent6"/>
                </a:solidFill>
              </a:rPr>
              <a:t>Cell structure part 3 – </a:t>
            </a:r>
            <a:r>
              <a:rPr kumimoji="0" lang="en-US" sz="2400" b="1" i="0" u="none" strike="noStrike" kern="1200" cap="none" spc="0" normalizeH="0" baseline="0" noProof="0" dirty="0">
                <a:ln>
                  <a:noFill/>
                </a:ln>
                <a:solidFill>
                  <a:schemeClr val="tx1"/>
                </a:solidFill>
                <a:effectLst/>
                <a:uLnTx/>
                <a:uFillTx/>
                <a:latin typeface="Calibri"/>
                <a:ea typeface=""/>
                <a:cs typeface="News Gothic MT"/>
              </a:rPr>
              <a:t>QuestionIT</a:t>
            </a: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149087" y="557947"/>
            <a:ext cx="8915400" cy="8586966"/>
          </a:xfrm>
          <a:prstGeom prst="rect">
            <a:avLst/>
          </a:prstGeom>
          <a:noFill/>
        </p:spPr>
        <p:txBody>
          <a:bodyPr wrap="square" rtlCol="0">
            <a:spAutoFit/>
          </a:bodyPr>
          <a:lstStyle/>
          <a:p>
            <a:pPr>
              <a:lnSpc>
                <a:spcPct val="150000"/>
              </a:lnSpc>
            </a:pPr>
            <a:r>
              <a:rPr lang="en-GB" sz="2400" dirty="0"/>
              <a:t>1. Define the term ‘resolution’.</a:t>
            </a:r>
          </a:p>
          <a:p>
            <a:pPr>
              <a:lnSpc>
                <a:spcPct val="150000"/>
              </a:lnSpc>
            </a:pPr>
            <a:r>
              <a:rPr lang="en-GB" sz="2400" dirty="0"/>
              <a:t>2. Copy and complete the table below.</a:t>
            </a:r>
          </a:p>
          <a:p>
            <a:pPr>
              <a:lnSpc>
                <a:spcPct val="150000"/>
              </a:lnSpc>
            </a:pPr>
            <a:endParaRPr lang="en-GB" sz="2400" dirty="0"/>
          </a:p>
          <a:p>
            <a:pPr>
              <a:lnSpc>
                <a:spcPct val="150000"/>
              </a:lnSpc>
            </a:pPr>
            <a:endParaRPr lang="en-GB" sz="2400" dirty="0"/>
          </a:p>
          <a:p>
            <a:pPr>
              <a:lnSpc>
                <a:spcPct val="150000"/>
              </a:lnSpc>
            </a:pPr>
            <a:endParaRPr lang="en-GB" sz="2400" dirty="0"/>
          </a:p>
          <a:p>
            <a:pPr>
              <a:lnSpc>
                <a:spcPct val="150000"/>
              </a:lnSpc>
            </a:pPr>
            <a:endParaRPr lang="en-GB" sz="2400" dirty="0"/>
          </a:p>
          <a:p>
            <a:pPr>
              <a:lnSpc>
                <a:spcPct val="150000"/>
              </a:lnSpc>
            </a:pPr>
            <a:r>
              <a:rPr lang="en-GB" sz="2400" dirty="0"/>
              <a:t>3. What are the advantages of the electron microscope?</a:t>
            </a:r>
          </a:p>
          <a:p>
            <a:pPr>
              <a:lnSpc>
                <a:spcPct val="150000"/>
              </a:lnSpc>
            </a:pPr>
            <a:r>
              <a:rPr lang="en-GB" sz="2400" dirty="0"/>
              <a:t>4. Name the smallest cell structures that can be seen by the light microscope?</a:t>
            </a:r>
          </a:p>
          <a:p>
            <a:pPr>
              <a:lnSpc>
                <a:spcPct val="150000"/>
              </a:lnSpc>
            </a:pPr>
            <a:r>
              <a:rPr lang="en-GB" sz="2400" dirty="0"/>
              <a:t>5. What are the smallest cell structures that can be seen by the electron microscope?</a:t>
            </a:r>
          </a:p>
          <a:p>
            <a:endParaRPr lang="en-GB" sz="2400" dirty="0"/>
          </a:p>
          <a:p>
            <a:endParaRPr lang="en-GB" sz="2400" dirty="0"/>
          </a:p>
          <a:p>
            <a:pPr>
              <a:lnSpc>
                <a:spcPct val="150000"/>
              </a:lnSpc>
            </a:pPr>
            <a:endParaRPr lang="en-GB" sz="2400" dirty="0"/>
          </a:p>
          <a:p>
            <a:pPr>
              <a:lnSpc>
                <a:spcPct val="150000"/>
              </a:lnSpc>
            </a:pPr>
            <a:endParaRPr lang="en-GB" sz="2400" dirty="0"/>
          </a:p>
          <a:p>
            <a:pPr>
              <a:lnSpc>
                <a:spcPct val="150000"/>
              </a:lnSpc>
            </a:pPr>
            <a:endParaRPr lang="en-GB" sz="2400" dirty="0"/>
          </a:p>
        </p:txBody>
      </p:sp>
      <p:graphicFrame>
        <p:nvGraphicFramePr>
          <p:cNvPr id="5" name="Table 4"/>
          <p:cNvGraphicFramePr>
            <a:graphicFrameLocks noGrp="1"/>
          </p:cNvGraphicFramePr>
          <p:nvPr/>
        </p:nvGraphicFramePr>
        <p:xfrm>
          <a:off x="222514" y="1771743"/>
          <a:ext cx="8768545" cy="2058400"/>
        </p:xfrm>
        <a:graphic>
          <a:graphicData uri="http://schemas.openxmlformats.org/drawingml/2006/table">
            <a:tbl>
              <a:tblPr firstRow="1" bandRow="1">
                <a:tableStyleId>{2D5ABB26-0587-4C30-8999-92F81FD0307C}</a:tableStyleId>
              </a:tblPr>
              <a:tblGrid>
                <a:gridCol w="2219107">
                  <a:extLst>
                    <a:ext uri="{9D8B030D-6E8A-4147-A177-3AD203B41FA5}">
                      <a16:colId xmlns:a16="http://schemas.microsoft.com/office/drawing/2014/main" val="20000"/>
                    </a:ext>
                  </a:extLst>
                </a:gridCol>
                <a:gridCol w="2648611">
                  <a:extLst>
                    <a:ext uri="{9D8B030D-6E8A-4147-A177-3AD203B41FA5}">
                      <a16:colId xmlns:a16="http://schemas.microsoft.com/office/drawing/2014/main" val="20001"/>
                    </a:ext>
                  </a:extLst>
                </a:gridCol>
                <a:gridCol w="3900827">
                  <a:extLst>
                    <a:ext uri="{9D8B030D-6E8A-4147-A177-3AD203B41FA5}">
                      <a16:colId xmlns:a16="http://schemas.microsoft.com/office/drawing/2014/main" val="20002"/>
                    </a:ext>
                  </a:extLst>
                </a:gridCol>
              </a:tblGrid>
              <a:tr h="312487">
                <a:tc>
                  <a:txBody>
                    <a:bodyPr/>
                    <a:lstStyle/>
                    <a:p>
                      <a:pPr algn="ctr"/>
                      <a:r>
                        <a:rPr lang="en-GB" sz="1800" dirty="0"/>
                        <a:t>Feature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a:r>
                        <a:rPr lang="en-GB" sz="1800" dirty="0"/>
                        <a:t>Light (optical) microscope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a:r>
                        <a:rPr lang="en-GB" sz="1800" dirty="0"/>
                        <a:t>Electron microscope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0000"/>
                  </a:ext>
                </a:extLst>
              </a:tr>
              <a:tr h="338528">
                <a:tc>
                  <a:txBody>
                    <a:bodyPr/>
                    <a:lstStyle/>
                    <a:p>
                      <a:pPr algn="ctr"/>
                      <a:r>
                        <a:rPr lang="en-GB" sz="1600" b="1" dirty="0"/>
                        <a:t>Radiation used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38528">
                <a:tc>
                  <a:txBody>
                    <a:bodyPr/>
                    <a:lstStyle/>
                    <a:p>
                      <a:pPr algn="ctr"/>
                      <a:r>
                        <a:rPr lang="en-GB" sz="1600" b="1" dirty="0"/>
                        <a:t>Max</a:t>
                      </a:r>
                      <a:r>
                        <a:rPr lang="en-GB" sz="1600" b="1" baseline="0" dirty="0"/>
                        <a:t> magnification </a:t>
                      </a:r>
                      <a:endParaRPr lang="en-GB"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38528">
                <a:tc>
                  <a:txBody>
                    <a:bodyPr/>
                    <a:lstStyle/>
                    <a:p>
                      <a:pPr algn="ctr"/>
                      <a:r>
                        <a:rPr lang="en-GB" sz="1600" b="1" dirty="0"/>
                        <a:t>Resolution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38528">
                <a:tc>
                  <a:txBody>
                    <a:bodyPr/>
                    <a:lstStyle/>
                    <a:p>
                      <a:pPr algn="ctr"/>
                      <a:r>
                        <a:rPr lang="en-GB" sz="1600" b="1" dirty="0"/>
                        <a:t>Size of microscope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38528">
                <a:tc>
                  <a:txBody>
                    <a:bodyPr/>
                    <a:lstStyle/>
                    <a:p>
                      <a:pPr algn="ctr"/>
                      <a:r>
                        <a:rPr lang="en-GB" sz="1600" b="1" dirty="0"/>
                        <a:t>Cost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5434300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1640" y="0"/>
            <a:ext cx="7812360" cy="657041"/>
          </a:xfrm>
        </p:spPr>
        <p:txBody>
          <a:bodyPr>
            <a:noAutofit/>
          </a:bodyPr>
          <a:lstStyle/>
          <a:p>
            <a:pPr marL="342900" lvl="1" algn="r" defTabSz="342900" rtl="0">
              <a:spcBef>
                <a:spcPct val="20000"/>
              </a:spcBef>
            </a:pPr>
            <a:r>
              <a:rPr lang="en-US" sz="2400" b="1" dirty="0">
                <a:solidFill>
                  <a:schemeClr val="accent6"/>
                </a:solidFill>
              </a:rPr>
              <a:t>Cell structure part 3 – </a:t>
            </a:r>
            <a:r>
              <a:rPr kumimoji="0" lang="en-US" sz="2400" b="1" i="0" u="none" strike="noStrike" kern="1200" cap="none" spc="0" normalizeH="0" baseline="0" noProof="0" dirty="0">
                <a:ln>
                  <a:noFill/>
                </a:ln>
                <a:solidFill>
                  <a:schemeClr val="tx1"/>
                </a:solidFill>
                <a:effectLst/>
                <a:uLnTx/>
                <a:uFillTx/>
                <a:latin typeface="Calibri"/>
                <a:ea typeface=""/>
                <a:cs typeface="News Gothic MT"/>
              </a:rPr>
              <a:t>QuestionIT</a:t>
            </a: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149087" y="557947"/>
            <a:ext cx="8915400" cy="9140964"/>
          </a:xfrm>
          <a:prstGeom prst="rect">
            <a:avLst/>
          </a:prstGeom>
          <a:noFill/>
        </p:spPr>
        <p:txBody>
          <a:bodyPr wrap="square" rtlCol="0">
            <a:spAutoFit/>
          </a:bodyPr>
          <a:lstStyle/>
          <a:p>
            <a:pPr>
              <a:lnSpc>
                <a:spcPct val="150000"/>
              </a:lnSpc>
            </a:pPr>
            <a:r>
              <a:rPr lang="en-GB" sz="2400" dirty="0"/>
              <a:t>6. Write down the magnification equation. </a:t>
            </a:r>
          </a:p>
          <a:p>
            <a:pPr>
              <a:lnSpc>
                <a:spcPct val="150000"/>
              </a:lnSpc>
            </a:pPr>
            <a:r>
              <a:rPr lang="en-GB" sz="2400" dirty="0"/>
              <a:t>7. Rearrange the equation to change the subject for the two other factors.</a:t>
            </a:r>
          </a:p>
          <a:p>
            <a:pPr>
              <a:lnSpc>
                <a:spcPct val="150000"/>
              </a:lnSpc>
            </a:pPr>
            <a:r>
              <a:rPr lang="en-GB" sz="2400" dirty="0"/>
              <a:t>8. A magnified cell structure has a diameter of 375𝛍m.</a:t>
            </a:r>
          </a:p>
          <a:p>
            <a:pPr lvl="1">
              <a:lnSpc>
                <a:spcPct val="150000"/>
              </a:lnSpc>
            </a:pPr>
            <a:r>
              <a:rPr lang="en-GB" sz="2400" dirty="0"/>
              <a:t>The actual diameter of the structure is 2.5𝛍m. </a:t>
            </a:r>
          </a:p>
          <a:p>
            <a:pPr lvl="1">
              <a:lnSpc>
                <a:spcPct val="150000"/>
              </a:lnSpc>
            </a:pPr>
            <a:r>
              <a:rPr lang="en-GB" sz="2400" b="1" dirty="0"/>
              <a:t>Calculate how many times the structure has been magnified.</a:t>
            </a:r>
          </a:p>
          <a:p>
            <a:pPr>
              <a:lnSpc>
                <a:spcPct val="150000"/>
              </a:lnSpc>
            </a:pPr>
            <a:r>
              <a:rPr lang="en-GB" sz="2400" dirty="0"/>
              <a:t>9. The actual length of a cell structure is 3𝛍m.</a:t>
            </a:r>
          </a:p>
          <a:p>
            <a:pPr lvl="1">
              <a:lnSpc>
                <a:spcPct val="150000"/>
              </a:lnSpc>
            </a:pPr>
            <a:r>
              <a:rPr lang="en-GB" sz="2400" dirty="0"/>
              <a:t>It is magnified 1,500 times. </a:t>
            </a:r>
          </a:p>
          <a:p>
            <a:pPr lvl="1">
              <a:lnSpc>
                <a:spcPct val="150000"/>
              </a:lnSpc>
            </a:pPr>
            <a:r>
              <a:rPr lang="en-GB" sz="2400" b="1" dirty="0"/>
              <a:t>Calculate the length of the magnified cell structure in mm. </a:t>
            </a:r>
          </a:p>
          <a:p>
            <a:pPr>
              <a:lnSpc>
                <a:spcPct val="150000"/>
              </a:lnSpc>
            </a:pPr>
            <a:endParaRPr lang="en-GB" sz="2400" dirty="0"/>
          </a:p>
          <a:p>
            <a:pPr>
              <a:lnSpc>
                <a:spcPct val="150000"/>
              </a:lnSpc>
            </a:pPr>
            <a:endParaRPr lang="en-GB" sz="2400" dirty="0"/>
          </a:p>
          <a:p>
            <a:pPr>
              <a:lnSpc>
                <a:spcPct val="150000"/>
              </a:lnSpc>
            </a:pPr>
            <a:endParaRPr lang="en-GB" sz="2400" dirty="0"/>
          </a:p>
          <a:p>
            <a:endParaRPr lang="en-GB" sz="2400" dirty="0"/>
          </a:p>
          <a:p>
            <a:endParaRPr lang="en-GB" sz="2400" dirty="0"/>
          </a:p>
          <a:p>
            <a:pPr>
              <a:lnSpc>
                <a:spcPct val="150000"/>
              </a:lnSpc>
            </a:pPr>
            <a:endParaRPr lang="en-GB" sz="2400" dirty="0"/>
          </a:p>
          <a:p>
            <a:pPr>
              <a:lnSpc>
                <a:spcPct val="150000"/>
              </a:lnSpc>
            </a:pPr>
            <a:endParaRPr lang="en-GB" sz="2400" dirty="0"/>
          </a:p>
          <a:p>
            <a:pPr>
              <a:lnSpc>
                <a:spcPct val="150000"/>
              </a:lnSpc>
            </a:pPr>
            <a:endParaRPr lang="en-GB" sz="2400" dirty="0"/>
          </a:p>
        </p:txBody>
      </p:sp>
    </p:spTree>
    <p:extLst>
      <p:ext uri="{BB962C8B-B14F-4D97-AF65-F5344CB8AC3E}">
        <p14:creationId xmlns:p14="http://schemas.microsoft.com/office/powerpoint/2010/main" val="1808996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7" name="TextBox 6"/>
          <p:cNvSpPr txBox="1"/>
          <p:nvPr/>
        </p:nvSpPr>
        <p:spPr>
          <a:xfrm>
            <a:off x="-22696" y="675435"/>
            <a:ext cx="4572000" cy="6063198"/>
          </a:xfrm>
          <a:prstGeom prst="rect">
            <a:avLst/>
          </a:prstGeom>
          <a:noFill/>
        </p:spPr>
        <p:txBody>
          <a:bodyPr wrap="square" rtlCol="0">
            <a:spAutoFit/>
          </a:bodyPr>
          <a:lstStyle/>
          <a:p>
            <a:r>
              <a:rPr lang="en-GB" sz="7200" b="1" dirty="0">
                <a:latin typeface="+mj-lt"/>
                <a:ea typeface="Beirut" charset="-78"/>
                <a:cs typeface="Beirut" charset="-78"/>
              </a:rPr>
              <a:t>LearnIT!</a:t>
            </a:r>
          </a:p>
          <a:p>
            <a:r>
              <a:rPr lang="en-GB" sz="7200" b="1" dirty="0">
                <a:latin typeface="+mj-lt"/>
                <a:ea typeface="Beirut" charset="-78"/>
                <a:cs typeface="Beirut" charset="-78"/>
              </a:rPr>
              <a:t>KnowIT!</a:t>
            </a:r>
          </a:p>
          <a:p>
            <a:endParaRPr lang="en-GB" dirty="0"/>
          </a:p>
          <a:p>
            <a:r>
              <a:rPr lang="en-GB" sz="3600" b="1" dirty="0">
                <a:solidFill>
                  <a:schemeClr val="tx1">
                    <a:lumMod val="50000"/>
                    <a:lumOff val="50000"/>
                  </a:schemeClr>
                </a:solidFill>
              </a:rPr>
              <a:t>Cell structure </a:t>
            </a:r>
          </a:p>
          <a:p>
            <a:r>
              <a:rPr lang="en-GB" sz="3600" b="1" dirty="0">
                <a:solidFill>
                  <a:schemeClr val="tx1">
                    <a:lumMod val="50000"/>
                    <a:lumOff val="50000"/>
                  </a:schemeClr>
                </a:solidFill>
              </a:rPr>
              <a:t>Part 1 (1.1&amp;1.5)</a:t>
            </a:r>
          </a:p>
          <a:p>
            <a:endParaRPr lang="en-GB" sz="2800" dirty="0">
              <a:solidFill>
                <a:schemeClr val="tx1">
                  <a:lumMod val="50000"/>
                  <a:lumOff val="50000"/>
                </a:schemeClr>
              </a:solidFill>
            </a:endParaRPr>
          </a:p>
          <a:p>
            <a:pPr marL="457200" indent="-457200">
              <a:lnSpc>
                <a:spcPct val="150000"/>
              </a:lnSpc>
              <a:buFont typeface="Arial" charset="0"/>
              <a:buChar char="•"/>
            </a:pPr>
            <a:r>
              <a:rPr lang="en-GB" sz="2400" b="1" dirty="0">
                <a:solidFill>
                  <a:schemeClr val="tx1">
                    <a:lumMod val="50000"/>
                    <a:lumOff val="50000"/>
                  </a:schemeClr>
                </a:solidFill>
              </a:rPr>
              <a:t>Eukaryotes and prokaryotes</a:t>
            </a:r>
          </a:p>
          <a:p>
            <a:pPr marL="457200" indent="-457200">
              <a:lnSpc>
                <a:spcPct val="150000"/>
              </a:lnSpc>
              <a:buFont typeface="Arial" charset="0"/>
              <a:buChar char="•"/>
            </a:pPr>
            <a:r>
              <a:rPr lang="en-GB" sz="2400" b="1" dirty="0">
                <a:solidFill>
                  <a:schemeClr val="tx1">
                    <a:lumMod val="50000"/>
                    <a:lumOff val="50000"/>
                  </a:schemeClr>
                </a:solidFill>
              </a:rPr>
              <a:t>Animal and plant cells</a:t>
            </a:r>
          </a:p>
          <a:p>
            <a:pPr marL="457200" indent="-457200">
              <a:lnSpc>
                <a:spcPct val="150000"/>
              </a:lnSpc>
              <a:buFont typeface="Arial" charset="0"/>
              <a:buChar char="•"/>
            </a:pPr>
            <a:r>
              <a:rPr lang="en-GB" sz="2400" b="1" dirty="0">
                <a:solidFill>
                  <a:schemeClr val="tx1">
                    <a:lumMod val="50000"/>
                    <a:lumOff val="50000"/>
                  </a:schemeClr>
                </a:solidFill>
              </a:rPr>
              <a:t>Number, size and scale</a:t>
            </a:r>
          </a:p>
          <a:p>
            <a:endParaRPr lang="en-GB" dirty="0"/>
          </a:p>
        </p:txBody>
      </p:sp>
      <p:pic>
        <p:nvPicPr>
          <p:cNvPr id="8" name="Picture 7"/>
          <p:cNvPicPr>
            <a:picLocks noChangeAspect="1"/>
          </p:cNvPicPr>
          <p:nvPr/>
        </p:nvPicPr>
        <p:blipFill>
          <a:blip r:embed="rId3" cstate="print">
            <a:clrChange>
              <a:clrFrom>
                <a:srgbClr val="FFFFFF"/>
              </a:clrFrom>
              <a:clrTo>
                <a:srgbClr val="FFFFFF">
                  <a:alpha val="0"/>
                </a:srgbClr>
              </a:clrTo>
            </a:clrChange>
          </a:blip>
          <a:stretch>
            <a:fillRect/>
          </a:stretch>
        </p:blipFill>
        <p:spPr>
          <a:xfrm>
            <a:off x="2642398" y="0"/>
            <a:ext cx="6538114" cy="6525344"/>
          </a:xfrm>
          <a:prstGeom prst="rect">
            <a:avLst/>
          </a:prstGeom>
        </p:spPr>
      </p:pic>
    </p:spTree>
    <p:extLst>
      <p:ext uri="{BB962C8B-B14F-4D97-AF65-F5344CB8AC3E}">
        <p14:creationId xmlns:p14="http://schemas.microsoft.com/office/powerpoint/2010/main" val="6323850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1640" y="0"/>
            <a:ext cx="7812360" cy="657041"/>
          </a:xfrm>
        </p:spPr>
        <p:txBody>
          <a:bodyPr>
            <a:noAutofit/>
          </a:bodyPr>
          <a:lstStyle/>
          <a:p>
            <a:pPr marL="342900" lvl="1" algn="r" defTabSz="342900" rtl="0">
              <a:spcBef>
                <a:spcPct val="20000"/>
              </a:spcBef>
            </a:pPr>
            <a:r>
              <a:rPr lang="en-US" sz="2400" b="1" dirty="0">
                <a:solidFill>
                  <a:schemeClr val="accent6"/>
                </a:solidFill>
              </a:rPr>
              <a:t>Cell structure part 3 – </a:t>
            </a:r>
            <a:r>
              <a:rPr kumimoji="0" lang="en-US" sz="2400" b="1" i="0" u="none" strike="noStrike" kern="1200" cap="none" spc="0" normalizeH="0" baseline="0" noProof="0" dirty="0">
                <a:ln>
                  <a:noFill/>
                </a:ln>
                <a:solidFill>
                  <a:schemeClr val="tx1"/>
                </a:solidFill>
                <a:effectLst/>
                <a:uLnTx/>
                <a:uFillTx/>
                <a:latin typeface="Calibri"/>
                <a:ea typeface=""/>
                <a:cs typeface="News Gothic MT"/>
              </a:rPr>
              <a:t>QuestionIT</a:t>
            </a: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149087" y="557947"/>
            <a:ext cx="8915400" cy="9694962"/>
          </a:xfrm>
          <a:prstGeom prst="rect">
            <a:avLst/>
          </a:prstGeom>
          <a:noFill/>
        </p:spPr>
        <p:txBody>
          <a:bodyPr wrap="square" rtlCol="0">
            <a:spAutoFit/>
          </a:bodyPr>
          <a:lstStyle/>
          <a:p>
            <a:pPr>
              <a:lnSpc>
                <a:spcPct val="150000"/>
              </a:lnSpc>
            </a:pPr>
            <a:r>
              <a:rPr lang="en-GB" sz="2400" dirty="0"/>
              <a:t>10. Name the parts of the light microscope in the diagram below.</a:t>
            </a:r>
          </a:p>
          <a:p>
            <a:pPr>
              <a:lnSpc>
                <a:spcPct val="150000"/>
              </a:lnSpc>
            </a:pPr>
            <a:endParaRPr lang="en-GB" sz="2400" dirty="0"/>
          </a:p>
          <a:p>
            <a:pPr>
              <a:lnSpc>
                <a:spcPct val="150000"/>
              </a:lnSpc>
            </a:pPr>
            <a:endParaRPr lang="en-GB" sz="2400" dirty="0"/>
          </a:p>
          <a:p>
            <a:pPr>
              <a:lnSpc>
                <a:spcPct val="150000"/>
              </a:lnSpc>
            </a:pPr>
            <a:endParaRPr lang="en-GB" sz="2400" dirty="0"/>
          </a:p>
          <a:p>
            <a:pPr>
              <a:lnSpc>
                <a:spcPct val="150000"/>
              </a:lnSpc>
            </a:pPr>
            <a:endParaRPr lang="en-GB" sz="2400" dirty="0"/>
          </a:p>
          <a:p>
            <a:pPr>
              <a:lnSpc>
                <a:spcPct val="150000"/>
              </a:lnSpc>
            </a:pPr>
            <a:endParaRPr lang="en-GB" sz="2400" dirty="0"/>
          </a:p>
          <a:p>
            <a:pPr>
              <a:lnSpc>
                <a:spcPct val="150000"/>
              </a:lnSpc>
            </a:pPr>
            <a:endParaRPr lang="en-GB" sz="2400" dirty="0"/>
          </a:p>
          <a:p>
            <a:pPr>
              <a:lnSpc>
                <a:spcPct val="150000"/>
              </a:lnSpc>
            </a:pPr>
            <a:endParaRPr lang="en-GB" sz="2400" dirty="0"/>
          </a:p>
          <a:p>
            <a:pPr>
              <a:lnSpc>
                <a:spcPct val="150000"/>
              </a:lnSpc>
            </a:pPr>
            <a:r>
              <a:rPr lang="en-GB" sz="2400" dirty="0"/>
              <a:t>11. How would you make an onion cell slide?</a:t>
            </a:r>
          </a:p>
          <a:p>
            <a:pPr>
              <a:lnSpc>
                <a:spcPct val="150000"/>
              </a:lnSpc>
            </a:pPr>
            <a:r>
              <a:rPr lang="en-GB" sz="2400" dirty="0"/>
              <a:t>12. How would you use the light microscope to view onion cells?</a:t>
            </a:r>
          </a:p>
          <a:p>
            <a:pPr>
              <a:lnSpc>
                <a:spcPct val="150000"/>
              </a:lnSpc>
            </a:pPr>
            <a:r>
              <a:rPr lang="en-GB" sz="2400" dirty="0"/>
              <a:t> </a:t>
            </a:r>
          </a:p>
          <a:p>
            <a:pPr>
              <a:lnSpc>
                <a:spcPct val="150000"/>
              </a:lnSpc>
            </a:pPr>
            <a:endParaRPr lang="en-GB" sz="2400" dirty="0"/>
          </a:p>
          <a:p>
            <a:pPr>
              <a:lnSpc>
                <a:spcPct val="150000"/>
              </a:lnSpc>
            </a:pPr>
            <a:endParaRPr lang="en-GB" sz="2400" dirty="0"/>
          </a:p>
          <a:p>
            <a:endParaRPr lang="en-GB" sz="2400" dirty="0"/>
          </a:p>
          <a:p>
            <a:endParaRPr lang="en-GB" sz="2400" dirty="0"/>
          </a:p>
          <a:p>
            <a:pPr>
              <a:lnSpc>
                <a:spcPct val="150000"/>
              </a:lnSpc>
            </a:pPr>
            <a:endParaRPr lang="en-GB" sz="2400" dirty="0"/>
          </a:p>
          <a:p>
            <a:pPr>
              <a:lnSpc>
                <a:spcPct val="150000"/>
              </a:lnSpc>
            </a:pPr>
            <a:endParaRPr lang="en-GB" sz="2400" dirty="0"/>
          </a:p>
          <a:p>
            <a:pPr>
              <a:lnSpc>
                <a:spcPct val="150000"/>
              </a:lnSpc>
            </a:pPr>
            <a:endParaRPr lang="en-GB" sz="2400" dirty="0"/>
          </a:p>
        </p:txBody>
      </p:sp>
      <p:pic>
        <p:nvPicPr>
          <p:cNvPr id="3" name="Picture 2"/>
          <p:cNvPicPr>
            <a:picLocks noChangeAspect="1"/>
          </p:cNvPicPr>
          <p:nvPr/>
        </p:nvPicPr>
        <p:blipFill>
          <a:blip r:embed="rId2" cstate="print"/>
          <a:stretch>
            <a:fillRect/>
          </a:stretch>
        </p:blipFill>
        <p:spPr>
          <a:xfrm>
            <a:off x="1428750" y="1104900"/>
            <a:ext cx="6191140" cy="3721100"/>
          </a:xfrm>
          <a:prstGeom prst="rect">
            <a:avLst/>
          </a:prstGeom>
        </p:spPr>
      </p:pic>
    </p:spTree>
    <p:extLst>
      <p:ext uri="{BB962C8B-B14F-4D97-AF65-F5344CB8AC3E}">
        <p14:creationId xmlns:p14="http://schemas.microsoft.com/office/powerpoint/2010/main" val="16912083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7" name="TextBox 6"/>
          <p:cNvSpPr txBox="1"/>
          <p:nvPr/>
        </p:nvSpPr>
        <p:spPr>
          <a:xfrm>
            <a:off x="0" y="980728"/>
            <a:ext cx="4716016" cy="4955203"/>
          </a:xfrm>
          <a:prstGeom prst="rect">
            <a:avLst/>
          </a:prstGeom>
          <a:noFill/>
        </p:spPr>
        <p:txBody>
          <a:bodyPr wrap="square" rtlCol="0">
            <a:spAutoFit/>
          </a:bodyPr>
          <a:lstStyle/>
          <a:p>
            <a:r>
              <a:rPr lang="en-GB" sz="7200" b="1" dirty="0">
                <a:latin typeface="+mj-lt"/>
                <a:ea typeface="Beirut" charset="-78"/>
                <a:cs typeface="Beirut" charset="-78"/>
              </a:rPr>
              <a:t>AnswerIT!</a:t>
            </a:r>
          </a:p>
          <a:p>
            <a:endParaRPr lang="en-GB" dirty="0"/>
          </a:p>
          <a:p>
            <a:endParaRPr lang="en-GB" dirty="0"/>
          </a:p>
          <a:p>
            <a:endParaRPr lang="en-GB" dirty="0"/>
          </a:p>
          <a:p>
            <a:r>
              <a:rPr lang="en-GB" sz="3600" b="1" dirty="0">
                <a:solidFill>
                  <a:schemeClr val="tx1">
                    <a:lumMod val="50000"/>
                    <a:lumOff val="50000"/>
                  </a:schemeClr>
                </a:solidFill>
              </a:rPr>
              <a:t>Cell structure </a:t>
            </a:r>
          </a:p>
          <a:p>
            <a:r>
              <a:rPr lang="en-GB" sz="3600" b="1" dirty="0">
                <a:solidFill>
                  <a:schemeClr val="tx1">
                    <a:lumMod val="50000"/>
                    <a:lumOff val="50000"/>
                  </a:schemeClr>
                </a:solidFill>
              </a:rPr>
              <a:t>Part 3 </a:t>
            </a:r>
          </a:p>
          <a:p>
            <a:endParaRPr lang="en-GB" sz="2800" dirty="0">
              <a:solidFill>
                <a:schemeClr val="tx1">
                  <a:lumMod val="50000"/>
                  <a:lumOff val="50000"/>
                </a:schemeClr>
              </a:solidFill>
            </a:endParaRPr>
          </a:p>
          <a:p>
            <a:pPr marL="457200" indent="-457200">
              <a:lnSpc>
                <a:spcPct val="150000"/>
              </a:lnSpc>
              <a:buFont typeface="Arial" charset="0"/>
              <a:buChar char="•"/>
            </a:pPr>
            <a:r>
              <a:rPr lang="en-GB" sz="2400" b="1" dirty="0">
                <a:solidFill>
                  <a:schemeClr val="tx1">
                    <a:lumMod val="50000"/>
                    <a:lumOff val="50000"/>
                  </a:schemeClr>
                </a:solidFill>
              </a:rPr>
              <a:t>Microscopy</a:t>
            </a:r>
          </a:p>
          <a:p>
            <a:pPr marL="457200" indent="-457200">
              <a:lnSpc>
                <a:spcPct val="150000"/>
              </a:lnSpc>
              <a:buFont typeface="Arial" charset="0"/>
              <a:buChar char="•"/>
            </a:pPr>
            <a:endParaRPr lang="en-GB" sz="2400" b="1" dirty="0">
              <a:solidFill>
                <a:schemeClr val="tx1">
                  <a:lumMod val="50000"/>
                  <a:lumOff val="50000"/>
                </a:schemeClr>
              </a:solidFill>
            </a:endParaRPr>
          </a:p>
          <a:p>
            <a:endParaRPr lang="en-GB"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9952" y="704918"/>
            <a:ext cx="4824536" cy="5257800"/>
          </a:xfrm>
          <a:prstGeom prst="rect">
            <a:avLst/>
          </a:prstGeom>
        </p:spPr>
      </p:pic>
    </p:spTree>
    <p:extLst>
      <p:ext uri="{BB962C8B-B14F-4D97-AF65-F5344CB8AC3E}">
        <p14:creationId xmlns:p14="http://schemas.microsoft.com/office/powerpoint/2010/main" val="15353065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1640" y="0"/>
            <a:ext cx="7812360" cy="657041"/>
          </a:xfrm>
        </p:spPr>
        <p:txBody>
          <a:bodyPr>
            <a:noAutofit/>
          </a:bodyPr>
          <a:lstStyle/>
          <a:p>
            <a:pPr marL="342900" lvl="1" algn="r" defTabSz="342900" rtl="0">
              <a:spcBef>
                <a:spcPct val="20000"/>
              </a:spcBef>
            </a:pPr>
            <a:r>
              <a:rPr lang="en-US" sz="2400" b="1" dirty="0">
                <a:solidFill>
                  <a:schemeClr val="accent6"/>
                </a:solidFill>
              </a:rPr>
              <a:t>Cell structure part 3 – </a:t>
            </a:r>
            <a:r>
              <a:rPr kumimoji="0" lang="en-US" sz="2400" b="1" i="0" u="none" strike="noStrike" kern="1200" cap="none" spc="0" normalizeH="0" baseline="0" noProof="0" dirty="0">
                <a:ln>
                  <a:noFill/>
                </a:ln>
                <a:solidFill>
                  <a:schemeClr val="tx1"/>
                </a:solidFill>
                <a:effectLst/>
                <a:uLnTx/>
                <a:uFillTx/>
                <a:latin typeface="Calibri"/>
                <a:ea typeface=""/>
                <a:cs typeface="News Gothic MT"/>
              </a:rPr>
              <a:t>QuestionIT</a:t>
            </a: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34786" y="657041"/>
            <a:ext cx="9144000" cy="8309967"/>
          </a:xfrm>
          <a:prstGeom prst="rect">
            <a:avLst/>
          </a:prstGeom>
          <a:noFill/>
        </p:spPr>
        <p:txBody>
          <a:bodyPr wrap="square" rtlCol="0">
            <a:spAutoFit/>
          </a:bodyPr>
          <a:lstStyle/>
          <a:p>
            <a:pPr marL="457200" indent="-457200">
              <a:buAutoNum type="arabicPeriod"/>
            </a:pPr>
            <a:r>
              <a:rPr lang="en-GB" sz="2000" dirty="0"/>
              <a:t>Define the term resolution.</a:t>
            </a:r>
          </a:p>
          <a:p>
            <a:r>
              <a:rPr lang="en-GB" sz="2000" b="1" dirty="0">
                <a:solidFill>
                  <a:srgbClr val="00B050"/>
                </a:solidFill>
              </a:rPr>
              <a:t>The shortest distance between two objects that can be seen clearly.</a:t>
            </a:r>
            <a:endParaRPr lang="en-GB" sz="2000" dirty="0"/>
          </a:p>
          <a:p>
            <a:r>
              <a:rPr lang="en-GB" sz="2000" dirty="0"/>
              <a:t>2. Copy and complete the table below.</a:t>
            </a:r>
          </a:p>
          <a:p>
            <a:pPr>
              <a:lnSpc>
                <a:spcPct val="150000"/>
              </a:lnSpc>
            </a:pPr>
            <a:endParaRPr lang="en-GB" sz="2400" dirty="0"/>
          </a:p>
          <a:p>
            <a:pPr>
              <a:lnSpc>
                <a:spcPct val="150000"/>
              </a:lnSpc>
            </a:pPr>
            <a:endParaRPr lang="en-GB" sz="2400" dirty="0"/>
          </a:p>
          <a:p>
            <a:pPr>
              <a:lnSpc>
                <a:spcPct val="150000"/>
              </a:lnSpc>
            </a:pPr>
            <a:endParaRPr lang="en-GB" sz="2400" dirty="0"/>
          </a:p>
          <a:p>
            <a:pPr>
              <a:lnSpc>
                <a:spcPct val="150000"/>
              </a:lnSpc>
            </a:pPr>
            <a:endParaRPr lang="en-GB" sz="2400" dirty="0"/>
          </a:p>
          <a:p>
            <a:endParaRPr lang="en-GB" sz="2000" dirty="0"/>
          </a:p>
          <a:p>
            <a:r>
              <a:rPr lang="en-GB" sz="2000" dirty="0"/>
              <a:t>3. </a:t>
            </a:r>
            <a:r>
              <a:rPr lang="en-GB" sz="2200" dirty="0"/>
              <a:t>What are the advantages of the electron microscope? </a:t>
            </a:r>
            <a:r>
              <a:rPr lang="en-US" sz="2200" b="1" dirty="0">
                <a:solidFill>
                  <a:srgbClr val="00B050"/>
                </a:solidFill>
              </a:rPr>
              <a:t>Electron microscopes have a higher magnification and resolution than light microscopes; scientists can see more sub-cellular structures.</a:t>
            </a:r>
            <a:endParaRPr lang="en-GB" sz="2200" b="1" dirty="0"/>
          </a:p>
          <a:p>
            <a:r>
              <a:rPr lang="en-GB" sz="2200" dirty="0"/>
              <a:t>4. Name the smallest cell structures that can be seen by the light microscope?</a:t>
            </a:r>
          </a:p>
          <a:p>
            <a:r>
              <a:rPr lang="en-GB" sz="2200" b="1" dirty="0">
                <a:solidFill>
                  <a:srgbClr val="00B050"/>
                </a:solidFill>
              </a:rPr>
              <a:t>Nuclei and mitochondria</a:t>
            </a:r>
          </a:p>
          <a:p>
            <a:r>
              <a:rPr lang="en-GB" sz="2200" dirty="0"/>
              <a:t>5. What are the smallest cell structures that can be seen by the electron microscope? </a:t>
            </a:r>
            <a:r>
              <a:rPr lang="en-GB" sz="2200" b="1" dirty="0">
                <a:solidFill>
                  <a:srgbClr val="00B050"/>
                </a:solidFill>
              </a:rPr>
              <a:t>Internal structures of mitochondria and chloroplasts.</a:t>
            </a:r>
          </a:p>
          <a:p>
            <a:endParaRPr lang="en-GB" sz="2400" dirty="0"/>
          </a:p>
          <a:p>
            <a:endParaRPr lang="en-GB" sz="2400" dirty="0"/>
          </a:p>
          <a:p>
            <a:pPr>
              <a:lnSpc>
                <a:spcPct val="150000"/>
              </a:lnSpc>
            </a:pPr>
            <a:endParaRPr lang="en-GB" sz="2400" dirty="0"/>
          </a:p>
          <a:p>
            <a:pPr>
              <a:lnSpc>
                <a:spcPct val="150000"/>
              </a:lnSpc>
            </a:pPr>
            <a:endParaRPr lang="en-GB" sz="2400" dirty="0"/>
          </a:p>
          <a:p>
            <a:pPr>
              <a:lnSpc>
                <a:spcPct val="150000"/>
              </a:lnSpc>
            </a:pPr>
            <a:endParaRPr lang="en-GB" sz="2400" dirty="0"/>
          </a:p>
        </p:txBody>
      </p:sp>
      <p:graphicFrame>
        <p:nvGraphicFramePr>
          <p:cNvPr id="5" name="Table 4"/>
          <p:cNvGraphicFramePr>
            <a:graphicFrameLocks noGrp="1"/>
          </p:cNvGraphicFramePr>
          <p:nvPr>
            <p:extLst>
              <p:ext uri="{D42A27DB-BD31-4B8C-83A1-F6EECF244321}">
                <p14:modId xmlns:p14="http://schemas.microsoft.com/office/powerpoint/2010/main" val="708721683"/>
              </p:ext>
            </p:extLst>
          </p:nvPr>
        </p:nvGraphicFramePr>
        <p:xfrm>
          <a:off x="222513" y="1748790"/>
          <a:ext cx="8768545" cy="2194560"/>
        </p:xfrm>
        <a:graphic>
          <a:graphicData uri="http://schemas.openxmlformats.org/drawingml/2006/table">
            <a:tbl>
              <a:tblPr firstRow="1" bandRow="1">
                <a:tableStyleId>{2D5ABB26-0587-4C30-8999-92F81FD0307C}</a:tableStyleId>
              </a:tblPr>
              <a:tblGrid>
                <a:gridCol w="2219107">
                  <a:extLst>
                    <a:ext uri="{9D8B030D-6E8A-4147-A177-3AD203B41FA5}">
                      <a16:colId xmlns:a16="http://schemas.microsoft.com/office/drawing/2014/main" val="20000"/>
                    </a:ext>
                  </a:extLst>
                </a:gridCol>
                <a:gridCol w="2648611">
                  <a:extLst>
                    <a:ext uri="{9D8B030D-6E8A-4147-A177-3AD203B41FA5}">
                      <a16:colId xmlns:a16="http://schemas.microsoft.com/office/drawing/2014/main" val="20001"/>
                    </a:ext>
                  </a:extLst>
                </a:gridCol>
                <a:gridCol w="3900827">
                  <a:extLst>
                    <a:ext uri="{9D8B030D-6E8A-4147-A177-3AD203B41FA5}">
                      <a16:colId xmlns:a16="http://schemas.microsoft.com/office/drawing/2014/main" val="20002"/>
                    </a:ext>
                  </a:extLst>
                </a:gridCol>
              </a:tblGrid>
              <a:tr h="274413">
                <a:tc>
                  <a:txBody>
                    <a:bodyPr/>
                    <a:lstStyle/>
                    <a:p>
                      <a:pPr algn="ctr"/>
                      <a:r>
                        <a:rPr lang="en-GB" sz="1800" dirty="0"/>
                        <a:t>Feature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a:r>
                        <a:rPr lang="en-GB" sz="1800" dirty="0"/>
                        <a:t>Light (optical) microscope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a:r>
                        <a:rPr lang="en-GB" sz="1800" dirty="0"/>
                        <a:t>Electron microscope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0000"/>
                  </a:ext>
                </a:extLst>
              </a:tr>
              <a:tr h="338528">
                <a:tc>
                  <a:txBody>
                    <a:bodyPr/>
                    <a:lstStyle/>
                    <a:p>
                      <a:pPr algn="ctr"/>
                      <a:r>
                        <a:rPr lang="en-GB" sz="1600" b="1" dirty="0"/>
                        <a:t>Radiation used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800" b="1" dirty="0">
                          <a:solidFill>
                            <a:srgbClr val="00B050"/>
                          </a:solidFill>
                        </a:rPr>
                        <a:t>Light rays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800" b="1" dirty="0">
                          <a:solidFill>
                            <a:srgbClr val="00B050"/>
                          </a:solidFill>
                        </a:rPr>
                        <a:t>Electron beams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38528">
                <a:tc>
                  <a:txBody>
                    <a:bodyPr/>
                    <a:lstStyle/>
                    <a:p>
                      <a:pPr algn="ctr"/>
                      <a:r>
                        <a:rPr lang="en-GB" sz="1600" b="1" dirty="0"/>
                        <a:t>Max</a:t>
                      </a:r>
                      <a:r>
                        <a:rPr lang="en-GB" sz="1600" b="1" baseline="0" dirty="0"/>
                        <a:t> magnification </a:t>
                      </a:r>
                      <a:endParaRPr lang="en-GB"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800" b="1" dirty="0">
                          <a:solidFill>
                            <a:srgbClr val="00B050"/>
                          </a:solidFill>
                        </a:rPr>
                        <a:t>~</a:t>
                      </a:r>
                      <a:r>
                        <a:rPr lang="en-GB" sz="1800" b="1" baseline="0" dirty="0">
                          <a:solidFill>
                            <a:srgbClr val="00B050"/>
                          </a:solidFill>
                        </a:rPr>
                        <a:t> 1500 times</a:t>
                      </a:r>
                      <a:endParaRPr lang="en-GB" sz="1800" b="1"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800" b="1" dirty="0">
                          <a:solidFill>
                            <a:srgbClr val="00B050"/>
                          </a:solidFill>
                        </a:rPr>
                        <a:t>~ 2 000 000 times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38528">
                <a:tc>
                  <a:txBody>
                    <a:bodyPr/>
                    <a:lstStyle/>
                    <a:p>
                      <a:pPr algn="ctr"/>
                      <a:r>
                        <a:rPr lang="en-GB" sz="1600" b="1" dirty="0"/>
                        <a:t>Resolution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800" b="1" dirty="0">
                          <a:solidFill>
                            <a:srgbClr val="00B050"/>
                          </a:solidFill>
                        </a:rPr>
                        <a:t>200nm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800" b="1" dirty="0">
                          <a:solidFill>
                            <a:srgbClr val="00B050"/>
                          </a:solidFill>
                        </a:rPr>
                        <a:t>0.2nm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38528">
                <a:tc>
                  <a:txBody>
                    <a:bodyPr/>
                    <a:lstStyle/>
                    <a:p>
                      <a:pPr algn="ctr"/>
                      <a:r>
                        <a:rPr lang="en-GB" sz="1600" b="1" dirty="0"/>
                        <a:t>Size of microscope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800" b="1" dirty="0">
                          <a:solidFill>
                            <a:srgbClr val="00B050"/>
                          </a:solidFill>
                        </a:rPr>
                        <a:t>Small</a:t>
                      </a:r>
                      <a:r>
                        <a:rPr lang="en-GB" sz="1800" b="1" baseline="0" dirty="0">
                          <a:solidFill>
                            <a:srgbClr val="00B050"/>
                          </a:solidFill>
                        </a:rPr>
                        <a:t> and portable</a:t>
                      </a:r>
                      <a:endParaRPr lang="en-GB" sz="1800" b="1"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800" b="1" dirty="0">
                          <a:solidFill>
                            <a:srgbClr val="00B050"/>
                          </a:solidFill>
                        </a:rPr>
                        <a:t>Very large and not portable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38528">
                <a:tc>
                  <a:txBody>
                    <a:bodyPr/>
                    <a:lstStyle/>
                    <a:p>
                      <a:pPr algn="ctr"/>
                      <a:r>
                        <a:rPr lang="en-GB" sz="1600" b="1" dirty="0"/>
                        <a:t>Cost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800" b="1" baseline="0" dirty="0">
                          <a:solidFill>
                            <a:srgbClr val="00B050"/>
                          </a:solidFill>
                        </a:rPr>
                        <a:t> ~</a:t>
                      </a:r>
                      <a:r>
                        <a:rPr lang="en-GB" sz="1800" b="1" dirty="0">
                          <a:solidFill>
                            <a:srgbClr val="00B050"/>
                          </a:solidFill>
                        </a:rPr>
                        <a:t>£100</a:t>
                      </a:r>
                      <a:r>
                        <a:rPr lang="en-GB" sz="1800" b="1" baseline="0" dirty="0">
                          <a:solidFill>
                            <a:srgbClr val="00B050"/>
                          </a:solidFill>
                        </a:rPr>
                        <a:t> for a school one</a:t>
                      </a:r>
                      <a:endParaRPr lang="en-GB" sz="1800" b="1"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800" b="1" baseline="0" dirty="0">
                          <a:solidFill>
                            <a:srgbClr val="00B050"/>
                          </a:solidFill>
                        </a:rPr>
                        <a:t>Several £100,000 to £1 million plus</a:t>
                      </a:r>
                      <a:endParaRPr lang="en-GB" sz="1800" b="1"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5622107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1640" y="0"/>
            <a:ext cx="7812360" cy="657041"/>
          </a:xfrm>
        </p:spPr>
        <p:txBody>
          <a:bodyPr>
            <a:noAutofit/>
          </a:bodyPr>
          <a:lstStyle/>
          <a:p>
            <a:pPr marL="342900" lvl="1" algn="r" defTabSz="342900" rtl="0">
              <a:spcBef>
                <a:spcPct val="20000"/>
              </a:spcBef>
            </a:pPr>
            <a:r>
              <a:rPr lang="en-US" sz="2400" b="1" dirty="0">
                <a:solidFill>
                  <a:schemeClr val="accent6"/>
                </a:solidFill>
              </a:rPr>
              <a:t>Cell structure part 3 – </a:t>
            </a:r>
            <a:r>
              <a:rPr kumimoji="0" lang="en-US" sz="2400" b="1" i="0" u="none" strike="noStrike" kern="1200" cap="none" spc="0" normalizeH="0" baseline="0" noProof="0" dirty="0">
                <a:ln>
                  <a:noFill/>
                </a:ln>
                <a:solidFill>
                  <a:schemeClr val="tx1"/>
                </a:solidFill>
                <a:effectLst/>
                <a:uLnTx/>
                <a:uFillTx/>
                <a:latin typeface="Calibri"/>
                <a:ea typeface=""/>
                <a:cs typeface="News Gothic MT"/>
              </a:rPr>
              <a:t>AnswerIT</a:t>
            </a: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0" y="685432"/>
            <a:ext cx="9144000" cy="7879080"/>
          </a:xfrm>
          <a:prstGeom prst="rect">
            <a:avLst/>
          </a:prstGeom>
          <a:noFill/>
        </p:spPr>
        <p:txBody>
          <a:bodyPr wrap="square" rtlCol="0">
            <a:spAutoFit/>
          </a:bodyPr>
          <a:lstStyle/>
          <a:p>
            <a:r>
              <a:rPr lang="en-GB" sz="2200" dirty="0"/>
              <a:t>6. Write down the magnification equation. </a:t>
            </a:r>
          </a:p>
          <a:p>
            <a:endParaRPr lang="en-GB" sz="2200" dirty="0"/>
          </a:p>
          <a:p>
            <a:endParaRPr lang="en-GB" sz="2200" dirty="0"/>
          </a:p>
          <a:p>
            <a:r>
              <a:rPr lang="en-GB" sz="2200" dirty="0"/>
              <a:t>7. Rearrange the equation to change the subject for the two other factors.</a:t>
            </a:r>
          </a:p>
          <a:p>
            <a:endParaRPr lang="en-GB" sz="2200" dirty="0"/>
          </a:p>
          <a:p>
            <a:endParaRPr lang="en-GB" sz="2200" dirty="0"/>
          </a:p>
          <a:p>
            <a:endParaRPr lang="en-GB" sz="2200" dirty="0"/>
          </a:p>
          <a:p>
            <a:endParaRPr lang="en-GB" sz="2200" dirty="0"/>
          </a:p>
          <a:p>
            <a:r>
              <a:rPr lang="en-GB" sz="2200" dirty="0"/>
              <a:t>8. A magnified cell structure has a diameter of 375𝛍m.</a:t>
            </a:r>
          </a:p>
          <a:p>
            <a:r>
              <a:rPr lang="en-GB" sz="2200" dirty="0"/>
              <a:t>The actual diameter of the structure is 2.5𝛍m. </a:t>
            </a:r>
          </a:p>
          <a:p>
            <a:r>
              <a:rPr lang="en-GB" sz="2200" dirty="0"/>
              <a:t>Calculate how many times the structure has been magnified.</a:t>
            </a:r>
          </a:p>
          <a:p>
            <a:pPr algn="ctr"/>
            <a:r>
              <a:rPr lang="en-GB" sz="2200" b="1" dirty="0">
                <a:solidFill>
                  <a:srgbClr val="00B050"/>
                </a:solidFill>
              </a:rPr>
              <a:t>M = I/A 		M = 375/2.5 = 150  	</a:t>
            </a:r>
            <a:r>
              <a:rPr lang="en-GB" sz="2200" b="1" u="sng" dirty="0">
                <a:solidFill>
                  <a:srgbClr val="00B050"/>
                </a:solidFill>
              </a:rPr>
              <a:t>M = 150 times</a:t>
            </a:r>
          </a:p>
          <a:p>
            <a:r>
              <a:rPr lang="en-GB" sz="2200" dirty="0"/>
              <a:t>9. The actual length of a cell structure is 3𝛍m.</a:t>
            </a:r>
          </a:p>
          <a:p>
            <a:r>
              <a:rPr lang="en-GB" sz="2200" dirty="0"/>
              <a:t>It is magnified 1,500 times. </a:t>
            </a:r>
          </a:p>
          <a:p>
            <a:r>
              <a:rPr lang="en-GB" sz="2200" dirty="0"/>
              <a:t>Calculate the length of the magnified cell structure in mm. </a:t>
            </a:r>
          </a:p>
          <a:p>
            <a:pPr algn="ctr"/>
            <a:r>
              <a:rPr lang="en-GB" sz="2200" b="1" dirty="0">
                <a:solidFill>
                  <a:srgbClr val="00B050"/>
                </a:solidFill>
              </a:rPr>
              <a:t>I = M x A 	I = 1500 x 3 	I = 4500 𝛍m        4500 / 1000 = 4.5mm</a:t>
            </a:r>
          </a:p>
          <a:p>
            <a:endParaRPr lang="en-GB" sz="2200" dirty="0"/>
          </a:p>
          <a:p>
            <a:endParaRPr lang="en-GB" sz="2200" dirty="0"/>
          </a:p>
          <a:p>
            <a:endParaRPr lang="en-GB" sz="2200" dirty="0"/>
          </a:p>
          <a:p>
            <a:endParaRPr lang="en-GB" sz="2200" dirty="0"/>
          </a:p>
          <a:p>
            <a:endParaRPr lang="en-GB" sz="2200" dirty="0"/>
          </a:p>
          <a:p>
            <a:endParaRPr lang="en-GB" sz="2200" dirty="0"/>
          </a:p>
          <a:p>
            <a:endParaRPr lang="en-GB" sz="2200" dirty="0"/>
          </a:p>
        </p:txBody>
      </p:sp>
      <p:grpSp>
        <p:nvGrpSpPr>
          <p:cNvPr id="5" name="Group 4"/>
          <p:cNvGrpSpPr/>
          <p:nvPr/>
        </p:nvGrpSpPr>
        <p:grpSpPr>
          <a:xfrm>
            <a:off x="1579596" y="1038488"/>
            <a:ext cx="4956502" cy="815081"/>
            <a:chOff x="1261143" y="1616911"/>
            <a:chExt cx="6153354" cy="815081"/>
          </a:xfrm>
        </p:grpSpPr>
        <p:sp>
          <p:nvSpPr>
            <p:cNvPr id="7" name="TextBox 6"/>
            <p:cNvSpPr txBox="1"/>
            <p:nvPr/>
          </p:nvSpPr>
          <p:spPr>
            <a:xfrm>
              <a:off x="3592419" y="2031882"/>
              <a:ext cx="3822078" cy="400110"/>
            </a:xfrm>
            <a:prstGeom prst="rect">
              <a:avLst/>
            </a:prstGeom>
            <a:noFill/>
          </p:spPr>
          <p:txBody>
            <a:bodyPr wrap="square" rtlCol="0">
              <a:spAutoFit/>
            </a:bodyPr>
            <a:lstStyle/>
            <a:p>
              <a:r>
                <a:rPr lang="en-GB" sz="2000" b="1" dirty="0">
                  <a:solidFill>
                    <a:srgbClr val="00B050"/>
                  </a:solidFill>
                </a:rPr>
                <a:t>real size of the object (A)</a:t>
              </a:r>
            </a:p>
          </p:txBody>
        </p:sp>
        <p:sp>
          <p:nvSpPr>
            <p:cNvPr id="8" name="Rectangle 7"/>
            <p:cNvSpPr/>
            <p:nvPr/>
          </p:nvSpPr>
          <p:spPr>
            <a:xfrm>
              <a:off x="1261143" y="1616911"/>
              <a:ext cx="5555580" cy="400110"/>
            </a:xfrm>
            <a:prstGeom prst="rect">
              <a:avLst/>
            </a:prstGeom>
          </p:spPr>
          <p:txBody>
            <a:bodyPr wrap="square">
              <a:spAutoFit/>
            </a:bodyPr>
            <a:lstStyle/>
            <a:p>
              <a:pPr algn="ctr"/>
              <a:r>
                <a:rPr lang="en-GB" sz="2000" b="1" dirty="0">
                  <a:solidFill>
                    <a:srgbClr val="00B050"/>
                  </a:solidFill>
                </a:rPr>
                <a:t>magnification (M) =   size of image (</a:t>
              </a:r>
              <a:r>
                <a:rPr lang="en-GB" sz="2000" b="1" dirty="0">
                  <a:solidFill>
                    <a:srgbClr val="00B050"/>
                  </a:solidFill>
                  <a:latin typeface="Times" charset="0"/>
                  <a:ea typeface="Times" charset="0"/>
                  <a:cs typeface="Times" charset="0"/>
                </a:rPr>
                <a:t>I)</a:t>
              </a:r>
            </a:p>
          </p:txBody>
        </p:sp>
        <p:cxnSp>
          <p:nvCxnSpPr>
            <p:cNvPr id="9" name="Straight Connector 8"/>
            <p:cNvCxnSpPr/>
            <p:nvPr/>
          </p:nvCxnSpPr>
          <p:spPr>
            <a:xfrm>
              <a:off x="4257647" y="2031882"/>
              <a:ext cx="2112097" cy="528"/>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grpSp>
      <p:sp>
        <p:nvSpPr>
          <p:cNvPr id="16" name="Rectangle 15"/>
          <p:cNvSpPr/>
          <p:nvPr/>
        </p:nvSpPr>
        <p:spPr>
          <a:xfrm>
            <a:off x="809785" y="2089533"/>
            <a:ext cx="7294085" cy="400110"/>
          </a:xfrm>
          <a:prstGeom prst="rect">
            <a:avLst/>
          </a:prstGeom>
        </p:spPr>
        <p:txBody>
          <a:bodyPr wrap="square">
            <a:spAutoFit/>
          </a:bodyPr>
          <a:lstStyle/>
          <a:p>
            <a:pPr algn="ctr"/>
            <a:r>
              <a:rPr lang="en-GB" sz="2000" b="1" dirty="0">
                <a:solidFill>
                  <a:srgbClr val="00B050"/>
                </a:solidFill>
              </a:rPr>
              <a:t>size of image (</a:t>
            </a:r>
            <a:r>
              <a:rPr lang="en-GB" sz="2000" b="1" dirty="0">
                <a:solidFill>
                  <a:srgbClr val="00B050"/>
                </a:solidFill>
                <a:latin typeface="Times" charset="0"/>
                <a:ea typeface="Times" charset="0"/>
                <a:cs typeface="Times" charset="0"/>
              </a:rPr>
              <a:t>I) = </a:t>
            </a:r>
            <a:r>
              <a:rPr lang="en-GB" sz="2000" b="1" dirty="0">
                <a:solidFill>
                  <a:srgbClr val="00B050"/>
                </a:solidFill>
              </a:rPr>
              <a:t>magnification (M) x real size of the object (A)</a:t>
            </a:r>
            <a:endParaRPr lang="en-GB" sz="2000" b="1" dirty="0">
              <a:solidFill>
                <a:srgbClr val="00B050"/>
              </a:solidFill>
              <a:latin typeface="Times" charset="0"/>
              <a:ea typeface="Times" charset="0"/>
              <a:cs typeface="Times" charset="0"/>
            </a:endParaRPr>
          </a:p>
        </p:txBody>
      </p:sp>
      <p:grpSp>
        <p:nvGrpSpPr>
          <p:cNvPr id="18" name="Group 17"/>
          <p:cNvGrpSpPr/>
          <p:nvPr/>
        </p:nvGrpSpPr>
        <p:grpSpPr>
          <a:xfrm>
            <a:off x="1002284" y="2618860"/>
            <a:ext cx="6909085" cy="839583"/>
            <a:chOff x="1261143" y="1616911"/>
            <a:chExt cx="6933321" cy="839583"/>
          </a:xfrm>
        </p:grpSpPr>
        <p:sp>
          <p:nvSpPr>
            <p:cNvPr id="19" name="TextBox 18"/>
            <p:cNvSpPr txBox="1"/>
            <p:nvPr/>
          </p:nvSpPr>
          <p:spPr>
            <a:xfrm>
              <a:off x="4372385" y="2056384"/>
              <a:ext cx="3822079" cy="400110"/>
            </a:xfrm>
            <a:prstGeom prst="rect">
              <a:avLst/>
            </a:prstGeom>
            <a:noFill/>
          </p:spPr>
          <p:txBody>
            <a:bodyPr wrap="square" rtlCol="0">
              <a:spAutoFit/>
            </a:bodyPr>
            <a:lstStyle/>
            <a:p>
              <a:r>
                <a:rPr lang="en-GB" sz="2000" b="1" dirty="0">
                  <a:solidFill>
                    <a:srgbClr val="00B050"/>
                  </a:solidFill>
                </a:rPr>
                <a:t>magnification (M)</a:t>
              </a:r>
            </a:p>
          </p:txBody>
        </p:sp>
        <p:sp>
          <p:nvSpPr>
            <p:cNvPr id="20" name="Rectangle 19"/>
            <p:cNvSpPr/>
            <p:nvPr/>
          </p:nvSpPr>
          <p:spPr>
            <a:xfrm>
              <a:off x="1261143" y="1616911"/>
              <a:ext cx="5555579" cy="707886"/>
            </a:xfrm>
            <a:prstGeom prst="rect">
              <a:avLst/>
            </a:prstGeom>
          </p:spPr>
          <p:txBody>
            <a:bodyPr wrap="square">
              <a:spAutoFit/>
            </a:bodyPr>
            <a:lstStyle/>
            <a:p>
              <a:pPr algn="ctr"/>
              <a:r>
                <a:rPr lang="en-GB" sz="2000" b="1" dirty="0">
                  <a:solidFill>
                    <a:srgbClr val="00B050"/>
                  </a:solidFill>
                </a:rPr>
                <a:t>real size of the object (A) =   size of image (</a:t>
              </a:r>
              <a:r>
                <a:rPr lang="en-GB" sz="2000" b="1" dirty="0">
                  <a:solidFill>
                    <a:srgbClr val="00B050"/>
                  </a:solidFill>
                  <a:latin typeface="Times" charset="0"/>
                  <a:ea typeface="Times" charset="0"/>
                  <a:cs typeface="Times" charset="0"/>
                </a:rPr>
                <a:t>I)</a:t>
              </a:r>
            </a:p>
          </p:txBody>
        </p:sp>
        <p:cxnSp>
          <p:nvCxnSpPr>
            <p:cNvPr id="21" name="Straight Connector 20"/>
            <p:cNvCxnSpPr/>
            <p:nvPr/>
          </p:nvCxnSpPr>
          <p:spPr>
            <a:xfrm>
              <a:off x="4257647" y="2031882"/>
              <a:ext cx="2112097" cy="528"/>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486839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1640" y="0"/>
            <a:ext cx="7812360" cy="657041"/>
          </a:xfrm>
        </p:spPr>
        <p:txBody>
          <a:bodyPr>
            <a:noAutofit/>
          </a:bodyPr>
          <a:lstStyle/>
          <a:p>
            <a:pPr marL="342900" lvl="1" algn="r" defTabSz="342900" rtl="0">
              <a:spcBef>
                <a:spcPct val="20000"/>
              </a:spcBef>
            </a:pPr>
            <a:r>
              <a:rPr lang="en-US" sz="2400" b="1" dirty="0">
                <a:solidFill>
                  <a:schemeClr val="accent6"/>
                </a:solidFill>
              </a:rPr>
              <a:t>Cell structure part 3 – </a:t>
            </a:r>
            <a:r>
              <a:rPr kumimoji="0" lang="en-US" sz="2400" b="1" i="0" u="none" strike="noStrike" kern="1200" cap="none" spc="0" normalizeH="0" baseline="0" noProof="0" dirty="0">
                <a:ln>
                  <a:noFill/>
                </a:ln>
                <a:solidFill>
                  <a:schemeClr val="tx1"/>
                </a:solidFill>
                <a:effectLst/>
                <a:uLnTx/>
                <a:uFillTx/>
                <a:latin typeface="Calibri"/>
                <a:ea typeface=""/>
                <a:cs typeface="News Gothic MT"/>
              </a:rPr>
              <a:t>QuestionIT</a:t>
            </a: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149087" y="557947"/>
            <a:ext cx="8915400" cy="8586966"/>
          </a:xfrm>
          <a:prstGeom prst="rect">
            <a:avLst/>
          </a:prstGeom>
          <a:noFill/>
        </p:spPr>
        <p:txBody>
          <a:bodyPr wrap="square" rtlCol="0">
            <a:spAutoFit/>
          </a:bodyPr>
          <a:lstStyle/>
          <a:p>
            <a:pPr>
              <a:lnSpc>
                <a:spcPct val="150000"/>
              </a:lnSpc>
            </a:pPr>
            <a:r>
              <a:rPr lang="en-GB" sz="2400" dirty="0"/>
              <a:t>10. Name the parts of the light microscope in the diagram below.</a:t>
            </a:r>
          </a:p>
          <a:p>
            <a:pPr>
              <a:lnSpc>
                <a:spcPct val="150000"/>
              </a:lnSpc>
            </a:pPr>
            <a:endParaRPr lang="en-GB" sz="2400" dirty="0"/>
          </a:p>
          <a:p>
            <a:pPr>
              <a:lnSpc>
                <a:spcPct val="150000"/>
              </a:lnSpc>
            </a:pPr>
            <a:endParaRPr lang="en-GB" sz="2400" dirty="0"/>
          </a:p>
          <a:p>
            <a:pPr>
              <a:lnSpc>
                <a:spcPct val="150000"/>
              </a:lnSpc>
            </a:pPr>
            <a:endParaRPr lang="en-GB" sz="2400" dirty="0"/>
          </a:p>
          <a:p>
            <a:pPr>
              <a:lnSpc>
                <a:spcPct val="150000"/>
              </a:lnSpc>
            </a:pPr>
            <a:endParaRPr lang="en-GB" sz="2400" dirty="0"/>
          </a:p>
          <a:p>
            <a:pPr>
              <a:lnSpc>
                <a:spcPct val="150000"/>
              </a:lnSpc>
            </a:pPr>
            <a:endParaRPr lang="en-GB" sz="2400" dirty="0"/>
          </a:p>
          <a:p>
            <a:pPr>
              <a:lnSpc>
                <a:spcPct val="150000"/>
              </a:lnSpc>
            </a:pPr>
            <a:endParaRPr lang="en-GB" sz="2400" dirty="0"/>
          </a:p>
          <a:p>
            <a:pPr>
              <a:lnSpc>
                <a:spcPct val="150000"/>
              </a:lnSpc>
            </a:pPr>
            <a:endParaRPr lang="en-GB" sz="2400" dirty="0"/>
          </a:p>
          <a:p>
            <a:pPr>
              <a:lnSpc>
                <a:spcPct val="150000"/>
              </a:lnSpc>
            </a:pPr>
            <a:r>
              <a:rPr lang="en-GB" sz="2400" dirty="0"/>
              <a:t> </a:t>
            </a:r>
          </a:p>
          <a:p>
            <a:pPr>
              <a:lnSpc>
                <a:spcPct val="150000"/>
              </a:lnSpc>
            </a:pPr>
            <a:endParaRPr lang="en-GB" sz="2400" dirty="0"/>
          </a:p>
          <a:p>
            <a:pPr>
              <a:lnSpc>
                <a:spcPct val="150000"/>
              </a:lnSpc>
            </a:pPr>
            <a:endParaRPr lang="en-GB" sz="2400" dirty="0"/>
          </a:p>
          <a:p>
            <a:endParaRPr lang="en-GB" sz="2400" dirty="0"/>
          </a:p>
          <a:p>
            <a:endParaRPr lang="en-GB" sz="2400" dirty="0"/>
          </a:p>
          <a:p>
            <a:pPr>
              <a:lnSpc>
                <a:spcPct val="150000"/>
              </a:lnSpc>
            </a:pPr>
            <a:endParaRPr lang="en-GB" sz="2400" dirty="0"/>
          </a:p>
          <a:p>
            <a:pPr>
              <a:lnSpc>
                <a:spcPct val="150000"/>
              </a:lnSpc>
            </a:pPr>
            <a:endParaRPr lang="en-GB" sz="2400" dirty="0"/>
          </a:p>
          <a:p>
            <a:pPr>
              <a:lnSpc>
                <a:spcPct val="150000"/>
              </a:lnSpc>
            </a:pPr>
            <a:endParaRPr lang="en-GB" sz="2400" dirty="0"/>
          </a:p>
        </p:txBody>
      </p:sp>
      <p:pic>
        <p:nvPicPr>
          <p:cNvPr id="30" name="Picture 29"/>
          <p:cNvPicPr>
            <a:picLocks noChangeAspect="1"/>
          </p:cNvPicPr>
          <p:nvPr/>
        </p:nvPicPr>
        <p:blipFill>
          <a:blip r:embed="rId2" cstate="print"/>
          <a:stretch>
            <a:fillRect/>
          </a:stretch>
        </p:blipFill>
        <p:spPr>
          <a:xfrm>
            <a:off x="419100" y="1384239"/>
            <a:ext cx="7962900" cy="4432300"/>
          </a:xfrm>
          <a:prstGeom prst="rect">
            <a:avLst/>
          </a:prstGeom>
        </p:spPr>
      </p:pic>
    </p:spTree>
    <p:extLst>
      <p:ext uri="{BB962C8B-B14F-4D97-AF65-F5344CB8AC3E}">
        <p14:creationId xmlns:p14="http://schemas.microsoft.com/office/powerpoint/2010/main" val="14072124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1640" y="0"/>
            <a:ext cx="7812360" cy="657041"/>
          </a:xfrm>
        </p:spPr>
        <p:txBody>
          <a:bodyPr>
            <a:noAutofit/>
          </a:bodyPr>
          <a:lstStyle/>
          <a:p>
            <a:pPr marL="342900" lvl="1" algn="r" defTabSz="342900" rtl="0">
              <a:spcBef>
                <a:spcPct val="20000"/>
              </a:spcBef>
            </a:pPr>
            <a:r>
              <a:rPr lang="en-US" sz="2400" b="1" dirty="0">
                <a:solidFill>
                  <a:schemeClr val="accent6"/>
                </a:solidFill>
              </a:rPr>
              <a:t>Cell structure part 3 – </a:t>
            </a:r>
            <a:r>
              <a:rPr kumimoji="0" lang="en-US" sz="2400" b="1" i="0" u="none" strike="noStrike" kern="1200" cap="none" spc="0" normalizeH="0" baseline="0" noProof="0" dirty="0">
                <a:ln>
                  <a:noFill/>
                </a:ln>
                <a:solidFill>
                  <a:schemeClr val="tx1"/>
                </a:solidFill>
                <a:effectLst/>
                <a:uLnTx/>
                <a:uFillTx/>
                <a:latin typeface="Calibri"/>
                <a:ea typeface=""/>
                <a:cs typeface="News Gothic MT"/>
              </a:rPr>
              <a:t>QuestionIT</a:t>
            </a: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0" y="557947"/>
            <a:ext cx="9064487" cy="10248960"/>
          </a:xfrm>
          <a:prstGeom prst="rect">
            <a:avLst/>
          </a:prstGeom>
          <a:noFill/>
        </p:spPr>
        <p:txBody>
          <a:bodyPr wrap="square" rtlCol="0">
            <a:spAutoFit/>
          </a:bodyPr>
          <a:lstStyle/>
          <a:p>
            <a:pPr>
              <a:lnSpc>
                <a:spcPct val="150000"/>
              </a:lnSpc>
            </a:pPr>
            <a:r>
              <a:rPr lang="en-GB" sz="2400" dirty="0"/>
              <a:t>11. Describe how you would make an onion cell slide.</a:t>
            </a:r>
          </a:p>
          <a:p>
            <a:pPr marL="285750" indent="-285750">
              <a:buFont typeface="Arial" charset="0"/>
              <a:buChar char="•"/>
            </a:pPr>
            <a:r>
              <a:rPr lang="en-AU" sz="2400" b="1" dirty="0">
                <a:solidFill>
                  <a:srgbClr val="00B050"/>
                </a:solidFill>
              </a:rPr>
              <a:t>Place thin section of onion epidermis onto slide.</a:t>
            </a:r>
            <a:endParaRPr lang="en-IE" sz="2400" b="1" dirty="0">
              <a:solidFill>
                <a:srgbClr val="00B050"/>
              </a:solidFill>
            </a:endParaRPr>
          </a:p>
          <a:p>
            <a:pPr marL="285750" indent="-285750">
              <a:buFont typeface="Arial" charset="0"/>
              <a:buChar char="•"/>
            </a:pPr>
            <a:r>
              <a:rPr lang="en-AU" sz="2400" b="1" dirty="0">
                <a:solidFill>
                  <a:srgbClr val="00B050"/>
                </a:solidFill>
              </a:rPr>
              <a:t>Place a drop of iodine in the middle of the slide to stain the onion. </a:t>
            </a:r>
            <a:endParaRPr lang="en-IE" sz="2400" b="1" dirty="0">
              <a:solidFill>
                <a:srgbClr val="00B050"/>
              </a:solidFill>
            </a:endParaRPr>
          </a:p>
          <a:p>
            <a:pPr marL="285750" indent="-285750">
              <a:buFont typeface="Arial" charset="0"/>
              <a:buChar char="•"/>
            </a:pPr>
            <a:r>
              <a:rPr lang="en-AU" sz="2400" b="1" dirty="0">
                <a:solidFill>
                  <a:srgbClr val="00B050"/>
                </a:solidFill>
              </a:rPr>
              <a:t>Gently lower cover slip onto the onion without trapping air bubbles.</a:t>
            </a:r>
          </a:p>
          <a:p>
            <a:pPr marL="285750" indent="-285750">
              <a:buFont typeface="Arial" charset="0"/>
              <a:buChar char="•"/>
            </a:pPr>
            <a:r>
              <a:rPr lang="en-AU" sz="2400" b="1" dirty="0">
                <a:solidFill>
                  <a:srgbClr val="00B050"/>
                </a:solidFill>
              </a:rPr>
              <a:t>Soak up any excess liquid with a paper towel.</a:t>
            </a:r>
          </a:p>
          <a:p>
            <a:pPr marL="285750" indent="-285750">
              <a:buFont typeface="Arial" charset="0"/>
              <a:buChar char="•"/>
            </a:pPr>
            <a:endParaRPr lang="en-AU" sz="2400" b="1" dirty="0">
              <a:solidFill>
                <a:srgbClr val="00B050"/>
              </a:solidFill>
            </a:endParaRPr>
          </a:p>
          <a:p>
            <a:r>
              <a:rPr lang="en-GB" sz="2400" dirty="0"/>
              <a:t>12. Describe how you would use the light microscope to view onion cells. </a:t>
            </a:r>
          </a:p>
          <a:p>
            <a:pPr marL="285750" indent="-285750">
              <a:buFont typeface="Arial" charset="0"/>
              <a:buChar char="•"/>
            </a:pPr>
            <a:r>
              <a:rPr lang="en-AU" sz="2400" b="1" dirty="0">
                <a:solidFill>
                  <a:srgbClr val="00B050"/>
                </a:solidFill>
              </a:rPr>
              <a:t>Switch on the light source and place your slide on the stage.</a:t>
            </a:r>
            <a:endParaRPr lang="en-IE" sz="2400" b="1" dirty="0">
              <a:solidFill>
                <a:srgbClr val="00B050"/>
              </a:solidFill>
            </a:endParaRPr>
          </a:p>
          <a:p>
            <a:pPr marL="285750" indent="-285750">
              <a:buFont typeface="Arial" charset="0"/>
              <a:buChar char="•"/>
            </a:pPr>
            <a:r>
              <a:rPr lang="en-IE" sz="2400" b="1" dirty="0">
                <a:solidFill>
                  <a:srgbClr val="00B050"/>
                </a:solidFill>
              </a:rPr>
              <a:t>Use the lowest objective lens and turn the focusing wheel to move the lens close to the slide.</a:t>
            </a:r>
          </a:p>
          <a:p>
            <a:pPr marL="285750" indent="-285750">
              <a:buFont typeface="Arial" charset="0"/>
              <a:buChar char="•"/>
            </a:pPr>
            <a:r>
              <a:rPr lang="en-IE" sz="2400" b="1" dirty="0">
                <a:solidFill>
                  <a:srgbClr val="00B050"/>
                </a:solidFill>
              </a:rPr>
              <a:t>Slowly adjust the focusing wheel until you can see a clear image.</a:t>
            </a:r>
          </a:p>
          <a:p>
            <a:pPr marL="285750" indent="-285750">
              <a:buFont typeface="Arial" charset="0"/>
              <a:buChar char="•"/>
            </a:pPr>
            <a:r>
              <a:rPr lang="en-IE" sz="2400" b="1" dirty="0">
                <a:solidFill>
                  <a:srgbClr val="00B050"/>
                </a:solidFill>
              </a:rPr>
              <a:t>Increase the magnification by changing the objective lens and re-focus. </a:t>
            </a:r>
          </a:p>
          <a:p>
            <a:endParaRPr lang="en-GB" sz="2400" dirty="0"/>
          </a:p>
          <a:p>
            <a:pPr>
              <a:lnSpc>
                <a:spcPct val="150000"/>
              </a:lnSpc>
            </a:pPr>
            <a:r>
              <a:rPr lang="en-GB" sz="2400" dirty="0"/>
              <a:t> </a:t>
            </a:r>
          </a:p>
          <a:p>
            <a:pPr>
              <a:lnSpc>
                <a:spcPct val="150000"/>
              </a:lnSpc>
            </a:pPr>
            <a:endParaRPr lang="en-GB" sz="2400" dirty="0"/>
          </a:p>
          <a:p>
            <a:pPr>
              <a:lnSpc>
                <a:spcPct val="150000"/>
              </a:lnSpc>
            </a:pPr>
            <a:endParaRPr lang="en-GB" sz="2400" dirty="0"/>
          </a:p>
          <a:p>
            <a:endParaRPr lang="en-GB" sz="2400" dirty="0"/>
          </a:p>
          <a:p>
            <a:endParaRPr lang="en-GB" sz="2400" dirty="0"/>
          </a:p>
          <a:p>
            <a:pPr>
              <a:lnSpc>
                <a:spcPct val="150000"/>
              </a:lnSpc>
            </a:pPr>
            <a:endParaRPr lang="en-GB" sz="2400" dirty="0"/>
          </a:p>
          <a:p>
            <a:pPr>
              <a:lnSpc>
                <a:spcPct val="150000"/>
              </a:lnSpc>
            </a:pPr>
            <a:endParaRPr lang="en-GB" sz="2400" dirty="0"/>
          </a:p>
          <a:p>
            <a:pPr>
              <a:lnSpc>
                <a:spcPct val="150000"/>
              </a:lnSpc>
            </a:pPr>
            <a:endParaRPr lang="en-GB" sz="2400" dirty="0"/>
          </a:p>
        </p:txBody>
      </p:sp>
    </p:spTree>
    <p:extLst>
      <p:ext uri="{BB962C8B-B14F-4D97-AF65-F5344CB8AC3E}">
        <p14:creationId xmlns:p14="http://schemas.microsoft.com/office/powerpoint/2010/main" val="7814023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7" name="TextBox 6"/>
          <p:cNvSpPr txBox="1"/>
          <p:nvPr/>
        </p:nvSpPr>
        <p:spPr>
          <a:xfrm>
            <a:off x="-22696" y="675435"/>
            <a:ext cx="4572000" cy="7171194"/>
          </a:xfrm>
          <a:prstGeom prst="rect">
            <a:avLst/>
          </a:prstGeom>
          <a:noFill/>
        </p:spPr>
        <p:txBody>
          <a:bodyPr wrap="square" rtlCol="0">
            <a:spAutoFit/>
          </a:bodyPr>
          <a:lstStyle/>
          <a:p>
            <a:r>
              <a:rPr lang="en-GB" sz="7200" b="1" dirty="0">
                <a:latin typeface="+mj-lt"/>
                <a:ea typeface="Beirut" charset="-78"/>
                <a:cs typeface="Beirut" charset="-78"/>
              </a:rPr>
              <a:t>LearnIT!</a:t>
            </a:r>
          </a:p>
          <a:p>
            <a:r>
              <a:rPr lang="en-GB" sz="7200" b="1" dirty="0">
                <a:latin typeface="+mj-lt"/>
                <a:ea typeface="Beirut" charset="-78"/>
                <a:cs typeface="Beirut" charset="-78"/>
              </a:rPr>
              <a:t>KnowIT!</a:t>
            </a:r>
          </a:p>
          <a:p>
            <a:endParaRPr lang="en-GB" sz="3200" b="1" dirty="0">
              <a:latin typeface="+mj-lt"/>
              <a:ea typeface="Beirut" charset="-78"/>
              <a:cs typeface="Beirut" charset="-78"/>
            </a:endParaRPr>
          </a:p>
          <a:p>
            <a:r>
              <a:rPr lang="en-GB" sz="2800" b="1" dirty="0">
                <a:solidFill>
                  <a:schemeClr val="bg1">
                    <a:lumMod val="50000"/>
                  </a:schemeClr>
                </a:solidFill>
              </a:rPr>
              <a:t>Key concepts in biology</a:t>
            </a:r>
          </a:p>
          <a:p>
            <a:r>
              <a:rPr lang="en-GB" sz="2800" b="1" dirty="0">
                <a:solidFill>
                  <a:schemeClr val="bg1">
                    <a:lumMod val="50000"/>
                  </a:schemeClr>
                </a:solidFill>
              </a:rPr>
              <a:t>Part 4 (1.7-1.14B)</a:t>
            </a:r>
          </a:p>
          <a:p>
            <a:endParaRPr lang="en-GB" dirty="0"/>
          </a:p>
          <a:p>
            <a:r>
              <a:rPr lang="en-US" sz="2400" b="1" dirty="0">
                <a:solidFill>
                  <a:schemeClr val="tx1">
                    <a:lumMod val="50000"/>
                    <a:lumOff val="50000"/>
                  </a:schemeClr>
                </a:solidFill>
              </a:rPr>
              <a:t>Enzymes</a:t>
            </a:r>
          </a:p>
          <a:p>
            <a:r>
              <a:rPr lang="en-US" sz="2400" b="1" dirty="0">
                <a:solidFill>
                  <a:schemeClr val="tx1">
                    <a:lumMod val="50000"/>
                    <a:lumOff val="50000"/>
                  </a:schemeClr>
                </a:solidFill>
              </a:rPr>
              <a:t>Food tests (biology)</a:t>
            </a:r>
          </a:p>
          <a:p>
            <a:r>
              <a:rPr lang="en-US" sz="2400" b="1" dirty="0">
                <a:solidFill>
                  <a:schemeClr val="tx1">
                    <a:lumMod val="50000"/>
                    <a:lumOff val="50000"/>
                  </a:schemeClr>
                </a:solidFill>
              </a:rPr>
              <a:t>Food calorimetry (biology)</a:t>
            </a:r>
          </a:p>
          <a:p>
            <a:endParaRPr lang="en-US" sz="2400" b="1" dirty="0">
              <a:solidFill>
                <a:schemeClr val="tx1">
                  <a:lumMod val="50000"/>
                  <a:lumOff val="50000"/>
                </a:schemeClr>
              </a:solidFill>
            </a:endParaRPr>
          </a:p>
          <a:p>
            <a:endParaRPr lang="en-US" sz="3600" b="1" dirty="0">
              <a:solidFill>
                <a:schemeClr val="tx1">
                  <a:lumMod val="50000"/>
                  <a:lumOff val="50000"/>
                </a:schemeClr>
              </a:solidFill>
            </a:endParaRPr>
          </a:p>
          <a:p>
            <a:endParaRPr lang="en-US" sz="3600" b="1" dirty="0">
              <a:solidFill>
                <a:schemeClr val="tx1">
                  <a:lumMod val="50000"/>
                  <a:lumOff val="50000"/>
                </a:schemeClr>
              </a:solidFill>
            </a:endParaRPr>
          </a:p>
          <a:p>
            <a:pPr marL="685800" lvl="1" indent="-342900">
              <a:buFont typeface="Arial" charset="0"/>
              <a:buChar char="•"/>
            </a:pPr>
            <a:endParaRPr lang="en-US" sz="2400" dirty="0">
              <a:solidFill>
                <a:schemeClr val="tx1">
                  <a:lumMod val="50000"/>
                  <a:lumOff val="50000"/>
                </a:schemeClr>
              </a:solidFill>
            </a:endParaRPr>
          </a:p>
          <a:p>
            <a:endParaRPr lang="en-GB" dirty="0"/>
          </a:p>
        </p:txBody>
      </p:sp>
      <p:pic>
        <p:nvPicPr>
          <p:cNvPr id="8" name="Picture 7"/>
          <p:cNvPicPr>
            <a:picLocks noChangeAspect="1"/>
          </p:cNvPicPr>
          <p:nvPr/>
        </p:nvPicPr>
        <p:blipFill>
          <a:blip r:embed="rId3" cstate="print">
            <a:clrChange>
              <a:clrFrom>
                <a:srgbClr val="FFFFFF"/>
              </a:clrFrom>
              <a:clrTo>
                <a:srgbClr val="FFFFFF">
                  <a:alpha val="0"/>
                </a:srgbClr>
              </a:clrTo>
            </a:clrChange>
          </a:blip>
          <a:stretch>
            <a:fillRect/>
          </a:stretch>
        </p:blipFill>
        <p:spPr>
          <a:xfrm>
            <a:off x="2642398" y="0"/>
            <a:ext cx="6538114" cy="6525344"/>
          </a:xfrm>
          <a:prstGeom prst="rect">
            <a:avLst/>
          </a:prstGeom>
        </p:spPr>
      </p:pic>
    </p:spTree>
    <p:extLst>
      <p:ext uri="{BB962C8B-B14F-4D97-AF65-F5344CB8AC3E}">
        <p14:creationId xmlns:p14="http://schemas.microsoft.com/office/powerpoint/2010/main" val="8986450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6848" y="692696"/>
            <a:ext cx="9154472" cy="1323439"/>
          </a:xfrm>
          <a:prstGeom prst="rect">
            <a:avLst/>
          </a:prstGeom>
        </p:spPr>
        <p:txBody>
          <a:bodyPr wrap="square">
            <a:spAutoFit/>
          </a:bodyPr>
          <a:lstStyle/>
          <a:p>
            <a:pPr algn="ctr"/>
            <a:r>
              <a:rPr lang="en-GB" sz="2000" b="1" dirty="0">
                <a:solidFill>
                  <a:schemeClr val="accent6">
                    <a:lumMod val="75000"/>
                  </a:schemeClr>
                </a:solidFill>
              </a:rPr>
              <a:t>‘Lock and Key theory’ </a:t>
            </a:r>
            <a:r>
              <a:rPr lang="en-GB" sz="2000" dirty="0"/>
              <a:t>is a </a:t>
            </a:r>
            <a:r>
              <a:rPr lang="en-GB" sz="2000" b="1" dirty="0">
                <a:solidFill>
                  <a:schemeClr val="accent6">
                    <a:lumMod val="75000"/>
                  </a:schemeClr>
                </a:solidFill>
              </a:rPr>
              <a:t>model </a:t>
            </a:r>
            <a:r>
              <a:rPr lang="en-GB" sz="2000" dirty="0"/>
              <a:t>to explain </a:t>
            </a:r>
            <a:r>
              <a:rPr lang="en-GB" sz="2000" b="1" dirty="0">
                <a:solidFill>
                  <a:schemeClr val="accent6">
                    <a:lumMod val="75000"/>
                  </a:schemeClr>
                </a:solidFill>
              </a:rPr>
              <a:t>enzyme action.</a:t>
            </a:r>
          </a:p>
          <a:p>
            <a:pPr algn="ctr"/>
            <a:r>
              <a:rPr lang="en-GB" sz="2000" b="1" dirty="0">
                <a:solidFill>
                  <a:schemeClr val="accent6">
                    <a:lumMod val="75000"/>
                  </a:schemeClr>
                </a:solidFill>
              </a:rPr>
              <a:t>Enzymes</a:t>
            </a:r>
            <a:r>
              <a:rPr lang="en-GB" sz="2000" dirty="0">
                <a:solidFill>
                  <a:schemeClr val="accent6">
                    <a:lumMod val="75000"/>
                  </a:schemeClr>
                </a:solidFill>
              </a:rPr>
              <a:t> </a:t>
            </a:r>
            <a:r>
              <a:rPr lang="en-GB" sz="2000" dirty="0"/>
              <a:t>are</a:t>
            </a:r>
            <a:r>
              <a:rPr lang="en-GB" sz="2000" dirty="0">
                <a:solidFill>
                  <a:schemeClr val="accent6">
                    <a:lumMod val="75000"/>
                  </a:schemeClr>
                </a:solidFill>
              </a:rPr>
              <a:t> </a:t>
            </a:r>
            <a:r>
              <a:rPr lang="en-GB" sz="2000" dirty="0"/>
              <a:t>made of </a:t>
            </a:r>
            <a:r>
              <a:rPr lang="en-GB" sz="2000" b="1" dirty="0">
                <a:solidFill>
                  <a:schemeClr val="accent6">
                    <a:lumMod val="75000"/>
                  </a:schemeClr>
                </a:solidFill>
              </a:rPr>
              <a:t>proteins</a:t>
            </a:r>
            <a:r>
              <a:rPr lang="en-GB" sz="2000" dirty="0">
                <a:solidFill>
                  <a:schemeClr val="accent6">
                    <a:lumMod val="75000"/>
                  </a:schemeClr>
                </a:solidFill>
              </a:rPr>
              <a:t> </a:t>
            </a:r>
            <a:r>
              <a:rPr lang="en-GB" sz="2000" dirty="0"/>
              <a:t>and are </a:t>
            </a:r>
            <a:r>
              <a:rPr lang="en-GB" sz="2000" b="1" dirty="0">
                <a:solidFill>
                  <a:schemeClr val="accent6">
                    <a:lumMod val="75000"/>
                  </a:schemeClr>
                </a:solidFill>
              </a:rPr>
              <a:t>biological catalysts</a:t>
            </a:r>
            <a:r>
              <a:rPr lang="en-GB" sz="2000" dirty="0"/>
              <a:t> - substances that </a:t>
            </a:r>
            <a:r>
              <a:rPr lang="en-GB" sz="2000" b="1" dirty="0">
                <a:solidFill>
                  <a:schemeClr val="accent6">
                    <a:lumMod val="75000"/>
                  </a:schemeClr>
                </a:solidFill>
              </a:rPr>
              <a:t>increase</a:t>
            </a:r>
            <a:r>
              <a:rPr lang="en-GB" sz="2000" dirty="0">
                <a:solidFill>
                  <a:schemeClr val="accent6">
                    <a:lumMod val="75000"/>
                  </a:schemeClr>
                </a:solidFill>
              </a:rPr>
              <a:t> </a:t>
            </a:r>
            <a:r>
              <a:rPr lang="en-GB" sz="2000" dirty="0"/>
              <a:t>the rate of </a:t>
            </a:r>
            <a:r>
              <a:rPr lang="en-GB" sz="2000" b="1" dirty="0">
                <a:solidFill>
                  <a:schemeClr val="accent6">
                    <a:lumMod val="75000"/>
                  </a:schemeClr>
                </a:solidFill>
              </a:rPr>
              <a:t>chemical</a:t>
            </a:r>
            <a:r>
              <a:rPr lang="en-GB" sz="2000" dirty="0">
                <a:solidFill>
                  <a:schemeClr val="accent6">
                    <a:lumMod val="75000"/>
                  </a:schemeClr>
                </a:solidFill>
              </a:rPr>
              <a:t> </a:t>
            </a:r>
            <a:r>
              <a:rPr lang="en-GB" sz="2000" b="1" dirty="0">
                <a:solidFill>
                  <a:schemeClr val="accent6">
                    <a:lumMod val="75000"/>
                  </a:schemeClr>
                </a:solidFill>
              </a:rPr>
              <a:t>reactions</a:t>
            </a:r>
            <a:r>
              <a:rPr lang="en-GB" sz="2000" dirty="0">
                <a:solidFill>
                  <a:schemeClr val="accent6">
                    <a:lumMod val="75000"/>
                  </a:schemeClr>
                </a:solidFill>
              </a:rPr>
              <a:t> </a:t>
            </a:r>
            <a:r>
              <a:rPr lang="en-GB" sz="2000" dirty="0"/>
              <a:t>without being </a:t>
            </a:r>
            <a:r>
              <a:rPr lang="en-GB" sz="2000" b="1" dirty="0">
                <a:solidFill>
                  <a:schemeClr val="accent6">
                    <a:lumMod val="75000"/>
                  </a:schemeClr>
                </a:solidFill>
              </a:rPr>
              <a:t>used up</a:t>
            </a:r>
            <a:r>
              <a:rPr lang="en-GB" sz="2000" dirty="0"/>
              <a:t>. The shape of the </a:t>
            </a:r>
            <a:r>
              <a:rPr lang="en-GB" sz="2000" b="1" dirty="0">
                <a:solidFill>
                  <a:schemeClr val="accent6">
                    <a:lumMod val="75000"/>
                  </a:schemeClr>
                </a:solidFill>
              </a:rPr>
              <a:t>active site </a:t>
            </a:r>
            <a:r>
              <a:rPr lang="en-GB" sz="2000" dirty="0"/>
              <a:t>of the enzyme is specific for each substrate (substance the enzyme acts on).</a:t>
            </a:r>
          </a:p>
        </p:txBody>
      </p:sp>
      <p:sp>
        <p:nvSpPr>
          <p:cNvPr id="3" name="Rectangle 2"/>
          <p:cNvSpPr/>
          <p:nvPr/>
        </p:nvSpPr>
        <p:spPr>
          <a:xfrm>
            <a:off x="769968" y="5463462"/>
            <a:ext cx="7560840" cy="707886"/>
          </a:xfrm>
          <a:prstGeom prst="rect">
            <a:avLst/>
          </a:prstGeom>
        </p:spPr>
        <p:txBody>
          <a:bodyPr wrap="square">
            <a:spAutoFit/>
          </a:bodyPr>
          <a:lstStyle/>
          <a:p>
            <a:pPr algn="ctr"/>
            <a:r>
              <a:rPr lang="en-US" sz="2000" dirty="0"/>
              <a:t>The </a:t>
            </a:r>
            <a:r>
              <a:rPr lang="en-US" sz="2000" b="1" dirty="0">
                <a:solidFill>
                  <a:schemeClr val="accent6">
                    <a:lumMod val="75000"/>
                  </a:schemeClr>
                </a:solidFill>
              </a:rPr>
              <a:t>products</a:t>
            </a:r>
            <a:r>
              <a:rPr lang="en-US" sz="2000" dirty="0">
                <a:solidFill>
                  <a:schemeClr val="accent6">
                    <a:lumMod val="75000"/>
                  </a:schemeClr>
                </a:solidFill>
              </a:rPr>
              <a:t> </a:t>
            </a:r>
            <a:r>
              <a:rPr lang="en-US" sz="2000" dirty="0"/>
              <a:t>of digestion are used to </a:t>
            </a:r>
            <a:r>
              <a:rPr lang="en-US" sz="2000" b="1" dirty="0">
                <a:solidFill>
                  <a:schemeClr val="accent6">
                    <a:lumMod val="75000"/>
                  </a:schemeClr>
                </a:solidFill>
              </a:rPr>
              <a:t>build</a:t>
            </a:r>
            <a:r>
              <a:rPr lang="en-US" sz="2000" dirty="0">
                <a:solidFill>
                  <a:schemeClr val="accent6">
                    <a:lumMod val="75000"/>
                  </a:schemeClr>
                </a:solidFill>
              </a:rPr>
              <a:t> </a:t>
            </a:r>
            <a:r>
              <a:rPr lang="en-US" sz="2000" dirty="0"/>
              <a:t>new </a:t>
            </a:r>
            <a:r>
              <a:rPr lang="en-US" sz="2000" b="1" dirty="0">
                <a:solidFill>
                  <a:schemeClr val="accent6">
                    <a:lumMod val="75000"/>
                  </a:schemeClr>
                </a:solidFill>
              </a:rPr>
              <a:t>carbohydrates</a:t>
            </a:r>
            <a:r>
              <a:rPr lang="en-US" sz="2000" dirty="0"/>
              <a:t>, </a:t>
            </a:r>
            <a:r>
              <a:rPr lang="en-US" sz="2000" b="1" dirty="0">
                <a:solidFill>
                  <a:schemeClr val="accent6">
                    <a:lumMod val="75000"/>
                  </a:schemeClr>
                </a:solidFill>
              </a:rPr>
              <a:t>lipids</a:t>
            </a:r>
            <a:r>
              <a:rPr lang="en-US" sz="2000" dirty="0"/>
              <a:t> and </a:t>
            </a:r>
            <a:r>
              <a:rPr lang="en-US" sz="2000" b="1" dirty="0">
                <a:solidFill>
                  <a:schemeClr val="accent6">
                    <a:lumMod val="75000"/>
                  </a:schemeClr>
                </a:solidFill>
              </a:rPr>
              <a:t>proteins</a:t>
            </a:r>
            <a:r>
              <a:rPr lang="en-US" sz="2000" dirty="0"/>
              <a:t> in the body. Some </a:t>
            </a:r>
            <a:r>
              <a:rPr lang="en-US" sz="2000" b="1" dirty="0">
                <a:solidFill>
                  <a:schemeClr val="accent6">
                    <a:lumMod val="75000"/>
                  </a:schemeClr>
                </a:solidFill>
              </a:rPr>
              <a:t>glucose</a:t>
            </a:r>
            <a:r>
              <a:rPr lang="en-US" sz="2000" dirty="0">
                <a:solidFill>
                  <a:schemeClr val="accent6">
                    <a:lumMod val="75000"/>
                  </a:schemeClr>
                </a:solidFill>
              </a:rPr>
              <a:t> </a:t>
            </a:r>
            <a:r>
              <a:rPr lang="en-US" sz="2000" dirty="0"/>
              <a:t>is used in </a:t>
            </a:r>
            <a:r>
              <a:rPr lang="en-US" sz="2000" b="1" dirty="0">
                <a:solidFill>
                  <a:schemeClr val="accent6">
                    <a:lumMod val="75000"/>
                  </a:schemeClr>
                </a:solidFill>
              </a:rPr>
              <a:t>respiration</a:t>
            </a:r>
            <a:r>
              <a:rPr lang="en-US" sz="2000" dirty="0"/>
              <a:t>.</a:t>
            </a:r>
            <a:endParaRPr lang="en-US" sz="2000" dirty="0">
              <a:effectLst/>
            </a:endParaRPr>
          </a:p>
        </p:txBody>
      </p:sp>
      <p:sp>
        <p:nvSpPr>
          <p:cNvPr id="4" name="Rectangle 3"/>
          <p:cNvSpPr/>
          <p:nvPr/>
        </p:nvSpPr>
        <p:spPr>
          <a:xfrm>
            <a:off x="14686" y="5049419"/>
            <a:ext cx="1719709" cy="369332"/>
          </a:xfrm>
          <a:prstGeom prst="rect">
            <a:avLst/>
          </a:prstGeom>
        </p:spPr>
        <p:txBody>
          <a:bodyPr wrap="square">
            <a:spAutoFit/>
          </a:bodyPr>
          <a:lstStyle/>
          <a:p>
            <a:r>
              <a:rPr lang="en-GB" dirty="0">
                <a:hlinkClick r:id="rId3"/>
              </a:rPr>
              <a:t>Video - Enzymes</a:t>
            </a:r>
            <a:endParaRPr lang="en-GB"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288522"/>
            <a:ext cx="3491880" cy="2688376"/>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26060" y="2273322"/>
            <a:ext cx="5367535" cy="3220521"/>
          </a:xfrm>
          <a:prstGeom prst="rect">
            <a:avLst/>
          </a:prstGeom>
        </p:spPr>
      </p:pic>
      <p:sp>
        <p:nvSpPr>
          <p:cNvPr id="9" name="Title 1"/>
          <p:cNvSpPr txBox="1">
            <a:spLocks/>
          </p:cNvSpPr>
          <p:nvPr/>
        </p:nvSpPr>
        <p:spPr>
          <a:xfrm>
            <a:off x="899592" y="0"/>
            <a:ext cx="8244408" cy="615870"/>
          </a:xfrm>
          <a:prstGeom prst="rect">
            <a:avLst/>
          </a:prstGeom>
        </p:spPr>
        <p:txBody>
          <a:bodyPr vert="horz" lIns="91440" tIns="45720" rIns="91440" bIns="45720" rtlCol="0" anchor="ctr">
            <a:noAutofit/>
          </a:bodyPr>
          <a:lstStyle>
            <a:lvl1pPr algn="l" defTabSz="342900" rtl="0" eaLnBrk="1" latinLnBrk="0" hangingPunct="1">
              <a:spcBef>
                <a:spcPct val="0"/>
              </a:spcBef>
              <a:buNone/>
              <a:defRPr sz="3300" kern="1200">
                <a:solidFill>
                  <a:schemeClr val="tx1"/>
                </a:solidFill>
                <a:latin typeface="+mj-lt"/>
                <a:ea typeface="+mj-ea"/>
                <a:cs typeface="Lato Medium"/>
              </a:defRPr>
            </a:lvl1pPr>
          </a:lstStyle>
          <a:p>
            <a:pPr marL="342900" lvl="1" algn="r" defTabSz="342900" rtl="0">
              <a:spcBef>
                <a:spcPct val="20000"/>
              </a:spcBef>
              <a:defRPr/>
            </a:pPr>
            <a:r>
              <a:rPr lang="en-US" sz="2000" b="1" kern="0" dirty="0">
                <a:solidFill>
                  <a:schemeClr val="accent6"/>
                </a:solidFill>
              </a:rPr>
              <a:t>Key Concepts in biology part 4- Enzymes</a:t>
            </a:r>
            <a:endParaRPr lang="en-US" sz="2000" b="1" kern="1200" dirty="0">
              <a:solidFill>
                <a:schemeClr val="accent6"/>
              </a:solidFill>
              <a:latin typeface="+mn-lt"/>
              <a:ea typeface=""/>
              <a:cs typeface="News Gothic MT"/>
            </a:endParaRPr>
          </a:p>
        </p:txBody>
      </p:sp>
      <p:sp>
        <p:nvSpPr>
          <p:cNvPr id="2" name="Rectangle 1"/>
          <p:cNvSpPr/>
          <p:nvPr/>
        </p:nvSpPr>
        <p:spPr>
          <a:xfrm>
            <a:off x="5292080" y="6187935"/>
            <a:ext cx="4572000" cy="584775"/>
          </a:xfrm>
          <a:prstGeom prst="rect">
            <a:avLst/>
          </a:prstGeom>
        </p:spPr>
        <p:txBody>
          <a:bodyPr>
            <a:spAutoFit/>
          </a:bodyPr>
          <a:lstStyle/>
          <a:p>
            <a:r>
              <a:rPr lang="en-GB" sz="1600" dirty="0">
                <a:hlinkClick r:id="rId6"/>
              </a:rPr>
              <a:t>PiXL - Required Practical Guides - Enzymes</a:t>
            </a:r>
            <a:endParaRPr lang="en-GB" sz="1600" dirty="0"/>
          </a:p>
          <a:p>
            <a:endParaRPr lang="en-GB" sz="1600" dirty="0"/>
          </a:p>
        </p:txBody>
      </p:sp>
    </p:spTree>
    <p:extLst>
      <p:ext uri="{BB962C8B-B14F-4D97-AF65-F5344CB8AC3E}">
        <p14:creationId xmlns:p14="http://schemas.microsoft.com/office/powerpoint/2010/main" val="14004321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07504" y="680091"/>
            <a:ext cx="8972501" cy="1015663"/>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r>
              <a:rPr lang="en-GB" sz="2000" b="1" kern="1200" dirty="0"/>
              <a:t>Enzyme activity </a:t>
            </a:r>
            <a:r>
              <a:rPr lang="en-GB" sz="2000" kern="1200" dirty="0"/>
              <a:t>is affected by </a:t>
            </a:r>
            <a:r>
              <a:rPr lang="en-GB" sz="2000" b="1" kern="1200" dirty="0"/>
              <a:t>temperature </a:t>
            </a:r>
            <a:r>
              <a:rPr lang="en-GB" sz="2000" kern="1200" dirty="0"/>
              <a:t>and by </a:t>
            </a:r>
            <a:r>
              <a:rPr lang="en-GB" sz="2000" b="1" kern="1200" dirty="0"/>
              <a:t>pH</a:t>
            </a:r>
            <a:r>
              <a:rPr lang="en-GB" sz="2000" dirty="0"/>
              <a:t>. S</a:t>
            </a:r>
            <a:r>
              <a:rPr lang="en-GB" sz="2000" kern="1200" dirty="0"/>
              <a:t>pecific conditions are needed to keep enzymes working at their best. </a:t>
            </a:r>
            <a:r>
              <a:rPr lang="en-GB" sz="2000" b="1" kern="1200" dirty="0">
                <a:solidFill>
                  <a:schemeClr val="accent6">
                    <a:lumMod val="75000"/>
                  </a:schemeClr>
                </a:solidFill>
              </a:rPr>
              <a:t>OPTIMUM CONDITIONS</a:t>
            </a:r>
            <a:r>
              <a:rPr lang="en-GB" sz="2000" kern="1200" dirty="0"/>
              <a:t>! Enzymes </a:t>
            </a:r>
            <a:r>
              <a:rPr lang="en-GB" sz="2000" b="1" kern="1200" dirty="0">
                <a:solidFill>
                  <a:schemeClr val="accent6">
                    <a:lumMod val="75000"/>
                  </a:schemeClr>
                </a:solidFill>
              </a:rPr>
              <a:t>control</a:t>
            </a:r>
            <a:r>
              <a:rPr lang="en-GB" sz="2000" kern="1200" dirty="0">
                <a:solidFill>
                  <a:schemeClr val="accent6">
                    <a:lumMod val="75000"/>
                  </a:schemeClr>
                </a:solidFill>
              </a:rPr>
              <a:t> </a:t>
            </a:r>
            <a:r>
              <a:rPr lang="en-GB" sz="2000" kern="1200" dirty="0"/>
              <a:t>the chemical reactions in the body, this is known as </a:t>
            </a:r>
            <a:r>
              <a:rPr lang="en-GB" sz="2000" b="1" kern="1200" dirty="0">
                <a:solidFill>
                  <a:schemeClr val="accent6">
                    <a:lumMod val="75000"/>
                  </a:schemeClr>
                </a:solidFill>
              </a:rPr>
              <a:t>metabolism</a:t>
            </a:r>
            <a:r>
              <a:rPr lang="en-GB" sz="2000" kern="1200" dirty="0"/>
              <a:t>.  </a:t>
            </a:r>
          </a:p>
        </p:txBody>
      </p:sp>
      <p:sp>
        <p:nvSpPr>
          <p:cNvPr id="10" name="TextBox 9"/>
          <p:cNvSpPr txBox="1"/>
          <p:nvPr/>
        </p:nvSpPr>
        <p:spPr>
          <a:xfrm>
            <a:off x="129666" y="1700808"/>
            <a:ext cx="4752528" cy="261610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lvl1pPr>
              <a:defRPr>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sz="2000" kern="1200" dirty="0"/>
              <a:t>In enzyme reactions, </a:t>
            </a:r>
            <a:r>
              <a:rPr lang="en-GB" sz="2000" b="1" kern="1200" dirty="0">
                <a:solidFill>
                  <a:schemeClr val="accent6">
                    <a:lumMod val="75000"/>
                  </a:schemeClr>
                </a:solidFill>
              </a:rPr>
              <a:t>increasing the </a:t>
            </a:r>
            <a:r>
              <a:rPr lang="en-GB" sz="2400" b="1" kern="1200" dirty="0">
                <a:solidFill>
                  <a:schemeClr val="accent6">
                    <a:lumMod val="75000"/>
                  </a:schemeClr>
                </a:solidFill>
              </a:rPr>
              <a:t>temperature</a:t>
            </a:r>
            <a:r>
              <a:rPr lang="en-GB" sz="2000" kern="1200" dirty="0"/>
              <a:t> will initially increase the </a:t>
            </a:r>
            <a:r>
              <a:rPr lang="en-GB" sz="2000" b="1" kern="1200" dirty="0">
                <a:solidFill>
                  <a:schemeClr val="accent6">
                    <a:lumMod val="75000"/>
                  </a:schemeClr>
                </a:solidFill>
              </a:rPr>
              <a:t>rate of reaction </a:t>
            </a:r>
            <a:r>
              <a:rPr lang="en-GB" sz="2000" kern="1200" dirty="0"/>
              <a:t>due to increased </a:t>
            </a:r>
            <a:r>
              <a:rPr lang="en-GB" sz="2000" b="1" kern="1200" dirty="0">
                <a:solidFill>
                  <a:schemeClr val="accent6">
                    <a:lumMod val="75000"/>
                  </a:schemeClr>
                </a:solidFill>
              </a:rPr>
              <a:t>collisions</a:t>
            </a:r>
            <a:r>
              <a:rPr lang="en-GB" sz="2000" kern="1200" dirty="0"/>
              <a:t> between the enzyme and substrates. </a:t>
            </a:r>
            <a:r>
              <a:rPr lang="en-GB" sz="2000" b="1" kern="1200" dirty="0"/>
              <a:t>BUT </a:t>
            </a:r>
            <a:r>
              <a:rPr lang="en-GB" sz="2000" kern="1200" dirty="0"/>
              <a:t>if the </a:t>
            </a:r>
            <a:r>
              <a:rPr lang="en-GB" sz="2000" b="1" kern="1200" dirty="0">
                <a:solidFill>
                  <a:schemeClr val="accent6">
                    <a:lumMod val="75000"/>
                  </a:schemeClr>
                </a:solidFill>
              </a:rPr>
              <a:t>temperature </a:t>
            </a:r>
            <a:r>
              <a:rPr lang="en-GB" sz="2000" kern="1200" dirty="0">
                <a:solidFill>
                  <a:schemeClr val="tx1"/>
                </a:solidFill>
              </a:rPr>
              <a:t>is </a:t>
            </a:r>
            <a:r>
              <a:rPr lang="en-GB" sz="2000" b="1" kern="1200" dirty="0">
                <a:solidFill>
                  <a:schemeClr val="accent6">
                    <a:lumMod val="75000"/>
                  </a:schemeClr>
                </a:solidFill>
              </a:rPr>
              <a:t>too high </a:t>
            </a:r>
            <a:r>
              <a:rPr lang="en-GB" sz="2000" kern="1200" dirty="0">
                <a:solidFill>
                  <a:schemeClr val="tx1"/>
                </a:solidFill>
              </a:rPr>
              <a:t>the</a:t>
            </a:r>
            <a:r>
              <a:rPr lang="en-GB" sz="2000" b="1" kern="1200" dirty="0">
                <a:solidFill>
                  <a:schemeClr val="tx1"/>
                </a:solidFill>
              </a:rPr>
              <a:t> </a:t>
            </a:r>
            <a:r>
              <a:rPr lang="en-GB" sz="2000" b="1" kern="1200" dirty="0">
                <a:solidFill>
                  <a:schemeClr val="accent6">
                    <a:lumMod val="75000"/>
                  </a:schemeClr>
                </a:solidFill>
              </a:rPr>
              <a:t>enzyme </a:t>
            </a:r>
            <a:r>
              <a:rPr lang="en-GB" sz="2000" kern="1200" dirty="0">
                <a:solidFill>
                  <a:schemeClr val="tx1"/>
                </a:solidFill>
              </a:rPr>
              <a:t>will</a:t>
            </a:r>
            <a:r>
              <a:rPr lang="en-GB" sz="2000" b="1" kern="1200" dirty="0">
                <a:solidFill>
                  <a:schemeClr val="accent6">
                    <a:lumMod val="75000"/>
                  </a:schemeClr>
                </a:solidFill>
              </a:rPr>
              <a:t> denature </a:t>
            </a:r>
            <a:r>
              <a:rPr lang="en-GB" sz="2000" kern="1200" dirty="0"/>
              <a:t>(</a:t>
            </a:r>
            <a:r>
              <a:rPr lang="en-GB" sz="2000" dirty="0"/>
              <a:t>NB:</a:t>
            </a:r>
            <a:r>
              <a:rPr lang="en-GB" sz="2000" kern="1200" dirty="0"/>
              <a:t> denature, NOT die/killed) because some of the bonds in the protein break so changing its shape.</a:t>
            </a:r>
          </a:p>
        </p:txBody>
      </p:sp>
      <p:pic>
        <p:nvPicPr>
          <p:cNvPr id="12" name="Picture 11" descr="http://www.sciencelearn.org.nz/var/sciencelearn/storage/images/contexts/digestion-chemistry/sci-media/images/denatured-enzyme/489468-4-eng-NZ/Denatured-enzyme.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colorTemperature colorTemp="6826"/>
                    </a14:imgEffect>
                  </a14:imgLayer>
                </a14:imgProps>
              </a:ext>
              <a:ext uri="{28A0092B-C50C-407E-A947-70E740481C1C}">
                <a14:useLocalDpi xmlns:a14="http://schemas.microsoft.com/office/drawing/2010/main" val="0"/>
              </a:ext>
            </a:extLst>
          </a:blip>
          <a:srcRect l="2279" t="16951" r="1365" b="19455"/>
          <a:stretch/>
        </p:blipFill>
        <p:spPr bwMode="auto">
          <a:xfrm>
            <a:off x="5044015" y="1721218"/>
            <a:ext cx="3962550" cy="180694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6841307" y="1580446"/>
            <a:ext cx="2668034" cy="584775"/>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GB" sz="3200" b="1" kern="1200" dirty="0">
                <a:solidFill>
                  <a:schemeClr val="accent6">
                    <a:lumMod val="75000"/>
                  </a:schemeClr>
                </a:solidFill>
              </a:rPr>
              <a:t>DENATURED</a:t>
            </a:r>
          </a:p>
        </p:txBody>
      </p:sp>
      <p:sp>
        <p:nvSpPr>
          <p:cNvPr id="6" name="Rectangle 5"/>
          <p:cNvSpPr/>
          <p:nvPr/>
        </p:nvSpPr>
        <p:spPr>
          <a:xfrm>
            <a:off x="6588224" y="2852936"/>
            <a:ext cx="2467392" cy="977196"/>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GB" dirty="0"/>
              <a:t>The active site has changed shape so the substrate cannot fit.</a:t>
            </a:r>
          </a:p>
        </p:txBody>
      </p:sp>
      <p:pic>
        <p:nvPicPr>
          <p:cNvPr id="4098" name="Picture 2"/>
          <p:cNvPicPr>
            <a:picLocks noChangeAspect="1" noChangeArrowheads="1"/>
          </p:cNvPicPr>
          <p:nvPr/>
        </p:nvPicPr>
        <p:blipFill>
          <a:blip r:embed="rId5" cstate="print"/>
          <a:srcRect/>
          <a:stretch>
            <a:fillRect/>
          </a:stretch>
        </p:blipFill>
        <p:spPr bwMode="auto">
          <a:xfrm>
            <a:off x="611560" y="4419179"/>
            <a:ext cx="3744416" cy="2106165"/>
          </a:xfrm>
          <a:prstGeom prst="rect">
            <a:avLst/>
          </a:prstGeom>
          <a:noFill/>
          <a:ln w="9525">
            <a:solidFill>
              <a:schemeClr val="tx1"/>
            </a:solidFill>
            <a:miter lim="800000"/>
            <a:headEnd/>
            <a:tailEnd/>
          </a:ln>
        </p:spPr>
      </p:pic>
      <p:sp>
        <p:nvSpPr>
          <p:cNvPr id="16" name="TextBox 15"/>
          <p:cNvSpPr txBox="1"/>
          <p:nvPr/>
        </p:nvSpPr>
        <p:spPr>
          <a:xfrm>
            <a:off x="5076056" y="4494019"/>
            <a:ext cx="3168352" cy="2031325"/>
          </a:xfrm>
          <a:prstGeom prst="rect">
            <a:avLst/>
          </a:prstGeom>
          <a:solidFill>
            <a:schemeClr val="bg1">
              <a:lumMod val="85000"/>
            </a:schemeClr>
          </a:solidFill>
          <a:ln>
            <a:solidFill>
              <a:schemeClr val="accent6">
                <a:lumMod val="75000"/>
              </a:schemeClr>
            </a:solidFill>
          </a:ln>
        </p:spPr>
        <p:txBody>
          <a:bodyPr wrap="square" rtlCol="0">
            <a:spAutoFit/>
          </a:bodyPr>
          <a:lstStyle/>
          <a:p>
            <a:r>
              <a:rPr lang="en-GB" dirty="0"/>
              <a:t>If the temperature is too low then enzymes do not work effectively. If the metabolic rate of an organism falls too low then the organism may die. The enzymes become inactive but they are not killed.</a:t>
            </a:r>
          </a:p>
        </p:txBody>
      </p:sp>
      <p:pic>
        <p:nvPicPr>
          <p:cNvPr id="4099" name="Picture 3"/>
          <p:cNvPicPr>
            <a:picLocks noChangeAspect="1" noChangeArrowheads="1"/>
          </p:cNvPicPr>
          <p:nvPr/>
        </p:nvPicPr>
        <p:blipFill>
          <a:blip r:embed="rId6" cstate="print"/>
          <a:srcRect/>
          <a:stretch>
            <a:fillRect/>
          </a:stretch>
        </p:blipFill>
        <p:spPr bwMode="auto">
          <a:xfrm>
            <a:off x="8438340" y="4275137"/>
            <a:ext cx="598156" cy="2250207"/>
          </a:xfrm>
          <a:prstGeom prst="rect">
            <a:avLst/>
          </a:prstGeom>
          <a:noFill/>
          <a:ln w="9525">
            <a:noFill/>
            <a:miter lim="800000"/>
            <a:headEnd/>
            <a:tailEnd/>
          </a:ln>
        </p:spPr>
      </p:pic>
      <p:sp>
        <p:nvSpPr>
          <p:cNvPr id="11" name="Title 1"/>
          <p:cNvSpPr txBox="1">
            <a:spLocks/>
          </p:cNvSpPr>
          <p:nvPr/>
        </p:nvSpPr>
        <p:spPr>
          <a:xfrm>
            <a:off x="899592" y="0"/>
            <a:ext cx="8244408" cy="615870"/>
          </a:xfrm>
          <a:prstGeom prst="rect">
            <a:avLst/>
          </a:prstGeom>
        </p:spPr>
        <p:txBody>
          <a:bodyPr vert="horz" lIns="91440" tIns="45720" rIns="91440" bIns="45720" rtlCol="0" anchor="ctr">
            <a:noAutofit/>
          </a:bodyPr>
          <a:lstStyle>
            <a:lvl1pPr algn="l" defTabSz="342900" rtl="0" eaLnBrk="1" latinLnBrk="0" hangingPunct="1">
              <a:spcBef>
                <a:spcPct val="0"/>
              </a:spcBef>
              <a:buNone/>
              <a:defRPr sz="3300" kern="1200">
                <a:solidFill>
                  <a:schemeClr val="tx1"/>
                </a:solidFill>
                <a:latin typeface="+mj-lt"/>
                <a:ea typeface="+mj-ea"/>
                <a:cs typeface="Lato Medium"/>
              </a:defRPr>
            </a:lvl1pPr>
          </a:lstStyle>
          <a:p>
            <a:pPr marL="342900" lvl="1" algn="r" defTabSz="342900" rtl="0">
              <a:spcBef>
                <a:spcPct val="20000"/>
              </a:spcBef>
              <a:defRPr/>
            </a:pPr>
            <a:r>
              <a:rPr lang="en-US" sz="2000" b="1" kern="0" dirty="0">
                <a:solidFill>
                  <a:schemeClr val="accent6"/>
                </a:solidFill>
              </a:rPr>
              <a:t>Key Concepts in biology part 4- Enzymes</a:t>
            </a:r>
            <a:endParaRPr lang="en-US" sz="2000" b="1" kern="1200" dirty="0">
              <a:solidFill>
                <a:schemeClr val="accent6"/>
              </a:solidFill>
              <a:latin typeface="+mn-lt"/>
              <a:ea typeface=""/>
              <a:cs typeface="News Gothic MT"/>
            </a:endParaRPr>
          </a:p>
        </p:txBody>
      </p:sp>
    </p:spTree>
    <p:extLst>
      <p:ext uri="{BB962C8B-B14F-4D97-AF65-F5344CB8AC3E}">
        <p14:creationId xmlns:p14="http://schemas.microsoft.com/office/powerpoint/2010/main" val="21196533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79512" y="645656"/>
            <a:ext cx="3672408" cy="1631216"/>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lgn="ctr"/>
            <a:r>
              <a:rPr lang="en-US" sz="2000" dirty="0">
                <a:solidFill>
                  <a:schemeClr val="tx1"/>
                </a:solidFill>
              </a:rPr>
              <a:t>The</a:t>
            </a:r>
            <a:r>
              <a:rPr lang="en-US" sz="2000" dirty="0">
                <a:solidFill>
                  <a:schemeClr val="accent6">
                    <a:lumMod val="75000"/>
                  </a:schemeClr>
                </a:solidFill>
              </a:rPr>
              <a:t> </a:t>
            </a:r>
            <a:r>
              <a:rPr lang="en-US" sz="2000" b="1" dirty="0">
                <a:solidFill>
                  <a:schemeClr val="accent6">
                    <a:lumMod val="75000"/>
                  </a:schemeClr>
                </a:solidFill>
              </a:rPr>
              <a:t>digestive system </a:t>
            </a:r>
            <a:r>
              <a:rPr lang="en-US" sz="2000" dirty="0">
                <a:solidFill>
                  <a:schemeClr val="tx1"/>
                </a:solidFill>
              </a:rPr>
              <a:t>is an example of an </a:t>
            </a:r>
            <a:r>
              <a:rPr lang="en-US" sz="2000" b="1" dirty="0">
                <a:solidFill>
                  <a:schemeClr val="accent6">
                    <a:lumMod val="75000"/>
                  </a:schemeClr>
                </a:solidFill>
              </a:rPr>
              <a:t>organ system </a:t>
            </a:r>
            <a:r>
              <a:rPr lang="en-US" sz="2000" dirty="0">
                <a:solidFill>
                  <a:schemeClr val="tx1"/>
                </a:solidFill>
              </a:rPr>
              <a:t>where </a:t>
            </a:r>
            <a:r>
              <a:rPr lang="en-US" sz="2000" b="1" dirty="0">
                <a:solidFill>
                  <a:schemeClr val="accent6">
                    <a:lumMod val="75000"/>
                  </a:schemeClr>
                </a:solidFill>
              </a:rPr>
              <a:t>different</a:t>
            </a:r>
            <a:r>
              <a:rPr lang="en-US" sz="2000" dirty="0">
                <a:solidFill>
                  <a:schemeClr val="tx1"/>
                </a:solidFill>
              </a:rPr>
              <a:t> organs </a:t>
            </a:r>
            <a:r>
              <a:rPr lang="en-US" sz="2000" b="1" dirty="0">
                <a:solidFill>
                  <a:schemeClr val="accent6">
                    <a:lumMod val="75000"/>
                  </a:schemeClr>
                </a:solidFill>
              </a:rPr>
              <a:t>work together </a:t>
            </a:r>
            <a:r>
              <a:rPr lang="en-US" sz="2000" dirty="0">
                <a:solidFill>
                  <a:schemeClr val="tx1"/>
                </a:solidFill>
              </a:rPr>
              <a:t>to digest and absorb food.</a:t>
            </a:r>
            <a:endParaRPr lang="en-US" sz="2000" dirty="0">
              <a:solidFill>
                <a:schemeClr val="tx1"/>
              </a:solidFill>
              <a:effectLst/>
            </a:endParaRPr>
          </a:p>
        </p:txBody>
      </p:sp>
      <p:sp>
        <p:nvSpPr>
          <p:cNvPr id="9" name="Rectangle 8"/>
          <p:cNvSpPr/>
          <p:nvPr/>
        </p:nvSpPr>
        <p:spPr>
          <a:xfrm>
            <a:off x="3923929" y="639045"/>
            <a:ext cx="5106324" cy="1907390"/>
          </a:xfrm>
          <a:prstGeom prst="rect">
            <a:avLst/>
          </a:prstGeom>
          <a:noFill/>
          <a:ln w="1270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2000" b="1" dirty="0">
                <a:solidFill>
                  <a:schemeClr val="accent6">
                    <a:lumMod val="75000"/>
                  </a:schemeClr>
                </a:solidFill>
              </a:rPr>
              <a:t>Digestion</a:t>
            </a:r>
            <a:r>
              <a:rPr lang="en-GB" sz="2000" dirty="0">
                <a:solidFill>
                  <a:schemeClr val="accent6">
                    <a:lumMod val="75000"/>
                  </a:schemeClr>
                </a:solidFill>
              </a:rPr>
              <a:t> </a:t>
            </a:r>
            <a:r>
              <a:rPr lang="en-GB" sz="2000" dirty="0"/>
              <a:t>is where </a:t>
            </a:r>
            <a:r>
              <a:rPr lang="en-GB" sz="2000" b="1" dirty="0">
                <a:solidFill>
                  <a:schemeClr val="accent6">
                    <a:lumMod val="75000"/>
                  </a:schemeClr>
                </a:solidFill>
              </a:rPr>
              <a:t>large insoluble molecules </a:t>
            </a:r>
            <a:r>
              <a:rPr lang="en-GB" sz="2000" dirty="0"/>
              <a:t>are </a:t>
            </a:r>
            <a:r>
              <a:rPr lang="en-GB" sz="2000" b="1" dirty="0"/>
              <a:t>broken down </a:t>
            </a:r>
            <a:r>
              <a:rPr lang="en-GB" sz="2000" dirty="0"/>
              <a:t>into </a:t>
            </a:r>
            <a:r>
              <a:rPr lang="en-GB" sz="2000" b="1" dirty="0">
                <a:solidFill>
                  <a:schemeClr val="accent6">
                    <a:lumMod val="75000"/>
                  </a:schemeClr>
                </a:solidFill>
              </a:rPr>
              <a:t>smaller soluble ones that can be absorbed into the bloodstream. </a:t>
            </a:r>
            <a:r>
              <a:rPr lang="en-GB" sz="2000" dirty="0"/>
              <a:t> Digestion occurs in the </a:t>
            </a:r>
            <a:r>
              <a:rPr lang="en-GB" sz="2000" b="1" dirty="0">
                <a:solidFill>
                  <a:schemeClr val="accent6">
                    <a:lumMod val="75000"/>
                  </a:schemeClr>
                </a:solidFill>
              </a:rPr>
              <a:t>GUT</a:t>
            </a:r>
            <a:r>
              <a:rPr lang="en-GB" sz="2000" dirty="0"/>
              <a:t> (tube from the mouth to the anus) and it relies on </a:t>
            </a:r>
            <a:r>
              <a:rPr lang="en-GB" sz="2000" b="1" dirty="0">
                <a:solidFill>
                  <a:schemeClr val="accent6">
                    <a:lumMod val="75000"/>
                  </a:schemeClr>
                </a:solidFill>
              </a:rPr>
              <a:t>ENZYMES </a:t>
            </a:r>
            <a:r>
              <a:rPr lang="en-GB" sz="2000" dirty="0">
                <a:solidFill>
                  <a:schemeClr val="tx1"/>
                </a:solidFill>
              </a:rPr>
              <a:t>(biological catalysts).</a:t>
            </a:r>
          </a:p>
        </p:txBody>
      </p:sp>
      <p:sp>
        <p:nvSpPr>
          <p:cNvPr id="10" name="Rectangle 9"/>
          <p:cNvSpPr/>
          <p:nvPr/>
        </p:nvSpPr>
        <p:spPr>
          <a:xfrm>
            <a:off x="766547" y="6205578"/>
            <a:ext cx="2751688" cy="338554"/>
          </a:xfrm>
          <a:prstGeom prst="rect">
            <a:avLst/>
          </a:prstGeom>
        </p:spPr>
        <p:txBody>
          <a:bodyPr wrap="square">
            <a:spAutoFit/>
          </a:bodyPr>
          <a:lstStyle/>
          <a:p>
            <a:r>
              <a:rPr lang="en-GB" sz="1600" dirty="0">
                <a:hlinkClick r:id="rId3"/>
              </a:rPr>
              <a:t>Video - Digestion and Enzymes</a:t>
            </a:r>
            <a:endParaRPr lang="en-GB" sz="1600" dirty="0"/>
          </a:p>
        </p:txBody>
      </p:sp>
      <p:graphicFrame>
        <p:nvGraphicFramePr>
          <p:cNvPr id="14" name="Table 13"/>
          <p:cNvGraphicFramePr>
            <a:graphicFrameLocks noGrp="1"/>
          </p:cNvGraphicFramePr>
          <p:nvPr>
            <p:extLst>
              <p:ext uri="{D42A27DB-BD31-4B8C-83A1-F6EECF244321}">
                <p14:modId xmlns:p14="http://schemas.microsoft.com/office/powerpoint/2010/main" val="1385127463"/>
              </p:ext>
            </p:extLst>
          </p:nvPr>
        </p:nvGraphicFramePr>
        <p:xfrm>
          <a:off x="3923928" y="2880920"/>
          <a:ext cx="5091295" cy="3368880"/>
        </p:xfrm>
        <a:graphic>
          <a:graphicData uri="http://schemas.openxmlformats.org/drawingml/2006/table">
            <a:tbl>
              <a:tblPr firstRow="1" bandRow="1">
                <a:tableStyleId>{912C8C85-51F0-491E-9774-3900AFEF0FD7}</a:tableStyleId>
              </a:tblPr>
              <a:tblGrid>
                <a:gridCol w="1512168">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gridCol w="2066959">
                  <a:extLst>
                    <a:ext uri="{9D8B030D-6E8A-4147-A177-3AD203B41FA5}">
                      <a16:colId xmlns:a16="http://schemas.microsoft.com/office/drawing/2014/main" val="20002"/>
                    </a:ext>
                  </a:extLst>
                </a:gridCol>
              </a:tblGrid>
              <a:tr h="370840">
                <a:tc>
                  <a:txBody>
                    <a:bodyPr/>
                    <a:lstStyle/>
                    <a:p>
                      <a:pPr algn="ctr"/>
                      <a:r>
                        <a:rPr lang="en-GB" sz="1800" dirty="0">
                          <a:solidFill>
                            <a:schemeClr val="tx1"/>
                          </a:solidFill>
                        </a:rPr>
                        <a:t>Digestive Enzyme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800" dirty="0">
                          <a:solidFill>
                            <a:schemeClr val="tx1"/>
                          </a:solidFill>
                        </a:rPr>
                        <a:t>Wher</a:t>
                      </a:r>
                      <a:r>
                        <a:rPr lang="en-GB" sz="1800" baseline="0" dirty="0">
                          <a:solidFill>
                            <a:schemeClr val="tx1"/>
                          </a:solidFill>
                        </a:rPr>
                        <a:t>e released? </a:t>
                      </a:r>
                      <a:endParaRPr lang="en-GB" sz="1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800" dirty="0">
                          <a:solidFill>
                            <a:schemeClr val="tx1"/>
                          </a:solidFill>
                        </a:rPr>
                        <a:t>Breakdown what?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00000">
                <a:tc>
                  <a:txBody>
                    <a:bodyPr/>
                    <a:lstStyle/>
                    <a:p>
                      <a:pPr algn="ctr"/>
                      <a:r>
                        <a:rPr lang="en-GB" sz="1800" b="1" dirty="0"/>
                        <a:t>Carbohydrase (amylase)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800" dirty="0"/>
                        <a:t>Salivary glands and pancreas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800" dirty="0"/>
                        <a:t>Carbohydrates into</a:t>
                      </a:r>
                      <a:r>
                        <a:rPr lang="en-GB" sz="1800" baseline="0" dirty="0"/>
                        <a:t> simple sugars (maltose)</a:t>
                      </a:r>
                      <a:endParaRPr lang="en-GB"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900000">
                <a:tc>
                  <a:txBody>
                    <a:bodyPr/>
                    <a:lstStyle/>
                    <a:p>
                      <a:pPr algn="ctr"/>
                      <a:r>
                        <a:rPr lang="en-GB" sz="1800" b="1" dirty="0"/>
                        <a:t>Protease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800" dirty="0"/>
                        <a:t>Stomach and pancreas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800" dirty="0"/>
                        <a:t>Proteins</a:t>
                      </a:r>
                      <a:r>
                        <a:rPr lang="en-GB" sz="1800" baseline="0" dirty="0"/>
                        <a:t> into amino acids</a:t>
                      </a:r>
                      <a:endParaRPr lang="en-GB"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900000">
                <a:tc>
                  <a:txBody>
                    <a:bodyPr/>
                    <a:lstStyle/>
                    <a:p>
                      <a:pPr algn="ctr"/>
                      <a:r>
                        <a:rPr lang="en-GB" sz="1800" b="1" dirty="0"/>
                        <a:t>Lipase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800" dirty="0"/>
                        <a:t>Pancreas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800" dirty="0"/>
                        <a:t>Fats and</a:t>
                      </a:r>
                      <a:r>
                        <a:rPr lang="en-GB" sz="1800" baseline="0" dirty="0"/>
                        <a:t> oils (lipids) into fatty acids and glycerol</a:t>
                      </a:r>
                      <a:endParaRPr lang="en-GB"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5" name="Rectangle 14"/>
          <p:cNvSpPr/>
          <p:nvPr/>
        </p:nvSpPr>
        <p:spPr>
          <a:xfrm>
            <a:off x="5331814" y="2544209"/>
            <a:ext cx="2592288" cy="584775"/>
          </a:xfrm>
          <a:prstGeom prst="rect">
            <a:avLst/>
          </a:prstGeom>
        </p:spPr>
        <p:txBody>
          <a:bodyPr wrap="square">
            <a:spAutoFit/>
          </a:bodyPr>
          <a:lstStyle/>
          <a:p>
            <a:r>
              <a:rPr lang="en-GB" sz="1600" dirty="0">
                <a:hlinkClick r:id="rId4"/>
              </a:rPr>
              <a:t>Activity - Digestive Enzymes</a:t>
            </a:r>
            <a:endParaRPr lang="en-GB" sz="1600" dirty="0"/>
          </a:p>
          <a:p>
            <a:endParaRPr lang="en-GB" sz="1600" dirty="0"/>
          </a:p>
        </p:txBody>
      </p:sp>
      <p:pic>
        <p:nvPicPr>
          <p:cNvPr id="11" name="Picture 10"/>
          <p:cNvPicPr>
            <a:picLocks noChangeAspect="1"/>
          </p:cNvPicPr>
          <p:nvPr/>
        </p:nvPicPr>
        <p:blipFill rotWithShape="1">
          <a:blip r:embed="rId5" cstate="print"/>
          <a:srcRect t="4287"/>
          <a:stretch/>
        </p:blipFill>
        <p:spPr>
          <a:xfrm>
            <a:off x="-86515" y="2318223"/>
            <a:ext cx="4082452" cy="3816342"/>
          </a:xfrm>
          <a:prstGeom prst="rect">
            <a:avLst/>
          </a:prstGeom>
        </p:spPr>
      </p:pic>
      <p:sp>
        <p:nvSpPr>
          <p:cNvPr id="3" name="Rectangle 2"/>
          <p:cNvSpPr/>
          <p:nvPr/>
        </p:nvSpPr>
        <p:spPr>
          <a:xfrm>
            <a:off x="4788024" y="6205578"/>
            <a:ext cx="4572000" cy="584775"/>
          </a:xfrm>
          <a:prstGeom prst="rect">
            <a:avLst/>
          </a:prstGeom>
        </p:spPr>
        <p:txBody>
          <a:bodyPr>
            <a:spAutoFit/>
          </a:bodyPr>
          <a:lstStyle/>
          <a:p>
            <a:r>
              <a:rPr lang="en-GB" sz="1600" dirty="0">
                <a:hlinkClick r:id="rId6"/>
              </a:rPr>
              <a:t>PiXL - Required Practical Guide Food Tests</a:t>
            </a:r>
            <a:endParaRPr lang="en-GB" sz="1600" dirty="0"/>
          </a:p>
          <a:p>
            <a:endParaRPr lang="en-GB" sz="1600" dirty="0"/>
          </a:p>
        </p:txBody>
      </p:sp>
      <p:sp>
        <p:nvSpPr>
          <p:cNvPr id="13" name="Title 1"/>
          <p:cNvSpPr txBox="1">
            <a:spLocks/>
          </p:cNvSpPr>
          <p:nvPr/>
        </p:nvSpPr>
        <p:spPr>
          <a:xfrm>
            <a:off x="899592" y="0"/>
            <a:ext cx="8244408" cy="615870"/>
          </a:xfrm>
          <a:prstGeom prst="rect">
            <a:avLst/>
          </a:prstGeom>
        </p:spPr>
        <p:txBody>
          <a:bodyPr vert="horz" lIns="91440" tIns="45720" rIns="91440" bIns="45720" rtlCol="0" anchor="ctr">
            <a:noAutofit/>
          </a:bodyPr>
          <a:lstStyle>
            <a:lvl1pPr algn="l" defTabSz="342900" rtl="0" eaLnBrk="1" latinLnBrk="0" hangingPunct="1">
              <a:spcBef>
                <a:spcPct val="0"/>
              </a:spcBef>
              <a:buNone/>
              <a:defRPr sz="3300" kern="1200">
                <a:solidFill>
                  <a:schemeClr val="tx1"/>
                </a:solidFill>
                <a:latin typeface="+mj-lt"/>
                <a:ea typeface="+mj-ea"/>
                <a:cs typeface="Lato Medium"/>
              </a:defRPr>
            </a:lvl1pPr>
          </a:lstStyle>
          <a:p>
            <a:pPr marL="342900" lvl="1" algn="r" defTabSz="342900" rtl="0">
              <a:spcBef>
                <a:spcPct val="20000"/>
              </a:spcBef>
              <a:defRPr/>
            </a:pPr>
            <a:r>
              <a:rPr lang="en-US" sz="2000" b="1" kern="0" dirty="0">
                <a:solidFill>
                  <a:schemeClr val="accent6"/>
                </a:solidFill>
              </a:rPr>
              <a:t>Key Concepts in biology part 4- Enzymes</a:t>
            </a:r>
            <a:endParaRPr lang="en-US" sz="2000" b="1" kern="1200" dirty="0">
              <a:solidFill>
                <a:schemeClr val="accent6"/>
              </a:solidFill>
              <a:latin typeface="+mn-lt"/>
              <a:ea typeface=""/>
              <a:cs typeface="News Gothic MT"/>
            </a:endParaRPr>
          </a:p>
        </p:txBody>
      </p:sp>
    </p:spTree>
    <p:extLst>
      <p:ext uri="{BB962C8B-B14F-4D97-AF65-F5344CB8AC3E}">
        <p14:creationId xmlns:p14="http://schemas.microsoft.com/office/powerpoint/2010/main" val="4347948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9672" y="35655"/>
            <a:ext cx="7524328" cy="657041"/>
          </a:xfrm>
        </p:spPr>
        <p:txBody>
          <a:bodyPr>
            <a:noAutofit/>
          </a:bodyPr>
          <a:lstStyle/>
          <a:p>
            <a:pPr marL="342900" marR="0" lvl="1" algn="r" defTabSz="342900" rtl="0" eaLnBrk="1" fontAlgn="auto" latinLnBrk="0" hangingPunct="1">
              <a:lnSpc>
                <a:spcPct val="100000"/>
              </a:lnSpc>
              <a:spcBef>
                <a:spcPct val="20000"/>
              </a:spcBef>
              <a:spcAft>
                <a:spcPts val="0"/>
              </a:spcAft>
              <a:buClrTx/>
              <a:buSzTx/>
              <a:tabLst/>
              <a:defRPr/>
            </a:pPr>
            <a:r>
              <a:rPr lang="en-US" sz="2400" b="1" dirty="0">
                <a:solidFill>
                  <a:schemeClr val="accent6"/>
                </a:solidFill>
              </a:rPr>
              <a:t>Cell structure part 1 - </a:t>
            </a:r>
            <a:r>
              <a:rPr kumimoji="0" lang="en-US" sz="2400" b="1" i="0" u="none" strike="noStrike" kern="1200" cap="none" spc="0" normalizeH="0" baseline="0" noProof="0" dirty="0">
                <a:ln>
                  <a:noFill/>
                </a:ln>
                <a:solidFill>
                  <a:schemeClr val="accent6"/>
                </a:solidFill>
                <a:effectLst/>
                <a:uLnTx/>
                <a:uFillTx/>
                <a:latin typeface="Calibri"/>
                <a:ea typeface=""/>
                <a:cs typeface="News Gothic MT"/>
              </a:rPr>
              <a:t>Eukaryotes and prokaryotes</a:t>
            </a:r>
            <a:endParaRPr lang="en-GB" sz="2400" b="1" dirty="0">
              <a:solidFill>
                <a:schemeClr val="accent6"/>
              </a:solidFill>
            </a:endParaRPr>
          </a:p>
        </p:txBody>
      </p:sp>
      <p:sp>
        <p:nvSpPr>
          <p:cNvPr id="7" name="TextBox 6"/>
          <p:cNvSpPr txBox="1"/>
          <p:nvPr/>
        </p:nvSpPr>
        <p:spPr>
          <a:xfrm>
            <a:off x="460153" y="734992"/>
            <a:ext cx="8496944" cy="461665"/>
          </a:xfrm>
          <a:prstGeom prst="rect">
            <a:avLst/>
          </a:prstGeom>
          <a:noFill/>
        </p:spPr>
        <p:txBody>
          <a:bodyPr wrap="square" rtlCol="0">
            <a:spAutoFit/>
          </a:bodyPr>
          <a:lstStyle/>
          <a:p>
            <a:r>
              <a:rPr lang="en-GB" sz="2400" b="1" dirty="0">
                <a:solidFill>
                  <a:schemeClr val="accent6">
                    <a:lumMod val="75000"/>
                  </a:schemeClr>
                </a:solidFill>
              </a:rPr>
              <a:t>All</a:t>
            </a:r>
            <a:r>
              <a:rPr lang="en-GB" sz="2400" dirty="0">
                <a:solidFill>
                  <a:schemeClr val="accent6">
                    <a:lumMod val="75000"/>
                  </a:schemeClr>
                </a:solidFill>
              </a:rPr>
              <a:t> </a:t>
            </a:r>
            <a:r>
              <a:rPr lang="en-GB" sz="2400" dirty="0"/>
              <a:t>living things are </a:t>
            </a:r>
            <a:r>
              <a:rPr lang="en-GB" sz="2400" b="1" dirty="0">
                <a:solidFill>
                  <a:schemeClr val="accent6">
                    <a:lumMod val="75000"/>
                  </a:schemeClr>
                </a:solidFill>
              </a:rPr>
              <a:t>made</a:t>
            </a:r>
            <a:r>
              <a:rPr lang="en-GB" sz="2400" dirty="0">
                <a:solidFill>
                  <a:schemeClr val="accent6">
                    <a:lumMod val="75000"/>
                  </a:schemeClr>
                </a:solidFill>
              </a:rPr>
              <a:t> </a:t>
            </a:r>
            <a:r>
              <a:rPr lang="en-GB" sz="2400" dirty="0"/>
              <a:t>of </a:t>
            </a:r>
            <a:r>
              <a:rPr lang="en-GB" sz="2400" b="1" dirty="0">
                <a:solidFill>
                  <a:schemeClr val="accent6">
                    <a:lumMod val="75000"/>
                  </a:schemeClr>
                </a:solidFill>
              </a:rPr>
              <a:t>cells;</a:t>
            </a:r>
            <a:r>
              <a:rPr lang="en-GB" sz="2400" dirty="0"/>
              <a:t> they are the </a:t>
            </a:r>
            <a:r>
              <a:rPr lang="en-GB" sz="2400" b="1" dirty="0">
                <a:solidFill>
                  <a:schemeClr val="accent6">
                    <a:lumMod val="75000"/>
                  </a:schemeClr>
                </a:solidFill>
              </a:rPr>
              <a:t>basic unit </a:t>
            </a:r>
            <a:r>
              <a:rPr lang="en-GB" sz="2400" dirty="0"/>
              <a:t>of all </a:t>
            </a:r>
            <a:r>
              <a:rPr lang="en-GB" sz="2400" b="1" dirty="0">
                <a:solidFill>
                  <a:schemeClr val="accent6">
                    <a:lumMod val="75000"/>
                  </a:schemeClr>
                </a:solidFill>
              </a:rPr>
              <a:t>life. </a:t>
            </a:r>
          </a:p>
        </p:txBody>
      </p:sp>
      <p:sp>
        <p:nvSpPr>
          <p:cNvPr id="8" name="TextBox 7"/>
          <p:cNvSpPr txBox="1"/>
          <p:nvPr/>
        </p:nvSpPr>
        <p:spPr>
          <a:xfrm>
            <a:off x="-181302" y="1044778"/>
            <a:ext cx="5046028" cy="3170099"/>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2400" b="1" dirty="0">
                <a:solidFill>
                  <a:schemeClr val="accent6">
                    <a:lumMod val="75000"/>
                  </a:schemeClr>
                </a:solidFill>
              </a:rPr>
              <a:t>Eukaryotic cells</a:t>
            </a:r>
          </a:p>
          <a:p>
            <a:pPr algn="ctr"/>
            <a:endParaRPr lang="en-US" sz="2800" b="1" dirty="0"/>
          </a:p>
          <a:p>
            <a:pPr algn="ctr"/>
            <a:endParaRPr lang="en-US" sz="2800" b="1" dirty="0"/>
          </a:p>
          <a:p>
            <a:pPr algn="ctr"/>
            <a:endParaRPr lang="en-US" sz="2800" b="1" dirty="0"/>
          </a:p>
          <a:p>
            <a:pPr algn="ctr"/>
            <a:endParaRPr lang="en-US" sz="1200" dirty="0"/>
          </a:p>
          <a:p>
            <a:pPr algn="ctr"/>
            <a:r>
              <a:rPr lang="en-US" sz="2000" dirty="0"/>
              <a:t>Have a cell membrane,</a:t>
            </a:r>
          </a:p>
          <a:p>
            <a:pPr algn="ctr"/>
            <a:r>
              <a:rPr lang="en-US" sz="2000" dirty="0"/>
              <a:t>cytoplasm and genetic material (DNA) enclosed in a nucleus. </a:t>
            </a:r>
          </a:p>
          <a:p>
            <a:pPr algn="ctr"/>
            <a:r>
              <a:rPr lang="en-US" sz="2000" b="1" dirty="0">
                <a:solidFill>
                  <a:schemeClr val="accent6">
                    <a:lumMod val="75000"/>
                  </a:schemeClr>
                </a:solidFill>
              </a:rPr>
              <a:t>Animal and plant cells are eukaryotic cells </a:t>
            </a:r>
          </a:p>
        </p:txBody>
      </p:sp>
      <p:sp>
        <p:nvSpPr>
          <p:cNvPr id="9" name="Rectangle 8"/>
          <p:cNvSpPr/>
          <p:nvPr/>
        </p:nvSpPr>
        <p:spPr>
          <a:xfrm>
            <a:off x="4864627" y="1159220"/>
            <a:ext cx="4259138" cy="3016210"/>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sz="2400" b="1" dirty="0">
                <a:solidFill>
                  <a:schemeClr val="accent6">
                    <a:lumMod val="75000"/>
                  </a:schemeClr>
                </a:solidFill>
              </a:rPr>
              <a:t>Prokaryotic cells</a:t>
            </a:r>
          </a:p>
          <a:p>
            <a:pPr algn="ctr"/>
            <a:endParaRPr lang="en-US" sz="2800" b="1" dirty="0"/>
          </a:p>
          <a:p>
            <a:pPr algn="ctr"/>
            <a:endParaRPr lang="en-US" b="1" dirty="0"/>
          </a:p>
          <a:p>
            <a:pPr algn="ctr"/>
            <a:r>
              <a:rPr lang="en-US" sz="2000" dirty="0"/>
              <a:t> These are </a:t>
            </a:r>
            <a:r>
              <a:rPr lang="en-US" sz="2000" b="1" dirty="0">
                <a:solidFill>
                  <a:schemeClr val="accent6">
                    <a:lumMod val="75000"/>
                  </a:schemeClr>
                </a:solidFill>
              </a:rPr>
              <a:t>smaller</a:t>
            </a:r>
            <a:r>
              <a:rPr lang="en-US" sz="2000" dirty="0"/>
              <a:t> than eukaryotic cells. The genetic material is not enclosed in a nucleus. The DNA is a single loop and there may be one or more rings of DNA called plasmids.</a:t>
            </a:r>
          </a:p>
          <a:p>
            <a:pPr algn="ctr"/>
            <a:r>
              <a:rPr lang="en-US" sz="2000" b="1" dirty="0">
                <a:solidFill>
                  <a:schemeClr val="accent6">
                    <a:lumMod val="75000"/>
                  </a:schemeClr>
                </a:solidFill>
                <a:effectLst/>
              </a:rPr>
              <a:t>Bacterial cells </a:t>
            </a:r>
            <a:r>
              <a:rPr lang="en-US" sz="2000" b="1" dirty="0">
                <a:solidFill>
                  <a:schemeClr val="accent6">
                    <a:lumMod val="75000"/>
                  </a:schemeClr>
                </a:solidFill>
              </a:rPr>
              <a:t>are</a:t>
            </a:r>
            <a:r>
              <a:rPr lang="en-US" sz="2000" b="1" dirty="0">
                <a:solidFill>
                  <a:schemeClr val="accent6">
                    <a:lumMod val="75000"/>
                  </a:schemeClr>
                </a:solidFill>
                <a:effectLst/>
              </a:rPr>
              <a:t> prokaryotic cells</a:t>
            </a:r>
          </a:p>
        </p:txBody>
      </p:sp>
      <p:pic>
        <p:nvPicPr>
          <p:cNvPr id="5" name="Picture 4"/>
          <p:cNvPicPr>
            <a:picLocks noChangeAspect="1"/>
          </p:cNvPicPr>
          <p:nvPr/>
        </p:nvPicPr>
        <p:blipFill rotWithShape="1">
          <a:blip r:embed="rId3" cstate="print">
            <a:clrChange>
              <a:clrFrom>
                <a:srgbClr val="FFFFFF"/>
              </a:clrFrom>
              <a:clrTo>
                <a:srgbClr val="FFFFFF">
                  <a:alpha val="0"/>
                </a:srgbClr>
              </a:clrTo>
            </a:clrChange>
          </a:blip>
          <a:srcRect r="4695"/>
          <a:stretch/>
        </p:blipFill>
        <p:spPr>
          <a:xfrm>
            <a:off x="1259632" y="1470118"/>
            <a:ext cx="1876309" cy="1409604"/>
          </a:xfrm>
          <a:prstGeom prst="rect">
            <a:avLst/>
          </a:prstGeom>
        </p:spPr>
      </p:pic>
      <p:pic>
        <p:nvPicPr>
          <p:cNvPr id="6" name="Picture 5"/>
          <p:cNvPicPr>
            <a:picLocks noChangeAspect="1"/>
          </p:cNvPicPr>
          <p:nvPr/>
        </p:nvPicPr>
        <p:blipFill rotWithShape="1">
          <a:blip r:embed="rId4" cstate="print">
            <a:clrChange>
              <a:clrFrom>
                <a:srgbClr val="FFFFFF"/>
              </a:clrFrom>
              <a:clrTo>
                <a:srgbClr val="FFFFFF">
                  <a:alpha val="0"/>
                </a:srgbClr>
              </a:clrTo>
            </a:clrChange>
          </a:blip>
          <a:srcRect l="12326"/>
          <a:stretch/>
        </p:blipFill>
        <p:spPr>
          <a:xfrm rot="16707559">
            <a:off x="6557689" y="1007152"/>
            <a:ext cx="870973" cy="1553652"/>
          </a:xfrm>
          <a:prstGeom prst="rect">
            <a:avLst/>
          </a:prstGeom>
        </p:spPr>
      </p:pic>
      <p:graphicFrame>
        <p:nvGraphicFramePr>
          <p:cNvPr id="12" name="Table 11"/>
          <p:cNvGraphicFramePr>
            <a:graphicFrameLocks noGrp="1"/>
          </p:cNvGraphicFramePr>
          <p:nvPr>
            <p:extLst>
              <p:ext uri="{D42A27DB-BD31-4B8C-83A1-F6EECF244321}">
                <p14:modId xmlns:p14="http://schemas.microsoft.com/office/powerpoint/2010/main" val="2870449620"/>
              </p:ext>
            </p:extLst>
          </p:nvPr>
        </p:nvGraphicFramePr>
        <p:xfrm>
          <a:off x="3029329" y="4155323"/>
          <a:ext cx="6094436" cy="2352040"/>
        </p:xfrm>
        <a:graphic>
          <a:graphicData uri="http://schemas.openxmlformats.org/drawingml/2006/table">
            <a:tbl>
              <a:tblPr firstRow="1" bandRow="1">
                <a:tableStyleId>{5940675A-B579-460E-94D1-54222C63F5DA}</a:tableStyleId>
              </a:tblPr>
              <a:tblGrid>
                <a:gridCol w="1440160">
                  <a:extLst>
                    <a:ext uri="{9D8B030D-6E8A-4147-A177-3AD203B41FA5}">
                      <a16:colId xmlns:a16="http://schemas.microsoft.com/office/drawing/2014/main" val="20000"/>
                    </a:ext>
                  </a:extLst>
                </a:gridCol>
                <a:gridCol w="3019061">
                  <a:extLst>
                    <a:ext uri="{9D8B030D-6E8A-4147-A177-3AD203B41FA5}">
                      <a16:colId xmlns:a16="http://schemas.microsoft.com/office/drawing/2014/main" val="20001"/>
                    </a:ext>
                  </a:extLst>
                </a:gridCol>
                <a:gridCol w="1635215">
                  <a:extLst>
                    <a:ext uri="{9D8B030D-6E8A-4147-A177-3AD203B41FA5}">
                      <a16:colId xmlns:a16="http://schemas.microsoft.com/office/drawing/2014/main" val="20002"/>
                    </a:ext>
                  </a:extLst>
                </a:gridCol>
              </a:tblGrid>
              <a:tr h="370840">
                <a:tc>
                  <a:txBody>
                    <a:bodyPr/>
                    <a:lstStyle/>
                    <a:p>
                      <a:r>
                        <a:rPr lang="en-GB" sz="1800" dirty="0"/>
                        <a:t>Prefix</a:t>
                      </a:r>
                    </a:p>
                  </a:txBody>
                  <a:tcPr>
                    <a:solidFill>
                      <a:schemeClr val="accent6">
                        <a:lumMod val="75000"/>
                      </a:schemeClr>
                    </a:solidFill>
                  </a:tcPr>
                </a:tc>
                <a:tc>
                  <a:txBody>
                    <a:bodyPr/>
                    <a:lstStyle/>
                    <a:p>
                      <a:r>
                        <a:rPr lang="en-GB" sz="1800" dirty="0"/>
                        <a:t>Multiple</a:t>
                      </a:r>
                      <a:r>
                        <a:rPr lang="en-GB" sz="1800" baseline="0" dirty="0"/>
                        <a:t> </a:t>
                      </a:r>
                      <a:endParaRPr lang="en-GB" sz="1800" dirty="0"/>
                    </a:p>
                  </a:txBody>
                  <a:tcPr>
                    <a:solidFill>
                      <a:schemeClr val="accent6">
                        <a:lumMod val="75000"/>
                      </a:schemeClr>
                    </a:solidFill>
                  </a:tcPr>
                </a:tc>
                <a:tc>
                  <a:txBody>
                    <a:bodyPr/>
                    <a:lstStyle/>
                    <a:p>
                      <a:r>
                        <a:rPr lang="en-GB" sz="1800" dirty="0"/>
                        <a:t>Standard form</a:t>
                      </a:r>
                    </a:p>
                  </a:txBody>
                  <a:tcPr>
                    <a:solidFill>
                      <a:schemeClr val="accent6">
                        <a:lumMod val="75000"/>
                      </a:schemeClr>
                    </a:solidFill>
                  </a:tcPr>
                </a:tc>
                <a:extLst>
                  <a:ext uri="{0D108BD9-81ED-4DB2-BD59-A6C34878D82A}">
                    <a16:rowId xmlns:a16="http://schemas.microsoft.com/office/drawing/2014/main" val="10000"/>
                  </a:ext>
                </a:extLst>
              </a:tr>
              <a:tr h="370840">
                <a:tc>
                  <a:txBody>
                    <a:bodyPr/>
                    <a:lstStyle/>
                    <a:p>
                      <a:pPr algn="ctr"/>
                      <a:r>
                        <a:rPr lang="en-GB" sz="2000" b="1" dirty="0"/>
                        <a:t>centi </a:t>
                      </a:r>
                      <a:r>
                        <a:rPr lang="de-DE" sz="2000" b="1" baseline="0" dirty="0"/>
                        <a:t> (cm) </a:t>
                      </a:r>
                      <a:endParaRPr lang="en-GB" sz="2000" b="1" dirty="0"/>
                    </a:p>
                  </a:txBody>
                  <a:tcPr/>
                </a:tc>
                <a:tc>
                  <a:txBody>
                    <a:bodyPr/>
                    <a:lstStyle/>
                    <a:p>
                      <a:pPr algn="ctr"/>
                      <a:r>
                        <a:rPr lang="en-GB" sz="1900" dirty="0"/>
                        <a:t>1 cm = 0.01 m</a:t>
                      </a:r>
                    </a:p>
                  </a:txBody>
                  <a:tcPr/>
                </a:tc>
                <a:tc>
                  <a:txBody>
                    <a:bodyPr/>
                    <a:lstStyle/>
                    <a:p>
                      <a:pPr algn="ctr"/>
                      <a:r>
                        <a:rPr lang="en-GB" sz="2000" dirty="0"/>
                        <a:t>x</a:t>
                      </a:r>
                      <a:r>
                        <a:rPr lang="en-GB" sz="2000" baseline="0" dirty="0"/>
                        <a:t> 10 </a:t>
                      </a:r>
                      <a:r>
                        <a:rPr lang="en-GB" sz="2000" baseline="30000" dirty="0"/>
                        <a:t>-2</a:t>
                      </a:r>
                    </a:p>
                  </a:txBody>
                  <a:tcPr/>
                </a:tc>
                <a:extLst>
                  <a:ext uri="{0D108BD9-81ED-4DB2-BD59-A6C34878D82A}">
                    <a16:rowId xmlns:a16="http://schemas.microsoft.com/office/drawing/2014/main" val="10001"/>
                  </a:ext>
                </a:extLst>
              </a:tr>
              <a:tr h="370840">
                <a:tc>
                  <a:txBody>
                    <a:bodyPr/>
                    <a:lstStyle/>
                    <a:p>
                      <a:pPr algn="ctr"/>
                      <a:r>
                        <a:rPr lang="en-GB" sz="2000" b="1" dirty="0"/>
                        <a:t>milli (mm)</a:t>
                      </a:r>
                    </a:p>
                  </a:txBody>
                  <a:tcPr/>
                </a:tc>
                <a:tc>
                  <a:txBody>
                    <a:bodyPr/>
                    <a:lstStyle/>
                    <a:p>
                      <a:pPr algn="ctr"/>
                      <a:r>
                        <a:rPr lang="en-GB" sz="1900" dirty="0"/>
                        <a:t>1 mm = 0.001 m</a:t>
                      </a:r>
                    </a:p>
                  </a:txBody>
                  <a:tcPr/>
                </a:tc>
                <a:tc>
                  <a:txBody>
                    <a:bodyPr/>
                    <a:lstStyle/>
                    <a:p>
                      <a:pPr marL="0" marR="0" indent="0" algn="ctr" defTabSz="342900" rtl="0" eaLnBrk="1" fontAlgn="auto" latinLnBrk="0" hangingPunct="1">
                        <a:lnSpc>
                          <a:spcPct val="100000"/>
                        </a:lnSpc>
                        <a:spcBef>
                          <a:spcPts val="0"/>
                        </a:spcBef>
                        <a:spcAft>
                          <a:spcPts val="0"/>
                        </a:spcAft>
                        <a:buClrTx/>
                        <a:buSzTx/>
                        <a:buFontTx/>
                        <a:buNone/>
                        <a:tabLst/>
                        <a:defRPr/>
                      </a:pPr>
                      <a:r>
                        <a:rPr lang="en-GB" sz="2000" dirty="0"/>
                        <a:t>x</a:t>
                      </a:r>
                      <a:r>
                        <a:rPr lang="en-GB" sz="2000" baseline="0" dirty="0"/>
                        <a:t> 10 </a:t>
                      </a:r>
                      <a:r>
                        <a:rPr lang="en-GB" sz="2000" baseline="30000" dirty="0"/>
                        <a:t>-3</a:t>
                      </a:r>
                    </a:p>
                  </a:txBody>
                  <a:tcPr/>
                </a:tc>
                <a:extLst>
                  <a:ext uri="{0D108BD9-81ED-4DB2-BD59-A6C34878D82A}">
                    <a16:rowId xmlns:a16="http://schemas.microsoft.com/office/drawing/2014/main" val="10002"/>
                  </a:ext>
                </a:extLst>
              </a:tr>
              <a:tr h="370840">
                <a:tc>
                  <a:txBody>
                    <a:bodyPr/>
                    <a:lstStyle/>
                    <a:p>
                      <a:pPr algn="ctr"/>
                      <a:r>
                        <a:rPr lang="en-GB" sz="2000" b="1" dirty="0"/>
                        <a:t>micro (𝛍m)</a:t>
                      </a:r>
                    </a:p>
                  </a:txBody>
                  <a:tcPr/>
                </a:tc>
                <a:tc>
                  <a:txBody>
                    <a:bodyPr/>
                    <a:lstStyle/>
                    <a:p>
                      <a:pPr algn="ctr"/>
                      <a:r>
                        <a:rPr lang="en-GB" sz="1900" dirty="0"/>
                        <a:t>1 </a:t>
                      </a:r>
                      <a:r>
                        <a:rPr lang="en-GB" sz="1900" b="0" dirty="0"/>
                        <a:t>𝛍m </a:t>
                      </a:r>
                      <a:r>
                        <a:rPr lang="en-GB" sz="1900" b="1" dirty="0"/>
                        <a:t>= </a:t>
                      </a:r>
                      <a:r>
                        <a:rPr lang="en-GB" sz="1900" dirty="0"/>
                        <a:t>0.000 001 m</a:t>
                      </a:r>
                    </a:p>
                  </a:txBody>
                  <a:tcPr/>
                </a:tc>
                <a:tc>
                  <a:txBody>
                    <a:bodyPr/>
                    <a:lstStyle/>
                    <a:p>
                      <a:pPr marL="0" marR="0" indent="0" algn="ctr" defTabSz="342900" rtl="0" eaLnBrk="1" fontAlgn="auto" latinLnBrk="0" hangingPunct="1">
                        <a:lnSpc>
                          <a:spcPct val="100000"/>
                        </a:lnSpc>
                        <a:spcBef>
                          <a:spcPts val="0"/>
                        </a:spcBef>
                        <a:spcAft>
                          <a:spcPts val="0"/>
                        </a:spcAft>
                        <a:buClrTx/>
                        <a:buSzTx/>
                        <a:buFontTx/>
                        <a:buNone/>
                        <a:tabLst/>
                        <a:defRPr/>
                      </a:pPr>
                      <a:r>
                        <a:rPr lang="en-GB" sz="2000" dirty="0"/>
                        <a:t>x</a:t>
                      </a:r>
                      <a:r>
                        <a:rPr lang="en-GB" sz="2000" baseline="0" dirty="0"/>
                        <a:t> 10 </a:t>
                      </a:r>
                      <a:r>
                        <a:rPr lang="en-GB" sz="2000" baseline="30000" dirty="0"/>
                        <a:t>-6</a:t>
                      </a:r>
                    </a:p>
                  </a:txBody>
                  <a:tcPr/>
                </a:tc>
                <a:extLst>
                  <a:ext uri="{0D108BD9-81ED-4DB2-BD59-A6C34878D82A}">
                    <a16:rowId xmlns:a16="http://schemas.microsoft.com/office/drawing/2014/main" val="10003"/>
                  </a:ext>
                </a:extLst>
              </a:tr>
              <a:tr h="370840">
                <a:tc>
                  <a:txBody>
                    <a:bodyPr/>
                    <a:lstStyle/>
                    <a:p>
                      <a:pPr algn="ctr"/>
                      <a:r>
                        <a:rPr lang="en-GB" sz="2000" b="1" dirty="0"/>
                        <a:t>nano (nm)</a:t>
                      </a:r>
                    </a:p>
                  </a:txBody>
                  <a:tcPr/>
                </a:tc>
                <a:tc>
                  <a:txBody>
                    <a:bodyPr/>
                    <a:lstStyle/>
                    <a:p>
                      <a:pPr algn="ctr"/>
                      <a:r>
                        <a:rPr lang="en-GB" sz="1900" dirty="0"/>
                        <a:t>1</a:t>
                      </a:r>
                      <a:r>
                        <a:rPr lang="en-GB" sz="1900" baseline="0" dirty="0"/>
                        <a:t> nm = 0.000 000 001 m</a:t>
                      </a:r>
                      <a:endParaRPr lang="en-GB" sz="1900" dirty="0"/>
                    </a:p>
                  </a:txBody>
                  <a:tcPr/>
                </a:tc>
                <a:tc>
                  <a:txBody>
                    <a:bodyPr/>
                    <a:lstStyle/>
                    <a:p>
                      <a:pPr marL="0" marR="0" indent="0" algn="ctr" defTabSz="342900" rtl="0" eaLnBrk="1" fontAlgn="auto" latinLnBrk="0" hangingPunct="1">
                        <a:lnSpc>
                          <a:spcPct val="100000"/>
                        </a:lnSpc>
                        <a:spcBef>
                          <a:spcPts val="0"/>
                        </a:spcBef>
                        <a:spcAft>
                          <a:spcPts val="0"/>
                        </a:spcAft>
                        <a:buClrTx/>
                        <a:buSzTx/>
                        <a:buFontTx/>
                        <a:buNone/>
                        <a:tabLst/>
                        <a:defRPr/>
                      </a:pPr>
                      <a:r>
                        <a:rPr lang="en-GB" sz="2000" dirty="0"/>
                        <a:t>x</a:t>
                      </a:r>
                      <a:r>
                        <a:rPr lang="en-GB" sz="2000" baseline="0" dirty="0"/>
                        <a:t> 10 </a:t>
                      </a:r>
                      <a:r>
                        <a:rPr lang="en-GB" sz="2000" baseline="30000" dirty="0"/>
                        <a:t>-9</a:t>
                      </a:r>
                    </a:p>
                  </a:txBody>
                  <a:tcPr/>
                </a:tc>
                <a:extLst>
                  <a:ext uri="{0D108BD9-81ED-4DB2-BD59-A6C34878D82A}">
                    <a16:rowId xmlns:a16="http://schemas.microsoft.com/office/drawing/2014/main" val="10004"/>
                  </a:ext>
                </a:extLst>
              </a:tr>
              <a:tr h="370840">
                <a:tc>
                  <a:txBody>
                    <a:bodyPr/>
                    <a:lstStyle/>
                    <a:p>
                      <a:pPr algn="ctr"/>
                      <a:r>
                        <a:rPr lang="en-GB" sz="2000" b="1" dirty="0" err="1"/>
                        <a:t>pico</a:t>
                      </a:r>
                      <a:r>
                        <a:rPr lang="en-GB" sz="2000" b="1" dirty="0"/>
                        <a:t> (pm)</a:t>
                      </a:r>
                    </a:p>
                  </a:txBody>
                  <a:tcPr/>
                </a:tc>
                <a:tc>
                  <a:txBody>
                    <a:bodyPr/>
                    <a:lstStyle/>
                    <a:p>
                      <a:pPr algn="ctr"/>
                      <a:r>
                        <a:rPr lang="en-GB" sz="1900" dirty="0"/>
                        <a:t>1 pm = 0.000 000 000 001m</a:t>
                      </a:r>
                    </a:p>
                  </a:txBody>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GB" sz="2000" dirty="0"/>
                        <a:t>x</a:t>
                      </a:r>
                      <a:r>
                        <a:rPr lang="en-GB" sz="2000" baseline="0" dirty="0"/>
                        <a:t> 10 </a:t>
                      </a:r>
                      <a:r>
                        <a:rPr lang="en-GB" sz="2000" baseline="30000" dirty="0"/>
                        <a:t>-12</a:t>
                      </a:r>
                    </a:p>
                  </a:txBody>
                  <a:tcPr/>
                </a:tc>
                <a:extLst>
                  <a:ext uri="{0D108BD9-81ED-4DB2-BD59-A6C34878D82A}">
                    <a16:rowId xmlns:a16="http://schemas.microsoft.com/office/drawing/2014/main" val="10005"/>
                  </a:ext>
                </a:extLst>
              </a:tr>
            </a:tbl>
          </a:graphicData>
        </a:graphic>
      </p:graphicFrame>
      <p:sp>
        <p:nvSpPr>
          <p:cNvPr id="13" name="TextBox 12"/>
          <p:cNvSpPr txBox="1"/>
          <p:nvPr/>
        </p:nvSpPr>
        <p:spPr>
          <a:xfrm>
            <a:off x="9699" y="4201039"/>
            <a:ext cx="2978125" cy="224676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GB" sz="2000" b="1" dirty="0"/>
              <a:t>Prefixes are used in science to make very small numbers more manageable. You need to learn the ones in the table and be able to convert to and from standard form. </a:t>
            </a:r>
          </a:p>
        </p:txBody>
      </p:sp>
    </p:spTree>
    <p:extLst>
      <p:ext uri="{BB962C8B-B14F-4D97-AF65-F5344CB8AC3E}">
        <p14:creationId xmlns:p14="http://schemas.microsoft.com/office/powerpoint/2010/main" val="12704805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908720"/>
            <a:ext cx="8458200" cy="4165600"/>
          </a:xfrm>
        </p:spPr>
        <p:txBody>
          <a:bodyPr/>
          <a:lstStyle/>
          <a:p>
            <a:pPr>
              <a:buNone/>
            </a:pPr>
            <a:endParaRPr lang="en-GB" dirty="0"/>
          </a:p>
        </p:txBody>
      </p:sp>
      <p:sp>
        <p:nvSpPr>
          <p:cNvPr id="5" name="Rectangle 4"/>
          <p:cNvSpPr/>
          <p:nvPr/>
        </p:nvSpPr>
        <p:spPr>
          <a:xfrm>
            <a:off x="251520" y="908720"/>
            <a:ext cx="3072080" cy="2554545"/>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bodyPr>
          <a:lstStyle/>
          <a:p>
            <a:pPr algn="ctr">
              <a:spcAft>
                <a:spcPts val="3000"/>
              </a:spcAft>
            </a:pPr>
            <a:r>
              <a:rPr lang="en-GB" sz="2000" b="1" dirty="0">
                <a:solidFill>
                  <a:schemeClr val="tx1"/>
                </a:solidFill>
              </a:rPr>
              <a:t>Digestion </a:t>
            </a:r>
            <a:r>
              <a:rPr lang="en-GB" sz="2000" dirty="0">
                <a:solidFill>
                  <a:schemeClr val="tx1"/>
                </a:solidFill>
              </a:rPr>
              <a:t>and</a:t>
            </a:r>
            <a:r>
              <a:rPr lang="en-GB" sz="2000" b="1" dirty="0">
                <a:solidFill>
                  <a:schemeClr val="tx1"/>
                </a:solidFill>
              </a:rPr>
              <a:t> pH. </a:t>
            </a:r>
            <a:r>
              <a:rPr lang="en-GB" sz="2000" dirty="0">
                <a:solidFill>
                  <a:schemeClr val="tx1"/>
                </a:solidFill>
              </a:rPr>
              <a:t>The </a:t>
            </a:r>
            <a:r>
              <a:rPr lang="en-GB" sz="2000" b="1" dirty="0">
                <a:solidFill>
                  <a:schemeClr val="tx1"/>
                </a:solidFill>
              </a:rPr>
              <a:t>stomach</a:t>
            </a:r>
            <a:r>
              <a:rPr lang="en-GB" sz="2000" dirty="0">
                <a:solidFill>
                  <a:schemeClr val="tx1"/>
                </a:solidFill>
              </a:rPr>
              <a:t> releases acid. The enzymes made in the </a:t>
            </a:r>
            <a:r>
              <a:rPr lang="en-GB" sz="2000" b="1" dirty="0">
                <a:solidFill>
                  <a:schemeClr val="tx1"/>
                </a:solidFill>
              </a:rPr>
              <a:t>stomach</a:t>
            </a:r>
            <a:r>
              <a:rPr lang="en-GB" sz="2000" dirty="0">
                <a:solidFill>
                  <a:schemeClr val="tx1"/>
                </a:solidFill>
              </a:rPr>
              <a:t> work best in </a:t>
            </a:r>
            <a:r>
              <a:rPr lang="en-GB" sz="2000" b="1" dirty="0">
                <a:solidFill>
                  <a:schemeClr val="tx1"/>
                </a:solidFill>
              </a:rPr>
              <a:t>acidic</a:t>
            </a:r>
            <a:r>
              <a:rPr lang="en-GB" sz="2000" dirty="0">
                <a:solidFill>
                  <a:schemeClr val="tx1"/>
                </a:solidFill>
              </a:rPr>
              <a:t> conditions. The </a:t>
            </a:r>
            <a:r>
              <a:rPr lang="en-GB" sz="2000" b="1" dirty="0">
                <a:solidFill>
                  <a:schemeClr val="tx1"/>
                </a:solidFill>
              </a:rPr>
              <a:t>enzymes</a:t>
            </a:r>
            <a:r>
              <a:rPr lang="en-GB" sz="2000" dirty="0">
                <a:solidFill>
                  <a:schemeClr val="tx1"/>
                </a:solidFill>
              </a:rPr>
              <a:t> made in the </a:t>
            </a:r>
            <a:r>
              <a:rPr lang="en-GB" sz="2000" b="1" dirty="0">
                <a:solidFill>
                  <a:schemeClr val="tx1"/>
                </a:solidFill>
              </a:rPr>
              <a:t>pancreas</a:t>
            </a:r>
            <a:r>
              <a:rPr lang="en-GB" sz="2000" dirty="0">
                <a:solidFill>
                  <a:schemeClr val="tx1"/>
                </a:solidFill>
              </a:rPr>
              <a:t> and small </a:t>
            </a:r>
            <a:r>
              <a:rPr lang="en-GB" sz="2000" b="1" dirty="0">
                <a:solidFill>
                  <a:schemeClr val="tx1"/>
                </a:solidFill>
              </a:rPr>
              <a:t>intestine</a:t>
            </a:r>
            <a:r>
              <a:rPr lang="en-GB" sz="2000" dirty="0">
                <a:solidFill>
                  <a:schemeClr val="tx1"/>
                </a:solidFill>
              </a:rPr>
              <a:t> work best in </a:t>
            </a:r>
            <a:r>
              <a:rPr lang="en-GB" sz="2000" b="1" dirty="0">
                <a:solidFill>
                  <a:schemeClr val="tx1"/>
                </a:solidFill>
              </a:rPr>
              <a:t>alkaline</a:t>
            </a:r>
            <a:r>
              <a:rPr lang="en-GB" sz="2000" dirty="0">
                <a:solidFill>
                  <a:schemeClr val="tx1"/>
                </a:solidFill>
              </a:rPr>
              <a:t> conditions.                 </a:t>
            </a:r>
          </a:p>
        </p:txBody>
      </p:sp>
      <p:sp>
        <p:nvSpPr>
          <p:cNvPr id="6" name="Rectangle 5"/>
          <p:cNvSpPr/>
          <p:nvPr/>
        </p:nvSpPr>
        <p:spPr>
          <a:xfrm>
            <a:off x="251521" y="3645024"/>
            <a:ext cx="4248472" cy="2862322"/>
          </a:xfrm>
          <a:prstGeom prst="rect">
            <a:avLst/>
          </a:prstGeom>
        </p:spPr>
        <p:txBody>
          <a:bodyPr wrap="square">
            <a:spAutoFit/>
          </a:bodyPr>
          <a:lstStyle/>
          <a:p>
            <a:r>
              <a:rPr lang="en-US" sz="2000" b="1" dirty="0">
                <a:solidFill>
                  <a:schemeClr val="accent6">
                    <a:lumMod val="75000"/>
                  </a:schemeClr>
                </a:solidFill>
              </a:rPr>
              <a:t>Bile</a:t>
            </a:r>
            <a:r>
              <a:rPr lang="en-US" sz="2000" dirty="0">
                <a:solidFill>
                  <a:schemeClr val="accent6">
                    <a:lumMod val="75000"/>
                  </a:schemeClr>
                </a:solidFill>
              </a:rPr>
              <a:t> </a:t>
            </a:r>
            <a:r>
              <a:rPr lang="en-US" sz="2000" dirty="0"/>
              <a:t>is </a:t>
            </a:r>
            <a:r>
              <a:rPr lang="en-US" sz="2000" b="1" dirty="0">
                <a:solidFill>
                  <a:schemeClr val="accent6">
                    <a:lumMod val="75000"/>
                  </a:schemeClr>
                </a:solidFill>
              </a:rPr>
              <a:t>made </a:t>
            </a:r>
            <a:r>
              <a:rPr lang="en-US" sz="2000" dirty="0"/>
              <a:t>in the </a:t>
            </a:r>
            <a:r>
              <a:rPr lang="en-US" sz="2000" b="1" dirty="0">
                <a:solidFill>
                  <a:schemeClr val="accent6">
                    <a:lumMod val="75000"/>
                  </a:schemeClr>
                </a:solidFill>
              </a:rPr>
              <a:t>liver </a:t>
            </a:r>
            <a:r>
              <a:rPr lang="en-US" sz="2000" dirty="0"/>
              <a:t>and </a:t>
            </a:r>
            <a:r>
              <a:rPr lang="en-US" sz="2000" b="1" dirty="0">
                <a:solidFill>
                  <a:schemeClr val="accent6">
                    <a:lumMod val="75000"/>
                  </a:schemeClr>
                </a:solidFill>
              </a:rPr>
              <a:t>stored</a:t>
            </a:r>
            <a:r>
              <a:rPr lang="en-US" sz="2000" dirty="0">
                <a:solidFill>
                  <a:schemeClr val="accent6">
                    <a:lumMod val="75000"/>
                  </a:schemeClr>
                </a:solidFill>
              </a:rPr>
              <a:t> </a:t>
            </a:r>
            <a:r>
              <a:rPr lang="en-US" sz="2000" dirty="0"/>
              <a:t>in </a:t>
            </a:r>
          </a:p>
          <a:p>
            <a:r>
              <a:rPr lang="en-US" sz="2000" dirty="0"/>
              <a:t>the </a:t>
            </a:r>
            <a:r>
              <a:rPr lang="en-US" sz="2000" b="1" dirty="0">
                <a:solidFill>
                  <a:schemeClr val="accent6">
                    <a:lumMod val="75000"/>
                  </a:schemeClr>
                </a:solidFill>
              </a:rPr>
              <a:t>gall bladder</a:t>
            </a:r>
            <a:r>
              <a:rPr lang="en-US" sz="2000" dirty="0"/>
              <a:t>. It is alkaline to </a:t>
            </a:r>
          </a:p>
          <a:p>
            <a:r>
              <a:rPr lang="en-US" sz="2000" b="1" dirty="0">
                <a:solidFill>
                  <a:schemeClr val="accent6">
                    <a:lumMod val="75000"/>
                  </a:schemeClr>
                </a:solidFill>
              </a:rPr>
              <a:t>neutralise</a:t>
            </a:r>
            <a:r>
              <a:rPr lang="en-US" sz="2000" dirty="0">
                <a:solidFill>
                  <a:schemeClr val="accent6">
                    <a:lumMod val="75000"/>
                  </a:schemeClr>
                </a:solidFill>
              </a:rPr>
              <a:t> </a:t>
            </a:r>
            <a:r>
              <a:rPr lang="en-US" sz="2000" dirty="0"/>
              <a:t>hydrochloric </a:t>
            </a:r>
            <a:r>
              <a:rPr lang="en-US" sz="2000" b="1" dirty="0">
                <a:solidFill>
                  <a:schemeClr val="accent6">
                    <a:lumMod val="75000"/>
                  </a:schemeClr>
                </a:solidFill>
              </a:rPr>
              <a:t>acid</a:t>
            </a:r>
            <a:r>
              <a:rPr lang="en-US" sz="2000" dirty="0">
                <a:solidFill>
                  <a:schemeClr val="accent6">
                    <a:lumMod val="75000"/>
                  </a:schemeClr>
                </a:solidFill>
              </a:rPr>
              <a:t> </a:t>
            </a:r>
            <a:r>
              <a:rPr lang="en-US" sz="2000" dirty="0"/>
              <a:t>from </a:t>
            </a:r>
          </a:p>
          <a:p>
            <a:r>
              <a:rPr lang="en-US" sz="2000" dirty="0"/>
              <a:t>the </a:t>
            </a:r>
            <a:r>
              <a:rPr lang="en-US" sz="2000" b="1" dirty="0">
                <a:solidFill>
                  <a:schemeClr val="accent6">
                    <a:lumMod val="75000"/>
                  </a:schemeClr>
                </a:solidFill>
              </a:rPr>
              <a:t>stomach</a:t>
            </a:r>
            <a:r>
              <a:rPr lang="en-US" sz="2000" dirty="0"/>
              <a:t>. It also </a:t>
            </a:r>
            <a:r>
              <a:rPr lang="en-US" sz="2000" b="1" dirty="0">
                <a:solidFill>
                  <a:schemeClr val="accent6">
                    <a:lumMod val="75000"/>
                  </a:schemeClr>
                </a:solidFill>
              </a:rPr>
              <a:t>emulsifies fat </a:t>
            </a:r>
          </a:p>
          <a:p>
            <a:r>
              <a:rPr lang="en-US" sz="2000" dirty="0"/>
              <a:t>to form small droplets which </a:t>
            </a:r>
          </a:p>
          <a:p>
            <a:r>
              <a:rPr lang="en-US" sz="2000" b="1" dirty="0">
                <a:solidFill>
                  <a:schemeClr val="accent6">
                    <a:lumMod val="75000"/>
                  </a:schemeClr>
                </a:solidFill>
              </a:rPr>
              <a:t>increases</a:t>
            </a:r>
            <a:r>
              <a:rPr lang="en-US" sz="2000" dirty="0">
                <a:solidFill>
                  <a:schemeClr val="accent6">
                    <a:lumMod val="75000"/>
                  </a:schemeClr>
                </a:solidFill>
              </a:rPr>
              <a:t> </a:t>
            </a:r>
            <a:r>
              <a:rPr lang="en-US" sz="2000" dirty="0"/>
              <a:t>the </a:t>
            </a:r>
            <a:r>
              <a:rPr lang="en-US" sz="2000" b="1" dirty="0">
                <a:solidFill>
                  <a:schemeClr val="accent6">
                    <a:lumMod val="75000"/>
                  </a:schemeClr>
                </a:solidFill>
              </a:rPr>
              <a:t>surface area. </a:t>
            </a:r>
          </a:p>
          <a:p>
            <a:r>
              <a:rPr lang="en-US" sz="2000" dirty="0"/>
              <a:t>The alkaline conditions and large surface area </a:t>
            </a:r>
            <a:r>
              <a:rPr lang="en-US" sz="2000" b="1" dirty="0">
                <a:solidFill>
                  <a:schemeClr val="accent6">
                    <a:lumMod val="75000"/>
                  </a:schemeClr>
                </a:solidFill>
              </a:rPr>
              <a:t>increase the rate of fat breakdown </a:t>
            </a:r>
            <a:r>
              <a:rPr lang="en-US" sz="2000" dirty="0"/>
              <a:t>by lipase.</a:t>
            </a:r>
          </a:p>
        </p:txBody>
      </p:sp>
      <p:pic>
        <p:nvPicPr>
          <p:cNvPr id="7" name="Picture 6"/>
          <p:cNvPicPr>
            <a:picLocks noChangeAspect="1"/>
          </p:cNvPicPr>
          <p:nvPr/>
        </p:nvPicPr>
        <p:blipFill rotWithShape="1">
          <a:blip r:embed="rId2" cstate="print">
            <a:clrChange>
              <a:clrFrom>
                <a:srgbClr val="FCFDF8"/>
              </a:clrFrom>
              <a:clrTo>
                <a:srgbClr val="FCFDF8">
                  <a:alpha val="0"/>
                </a:srgbClr>
              </a:clrTo>
            </a:clrChange>
          </a:blip>
          <a:srcRect l="17365" r="19909"/>
          <a:stretch/>
        </p:blipFill>
        <p:spPr>
          <a:xfrm>
            <a:off x="3851920" y="4221088"/>
            <a:ext cx="1773605" cy="1584176"/>
          </a:xfrm>
          <a:prstGeom prst="rect">
            <a:avLst/>
          </a:prstGeom>
        </p:spPr>
      </p:pic>
      <p:pic>
        <p:nvPicPr>
          <p:cNvPr id="5122" name="Picture 2" descr="https://upload.wikimedia.org/wikipedia/commons/thumb/5/5e/Enzyme-pH.svg/800px-Enzyme-pH.svg.png"/>
          <p:cNvPicPr>
            <a:picLocks noChangeAspect="1" noChangeArrowheads="1"/>
          </p:cNvPicPr>
          <p:nvPr/>
        </p:nvPicPr>
        <p:blipFill>
          <a:blip r:embed="rId3" cstate="print"/>
          <a:srcRect/>
          <a:stretch>
            <a:fillRect/>
          </a:stretch>
        </p:blipFill>
        <p:spPr bwMode="auto">
          <a:xfrm>
            <a:off x="4788024" y="692696"/>
            <a:ext cx="3932436" cy="2664225"/>
          </a:xfrm>
          <a:prstGeom prst="rect">
            <a:avLst/>
          </a:prstGeom>
          <a:noFill/>
        </p:spPr>
      </p:pic>
      <p:sp>
        <p:nvSpPr>
          <p:cNvPr id="10" name="TextBox 9"/>
          <p:cNvSpPr txBox="1"/>
          <p:nvPr/>
        </p:nvSpPr>
        <p:spPr>
          <a:xfrm>
            <a:off x="3563888" y="980728"/>
            <a:ext cx="1296144" cy="1754326"/>
          </a:xfrm>
          <a:prstGeom prst="rect">
            <a:avLst/>
          </a:prstGeom>
          <a:noFill/>
        </p:spPr>
        <p:txBody>
          <a:bodyPr wrap="square" rtlCol="0">
            <a:spAutoFit/>
          </a:bodyPr>
          <a:lstStyle/>
          <a:p>
            <a:pPr algn="r"/>
            <a:r>
              <a:rPr lang="en-GB" dirty="0"/>
              <a:t>Rate of enzyme controlled reaction (arbitrary units)</a:t>
            </a:r>
          </a:p>
        </p:txBody>
      </p:sp>
      <p:sp>
        <p:nvSpPr>
          <p:cNvPr id="11" name="TextBox 10"/>
          <p:cNvSpPr txBox="1"/>
          <p:nvPr/>
        </p:nvSpPr>
        <p:spPr>
          <a:xfrm>
            <a:off x="4932040" y="2996952"/>
            <a:ext cx="3384376" cy="369332"/>
          </a:xfrm>
          <a:prstGeom prst="rect">
            <a:avLst/>
          </a:prstGeom>
          <a:solidFill>
            <a:schemeClr val="bg1"/>
          </a:solidFill>
        </p:spPr>
        <p:txBody>
          <a:bodyPr wrap="square" rtlCol="0">
            <a:spAutoFit/>
          </a:bodyPr>
          <a:lstStyle/>
          <a:p>
            <a:pPr algn="ctr"/>
            <a:r>
              <a:rPr lang="en-GB" dirty="0"/>
              <a:t>pH</a:t>
            </a:r>
          </a:p>
        </p:txBody>
      </p:sp>
      <p:cxnSp>
        <p:nvCxnSpPr>
          <p:cNvPr id="13" name="Straight Arrow Connector 12"/>
          <p:cNvCxnSpPr/>
          <p:nvPr/>
        </p:nvCxnSpPr>
        <p:spPr>
          <a:xfrm>
            <a:off x="4860032" y="2996952"/>
            <a:ext cx="360040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5796136" y="3356992"/>
            <a:ext cx="2808312" cy="923330"/>
          </a:xfrm>
          <a:prstGeom prst="rect">
            <a:avLst/>
          </a:prstGeom>
          <a:solidFill>
            <a:schemeClr val="accent6">
              <a:lumMod val="60000"/>
              <a:lumOff val="40000"/>
            </a:schemeClr>
          </a:solidFill>
          <a:ln>
            <a:solidFill>
              <a:schemeClr val="accent6">
                <a:lumMod val="75000"/>
              </a:schemeClr>
            </a:solidFill>
          </a:ln>
        </p:spPr>
        <p:txBody>
          <a:bodyPr wrap="square" rtlCol="0">
            <a:spAutoFit/>
          </a:bodyPr>
          <a:lstStyle/>
          <a:p>
            <a:r>
              <a:rPr lang="en-GB" dirty="0"/>
              <a:t>This sketch graph shows that different enzymes have a different optimum </a:t>
            </a:r>
            <a:r>
              <a:rPr lang="en-GB" dirty="0" err="1"/>
              <a:t>pH.</a:t>
            </a:r>
            <a:endParaRPr lang="en-GB" dirty="0"/>
          </a:p>
        </p:txBody>
      </p:sp>
      <p:sp>
        <p:nvSpPr>
          <p:cNvPr id="18" name="TextBox 17"/>
          <p:cNvSpPr txBox="1"/>
          <p:nvPr/>
        </p:nvSpPr>
        <p:spPr>
          <a:xfrm>
            <a:off x="5796136" y="4293096"/>
            <a:ext cx="2880320" cy="2308324"/>
          </a:xfrm>
          <a:prstGeom prst="rect">
            <a:avLst/>
          </a:prstGeom>
          <a:noFill/>
        </p:spPr>
        <p:txBody>
          <a:bodyPr wrap="square" rtlCol="0">
            <a:spAutoFit/>
          </a:bodyPr>
          <a:lstStyle/>
          <a:p>
            <a:r>
              <a:rPr lang="en-GB" dirty="0"/>
              <a:t>Substrate concentration will affect the rate of enzyme activity. The higher the amount of substrate  present, the faster the reaction will occur until all active sites are full and vice versa.</a:t>
            </a:r>
          </a:p>
        </p:txBody>
      </p:sp>
      <p:sp>
        <p:nvSpPr>
          <p:cNvPr id="12" name="Title 1"/>
          <p:cNvSpPr txBox="1">
            <a:spLocks/>
          </p:cNvSpPr>
          <p:nvPr/>
        </p:nvSpPr>
        <p:spPr>
          <a:xfrm>
            <a:off x="899592" y="0"/>
            <a:ext cx="8244408" cy="615870"/>
          </a:xfrm>
          <a:prstGeom prst="rect">
            <a:avLst/>
          </a:prstGeom>
        </p:spPr>
        <p:txBody>
          <a:bodyPr vert="horz" lIns="91440" tIns="45720" rIns="91440" bIns="45720" rtlCol="0" anchor="ctr">
            <a:noAutofit/>
          </a:bodyPr>
          <a:lstStyle>
            <a:lvl1pPr algn="l" defTabSz="342900" rtl="0" eaLnBrk="1" latinLnBrk="0" hangingPunct="1">
              <a:spcBef>
                <a:spcPct val="0"/>
              </a:spcBef>
              <a:buNone/>
              <a:defRPr sz="3300" kern="1200">
                <a:solidFill>
                  <a:schemeClr val="tx1"/>
                </a:solidFill>
                <a:latin typeface="+mj-lt"/>
                <a:ea typeface="+mj-ea"/>
                <a:cs typeface="Lato Medium"/>
              </a:defRPr>
            </a:lvl1pPr>
          </a:lstStyle>
          <a:p>
            <a:pPr marL="342900" lvl="1" algn="r" defTabSz="342900" rtl="0">
              <a:spcBef>
                <a:spcPct val="20000"/>
              </a:spcBef>
              <a:defRPr/>
            </a:pPr>
            <a:r>
              <a:rPr lang="en-US" sz="2000" b="1" kern="0" dirty="0">
                <a:solidFill>
                  <a:schemeClr val="accent6"/>
                </a:solidFill>
              </a:rPr>
              <a:t>Key Concepts in biology part 4- Enzymes</a:t>
            </a:r>
            <a:endParaRPr lang="en-US" sz="2000" b="1" kern="1200" dirty="0">
              <a:solidFill>
                <a:schemeClr val="accent6"/>
              </a:solidFill>
              <a:latin typeface="+mn-lt"/>
              <a:ea typeface=""/>
              <a:cs typeface="News Gothic MT"/>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txBox="1">
            <a:spLocks noGrp="1"/>
          </p:cNvSpPr>
          <p:nvPr>
            <p:ph idx="1"/>
          </p:nvPr>
        </p:nvSpPr>
        <p:spPr>
          <a:xfrm>
            <a:off x="179388" y="981075"/>
            <a:ext cx="8458200" cy="4745915"/>
          </a:xfrm>
          <a:prstGeom prst="rect">
            <a:avLst/>
          </a:prstGeom>
          <a:noFill/>
        </p:spPr>
        <p:txBody>
          <a:bodyPr wrap="square" rtlCol="0">
            <a:spAutoFit/>
          </a:bodyPr>
          <a:lstStyle/>
          <a:p>
            <a:pPr>
              <a:buNone/>
            </a:pPr>
            <a:r>
              <a:rPr lang="en-GB" dirty="0"/>
              <a:t>	</a:t>
            </a:r>
            <a:r>
              <a:rPr lang="en-GB" b="1" dirty="0">
                <a:solidFill>
                  <a:schemeClr val="accent6">
                    <a:lumMod val="75000"/>
                  </a:schemeClr>
                </a:solidFill>
                <a:latin typeface="+mn-lt"/>
              </a:rPr>
              <a:t>Substrate concentration </a:t>
            </a:r>
            <a:r>
              <a:rPr lang="en-GB" dirty="0">
                <a:latin typeface="+mn-lt"/>
              </a:rPr>
              <a:t>will affect the </a:t>
            </a:r>
            <a:r>
              <a:rPr lang="en-GB" b="1" dirty="0">
                <a:solidFill>
                  <a:schemeClr val="accent6">
                    <a:lumMod val="75000"/>
                  </a:schemeClr>
                </a:solidFill>
                <a:latin typeface="+mn-lt"/>
              </a:rPr>
              <a:t>rate</a:t>
            </a:r>
            <a:r>
              <a:rPr lang="en-GB" dirty="0">
                <a:latin typeface="+mn-lt"/>
              </a:rPr>
              <a:t> of enzyme activity. </a:t>
            </a:r>
          </a:p>
          <a:p>
            <a:pPr>
              <a:buNone/>
            </a:pPr>
            <a:endParaRPr lang="en-GB" dirty="0">
              <a:latin typeface="+mn-lt"/>
            </a:endParaRPr>
          </a:p>
          <a:p>
            <a:pPr>
              <a:buNone/>
            </a:pPr>
            <a:r>
              <a:rPr lang="en-GB" dirty="0">
                <a:latin typeface="+mn-lt"/>
              </a:rPr>
              <a:t>	The </a:t>
            </a:r>
            <a:r>
              <a:rPr lang="en-GB" b="1" dirty="0">
                <a:solidFill>
                  <a:schemeClr val="accent6">
                    <a:lumMod val="75000"/>
                  </a:schemeClr>
                </a:solidFill>
                <a:latin typeface="+mn-lt"/>
              </a:rPr>
              <a:t>higher</a:t>
            </a:r>
            <a:r>
              <a:rPr lang="en-GB" dirty="0">
                <a:latin typeface="+mn-lt"/>
              </a:rPr>
              <a:t> the </a:t>
            </a:r>
            <a:r>
              <a:rPr lang="en-GB" b="1" dirty="0">
                <a:solidFill>
                  <a:schemeClr val="accent6">
                    <a:lumMod val="75000"/>
                  </a:schemeClr>
                </a:solidFill>
                <a:latin typeface="+mn-lt"/>
              </a:rPr>
              <a:t>amount of substrate </a:t>
            </a:r>
            <a:r>
              <a:rPr lang="en-GB" dirty="0">
                <a:latin typeface="+mn-lt"/>
              </a:rPr>
              <a:t>present the </a:t>
            </a:r>
            <a:r>
              <a:rPr lang="en-GB" b="1" dirty="0">
                <a:solidFill>
                  <a:schemeClr val="accent6">
                    <a:lumMod val="75000"/>
                  </a:schemeClr>
                </a:solidFill>
                <a:latin typeface="+mn-lt"/>
              </a:rPr>
              <a:t>faster </a:t>
            </a:r>
            <a:r>
              <a:rPr lang="en-GB" dirty="0">
                <a:latin typeface="+mn-lt"/>
              </a:rPr>
              <a:t>the </a:t>
            </a:r>
            <a:r>
              <a:rPr lang="en-GB" b="1" dirty="0">
                <a:solidFill>
                  <a:schemeClr val="accent6">
                    <a:lumMod val="75000"/>
                  </a:schemeClr>
                </a:solidFill>
                <a:latin typeface="+mn-lt"/>
              </a:rPr>
              <a:t>reaction</a:t>
            </a:r>
            <a:r>
              <a:rPr lang="en-GB" dirty="0">
                <a:latin typeface="+mn-lt"/>
              </a:rPr>
              <a:t> will occur </a:t>
            </a:r>
            <a:r>
              <a:rPr lang="en-GB" b="1" u="sng" dirty="0">
                <a:latin typeface="+mn-lt"/>
              </a:rPr>
              <a:t>until</a:t>
            </a:r>
            <a:r>
              <a:rPr lang="en-GB" dirty="0">
                <a:latin typeface="+mn-lt"/>
              </a:rPr>
              <a:t> </a:t>
            </a:r>
            <a:r>
              <a:rPr lang="en-GB" b="1" dirty="0">
                <a:solidFill>
                  <a:schemeClr val="accent6">
                    <a:lumMod val="75000"/>
                  </a:schemeClr>
                </a:solidFill>
                <a:latin typeface="+mn-lt"/>
              </a:rPr>
              <a:t>all active sites are full. </a:t>
            </a:r>
          </a:p>
          <a:p>
            <a:pPr>
              <a:buNone/>
            </a:pPr>
            <a:r>
              <a:rPr lang="en-GB" b="1" dirty="0">
                <a:solidFill>
                  <a:schemeClr val="accent6">
                    <a:lumMod val="75000"/>
                  </a:schemeClr>
                </a:solidFill>
                <a:latin typeface="+mn-lt"/>
              </a:rPr>
              <a:t>	 </a:t>
            </a:r>
          </a:p>
          <a:p>
            <a:pPr>
              <a:buNone/>
            </a:pPr>
            <a:r>
              <a:rPr lang="en-GB" dirty="0">
                <a:latin typeface="+mn-lt"/>
              </a:rPr>
              <a:t>	Once all the active sites are full the reaction cannot proceed any faster.</a:t>
            </a:r>
          </a:p>
          <a:p>
            <a:pPr>
              <a:buNone/>
            </a:pPr>
            <a:endParaRPr lang="en-GB" dirty="0"/>
          </a:p>
          <a:p>
            <a:pPr>
              <a:buNone/>
            </a:pPr>
            <a:endParaRPr lang="en-GB" dirty="0"/>
          </a:p>
          <a:p>
            <a:pPr>
              <a:buNone/>
            </a:pPr>
            <a:r>
              <a:rPr lang="en-GB" dirty="0"/>
              <a:t>	</a:t>
            </a:r>
          </a:p>
          <a:p>
            <a:pPr>
              <a:buNone/>
            </a:pPr>
            <a:endParaRPr lang="en-GB" dirty="0"/>
          </a:p>
        </p:txBody>
      </p:sp>
      <p:cxnSp>
        <p:nvCxnSpPr>
          <p:cNvPr id="8" name="Straight Arrow Connector 7"/>
          <p:cNvCxnSpPr/>
          <p:nvPr/>
        </p:nvCxnSpPr>
        <p:spPr>
          <a:xfrm>
            <a:off x="2771800" y="6237312"/>
            <a:ext cx="2736304"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2771800" y="4221088"/>
            <a:ext cx="0" cy="201622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 name="Freeform 11"/>
          <p:cNvSpPr/>
          <p:nvPr/>
        </p:nvSpPr>
        <p:spPr>
          <a:xfrm>
            <a:off x="2794571" y="4943582"/>
            <a:ext cx="2732926" cy="1272283"/>
          </a:xfrm>
          <a:custGeom>
            <a:avLst/>
            <a:gdLst>
              <a:gd name="connsiteX0" fmla="*/ 0 w 2732926"/>
              <a:gd name="connsiteY0" fmla="*/ 1272283 h 1272283"/>
              <a:gd name="connsiteX1" fmla="*/ 883577 w 2732926"/>
              <a:gd name="connsiteY1" fmla="*/ 203771 h 1272283"/>
              <a:gd name="connsiteX2" fmla="*/ 2609636 w 2732926"/>
              <a:gd name="connsiteY2" fmla="*/ 49658 h 1272283"/>
              <a:gd name="connsiteX3" fmla="*/ 2609636 w 2732926"/>
              <a:gd name="connsiteY3" fmla="*/ 49658 h 1272283"/>
              <a:gd name="connsiteX4" fmla="*/ 2650732 w 2732926"/>
              <a:gd name="connsiteY4" fmla="*/ 59933 h 1272283"/>
              <a:gd name="connsiteX5" fmla="*/ 2732926 w 2732926"/>
              <a:gd name="connsiteY5" fmla="*/ 59933 h 1272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2926" h="1272283">
                <a:moveTo>
                  <a:pt x="0" y="1272283"/>
                </a:moveTo>
                <a:cubicBezTo>
                  <a:pt x="224319" y="839912"/>
                  <a:pt x="448638" y="407542"/>
                  <a:pt x="883577" y="203771"/>
                </a:cubicBezTo>
                <a:cubicBezTo>
                  <a:pt x="1318516" y="0"/>
                  <a:pt x="2609636" y="49658"/>
                  <a:pt x="2609636" y="49658"/>
                </a:cubicBezTo>
                <a:lnTo>
                  <a:pt x="2609636" y="49658"/>
                </a:lnTo>
                <a:cubicBezTo>
                  <a:pt x="2616485" y="51370"/>
                  <a:pt x="2630184" y="58221"/>
                  <a:pt x="2650732" y="59933"/>
                </a:cubicBezTo>
                <a:cubicBezTo>
                  <a:pt x="2671280" y="61645"/>
                  <a:pt x="2702103" y="60789"/>
                  <a:pt x="2732926" y="59933"/>
                </a:cubicBezTo>
              </a:path>
            </a:pathLst>
          </a:cu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dirty="0"/>
          </a:p>
        </p:txBody>
      </p:sp>
      <p:sp>
        <p:nvSpPr>
          <p:cNvPr id="14" name="TextBox 13"/>
          <p:cNvSpPr txBox="1"/>
          <p:nvPr/>
        </p:nvSpPr>
        <p:spPr>
          <a:xfrm>
            <a:off x="755576" y="4509120"/>
            <a:ext cx="1656184" cy="1200329"/>
          </a:xfrm>
          <a:prstGeom prst="rect">
            <a:avLst/>
          </a:prstGeom>
          <a:noFill/>
        </p:spPr>
        <p:txBody>
          <a:bodyPr wrap="square" rtlCol="0">
            <a:spAutoFit/>
          </a:bodyPr>
          <a:lstStyle/>
          <a:p>
            <a:r>
              <a:rPr lang="en-GB" dirty="0"/>
              <a:t>Rate of enzyme controlled reaction (arbitrary units)</a:t>
            </a:r>
          </a:p>
        </p:txBody>
      </p:sp>
      <p:sp>
        <p:nvSpPr>
          <p:cNvPr id="15" name="TextBox 14"/>
          <p:cNvSpPr txBox="1"/>
          <p:nvPr/>
        </p:nvSpPr>
        <p:spPr>
          <a:xfrm>
            <a:off x="2915816" y="6237312"/>
            <a:ext cx="4536504" cy="338554"/>
          </a:xfrm>
          <a:prstGeom prst="rect">
            <a:avLst/>
          </a:prstGeom>
          <a:noFill/>
        </p:spPr>
        <p:txBody>
          <a:bodyPr wrap="square" rtlCol="0">
            <a:spAutoFit/>
          </a:bodyPr>
          <a:lstStyle/>
          <a:p>
            <a:r>
              <a:rPr lang="en-GB" sz="1600" dirty="0"/>
              <a:t>Substrate concentration (arbitrary units)</a:t>
            </a:r>
          </a:p>
        </p:txBody>
      </p:sp>
      <p:sp>
        <p:nvSpPr>
          <p:cNvPr id="16" name="TextBox 15"/>
          <p:cNvSpPr txBox="1"/>
          <p:nvPr/>
        </p:nvSpPr>
        <p:spPr>
          <a:xfrm>
            <a:off x="3635896" y="4149080"/>
            <a:ext cx="2232248" cy="369332"/>
          </a:xfrm>
          <a:prstGeom prst="rect">
            <a:avLst/>
          </a:prstGeom>
          <a:noFill/>
        </p:spPr>
        <p:txBody>
          <a:bodyPr wrap="square" rtlCol="0">
            <a:spAutoFit/>
          </a:bodyPr>
          <a:lstStyle/>
          <a:p>
            <a:r>
              <a:rPr lang="en-GB" dirty="0"/>
              <a:t>All active sites full </a:t>
            </a:r>
          </a:p>
        </p:txBody>
      </p:sp>
      <p:cxnSp>
        <p:nvCxnSpPr>
          <p:cNvPr id="18" name="Straight Arrow Connector 17"/>
          <p:cNvCxnSpPr/>
          <p:nvPr/>
        </p:nvCxnSpPr>
        <p:spPr>
          <a:xfrm>
            <a:off x="3923928" y="4509120"/>
            <a:ext cx="0" cy="50405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 name="Title 1"/>
          <p:cNvSpPr txBox="1">
            <a:spLocks noGrp="1"/>
          </p:cNvSpPr>
          <p:nvPr>
            <p:ph type="title"/>
          </p:nvPr>
        </p:nvSpPr>
        <p:spPr>
          <a:xfrm>
            <a:off x="1258888" y="0"/>
            <a:ext cx="7633592" cy="749300"/>
          </a:xfrm>
          <a:prstGeom prst="rect">
            <a:avLst/>
          </a:prstGeom>
        </p:spPr>
        <p:txBody>
          <a:bodyPr vert="horz" lIns="91440" tIns="45720" rIns="91440" bIns="45720" rtlCol="0" anchor="ctr">
            <a:noAutofit/>
          </a:bodyPr>
          <a:lstStyle>
            <a:lvl1pPr algn="l" defTabSz="342900" rtl="0" eaLnBrk="1" latinLnBrk="0" hangingPunct="1">
              <a:spcBef>
                <a:spcPct val="0"/>
              </a:spcBef>
              <a:buNone/>
              <a:defRPr sz="3300" kern="1200">
                <a:solidFill>
                  <a:schemeClr val="tx1"/>
                </a:solidFill>
                <a:latin typeface="+mj-lt"/>
                <a:ea typeface="+mj-ea"/>
                <a:cs typeface="Lato Medium"/>
              </a:defRPr>
            </a:lvl1pPr>
          </a:lstStyle>
          <a:p>
            <a:pPr marL="342900" lvl="1" algn="r" defTabSz="342900" rtl="0">
              <a:spcBef>
                <a:spcPct val="20000"/>
              </a:spcBef>
              <a:defRPr/>
            </a:pPr>
            <a:r>
              <a:rPr lang="en-US" sz="2000" b="1" kern="0" dirty="0">
                <a:solidFill>
                  <a:schemeClr val="accent6"/>
                </a:solidFill>
              </a:rPr>
              <a:t>Key Concepts in biology part 4- Enzymes</a:t>
            </a:r>
            <a:endParaRPr lang="en-US" sz="2000" b="1" kern="1200" dirty="0">
              <a:solidFill>
                <a:schemeClr val="accent6"/>
              </a:solidFill>
              <a:latin typeface="+mn-lt"/>
              <a:ea typeface=""/>
              <a:cs typeface="News Gothic MT"/>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2951" y="-66897"/>
            <a:ext cx="8458200" cy="749300"/>
          </a:xfrm>
        </p:spPr>
        <p:txBody>
          <a:bodyPr/>
          <a:lstStyle/>
          <a:p>
            <a:r>
              <a:rPr lang="en-GB" b="1" dirty="0">
                <a:solidFill>
                  <a:schemeClr val="accent6">
                    <a:lumMod val="75000"/>
                  </a:schemeClr>
                </a:solidFill>
                <a:latin typeface="+mn-lt"/>
              </a:rPr>
              <a:t>Practical procedure: </a:t>
            </a:r>
            <a:r>
              <a:rPr lang="en-GB" dirty="0">
                <a:solidFill>
                  <a:schemeClr val="accent6">
                    <a:lumMod val="75000"/>
                  </a:schemeClr>
                </a:solidFill>
                <a:latin typeface="+mn-lt"/>
              </a:rPr>
              <a:t>Amylase and pH</a:t>
            </a:r>
          </a:p>
        </p:txBody>
      </p:sp>
      <p:sp>
        <p:nvSpPr>
          <p:cNvPr id="9" name="Flowchart: Process 8">
            <a:hlinkClick r:id="rId3"/>
          </p:cNvPr>
          <p:cNvSpPr/>
          <p:nvPr/>
        </p:nvSpPr>
        <p:spPr>
          <a:xfrm>
            <a:off x="1477115" y="3798069"/>
            <a:ext cx="1942757" cy="840259"/>
          </a:xfrm>
          <a:prstGeom prst="flowChartProcess">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2400" b="1" dirty="0">
                <a:solidFill>
                  <a:schemeClr val="tx1"/>
                </a:solidFill>
              </a:rPr>
              <a:t>Video 1</a:t>
            </a:r>
          </a:p>
        </p:txBody>
      </p:sp>
      <p:sp>
        <p:nvSpPr>
          <p:cNvPr id="10" name="Flowchart: Process 9">
            <a:hlinkClick r:id="rId4"/>
          </p:cNvPr>
          <p:cNvSpPr/>
          <p:nvPr/>
        </p:nvSpPr>
        <p:spPr>
          <a:xfrm>
            <a:off x="5736757" y="3798068"/>
            <a:ext cx="1942757" cy="840259"/>
          </a:xfrm>
          <a:prstGeom prst="flowChartProcess">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2400" b="1" dirty="0">
                <a:solidFill>
                  <a:schemeClr val="tx1"/>
                </a:solidFill>
              </a:rPr>
              <a:t>Video 2</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0" y="1056087"/>
            <a:ext cx="4572000" cy="2368296"/>
          </a:xfrm>
          <a:prstGeom prst="rect">
            <a:avLst/>
          </a:prstGeom>
        </p:spPr>
      </p:pic>
      <p:sp>
        <p:nvSpPr>
          <p:cNvPr id="5" name="Rectangle 4"/>
          <p:cNvSpPr/>
          <p:nvPr/>
        </p:nvSpPr>
        <p:spPr>
          <a:xfrm>
            <a:off x="170121" y="6232271"/>
            <a:ext cx="8803758" cy="307777"/>
          </a:xfrm>
          <a:prstGeom prst="rect">
            <a:avLst/>
          </a:prstGeom>
        </p:spPr>
        <p:txBody>
          <a:bodyPr wrap="square">
            <a:spAutoFit/>
          </a:bodyPr>
          <a:lstStyle/>
          <a:p>
            <a:r>
              <a:rPr lang="en-GB" sz="1400" dirty="0"/>
              <a:t>Image from: </a:t>
            </a:r>
            <a:r>
              <a:rPr lang="en-GB" sz="1400" dirty="0">
                <a:hlinkClick r:id="rId6"/>
              </a:rPr>
              <a:t>http://www.nuffieldfoundation.org/practical-biology/investigating-effect-ph-amylase-activity</a:t>
            </a:r>
            <a:r>
              <a:rPr lang="en-GB" sz="1400" dirty="0"/>
              <a:t> </a:t>
            </a:r>
          </a:p>
        </p:txBody>
      </p:sp>
      <p:sp>
        <p:nvSpPr>
          <p:cNvPr id="7" name="TextBox 6"/>
          <p:cNvSpPr txBox="1"/>
          <p:nvPr/>
        </p:nvSpPr>
        <p:spPr>
          <a:xfrm>
            <a:off x="611560" y="4820959"/>
            <a:ext cx="7848872" cy="1200329"/>
          </a:xfrm>
          <a:prstGeom prst="rect">
            <a:avLst/>
          </a:prstGeom>
          <a:solidFill>
            <a:schemeClr val="accent6">
              <a:lumMod val="20000"/>
              <a:lumOff val="80000"/>
            </a:schemeClr>
          </a:solidFill>
          <a:ln>
            <a:solidFill>
              <a:schemeClr val="accent6">
                <a:lumMod val="75000"/>
              </a:schemeClr>
            </a:solidFill>
          </a:ln>
        </p:spPr>
        <p:txBody>
          <a:bodyPr wrap="square" rtlCol="0">
            <a:spAutoFit/>
          </a:bodyPr>
          <a:lstStyle/>
          <a:p>
            <a:r>
              <a:rPr lang="en-GB" dirty="0"/>
              <a:t>Amylase is an enzyme which breaks down starch into maltose. </a:t>
            </a:r>
          </a:p>
          <a:p>
            <a:r>
              <a:rPr lang="en-GB" dirty="0"/>
              <a:t>Starch can be detected using iodine solution.</a:t>
            </a:r>
          </a:p>
          <a:p>
            <a:r>
              <a:rPr lang="en-GB" dirty="0"/>
              <a:t>If starch is present, the iodine solution turns from a browny red colour to a blue black colour.</a:t>
            </a:r>
          </a:p>
        </p:txBody>
      </p:sp>
    </p:spTree>
    <p:extLst>
      <p:ext uri="{BB962C8B-B14F-4D97-AF65-F5344CB8AC3E}">
        <p14:creationId xmlns:p14="http://schemas.microsoft.com/office/powerpoint/2010/main" val="1770911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2" cstate="print"/>
          <a:srcRect/>
          <a:stretch>
            <a:fillRect/>
          </a:stretch>
        </p:blipFill>
        <p:spPr bwMode="auto">
          <a:xfrm>
            <a:off x="3131840" y="2492896"/>
            <a:ext cx="638175" cy="657225"/>
          </a:xfrm>
          <a:prstGeom prst="rect">
            <a:avLst/>
          </a:prstGeom>
          <a:noFill/>
          <a:ln w="9525">
            <a:noFill/>
            <a:miter lim="800000"/>
            <a:headEnd/>
            <a:tailEnd/>
          </a:ln>
        </p:spPr>
      </p:pic>
      <p:sp>
        <p:nvSpPr>
          <p:cNvPr id="3" name="Content Placeholder 2"/>
          <p:cNvSpPr>
            <a:spLocks noGrp="1"/>
          </p:cNvSpPr>
          <p:nvPr>
            <p:ph idx="1"/>
          </p:nvPr>
        </p:nvSpPr>
        <p:spPr>
          <a:xfrm>
            <a:off x="251520" y="1052736"/>
            <a:ext cx="8712968" cy="4165600"/>
          </a:xfrm>
        </p:spPr>
        <p:txBody>
          <a:bodyPr/>
          <a:lstStyle/>
          <a:p>
            <a:pPr algn="ctr">
              <a:buNone/>
            </a:pPr>
            <a:r>
              <a:rPr lang="en-GB" b="1" dirty="0">
                <a:solidFill>
                  <a:schemeClr val="accent6">
                    <a:lumMod val="75000"/>
                  </a:schemeClr>
                </a:solidFill>
                <a:latin typeface="+mn-lt"/>
              </a:rPr>
              <a:t>Rate</a:t>
            </a:r>
            <a:r>
              <a:rPr lang="en-GB" dirty="0">
                <a:latin typeface="+mn-lt"/>
              </a:rPr>
              <a:t> is a measurement of how something </a:t>
            </a:r>
            <a:r>
              <a:rPr lang="en-GB" b="1" dirty="0">
                <a:solidFill>
                  <a:schemeClr val="accent6">
                    <a:lumMod val="75000"/>
                  </a:schemeClr>
                </a:solidFill>
                <a:latin typeface="+mn-lt"/>
              </a:rPr>
              <a:t>changes over a</a:t>
            </a:r>
          </a:p>
          <a:p>
            <a:pPr algn="ctr">
              <a:buNone/>
            </a:pPr>
            <a:r>
              <a:rPr lang="en-GB" b="1" dirty="0">
                <a:solidFill>
                  <a:schemeClr val="accent6">
                    <a:lumMod val="75000"/>
                  </a:schemeClr>
                </a:solidFill>
                <a:latin typeface="+mn-lt"/>
              </a:rPr>
              <a:t>period of time.</a:t>
            </a:r>
          </a:p>
          <a:p>
            <a:pPr>
              <a:buNone/>
            </a:pPr>
            <a:r>
              <a:rPr lang="en-GB" dirty="0">
                <a:latin typeface="+mn-lt"/>
              </a:rPr>
              <a:t>	We can calculate the rate of reaction for an enzyme experiment  using the formula:                   The units are s</a:t>
            </a:r>
            <a:r>
              <a:rPr lang="en-GB" baseline="30000" dirty="0">
                <a:latin typeface="+mn-lt"/>
              </a:rPr>
              <a:t>-1</a:t>
            </a:r>
            <a:r>
              <a:rPr lang="en-GB" dirty="0">
                <a:latin typeface="+mn-lt"/>
              </a:rPr>
              <a:t>.</a:t>
            </a:r>
          </a:p>
          <a:p>
            <a:pPr>
              <a:buNone/>
            </a:pPr>
            <a:r>
              <a:rPr lang="en-GB" dirty="0"/>
              <a:t>												  </a:t>
            </a:r>
            <a:r>
              <a:rPr lang="en-GB" dirty="0">
                <a:solidFill>
                  <a:schemeClr val="accent6">
                    <a:lumMod val="75000"/>
                  </a:schemeClr>
                </a:solidFill>
              </a:rPr>
              <a:t> </a:t>
            </a:r>
          </a:p>
        </p:txBody>
      </p:sp>
      <p:graphicFrame>
        <p:nvGraphicFramePr>
          <p:cNvPr id="4" name="Table 3"/>
          <p:cNvGraphicFramePr>
            <a:graphicFrameLocks noGrp="1"/>
          </p:cNvGraphicFramePr>
          <p:nvPr/>
        </p:nvGraphicFramePr>
        <p:xfrm>
          <a:off x="755576" y="3328068"/>
          <a:ext cx="7488831" cy="3053260"/>
        </p:xfrm>
        <a:graphic>
          <a:graphicData uri="http://schemas.openxmlformats.org/drawingml/2006/table">
            <a:tbl>
              <a:tblPr firstRow="1" bandRow="1">
                <a:tableStyleId>{93296810-A885-4BE3-A3E7-6D5BEEA58F35}</a:tableStyleId>
              </a:tblPr>
              <a:tblGrid>
                <a:gridCol w="2496277">
                  <a:extLst>
                    <a:ext uri="{9D8B030D-6E8A-4147-A177-3AD203B41FA5}">
                      <a16:colId xmlns:a16="http://schemas.microsoft.com/office/drawing/2014/main" val="20000"/>
                    </a:ext>
                  </a:extLst>
                </a:gridCol>
                <a:gridCol w="2496277">
                  <a:extLst>
                    <a:ext uri="{9D8B030D-6E8A-4147-A177-3AD203B41FA5}">
                      <a16:colId xmlns:a16="http://schemas.microsoft.com/office/drawing/2014/main" val="20001"/>
                    </a:ext>
                  </a:extLst>
                </a:gridCol>
                <a:gridCol w="2496277">
                  <a:extLst>
                    <a:ext uri="{9D8B030D-6E8A-4147-A177-3AD203B41FA5}">
                      <a16:colId xmlns:a16="http://schemas.microsoft.com/office/drawing/2014/main" val="20002"/>
                    </a:ext>
                  </a:extLst>
                </a:gridCol>
              </a:tblGrid>
              <a:tr h="1152128">
                <a:tc>
                  <a:txBody>
                    <a:bodyPr/>
                    <a:lstStyle/>
                    <a:p>
                      <a:pPr algn="ctr"/>
                      <a:r>
                        <a:rPr lang="en-GB" sz="2000" dirty="0"/>
                        <a:t>Buffer</a:t>
                      </a:r>
                      <a:r>
                        <a:rPr lang="en-GB" sz="2000" baseline="0" dirty="0"/>
                        <a:t> pH</a:t>
                      </a:r>
                      <a:endParaRPr lang="en-GB" sz="2000" dirty="0"/>
                    </a:p>
                  </a:txBody>
                  <a:tcPr/>
                </a:tc>
                <a:tc>
                  <a:txBody>
                    <a:bodyPr/>
                    <a:lstStyle/>
                    <a:p>
                      <a:pPr algn="ctr"/>
                      <a:r>
                        <a:rPr lang="en-GB" sz="2000" dirty="0"/>
                        <a:t>Time taken for amylase to break down starch (s)</a:t>
                      </a:r>
                    </a:p>
                  </a:txBody>
                  <a:tcPr/>
                </a:tc>
                <a:tc>
                  <a:txBody>
                    <a:bodyPr/>
                    <a:lstStyle/>
                    <a:p>
                      <a:pPr algn="ctr"/>
                      <a:r>
                        <a:rPr lang="en-GB" sz="2000" dirty="0"/>
                        <a:t>Rate of reaction </a:t>
                      </a:r>
                    </a:p>
                    <a:p>
                      <a:pPr algn="ctr"/>
                      <a:r>
                        <a:rPr lang="en-GB" sz="2000" dirty="0"/>
                        <a:t> 1</a:t>
                      </a:r>
                    </a:p>
                    <a:p>
                      <a:pPr algn="ctr"/>
                      <a:r>
                        <a:rPr lang="en-GB" sz="2000" dirty="0"/>
                        <a:t>                 </a:t>
                      </a:r>
                      <a:r>
                        <a:rPr lang="en-GB" sz="2000" b="1" dirty="0"/>
                        <a:t>time      </a:t>
                      </a:r>
                      <a:r>
                        <a:rPr lang="en-GB" sz="2000" b="1" i="0" dirty="0"/>
                        <a:t>( s</a:t>
                      </a:r>
                      <a:r>
                        <a:rPr lang="en-GB" sz="2000" b="1" i="0" baseline="30000" dirty="0"/>
                        <a:t>-1</a:t>
                      </a:r>
                      <a:r>
                        <a:rPr lang="en-GB" sz="2000" b="1" i="0" baseline="0" dirty="0"/>
                        <a:t> )</a:t>
                      </a:r>
                      <a:endParaRPr lang="en-GB" sz="2000" b="1" i="0" dirty="0"/>
                    </a:p>
                    <a:p>
                      <a:pPr algn="ctr"/>
                      <a:endParaRPr lang="en-GB" sz="2000" dirty="0"/>
                    </a:p>
                  </a:txBody>
                  <a:tcPr/>
                </a:tc>
                <a:extLst>
                  <a:ext uri="{0D108BD9-81ED-4DB2-BD59-A6C34878D82A}">
                    <a16:rowId xmlns:a16="http://schemas.microsoft.com/office/drawing/2014/main" val="10000"/>
                  </a:ext>
                </a:extLst>
              </a:tr>
              <a:tr h="435655">
                <a:tc>
                  <a:txBody>
                    <a:bodyPr/>
                    <a:lstStyle/>
                    <a:p>
                      <a:pPr algn="ctr"/>
                      <a:r>
                        <a:rPr lang="en-GB" sz="2000" b="1" dirty="0"/>
                        <a:t> 9</a:t>
                      </a:r>
                    </a:p>
                  </a:txBody>
                  <a:tcPr/>
                </a:tc>
                <a:tc>
                  <a:txBody>
                    <a:bodyPr/>
                    <a:lstStyle/>
                    <a:p>
                      <a:pPr algn="ctr"/>
                      <a:r>
                        <a:rPr lang="en-GB" sz="2000" b="1" dirty="0"/>
                        <a:t>180</a:t>
                      </a:r>
                    </a:p>
                  </a:txBody>
                  <a:tcPr/>
                </a:tc>
                <a:tc>
                  <a:txBody>
                    <a:bodyPr/>
                    <a:lstStyle/>
                    <a:p>
                      <a:pPr algn="ctr"/>
                      <a:r>
                        <a:rPr lang="en-GB" sz="2000" b="1" dirty="0"/>
                        <a:t>1</a:t>
                      </a:r>
                      <a:r>
                        <a:rPr lang="en-GB" sz="2000" b="1" dirty="0">
                          <a:sym typeface="Symbol"/>
                        </a:rPr>
                        <a:t></a:t>
                      </a:r>
                      <a:r>
                        <a:rPr lang="en-GB" sz="2000" b="1" dirty="0"/>
                        <a:t>180 = 0.006</a:t>
                      </a:r>
                    </a:p>
                  </a:txBody>
                  <a:tcPr/>
                </a:tc>
                <a:extLst>
                  <a:ext uri="{0D108BD9-81ED-4DB2-BD59-A6C34878D82A}">
                    <a16:rowId xmlns:a16="http://schemas.microsoft.com/office/drawing/2014/main" val="10001"/>
                  </a:ext>
                </a:extLst>
              </a:tr>
              <a:tr h="435655">
                <a:tc>
                  <a:txBody>
                    <a:bodyPr/>
                    <a:lstStyle/>
                    <a:p>
                      <a:pPr algn="ctr"/>
                      <a:r>
                        <a:rPr lang="en-GB" sz="2000" b="1" dirty="0"/>
                        <a:t>7</a:t>
                      </a:r>
                    </a:p>
                  </a:txBody>
                  <a:tcPr/>
                </a:tc>
                <a:tc>
                  <a:txBody>
                    <a:bodyPr/>
                    <a:lstStyle/>
                    <a:p>
                      <a:pPr algn="ctr"/>
                      <a:r>
                        <a:rPr lang="en-GB" sz="2000" b="1" dirty="0"/>
                        <a:t>90</a:t>
                      </a:r>
                    </a:p>
                  </a:txBody>
                  <a:tcPr/>
                </a:tc>
                <a:tc>
                  <a:txBody>
                    <a:bodyPr/>
                    <a:lstStyle/>
                    <a:p>
                      <a:pPr algn="ctr"/>
                      <a:r>
                        <a:rPr lang="en-GB" sz="2000" b="1" dirty="0"/>
                        <a:t>1</a:t>
                      </a:r>
                      <a:r>
                        <a:rPr lang="en-GB" sz="2000" b="1" dirty="0">
                          <a:sym typeface="Symbol"/>
                        </a:rPr>
                        <a:t></a:t>
                      </a:r>
                      <a:r>
                        <a:rPr lang="en-GB" sz="2000" b="1" dirty="0"/>
                        <a:t>90</a:t>
                      </a:r>
                      <a:r>
                        <a:rPr lang="en-GB" sz="2000" b="1" baseline="0" dirty="0"/>
                        <a:t> = 0.011</a:t>
                      </a:r>
                      <a:endParaRPr lang="en-GB" sz="2000" b="1" dirty="0"/>
                    </a:p>
                  </a:txBody>
                  <a:tcPr/>
                </a:tc>
                <a:extLst>
                  <a:ext uri="{0D108BD9-81ED-4DB2-BD59-A6C34878D82A}">
                    <a16:rowId xmlns:a16="http://schemas.microsoft.com/office/drawing/2014/main" val="10002"/>
                  </a:ext>
                </a:extLst>
              </a:tr>
              <a:tr h="435655">
                <a:tc>
                  <a:txBody>
                    <a:bodyPr/>
                    <a:lstStyle/>
                    <a:p>
                      <a:pPr algn="ctr"/>
                      <a:r>
                        <a:rPr lang="en-GB" sz="2000" b="1" dirty="0"/>
                        <a:t>4</a:t>
                      </a:r>
                    </a:p>
                  </a:txBody>
                  <a:tcPr/>
                </a:tc>
                <a:tc>
                  <a:txBody>
                    <a:bodyPr/>
                    <a:lstStyle/>
                    <a:p>
                      <a:pPr algn="ctr"/>
                      <a:r>
                        <a:rPr lang="en-GB" sz="2000" b="1" dirty="0"/>
                        <a:t>150</a:t>
                      </a:r>
                    </a:p>
                  </a:txBody>
                  <a:tcPr/>
                </a:tc>
                <a:tc>
                  <a:txBody>
                    <a:bodyPr/>
                    <a:lstStyle/>
                    <a:p>
                      <a:pPr algn="ctr"/>
                      <a:r>
                        <a:rPr lang="en-GB" sz="2000" b="1" dirty="0"/>
                        <a:t>1</a:t>
                      </a:r>
                      <a:r>
                        <a:rPr lang="en-GB" sz="2000" b="1" dirty="0">
                          <a:sym typeface="Symbol"/>
                        </a:rPr>
                        <a:t></a:t>
                      </a:r>
                      <a:r>
                        <a:rPr lang="en-GB" sz="2000" b="1" dirty="0"/>
                        <a:t>150 = 0.007</a:t>
                      </a:r>
                    </a:p>
                  </a:txBody>
                  <a:tcPr/>
                </a:tc>
                <a:extLst>
                  <a:ext uri="{0D108BD9-81ED-4DB2-BD59-A6C34878D82A}">
                    <a16:rowId xmlns:a16="http://schemas.microsoft.com/office/drawing/2014/main" val="10003"/>
                  </a:ext>
                </a:extLst>
              </a:tr>
              <a:tr h="435655">
                <a:tc>
                  <a:txBody>
                    <a:bodyPr/>
                    <a:lstStyle/>
                    <a:p>
                      <a:pPr algn="ctr"/>
                      <a:r>
                        <a:rPr lang="en-GB" sz="2000" b="1" dirty="0"/>
                        <a:t>1</a:t>
                      </a:r>
                    </a:p>
                  </a:txBody>
                  <a:tcPr/>
                </a:tc>
                <a:tc>
                  <a:txBody>
                    <a:bodyPr/>
                    <a:lstStyle/>
                    <a:p>
                      <a:pPr algn="ctr"/>
                      <a:r>
                        <a:rPr lang="en-GB" sz="2000" b="1" dirty="0"/>
                        <a:t>210</a:t>
                      </a:r>
                    </a:p>
                  </a:txBody>
                  <a:tcPr/>
                </a:tc>
                <a:tc>
                  <a:txBody>
                    <a:bodyPr/>
                    <a:lstStyle/>
                    <a:p>
                      <a:pPr algn="ctr"/>
                      <a:r>
                        <a:rPr lang="en-GB" sz="2000" b="1" dirty="0"/>
                        <a:t>1</a:t>
                      </a:r>
                      <a:r>
                        <a:rPr lang="en-GB" sz="2000" b="1" dirty="0">
                          <a:sym typeface="Symbol"/>
                        </a:rPr>
                        <a:t>210 = 0.005</a:t>
                      </a:r>
                      <a:endParaRPr lang="en-GB" sz="2000" b="1" dirty="0"/>
                    </a:p>
                  </a:txBody>
                  <a:tcPr/>
                </a:tc>
                <a:extLst>
                  <a:ext uri="{0D108BD9-81ED-4DB2-BD59-A6C34878D82A}">
                    <a16:rowId xmlns:a16="http://schemas.microsoft.com/office/drawing/2014/main" val="10004"/>
                  </a:ext>
                </a:extLst>
              </a:tr>
            </a:tbl>
          </a:graphicData>
        </a:graphic>
      </p:graphicFrame>
      <p:cxnSp>
        <p:nvCxnSpPr>
          <p:cNvPr id="8" name="Straight Connector 7"/>
          <p:cNvCxnSpPr/>
          <p:nvPr/>
        </p:nvCxnSpPr>
        <p:spPr>
          <a:xfrm>
            <a:off x="6804248" y="4005064"/>
            <a:ext cx="504056"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7" name="Title 1"/>
          <p:cNvSpPr txBox="1">
            <a:spLocks noGrp="1"/>
          </p:cNvSpPr>
          <p:nvPr>
            <p:ph type="title"/>
          </p:nvPr>
        </p:nvSpPr>
        <p:spPr>
          <a:xfrm>
            <a:off x="1258888" y="115888"/>
            <a:ext cx="7885112" cy="749300"/>
          </a:xfrm>
          <a:prstGeom prst="rect">
            <a:avLst/>
          </a:prstGeom>
        </p:spPr>
        <p:txBody>
          <a:bodyPr vert="horz" lIns="91440" tIns="45720" rIns="91440" bIns="45720" rtlCol="0" anchor="ctr">
            <a:noAutofit/>
          </a:bodyPr>
          <a:lstStyle>
            <a:lvl1pPr algn="l" defTabSz="342900" rtl="0" eaLnBrk="1" latinLnBrk="0" hangingPunct="1">
              <a:spcBef>
                <a:spcPct val="0"/>
              </a:spcBef>
              <a:buNone/>
              <a:defRPr sz="3300" kern="1200">
                <a:solidFill>
                  <a:schemeClr val="tx1"/>
                </a:solidFill>
                <a:latin typeface="+mj-lt"/>
                <a:ea typeface="+mj-ea"/>
                <a:cs typeface="Lato Medium"/>
              </a:defRPr>
            </a:lvl1pPr>
          </a:lstStyle>
          <a:p>
            <a:pPr marL="342900" lvl="1" algn="r" defTabSz="342900" rtl="0">
              <a:spcBef>
                <a:spcPct val="20000"/>
              </a:spcBef>
              <a:defRPr/>
            </a:pPr>
            <a:r>
              <a:rPr lang="en-US" sz="2000" b="1" kern="0" dirty="0">
                <a:solidFill>
                  <a:schemeClr val="accent6"/>
                </a:solidFill>
              </a:rPr>
              <a:t>Key Concepts in biology part 4- Enzymes</a:t>
            </a:r>
            <a:endParaRPr lang="en-US" sz="2000" b="1" kern="1200" dirty="0">
              <a:solidFill>
                <a:schemeClr val="accent6"/>
              </a:solidFill>
              <a:latin typeface="+mn-lt"/>
              <a:ea typeface=""/>
              <a:cs typeface="News Gothic M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2951" y="-66897"/>
            <a:ext cx="7023545" cy="749300"/>
          </a:xfrm>
        </p:spPr>
        <p:txBody>
          <a:bodyPr>
            <a:normAutofit fontScale="90000"/>
          </a:bodyPr>
          <a:lstStyle/>
          <a:p>
            <a:pPr algn="r"/>
            <a:r>
              <a:rPr lang="en-GB" b="1" dirty="0">
                <a:solidFill>
                  <a:schemeClr val="accent6">
                    <a:lumMod val="75000"/>
                  </a:schemeClr>
                </a:solidFill>
                <a:latin typeface="+mn-lt"/>
              </a:rPr>
              <a:t>Practical procedure: </a:t>
            </a:r>
            <a:r>
              <a:rPr lang="en-GB" dirty="0">
                <a:solidFill>
                  <a:schemeClr val="accent6">
                    <a:lumMod val="75000"/>
                  </a:schemeClr>
                </a:solidFill>
                <a:latin typeface="+mn-lt"/>
              </a:rPr>
              <a:t>Food tests (biology)</a:t>
            </a:r>
          </a:p>
        </p:txBody>
      </p:sp>
      <p:sp>
        <p:nvSpPr>
          <p:cNvPr id="9" name="Flowchart: Process 8">
            <a:hlinkClick r:id="rId3"/>
          </p:cNvPr>
          <p:cNvSpPr/>
          <p:nvPr/>
        </p:nvSpPr>
        <p:spPr>
          <a:xfrm>
            <a:off x="1270265" y="3798069"/>
            <a:ext cx="1942757" cy="840259"/>
          </a:xfrm>
          <a:prstGeom prst="flowChartProcess">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2400" b="1" dirty="0">
                <a:solidFill>
                  <a:schemeClr val="tx1"/>
                </a:solidFill>
              </a:rPr>
              <a:t>Video 1</a:t>
            </a:r>
          </a:p>
        </p:txBody>
      </p:sp>
      <p:sp>
        <p:nvSpPr>
          <p:cNvPr id="10" name="Flowchart: Process 9">
            <a:hlinkClick r:id="rId4"/>
          </p:cNvPr>
          <p:cNvSpPr/>
          <p:nvPr/>
        </p:nvSpPr>
        <p:spPr>
          <a:xfrm>
            <a:off x="5736757" y="3798068"/>
            <a:ext cx="1942757" cy="840259"/>
          </a:xfrm>
          <a:prstGeom prst="flowChartProcess">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2400" b="1" dirty="0">
                <a:solidFill>
                  <a:schemeClr val="tx1"/>
                </a:solidFill>
              </a:rPr>
              <a:t>Video 2</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41643" y="1272990"/>
            <a:ext cx="4147405" cy="1796255"/>
          </a:xfrm>
          <a:prstGeom prst="rect">
            <a:avLst/>
          </a:prstGeom>
        </p:spPr>
      </p:pic>
    </p:spTree>
    <p:extLst>
      <p:ext uri="{BB962C8B-B14F-4D97-AF65-F5344CB8AC3E}">
        <p14:creationId xmlns:p14="http://schemas.microsoft.com/office/powerpoint/2010/main" val="1770911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764704"/>
            <a:ext cx="5976664" cy="4104456"/>
          </a:xfrm>
        </p:spPr>
        <p:txBody>
          <a:bodyPr>
            <a:normAutofit/>
          </a:bodyPr>
          <a:lstStyle/>
          <a:p>
            <a:pPr>
              <a:buNone/>
            </a:pPr>
            <a:endParaRPr lang="en-GB" sz="2000" dirty="0"/>
          </a:p>
          <a:p>
            <a:pPr marL="457200" indent="-457200">
              <a:buAutoNum type="arabicPeriod"/>
            </a:pPr>
            <a:r>
              <a:rPr lang="en-GB" sz="2000" dirty="0">
                <a:latin typeface="+mn-lt"/>
              </a:rPr>
              <a:t>Weigh a small amount of the food and place on the mounted needle.</a:t>
            </a:r>
          </a:p>
          <a:p>
            <a:pPr marL="457200" indent="-457200">
              <a:buAutoNum type="arabicPeriod"/>
            </a:pPr>
            <a:r>
              <a:rPr lang="en-GB" sz="2000" dirty="0">
                <a:latin typeface="+mn-lt"/>
              </a:rPr>
              <a:t>Measure out 25cm</a:t>
            </a:r>
            <a:r>
              <a:rPr lang="en-GB" sz="2000" baseline="30000" dirty="0">
                <a:latin typeface="+mn-lt"/>
              </a:rPr>
              <a:t>3</a:t>
            </a:r>
            <a:r>
              <a:rPr lang="en-GB" sz="2000" dirty="0">
                <a:latin typeface="+mn-lt"/>
              </a:rPr>
              <a:t> of water and place it in a boiling tube.</a:t>
            </a:r>
          </a:p>
          <a:p>
            <a:pPr marL="457200" indent="-457200">
              <a:buAutoNum type="arabicPeriod"/>
            </a:pPr>
            <a:r>
              <a:rPr lang="en-GB" sz="2000" dirty="0">
                <a:latin typeface="+mn-lt"/>
              </a:rPr>
              <a:t>Measure the temperature of the water.</a:t>
            </a:r>
          </a:p>
          <a:p>
            <a:pPr marL="457200" indent="-457200">
              <a:buAutoNum type="arabicPeriod"/>
            </a:pPr>
            <a:r>
              <a:rPr lang="en-GB" sz="2000" dirty="0">
                <a:latin typeface="+mn-lt"/>
              </a:rPr>
              <a:t>Set the food alight using a Bunsen burner.</a:t>
            </a:r>
          </a:p>
          <a:p>
            <a:pPr marL="457200" indent="-457200">
              <a:buAutoNum type="arabicPeriod"/>
            </a:pPr>
            <a:r>
              <a:rPr lang="en-GB" sz="2000" dirty="0">
                <a:latin typeface="+mn-lt"/>
              </a:rPr>
              <a:t>Hold the burning food under the water until it goes out.</a:t>
            </a:r>
          </a:p>
          <a:p>
            <a:pPr marL="457200" indent="-457200">
              <a:buAutoNum type="arabicPeriod"/>
            </a:pPr>
            <a:r>
              <a:rPr lang="en-GB" sz="2000" dirty="0">
                <a:latin typeface="+mn-lt"/>
              </a:rPr>
              <a:t>Try to relight the food and hold it under the water.</a:t>
            </a:r>
          </a:p>
          <a:p>
            <a:pPr marL="457200" indent="-457200">
              <a:buAutoNum type="arabicPeriod"/>
            </a:pPr>
            <a:r>
              <a:rPr lang="en-GB" sz="2000" dirty="0">
                <a:latin typeface="+mn-lt"/>
              </a:rPr>
              <a:t>Measure the final temperature of the water.</a:t>
            </a:r>
            <a:endParaRPr lang="en-GB" sz="2000" dirty="0"/>
          </a:p>
        </p:txBody>
      </p:sp>
      <p:pic>
        <p:nvPicPr>
          <p:cNvPr id="1026" name="Picture 2"/>
          <p:cNvPicPr>
            <a:picLocks noChangeAspect="1" noChangeArrowheads="1"/>
          </p:cNvPicPr>
          <p:nvPr/>
        </p:nvPicPr>
        <p:blipFill>
          <a:blip r:embed="rId2" cstate="print"/>
          <a:srcRect/>
          <a:stretch>
            <a:fillRect/>
          </a:stretch>
        </p:blipFill>
        <p:spPr bwMode="auto">
          <a:xfrm>
            <a:off x="6131371" y="1268760"/>
            <a:ext cx="2905125" cy="3552825"/>
          </a:xfrm>
          <a:prstGeom prst="rect">
            <a:avLst/>
          </a:prstGeom>
          <a:noFill/>
          <a:ln w="9525">
            <a:noFill/>
            <a:miter lim="800000"/>
            <a:headEnd/>
            <a:tailEnd/>
          </a:ln>
        </p:spPr>
      </p:pic>
      <p:sp>
        <p:nvSpPr>
          <p:cNvPr id="6" name="TextBox 5"/>
          <p:cNvSpPr txBox="1"/>
          <p:nvPr/>
        </p:nvSpPr>
        <p:spPr>
          <a:xfrm>
            <a:off x="395536" y="764704"/>
            <a:ext cx="8352928" cy="400110"/>
          </a:xfrm>
          <a:prstGeom prst="rect">
            <a:avLst/>
          </a:prstGeom>
          <a:solidFill>
            <a:schemeClr val="accent6">
              <a:lumMod val="20000"/>
              <a:lumOff val="80000"/>
            </a:schemeClr>
          </a:solidFill>
          <a:ln>
            <a:solidFill>
              <a:schemeClr val="accent6">
                <a:lumMod val="75000"/>
              </a:schemeClr>
            </a:solidFill>
          </a:ln>
        </p:spPr>
        <p:txBody>
          <a:bodyPr wrap="square" rtlCol="0">
            <a:spAutoFit/>
          </a:bodyPr>
          <a:lstStyle/>
          <a:p>
            <a:pPr algn="ctr"/>
            <a:r>
              <a:rPr lang="en-GB" sz="2000" dirty="0"/>
              <a:t>Food</a:t>
            </a:r>
            <a:r>
              <a:rPr lang="en-GB" sz="2000" b="1" dirty="0">
                <a:solidFill>
                  <a:schemeClr val="accent6">
                    <a:lumMod val="75000"/>
                  </a:schemeClr>
                </a:solidFill>
              </a:rPr>
              <a:t> calorimetry </a:t>
            </a:r>
            <a:r>
              <a:rPr lang="en-GB" sz="2000" dirty="0"/>
              <a:t>can be used to see how much energy certain foods contain.</a:t>
            </a:r>
          </a:p>
        </p:txBody>
      </p:sp>
      <p:sp>
        <p:nvSpPr>
          <p:cNvPr id="7" name="TextBox 6"/>
          <p:cNvSpPr txBox="1"/>
          <p:nvPr/>
        </p:nvSpPr>
        <p:spPr>
          <a:xfrm>
            <a:off x="323528" y="4653136"/>
            <a:ext cx="8352928" cy="923330"/>
          </a:xfrm>
          <a:prstGeom prst="rect">
            <a:avLst/>
          </a:prstGeom>
          <a:solidFill>
            <a:schemeClr val="accent6">
              <a:lumMod val="60000"/>
              <a:lumOff val="40000"/>
            </a:schemeClr>
          </a:solidFill>
          <a:ln>
            <a:solidFill>
              <a:schemeClr val="accent6">
                <a:lumMod val="75000"/>
              </a:schemeClr>
            </a:solidFill>
          </a:ln>
        </p:spPr>
        <p:txBody>
          <a:bodyPr wrap="square" rtlCol="0">
            <a:spAutoFit/>
          </a:bodyPr>
          <a:lstStyle/>
          <a:p>
            <a:r>
              <a:rPr lang="en-GB" dirty="0"/>
              <a:t>Calculate how many joules of energy the food contained:</a:t>
            </a:r>
          </a:p>
          <a:p>
            <a:pPr algn="ctr"/>
            <a:r>
              <a:rPr lang="en-GB" dirty="0"/>
              <a:t> </a:t>
            </a:r>
            <a:r>
              <a:rPr lang="en-GB" b="1" dirty="0"/>
              <a:t>Energy in food (J) = Mass of water (g) x temperature change of water (</a:t>
            </a:r>
            <a:r>
              <a:rPr lang="en-GB" b="1" dirty="0">
                <a:sym typeface="Symbol"/>
              </a:rPr>
              <a:t>C) x 4.2</a:t>
            </a:r>
          </a:p>
          <a:p>
            <a:r>
              <a:rPr lang="en-GB" i="1" dirty="0">
                <a:sym typeface="Symbol"/>
              </a:rPr>
              <a:t>1 g of water is the same as 1 cm</a:t>
            </a:r>
            <a:r>
              <a:rPr lang="en-GB" i="1" baseline="30000" dirty="0">
                <a:sym typeface="Symbol"/>
              </a:rPr>
              <a:t>3</a:t>
            </a:r>
            <a:r>
              <a:rPr lang="en-GB" i="1" dirty="0">
                <a:sym typeface="Symbol"/>
              </a:rPr>
              <a:t> of water.</a:t>
            </a:r>
            <a:endParaRPr lang="en-GB" i="1" dirty="0"/>
          </a:p>
        </p:txBody>
      </p:sp>
      <p:sp>
        <p:nvSpPr>
          <p:cNvPr id="8" name="TextBox 7"/>
          <p:cNvSpPr txBox="1"/>
          <p:nvPr/>
        </p:nvSpPr>
        <p:spPr>
          <a:xfrm>
            <a:off x="251520" y="5589240"/>
            <a:ext cx="8424936" cy="923330"/>
          </a:xfrm>
          <a:prstGeom prst="rect">
            <a:avLst/>
          </a:prstGeom>
          <a:noFill/>
        </p:spPr>
        <p:txBody>
          <a:bodyPr wrap="square" rtlCol="0">
            <a:spAutoFit/>
          </a:bodyPr>
          <a:lstStyle/>
          <a:p>
            <a:r>
              <a:rPr lang="en-GB" dirty="0"/>
              <a:t>In order to compare the energy values of different food you must calculate how many joules are in each gram of food.</a:t>
            </a:r>
          </a:p>
          <a:p>
            <a:pPr algn="ctr"/>
            <a:r>
              <a:rPr lang="en-GB" b="1" dirty="0">
                <a:solidFill>
                  <a:schemeClr val="accent6">
                    <a:lumMod val="75000"/>
                  </a:schemeClr>
                </a:solidFill>
              </a:rPr>
              <a:t>Energy per gram of food = energy in food (J) </a:t>
            </a:r>
            <a:r>
              <a:rPr lang="en-GB" b="1" dirty="0">
                <a:solidFill>
                  <a:schemeClr val="accent6">
                    <a:lumMod val="75000"/>
                  </a:schemeClr>
                </a:solidFill>
                <a:sym typeface="Symbol"/>
              </a:rPr>
              <a:t> mass of food (g)</a:t>
            </a:r>
            <a:endParaRPr lang="en-GB" b="1" dirty="0">
              <a:solidFill>
                <a:schemeClr val="accent6">
                  <a:lumMod val="75000"/>
                </a:schemeClr>
              </a:solidFill>
            </a:endParaRPr>
          </a:p>
        </p:txBody>
      </p:sp>
      <p:sp>
        <p:nvSpPr>
          <p:cNvPr id="9" name="Title 1"/>
          <p:cNvSpPr txBox="1">
            <a:spLocks noGrp="1"/>
          </p:cNvSpPr>
          <p:nvPr>
            <p:ph type="title"/>
          </p:nvPr>
        </p:nvSpPr>
        <p:spPr>
          <a:xfrm>
            <a:off x="1546920" y="-27384"/>
            <a:ext cx="7345560" cy="749300"/>
          </a:xfrm>
          <a:prstGeom prst="rect">
            <a:avLst/>
          </a:prstGeom>
        </p:spPr>
        <p:txBody>
          <a:bodyPr vert="horz" lIns="91440" tIns="45720" rIns="91440" bIns="45720" rtlCol="0" anchor="ctr">
            <a:noAutofit/>
          </a:bodyPr>
          <a:lstStyle>
            <a:lvl1pPr algn="l" defTabSz="342900" rtl="0" eaLnBrk="1" latinLnBrk="0" hangingPunct="1">
              <a:spcBef>
                <a:spcPct val="0"/>
              </a:spcBef>
              <a:buNone/>
              <a:defRPr sz="3300" kern="1200">
                <a:solidFill>
                  <a:schemeClr val="tx1"/>
                </a:solidFill>
                <a:latin typeface="+mj-lt"/>
                <a:ea typeface="+mj-ea"/>
                <a:cs typeface="Lato Medium"/>
              </a:defRPr>
            </a:lvl1pPr>
          </a:lstStyle>
          <a:p>
            <a:pPr marL="342900" lvl="1" algn="r" defTabSz="342900" rtl="0">
              <a:spcBef>
                <a:spcPct val="20000"/>
              </a:spcBef>
              <a:defRPr/>
            </a:pPr>
            <a:r>
              <a:rPr lang="en-US" sz="2000" b="1" kern="0" dirty="0">
                <a:solidFill>
                  <a:schemeClr val="accent6"/>
                </a:solidFill>
              </a:rPr>
              <a:t>Key Concepts in biology part 4- Food calorimetry (biology)</a:t>
            </a:r>
            <a:endParaRPr lang="en-US" sz="2000" b="1" kern="1200" dirty="0">
              <a:solidFill>
                <a:schemeClr val="accent6"/>
              </a:solidFill>
              <a:latin typeface="+mn-lt"/>
              <a:ea typeface=""/>
              <a:cs typeface="News Gothic MT"/>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7" name="TextBox 6"/>
          <p:cNvSpPr txBox="1"/>
          <p:nvPr/>
        </p:nvSpPr>
        <p:spPr>
          <a:xfrm>
            <a:off x="0" y="980728"/>
            <a:ext cx="5076056" cy="4462760"/>
          </a:xfrm>
          <a:prstGeom prst="rect">
            <a:avLst/>
          </a:prstGeom>
          <a:noFill/>
        </p:spPr>
        <p:txBody>
          <a:bodyPr wrap="square" rtlCol="0">
            <a:spAutoFit/>
          </a:bodyPr>
          <a:lstStyle/>
          <a:p>
            <a:r>
              <a:rPr lang="en-GB" sz="7200" b="1" dirty="0">
                <a:latin typeface="+mj-lt"/>
                <a:ea typeface="Beirut" charset="-78"/>
                <a:cs typeface="Beirut" charset="-78"/>
              </a:rPr>
              <a:t>QuestionIT!</a:t>
            </a:r>
          </a:p>
          <a:p>
            <a:endParaRPr lang="en-GB" dirty="0"/>
          </a:p>
          <a:p>
            <a:endParaRPr lang="en-GB" dirty="0"/>
          </a:p>
          <a:p>
            <a:r>
              <a:rPr lang="en-GB" sz="2800" b="1" dirty="0">
                <a:solidFill>
                  <a:schemeClr val="bg1">
                    <a:lumMod val="50000"/>
                  </a:schemeClr>
                </a:solidFill>
              </a:rPr>
              <a:t>Key concepts in biology</a:t>
            </a:r>
          </a:p>
          <a:p>
            <a:r>
              <a:rPr lang="en-GB" sz="2800" b="1" dirty="0">
                <a:solidFill>
                  <a:schemeClr val="bg1">
                    <a:lumMod val="50000"/>
                  </a:schemeClr>
                </a:solidFill>
              </a:rPr>
              <a:t>Part 4 (1.7-1.14B)</a:t>
            </a:r>
          </a:p>
          <a:p>
            <a:endParaRPr lang="en-GB" sz="2400" dirty="0"/>
          </a:p>
          <a:p>
            <a:pPr>
              <a:buFont typeface="Arial" pitchFamily="34" charset="0"/>
              <a:buChar char="•"/>
            </a:pPr>
            <a:r>
              <a:rPr lang="en-US" sz="2400" b="1" dirty="0">
                <a:solidFill>
                  <a:schemeClr val="tx1">
                    <a:lumMod val="50000"/>
                    <a:lumOff val="50000"/>
                  </a:schemeClr>
                </a:solidFill>
              </a:rPr>
              <a:t>Enzymes</a:t>
            </a:r>
          </a:p>
          <a:p>
            <a:pPr>
              <a:buFont typeface="Arial" pitchFamily="34" charset="0"/>
              <a:buChar char="•"/>
            </a:pPr>
            <a:r>
              <a:rPr lang="en-US" sz="2400" b="1" dirty="0">
                <a:solidFill>
                  <a:schemeClr val="tx1">
                    <a:lumMod val="50000"/>
                    <a:lumOff val="50000"/>
                  </a:schemeClr>
                </a:solidFill>
              </a:rPr>
              <a:t>Food tests (biology)</a:t>
            </a:r>
          </a:p>
          <a:p>
            <a:pPr>
              <a:buFont typeface="Arial" pitchFamily="34" charset="0"/>
              <a:buChar char="•"/>
            </a:pPr>
            <a:r>
              <a:rPr lang="en-US" sz="2400" b="1" dirty="0">
                <a:solidFill>
                  <a:schemeClr val="tx1">
                    <a:lumMod val="50000"/>
                    <a:lumOff val="50000"/>
                  </a:schemeClr>
                </a:solidFill>
              </a:rPr>
              <a:t>Food calorimetry (biology)</a:t>
            </a:r>
          </a:p>
          <a:p>
            <a:pPr marL="571500" indent="-571500">
              <a:buFont typeface="Arial" charset="0"/>
              <a:buChar char="•"/>
            </a:pPr>
            <a:endParaRPr lang="en-GB" sz="2400" b="1" dirty="0">
              <a:solidFill>
                <a:schemeClr val="tx1">
                  <a:lumMod val="50000"/>
                  <a:lumOff val="50000"/>
                </a:schemeClr>
              </a:solidFill>
            </a:endParaRPr>
          </a:p>
        </p:txBody>
      </p:sp>
      <p:pic>
        <p:nvPicPr>
          <p:cNvPr id="5" name="Picture 4"/>
          <p:cNvPicPr>
            <a:picLocks noChangeAspect="1"/>
          </p:cNvPicPr>
          <p:nvPr/>
        </p:nvPicPr>
        <p:blipFill>
          <a:blip r:embed="rId3" cstate="print">
            <a:clrChange>
              <a:clrFrom>
                <a:srgbClr val="FFFFFF"/>
              </a:clrFrom>
              <a:clrTo>
                <a:srgbClr val="FFFFFF">
                  <a:alpha val="0"/>
                </a:srgbClr>
              </a:clrTo>
            </a:clrChange>
          </a:blip>
          <a:stretch>
            <a:fillRect/>
          </a:stretch>
        </p:blipFill>
        <p:spPr>
          <a:xfrm>
            <a:off x="4685201" y="1378588"/>
            <a:ext cx="4486024" cy="5146756"/>
          </a:xfrm>
          <a:prstGeom prst="rect">
            <a:avLst/>
          </a:prstGeom>
        </p:spPr>
      </p:pic>
    </p:spTree>
    <p:extLst>
      <p:ext uri="{BB962C8B-B14F-4D97-AF65-F5344CB8AC3E}">
        <p14:creationId xmlns:p14="http://schemas.microsoft.com/office/powerpoint/2010/main" val="204364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2875"/>
            <a:ext cx="8460432" cy="575031"/>
          </a:xfrm>
        </p:spPr>
        <p:txBody>
          <a:bodyPr>
            <a:noAutofit/>
          </a:bodyPr>
          <a:lstStyle/>
          <a:p>
            <a:pPr marL="342900" lvl="1" algn="r" defTabSz="342900" rtl="0">
              <a:spcBef>
                <a:spcPct val="20000"/>
              </a:spcBef>
            </a:pPr>
            <a:r>
              <a:rPr lang="en-US" sz="2400" b="1" dirty="0">
                <a:solidFill>
                  <a:schemeClr val="accent6"/>
                </a:solidFill>
                <a:latin typeface="+mn-lt"/>
              </a:rPr>
              <a:t> Key concepts in biology part 4 – </a:t>
            </a:r>
            <a:r>
              <a:rPr kumimoji="0" lang="en-US" sz="2400" b="1" i="0" u="none" strike="noStrike" kern="1200" cap="none" spc="0" normalizeH="0" baseline="0" noProof="0" dirty="0">
                <a:ln>
                  <a:noFill/>
                </a:ln>
                <a:solidFill>
                  <a:schemeClr val="tx1"/>
                </a:solidFill>
                <a:effectLst/>
                <a:uLnTx/>
                <a:uFillTx/>
                <a:latin typeface="+mn-lt"/>
                <a:ea typeface=""/>
                <a:cs typeface="News Gothic MT"/>
              </a:rPr>
              <a:t>QuestionIT</a:t>
            </a: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11234" y="690480"/>
            <a:ext cx="9155233" cy="5932393"/>
          </a:xfrm>
          <a:prstGeom prst="rect">
            <a:avLst/>
          </a:prstGeom>
          <a:noFill/>
        </p:spPr>
        <p:txBody>
          <a:bodyPr wrap="square" rtlCol="0">
            <a:spAutoFit/>
          </a:bodyPr>
          <a:lstStyle/>
          <a:p>
            <a:pPr>
              <a:lnSpc>
                <a:spcPct val="150000"/>
              </a:lnSpc>
            </a:pPr>
            <a:r>
              <a:rPr lang="en-GB" sz="2300" dirty="0"/>
              <a:t>1. What is digestion?</a:t>
            </a:r>
          </a:p>
          <a:p>
            <a:pPr>
              <a:lnSpc>
                <a:spcPct val="150000"/>
              </a:lnSpc>
            </a:pPr>
            <a:r>
              <a:rPr lang="en-GB" sz="2300" dirty="0"/>
              <a:t>2. What is an enzyme?</a:t>
            </a:r>
          </a:p>
          <a:p>
            <a:pPr>
              <a:lnSpc>
                <a:spcPct val="150000"/>
              </a:lnSpc>
            </a:pPr>
            <a:r>
              <a:rPr lang="en-GB" sz="2300" dirty="0"/>
              <a:t>3. Complete the table below:</a:t>
            </a:r>
          </a:p>
          <a:p>
            <a:pPr>
              <a:lnSpc>
                <a:spcPct val="150000"/>
              </a:lnSpc>
            </a:pPr>
            <a:endParaRPr lang="en-GB" sz="2300" dirty="0"/>
          </a:p>
          <a:p>
            <a:pPr>
              <a:lnSpc>
                <a:spcPct val="150000"/>
              </a:lnSpc>
            </a:pPr>
            <a:endParaRPr lang="en-GB" sz="2300" dirty="0"/>
          </a:p>
          <a:p>
            <a:pPr>
              <a:lnSpc>
                <a:spcPct val="150000"/>
              </a:lnSpc>
            </a:pPr>
            <a:endParaRPr lang="en-GB" sz="2300" dirty="0"/>
          </a:p>
          <a:p>
            <a:pPr>
              <a:lnSpc>
                <a:spcPct val="150000"/>
              </a:lnSpc>
            </a:pPr>
            <a:endParaRPr lang="en-GB" sz="2300" dirty="0"/>
          </a:p>
          <a:p>
            <a:pPr>
              <a:lnSpc>
                <a:spcPct val="150000"/>
              </a:lnSpc>
            </a:pPr>
            <a:endParaRPr lang="en-GB" sz="2300" dirty="0"/>
          </a:p>
          <a:p>
            <a:pPr>
              <a:lnSpc>
                <a:spcPct val="150000"/>
              </a:lnSpc>
            </a:pPr>
            <a:r>
              <a:rPr lang="en-GB" sz="2300" dirty="0"/>
              <a:t>4. What biological molecule are enzymes made of? </a:t>
            </a:r>
          </a:p>
          <a:p>
            <a:pPr>
              <a:lnSpc>
                <a:spcPct val="150000"/>
              </a:lnSpc>
            </a:pPr>
            <a:r>
              <a:rPr lang="en-GB" sz="2300" dirty="0"/>
              <a:t>5. What is the active site of an enzyme?</a:t>
            </a:r>
          </a:p>
          <a:p>
            <a:pPr>
              <a:lnSpc>
                <a:spcPct val="150000"/>
              </a:lnSpc>
            </a:pPr>
            <a:r>
              <a:rPr lang="en-GB" sz="2300" dirty="0"/>
              <a:t>6. What is a substrate? </a:t>
            </a:r>
          </a:p>
        </p:txBody>
      </p:sp>
      <p:graphicFrame>
        <p:nvGraphicFramePr>
          <p:cNvPr id="7" name="Table 6"/>
          <p:cNvGraphicFramePr>
            <a:graphicFrameLocks noGrp="1"/>
          </p:cNvGraphicFramePr>
          <p:nvPr/>
        </p:nvGraphicFramePr>
        <p:xfrm>
          <a:off x="356256" y="2375557"/>
          <a:ext cx="7977516" cy="2520001"/>
        </p:xfrm>
        <a:graphic>
          <a:graphicData uri="http://schemas.openxmlformats.org/drawingml/2006/table">
            <a:tbl>
              <a:tblPr firstRow="1" bandRow="1">
                <a:tableStyleId>{912C8C85-51F0-491E-9774-3900AFEF0FD7}</a:tableStyleId>
              </a:tblPr>
              <a:tblGrid>
                <a:gridCol w="2052557">
                  <a:extLst>
                    <a:ext uri="{9D8B030D-6E8A-4147-A177-3AD203B41FA5}">
                      <a16:colId xmlns:a16="http://schemas.microsoft.com/office/drawing/2014/main" val="20000"/>
                    </a:ext>
                  </a:extLst>
                </a:gridCol>
                <a:gridCol w="2161315">
                  <a:extLst>
                    <a:ext uri="{9D8B030D-6E8A-4147-A177-3AD203B41FA5}">
                      <a16:colId xmlns:a16="http://schemas.microsoft.com/office/drawing/2014/main" val="20001"/>
                    </a:ext>
                  </a:extLst>
                </a:gridCol>
                <a:gridCol w="3763644">
                  <a:extLst>
                    <a:ext uri="{9D8B030D-6E8A-4147-A177-3AD203B41FA5}">
                      <a16:colId xmlns:a16="http://schemas.microsoft.com/office/drawing/2014/main" val="20002"/>
                    </a:ext>
                  </a:extLst>
                </a:gridCol>
              </a:tblGrid>
              <a:tr h="407893">
                <a:tc>
                  <a:txBody>
                    <a:bodyPr/>
                    <a:lstStyle/>
                    <a:p>
                      <a:pPr algn="ctr"/>
                      <a:r>
                        <a:rPr lang="en-GB" sz="1800" dirty="0">
                          <a:solidFill>
                            <a:schemeClr val="tx1"/>
                          </a:solidFill>
                        </a:rPr>
                        <a:t>Digestive Enzyme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800" dirty="0">
                          <a:solidFill>
                            <a:schemeClr val="tx1"/>
                          </a:solidFill>
                        </a:rPr>
                        <a:t>Wher</a:t>
                      </a:r>
                      <a:r>
                        <a:rPr lang="en-GB" sz="1800" baseline="0" dirty="0">
                          <a:solidFill>
                            <a:schemeClr val="tx1"/>
                          </a:solidFill>
                        </a:rPr>
                        <a:t>e released? </a:t>
                      </a:r>
                      <a:endParaRPr lang="en-GB" sz="1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800" dirty="0">
                          <a:solidFill>
                            <a:schemeClr val="tx1"/>
                          </a:solidFill>
                        </a:rPr>
                        <a:t>Breakdown what?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704036">
                <a:tc>
                  <a:txBody>
                    <a:bodyPr/>
                    <a:lstStyle/>
                    <a:p>
                      <a:pPr algn="ctr"/>
                      <a:r>
                        <a:rPr lang="en-GB" sz="1800" b="1" dirty="0"/>
                        <a:t>Amylase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04036">
                <a:tc>
                  <a:txBody>
                    <a:bodyPr/>
                    <a:lstStyle/>
                    <a:p>
                      <a:pPr algn="ctr"/>
                      <a:r>
                        <a:rPr lang="en-GB" sz="1800" b="1" dirty="0"/>
                        <a:t>Protease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704036">
                <a:tc>
                  <a:txBody>
                    <a:bodyPr/>
                    <a:lstStyle/>
                    <a:p>
                      <a:pPr algn="ctr"/>
                      <a:r>
                        <a:rPr lang="en-GB" sz="1800" b="1" dirty="0"/>
                        <a:t>Lipase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3030582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149087" y="584584"/>
            <a:ext cx="9155233" cy="5932393"/>
          </a:xfrm>
          <a:prstGeom prst="rect">
            <a:avLst/>
          </a:prstGeom>
          <a:noFill/>
        </p:spPr>
        <p:txBody>
          <a:bodyPr wrap="square" rtlCol="0">
            <a:spAutoFit/>
          </a:bodyPr>
          <a:lstStyle/>
          <a:p>
            <a:pPr>
              <a:lnSpc>
                <a:spcPct val="150000"/>
              </a:lnSpc>
            </a:pPr>
            <a:r>
              <a:rPr lang="en-GB" sz="2300" dirty="0"/>
              <a:t>7.   What are the products of digestion used for in the body?</a:t>
            </a:r>
          </a:p>
          <a:p>
            <a:pPr>
              <a:lnSpc>
                <a:spcPct val="150000"/>
              </a:lnSpc>
            </a:pPr>
            <a:r>
              <a:rPr lang="en-GB" sz="2300" dirty="0"/>
              <a:t>8.   What does denatured mean?</a:t>
            </a:r>
          </a:p>
          <a:p>
            <a:pPr>
              <a:lnSpc>
                <a:spcPct val="150000"/>
              </a:lnSpc>
            </a:pPr>
            <a:r>
              <a:rPr lang="en-GB" sz="2300" dirty="0"/>
              <a:t>9.   How does increasing the temperature affect enzyme activity?</a:t>
            </a:r>
          </a:p>
          <a:p>
            <a:pPr>
              <a:lnSpc>
                <a:spcPct val="150000"/>
              </a:lnSpc>
            </a:pPr>
            <a:r>
              <a:rPr lang="en-GB" sz="2300" dirty="0"/>
              <a:t>10. How does pH affect enzyme activity?</a:t>
            </a:r>
          </a:p>
          <a:p>
            <a:pPr>
              <a:lnSpc>
                <a:spcPct val="150000"/>
              </a:lnSpc>
            </a:pPr>
            <a:r>
              <a:rPr lang="en-GB" sz="2300" dirty="0"/>
              <a:t>11. What is the role of bile in digestion?</a:t>
            </a:r>
          </a:p>
          <a:p>
            <a:pPr>
              <a:lnSpc>
                <a:spcPct val="150000"/>
              </a:lnSpc>
            </a:pPr>
            <a:r>
              <a:rPr lang="en-GB" sz="2300" dirty="0"/>
              <a:t>12. Enzymes are also required to catalyse the synthesis of larger molecules.</a:t>
            </a:r>
          </a:p>
          <a:p>
            <a:pPr>
              <a:lnSpc>
                <a:spcPct val="150000"/>
              </a:lnSpc>
            </a:pPr>
            <a:r>
              <a:rPr lang="en-GB" sz="2300" dirty="0"/>
              <a:t>      Complete the table to show what complex molecules are being made:</a:t>
            </a:r>
          </a:p>
          <a:p>
            <a:pPr>
              <a:lnSpc>
                <a:spcPct val="150000"/>
              </a:lnSpc>
            </a:pPr>
            <a:endParaRPr lang="en-GB" sz="2300" dirty="0"/>
          </a:p>
          <a:p>
            <a:pPr>
              <a:lnSpc>
                <a:spcPct val="150000"/>
              </a:lnSpc>
            </a:pPr>
            <a:endParaRPr lang="en-GB" sz="2300" dirty="0"/>
          </a:p>
          <a:p>
            <a:pPr>
              <a:lnSpc>
                <a:spcPct val="150000"/>
              </a:lnSpc>
            </a:pPr>
            <a:endParaRPr lang="en-GB" sz="2300" dirty="0"/>
          </a:p>
          <a:p>
            <a:pPr>
              <a:lnSpc>
                <a:spcPct val="150000"/>
              </a:lnSpc>
            </a:pPr>
            <a:endParaRPr lang="en-GB" sz="2300" dirty="0"/>
          </a:p>
        </p:txBody>
      </p:sp>
      <p:sp>
        <p:nvSpPr>
          <p:cNvPr id="5" name="Title 1"/>
          <p:cNvSpPr>
            <a:spLocks noGrp="1"/>
          </p:cNvSpPr>
          <p:nvPr>
            <p:ph type="ctrTitle"/>
          </p:nvPr>
        </p:nvSpPr>
        <p:spPr>
          <a:xfrm>
            <a:off x="683568" y="2875"/>
            <a:ext cx="8460432" cy="575031"/>
          </a:xfrm>
        </p:spPr>
        <p:txBody>
          <a:bodyPr>
            <a:noAutofit/>
          </a:bodyPr>
          <a:lstStyle/>
          <a:p>
            <a:pPr marL="342900" lvl="1" algn="r" defTabSz="342900" rtl="0">
              <a:spcBef>
                <a:spcPct val="20000"/>
              </a:spcBef>
            </a:pPr>
            <a:r>
              <a:rPr lang="en-US" sz="2400" b="1" dirty="0">
                <a:solidFill>
                  <a:schemeClr val="accent6"/>
                </a:solidFill>
                <a:latin typeface="+mn-lt"/>
              </a:rPr>
              <a:t> Key concepts in biology part 4 – </a:t>
            </a:r>
            <a:r>
              <a:rPr kumimoji="0" lang="en-US" sz="2400" b="1" i="0" u="none" strike="noStrike" kern="1200" cap="none" spc="0" normalizeH="0" baseline="0" noProof="0" dirty="0">
                <a:ln>
                  <a:noFill/>
                </a:ln>
                <a:solidFill>
                  <a:schemeClr val="tx1"/>
                </a:solidFill>
                <a:effectLst/>
                <a:uLnTx/>
                <a:uFillTx/>
                <a:latin typeface="+mn-lt"/>
                <a:ea typeface=""/>
                <a:cs typeface="News Gothic MT"/>
              </a:rPr>
              <a:t>QuestionIT</a:t>
            </a:r>
          </a:p>
        </p:txBody>
      </p:sp>
      <p:graphicFrame>
        <p:nvGraphicFramePr>
          <p:cNvPr id="8" name="Table 7"/>
          <p:cNvGraphicFramePr>
            <a:graphicFrameLocks noGrp="1"/>
          </p:cNvGraphicFramePr>
          <p:nvPr>
            <p:extLst>
              <p:ext uri="{D42A27DB-BD31-4B8C-83A1-F6EECF244321}">
                <p14:modId xmlns:p14="http://schemas.microsoft.com/office/powerpoint/2010/main" val="1962059840"/>
              </p:ext>
            </p:extLst>
          </p:nvPr>
        </p:nvGraphicFramePr>
        <p:xfrm>
          <a:off x="1356320" y="4437112"/>
          <a:ext cx="6096000" cy="1889760"/>
        </p:xfrm>
        <a:graphic>
          <a:graphicData uri="http://schemas.openxmlformats.org/drawingml/2006/table">
            <a:tbl>
              <a:tblPr firstRow="1" bandRow="1">
                <a:tableStyleId>{93296810-A885-4BE3-A3E7-6D5BEEA58F35}</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612264">
                <a:tc>
                  <a:txBody>
                    <a:bodyPr/>
                    <a:lstStyle/>
                    <a:p>
                      <a:r>
                        <a:rPr lang="en-GB" sz="2000" dirty="0"/>
                        <a:t>Monomers</a:t>
                      </a:r>
                    </a:p>
                  </a:txBody>
                  <a:tcPr/>
                </a:tc>
                <a:tc>
                  <a:txBody>
                    <a:bodyPr/>
                    <a:lstStyle/>
                    <a:p>
                      <a:r>
                        <a:rPr lang="en-GB" sz="2000" dirty="0"/>
                        <a:t>Polymers synthesised with the aid of enzymes.</a:t>
                      </a:r>
                    </a:p>
                  </a:txBody>
                  <a:tcPr/>
                </a:tc>
                <a:extLst>
                  <a:ext uri="{0D108BD9-81ED-4DB2-BD59-A6C34878D82A}">
                    <a16:rowId xmlns:a16="http://schemas.microsoft.com/office/drawing/2014/main" val="10000"/>
                  </a:ext>
                </a:extLst>
              </a:tr>
              <a:tr h="370840">
                <a:tc>
                  <a:txBody>
                    <a:bodyPr/>
                    <a:lstStyle/>
                    <a:p>
                      <a:r>
                        <a:rPr lang="en-GB" sz="2000" dirty="0"/>
                        <a:t>Amino acids</a:t>
                      </a:r>
                    </a:p>
                  </a:txBody>
                  <a:tcPr/>
                </a:tc>
                <a:tc>
                  <a:txBody>
                    <a:bodyPr/>
                    <a:lstStyle/>
                    <a:p>
                      <a:endParaRPr lang="en-GB" sz="2000" b="1" i="1" dirty="0">
                        <a:solidFill>
                          <a:srgbClr val="00B050"/>
                        </a:solidFill>
                      </a:endParaRPr>
                    </a:p>
                  </a:txBody>
                  <a:tcPr/>
                </a:tc>
                <a:extLst>
                  <a:ext uri="{0D108BD9-81ED-4DB2-BD59-A6C34878D82A}">
                    <a16:rowId xmlns:a16="http://schemas.microsoft.com/office/drawing/2014/main" val="10001"/>
                  </a:ext>
                </a:extLst>
              </a:tr>
              <a:tr h="370840">
                <a:tc>
                  <a:txBody>
                    <a:bodyPr/>
                    <a:lstStyle/>
                    <a:p>
                      <a:r>
                        <a:rPr lang="en-GB" sz="2000" dirty="0"/>
                        <a:t>Fatty acids and glycerol</a:t>
                      </a:r>
                    </a:p>
                  </a:txBody>
                  <a:tcPr/>
                </a:tc>
                <a:tc>
                  <a:txBody>
                    <a:bodyPr/>
                    <a:lstStyle/>
                    <a:p>
                      <a:endParaRPr lang="en-GB" sz="2000" b="1" i="1" dirty="0">
                        <a:solidFill>
                          <a:srgbClr val="00B050"/>
                        </a:solidFill>
                      </a:endParaRPr>
                    </a:p>
                  </a:txBody>
                  <a:tcPr/>
                </a:tc>
                <a:extLst>
                  <a:ext uri="{0D108BD9-81ED-4DB2-BD59-A6C34878D82A}">
                    <a16:rowId xmlns:a16="http://schemas.microsoft.com/office/drawing/2014/main" val="10002"/>
                  </a:ext>
                </a:extLst>
              </a:tr>
              <a:tr h="370840">
                <a:tc>
                  <a:txBody>
                    <a:bodyPr/>
                    <a:lstStyle/>
                    <a:p>
                      <a:r>
                        <a:rPr lang="en-GB" sz="2000" dirty="0"/>
                        <a:t>Glucose</a:t>
                      </a:r>
                    </a:p>
                  </a:txBody>
                  <a:tcPr/>
                </a:tc>
                <a:tc>
                  <a:txBody>
                    <a:bodyPr/>
                    <a:lstStyle/>
                    <a:p>
                      <a:endParaRPr lang="en-GB" sz="2000" b="1" i="1" dirty="0">
                        <a:solidFill>
                          <a:srgbClr val="00B050"/>
                        </a:solidFill>
                      </a:endParaRP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623134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5" name="Title 1"/>
          <p:cNvSpPr>
            <a:spLocks noGrp="1"/>
          </p:cNvSpPr>
          <p:nvPr>
            <p:ph type="ctrTitle"/>
          </p:nvPr>
        </p:nvSpPr>
        <p:spPr>
          <a:xfrm>
            <a:off x="683568" y="2875"/>
            <a:ext cx="8460432" cy="575031"/>
          </a:xfrm>
        </p:spPr>
        <p:txBody>
          <a:bodyPr>
            <a:noAutofit/>
          </a:bodyPr>
          <a:lstStyle/>
          <a:p>
            <a:pPr marL="342900" lvl="1" algn="r" defTabSz="342900" rtl="0">
              <a:spcBef>
                <a:spcPct val="20000"/>
              </a:spcBef>
            </a:pPr>
            <a:r>
              <a:rPr lang="en-US" sz="2400" b="1" dirty="0">
                <a:solidFill>
                  <a:schemeClr val="accent6"/>
                </a:solidFill>
                <a:latin typeface="+mn-lt"/>
              </a:rPr>
              <a:t> Key concepts in biology part 4 – </a:t>
            </a:r>
            <a:r>
              <a:rPr kumimoji="0" lang="en-US" sz="2400" b="1" i="0" u="none" strike="noStrike" kern="1200" cap="none" spc="0" normalizeH="0" baseline="0" noProof="0" dirty="0">
                <a:ln>
                  <a:noFill/>
                </a:ln>
                <a:solidFill>
                  <a:schemeClr val="tx1"/>
                </a:solidFill>
                <a:effectLst/>
                <a:uLnTx/>
                <a:uFillTx/>
                <a:latin typeface="+mn-lt"/>
                <a:ea typeface=""/>
                <a:cs typeface="News Gothic MT"/>
              </a:rPr>
              <a:t>QuestionIT</a:t>
            </a:r>
          </a:p>
        </p:txBody>
      </p:sp>
      <p:sp>
        <p:nvSpPr>
          <p:cNvPr id="7" name="Rectangle 6"/>
          <p:cNvSpPr/>
          <p:nvPr/>
        </p:nvSpPr>
        <p:spPr>
          <a:xfrm>
            <a:off x="179512" y="764704"/>
            <a:ext cx="8784976" cy="3808735"/>
          </a:xfrm>
          <a:prstGeom prst="rect">
            <a:avLst/>
          </a:prstGeom>
        </p:spPr>
        <p:txBody>
          <a:bodyPr wrap="square">
            <a:spAutoFit/>
          </a:bodyPr>
          <a:lstStyle/>
          <a:p>
            <a:pPr>
              <a:lnSpc>
                <a:spcPct val="150000"/>
              </a:lnSpc>
            </a:pPr>
            <a:r>
              <a:rPr lang="en-GB" sz="2300" b="1" u="sng" dirty="0"/>
              <a:t>Biology Only</a:t>
            </a:r>
          </a:p>
          <a:p>
            <a:pPr marL="457200" indent="-457200">
              <a:lnSpc>
                <a:spcPct val="150000"/>
              </a:lnSpc>
              <a:buAutoNum type="arabicPeriod" startAt="13"/>
            </a:pPr>
            <a:r>
              <a:rPr lang="en-GB" sz="2300" dirty="0"/>
              <a:t>What reagent is used to identify the presence of starch?</a:t>
            </a:r>
          </a:p>
          <a:p>
            <a:pPr marL="457200" indent="-457200">
              <a:lnSpc>
                <a:spcPct val="150000"/>
              </a:lnSpc>
              <a:buAutoNum type="arabicPeriod" startAt="13"/>
            </a:pPr>
            <a:r>
              <a:rPr lang="en-GB" sz="2300" dirty="0"/>
              <a:t> Which reagent is used to identify the presence of a reducing sugar?</a:t>
            </a:r>
          </a:p>
          <a:p>
            <a:pPr marL="457200" indent="-457200">
              <a:lnSpc>
                <a:spcPct val="150000"/>
              </a:lnSpc>
              <a:buAutoNum type="arabicPeriod" startAt="13"/>
            </a:pPr>
            <a:r>
              <a:rPr lang="en-GB" sz="2300" dirty="0"/>
              <a:t>Which test is used to identify if protein is present?</a:t>
            </a:r>
          </a:p>
          <a:p>
            <a:pPr marL="457200" indent="-457200">
              <a:lnSpc>
                <a:spcPct val="150000"/>
              </a:lnSpc>
              <a:buAutoNum type="arabicPeriod" startAt="13"/>
            </a:pPr>
            <a:r>
              <a:rPr lang="en-GB" sz="2300" dirty="0"/>
              <a:t>Which flammable reagent is used in the emulsion test for lipids?</a:t>
            </a:r>
          </a:p>
          <a:p>
            <a:pPr marL="457200" indent="-457200">
              <a:lnSpc>
                <a:spcPct val="150000"/>
              </a:lnSpc>
              <a:buAutoNum type="arabicPeriod" startAt="13"/>
            </a:pPr>
            <a:r>
              <a:rPr lang="en-GB" sz="2300" dirty="0"/>
              <a:t>List the equipment needed to find out how much energy is in 1g of peanuts.</a:t>
            </a:r>
          </a:p>
        </p:txBody>
      </p:sp>
    </p:spTree>
    <p:extLst>
      <p:ext uri="{BB962C8B-B14F-4D97-AF65-F5344CB8AC3E}">
        <p14:creationId xmlns:p14="http://schemas.microsoft.com/office/powerpoint/2010/main" val="4623134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9552" y="35655"/>
            <a:ext cx="8604448" cy="513025"/>
          </a:xfrm>
        </p:spPr>
        <p:txBody>
          <a:bodyPr>
            <a:noAutofit/>
          </a:bodyPr>
          <a:lstStyle/>
          <a:p>
            <a:pPr marL="342900" marR="0" lvl="1" algn="r" defTabSz="342900" rtl="0" eaLnBrk="1" fontAlgn="auto" latinLnBrk="0" hangingPunct="1">
              <a:lnSpc>
                <a:spcPct val="100000"/>
              </a:lnSpc>
              <a:spcBef>
                <a:spcPct val="20000"/>
              </a:spcBef>
              <a:spcAft>
                <a:spcPts val="0"/>
              </a:spcAft>
              <a:buClrTx/>
              <a:buSzTx/>
              <a:tabLst/>
              <a:defRPr/>
            </a:pPr>
            <a:r>
              <a:rPr lang="en-US" sz="2400" b="1" dirty="0">
                <a:solidFill>
                  <a:schemeClr val="accent6"/>
                </a:solidFill>
              </a:rPr>
              <a:t>Cell structure part 1 - </a:t>
            </a:r>
            <a:r>
              <a:rPr kumimoji="0" lang="en-US" sz="2400" b="1" i="0" u="none" strike="noStrike" kern="1200" cap="none" spc="0" normalizeH="0" baseline="0" noProof="0" dirty="0">
                <a:ln>
                  <a:noFill/>
                </a:ln>
                <a:solidFill>
                  <a:schemeClr val="accent6"/>
                </a:solidFill>
                <a:effectLst/>
                <a:uLnTx/>
                <a:uFillTx/>
                <a:latin typeface="Calibri"/>
                <a:ea typeface=""/>
                <a:cs typeface="News Gothic MT"/>
              </a:rPr>
              <a:t>Animal, plant cells and bacterial</a:t>
            </a:r>
            <a:r>
              <a:rPr kumimoji="0" lang="en-US" sz="2400" b="1" i="0" u="none" strike="noStrike" kern="1200" cap="none" spc="0" normalizeH="0" noProof="0" dirty="0">
                <a:ln>
                  <a:noFill/>
                </a:ln>
                <a:solidFill>
                  <a:schemeClr val="accent6"/>
                </a:solidFill>
                <a:effectLst/>
                <a:uLnTx/>
                <a:uFillTx/>
                <a:latin typeface="Calibri"/>
                <a:ea typeface=""/>
                <a:cs typeface="News Gothic MT"/>
              </a:rPr>
              <a:t> cells </a:t>
            </a:r>
            <a:endParaRPr lang="en-GB" sz="2400" b="1" dirty="0">
              <a:solidFill>
                <a:schemeClr val="accent6"/>
              </a:solidFill>
            </a:endParaRPr>
          </a:p>
        </p:txBody>
      </p:sp>
      <p:sp>
        <p:nvSpPr>
          <p:cNvPr id="49" name="Rectangle 48"/>
          <p:cNvSpPr/>
          <p:nvPr/>
        </p:nvSpPr>
        <p:spPr>
          <a:xfrm>
            <a:off x="6804248" y="908720"/>
            <a:ext cx="2144746" cy="2308324"/>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sz="2400" dirty="0"/>
              <a:t>You will need to know the differences between plant, animal and bacterial cells.</a:t>
            </a:r>
          </a:p>
        </p:txBody>
      </p:sp>
      <p:sp>
        <p:nvSpPr>
          <p:cNvPr id="50" name="Rectangle 49"/>
          <p:cNvSpPr/>
          <p:nvPr/>
        </p:nvSpPr>
        <p:spPr>
          <a:xfrm>
            <a:off x="6804248" y="4429891"/>
            <a:ext cx="2144746" cy="1938992"/>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en-US" sz="2400" dirty="0"/>
              <a:t>Bacterial cells are much smaller than plant and animal cells.</a:t>
            </a:r>
          </a:p>
        </p:txBody>
      </p:sp>
      <p:pic>
        <p:nvPicPr>
          <p:cNvPr id="5" name="Picture 4"/>
          <p:cNvPicPr>
            <a:picLocks noChangeAspect="1"/>
          </p:cNvPicPr>
          <p:nvPr/>
        </p:nvPicPr>
        <p:blipFill>
          <a:blip r:embed="rId3" cstate="print"/>
          <a:stretch>
            <a:fillRect/>
          </a:stretch>
        </p:blipFill>
        <p:spPr>
          <a:xfrm>
            <a:off x="941891" y="692696"/>
            <a:ext cx="5389158" cy="2776685"/>
          </a:xfrm>
          <a:prstGeom prst="rect">
            <a:avLst/>
          </a:prstGeom>
        </p:spPr>
      </p:pic>
      <p:pic>
        <p:nvPicPr>
          <p:cNvPr id="1026" name="Picture 2"/>
          <p:cNvPicPr>
            <a:picLocks noChangeAspect="1" noChangeArrowheads="1"/>
          </p:cNvPicPr>
          <p:nvPr/>
        </p:nvPicPr>
        <p:blipFill>
          <a:blip r:embed="rId4" cstate="print"/>
          <a:srcRect/>
          <a:stretch>
            <a:fillRect/>
          </a:stretch>
        </p:blipFill>
        <p:spPr bwMode="auto">
          <a:xfrm>
            <a:off x="539552" y="3501008"/>
            <a:ext cx="5581650" cy="2771775"/>
          </a:xfrm>
          <a:prstGeom prst="rect">
            <a:avLst/>
          </a:prstGeom>
          <a:noFill/>
          <a:ln w="9525">
            <a:noFill/>
            <a:miter lim="800000"/>
            <a:headEnd/>
            <a:tailEnd/>
          </a:ln>
        </p:spPr>
      </p:pic>
      <p:sp>
        <p:nvSpPr>
          <p:cNvPr id="27" name="TextBox 26"/>
          <p:cNvSpPr txBox="1"/>
          <p:nvPr/>
        </p:nvSpPr>
        <p:spPr>
          <a:xfrm>
            <a:off x="179512" y="4944070"/>
            <a:ext cx="1368152" cy="738664"/>
          </a:xfrm>
          <a:prstGeom prst="rect">
            <a:avLst/>
          </a:prstGeom>
          <a:noFill/>
        </p:spPr>
        <p:txBody>
          <a:bodyPr wrap="square" rtlCol="0">
            <a:spAutoFit/>
          </a:bodyPr>
          <a:lstStyle/>
          <a:p>
            <a:r>
              <a:rPr lang="en-GB" sz="1400" dirty="0"/>
              <a:t>Long hair like structure which aids movement</a:t>
            </a:r>
          </a:p>
        </p:txBody>
      </p:sp>
    </p:spTree>
    <p:extLst>
      <p:ext uri="{BB962C8B-B14F-4D97-AF65-F5344CB8AC3E}">
        <p14:creationId xmlns:p14="http://schemas.microsoft.com/office/powerpoint/2010/main" val="11133052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39951" y="692696"/>
            <a:ext cx="4824536" cy="5257800"/>
          </a:xfrm>
          <a:prstGeom prst="rect">
            <a:avLst/>
          </a:prstGeom>
        </p:spPr>
      </p:pic>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7" name="TextBox 6"/>
          <p:cNvSpPr txBox="1"/>
          <p:nvPr/>
        </p:nvSpPr>
        <p:spPr>
          <a:xfrm>
            <a:off x="0" y="980728"/>
            <a:ext cx="5076056" cy="4339650"/>
          </a:xfrm>
          <a:prstGeom prst="rect">
            <a:avLst/>
          </a:prstGeom>
          <a:noFill/>
        </p:spPr>
        <p:txBody>
          <a:bodyPr wrap="square" rtlCol="0">
            <a:spAutoFit/>
          </a:bodyPr>
          <a:lstStyle/>
          <a:p>
            <a:r>
              <a:rPr lang="en-GB" sz="7200" b="1" dirty="0">
                <a:latin typeface="+mj-lt"/>
                <a:ea typeface="Beirut" charset="-78"/>
                <a:cs typeface="Beirut" charset="-78"/>
              </a:rPr>
              <a:t>AnswerIT!</a:t>
            </a:r>
          </a:p>
          <a:p>
            <a:endParaRPr lang="en-GB" dirty="0"/>
          </a:p>
          <a:p>
            <a:r>
              <a:rPr lang="en-GB" sz="2800" b="1" dirty="0">
                <a:solidFill>
                  <a:schemeClr val="bg1">
                    <a:lumMod val="50000"/>
                  </a:schemeClr>
                </a:solidFill>
              </a:rPr>
              <a:t>Key concepts in biology</a:t>
            </a:r>
          </a:p>
          <a:p>
            <a:r>
              <a:rPr lang="en-GB" sz="2800" b="1" dirty="0">
                <a:solidFill>
                  <a:schemeClr val="bg1">
                    <a:lumMod val="50000"/>
                  </a:schemeClr>
                </a:solidFill>
              </a:rPr>
              <a:t>Part 4 (1.7-1.14B)</a:t>
            </a:r>
          </a:p>
          <a:p>
            <a:endParaRPr lang="en-GB" sz="2800" dirty="0"/>
          </a:p>
          <a:p>
            <a:r>
              <a:rPr lang="en-US" sz="2800" b="1" dirty="0">
                <a:solidFill>
                  <a:schemeClr val="tx1">
                    <a:lumMod val="50000"/>
                    <a:lumOff val="50000"/>
                  </a:schemeClr>
                </a:solidFill>
              </a:rPr>
              <a:t>Enzymes</a:t>
            </a:r>
          </a:p>
          <a:p>
            <a:r>
              <a:rPr lang="en-US" sz="2800" b="1" dirty="0">
                <a:solidFill>
                  <a:schemeClr val="tx1">
                    <a:lumMod val="50000"/>
                    <a:lumOff val="50000"/>
                  </a:schemeClr>
                </a:solidFill>
              </a:rPr>
              <a:t>Food tests (biology)</a:t>
            </a:r>
          </a:p>
          <a:p>
            <a:r>
              <a:rPr lang="en-US" sz="2800" b="1" dirty="0">
                <a:solidFill>
                  <a:schemeClr val="tx1">
                    <a:lumMod val="50000"/>
                    <a:lumOff val="50000"/>
                  </a:schemeClr>
                </a:solidFill>
              </a:rPr>
              <a:t>Food calorimetry (biology)</a:t>
            </a:r>
          </a:p>
          <a:p>
            <a:endParaRPr lang="en-GB" dirty="0"/>
          </a:p>
        </p:txBody>
      </p:sp>
    </p:spTree>
    <p:extLst>
      <p:ext uri="{BB962C8B-B14F-4D97-AF65-F5344CB8AC3E}">
        <p14:creationId xmlns:p14="http://schemas.microsoft.com/office/powerpoint/2010/main" val="13698914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11234" y="690480"/>
            <a:ext cx="9075721" cy="5786199"/>
          </a:xfrm>
          <a:prstGeom prst="rect">
            <a:avLst/>
          </a:prstGeom>
          <a:noFill/>
        </p:spPr>
        <p:txBody>
          <a:bodyPr wrap="square" rtlCol="0">
            <a:spAutoFit/>
          </a:bodyPr>
          <a:lstStyle/>
          <a:p>
            <a:r>
              <a:rPr lang="en-GB" sz="2300" dirty="0"/>
              <a:t>1. What is digestion? </a:t>
            </a:r>
            <a:r>
              <a:rPr lang="en-GB" sz="2400" b="1" dirty="0">
                <a:solidFill>
                  <a:srgbClr val="00B050"/>
                </a:solidFill>
              </a:rPr>
              <a:t>Large insoluble molecules are broken down into smaller soluble ones.</a:t>
            </a:r>
            <a:endParaRPr lang="en-GB" sz="2300" b="1" dirty="0">
              <a:solidFill>
                <a:srgbClr val="00B050"/>
              </a:solidFill>
            </a:endParaRPr>
          </a:p>
          <a:p>
            <a:r>
              <a:rPr lang="en-GB" sz="2300" dirty="0"/>
              <a:t>2. What is an enzyme? </a:t>
            </a:r>
            <a:r>
              <a:rPr lang="en-GB" sz="2300" b="1" dirty="0">
                <a:solidFill>
                  <a:srgbClr val="00B050"/>
                </a:solidFill>
              </a:rPr>
              <a:t>A biological catalyst – they speed up the rate of reaction without being used up.</a:t>
            </a:r>
          </a:p>
          <a:p>
            <a:r>
              <a:rPr lang="en-GB" sz="2300" dirty="0"/>
              <a:t>3. Complete the table below:</a:t>
            </a:r>
          </a:p>
          <a:p>
            <a:endParaRPr lang="en-GB" sz="2300" dirty="0"/>
          </a:p>
          <a:p>
            <a:endParaRPr lang="en-GB" sz="2300" dirty="0"/>
          </a:p>
          <a:p>
            <a:endParaRPr lang="en-GB" sz="2300" dirty="0"/>
          </a:p>
          <a:p>
            <a:endParaRPr lang="en-GB" sz="2300" dirty="0"/>
          </a:p>
          <a:p>
            <a:endParaRPr lang="en-GB" sz="2300" dirty="0"/>
          </a:p>
          <a:p>
            <a:endParaRPr lang="en-GB" sz="2300" dirty="0"/>
          </a:p>
          <a:p>
            <a:endParaRPr lang="en-GB" sz="2300" dirty="0"/>
          </a:p>
          <a:p>
            <a:endParaRPr lang="en-GB" sz="2300" dirty="0"/>
          </a:p>
          <a:p>
            <a:r>
              <a:rPr lang="en-GB" sz="2300" dirty="0"/>
              <a:t>4. What biological molecule are enzymes made of? </a:t>
            </a:r>
            <a:r>
              <a:rPr lang="en-GB" sz="2300" b="1" dirty="0">
                <a:solidFill>
                  <a:srgbClr val="00B050"/>
                </a:solidFill>
              </a:rPr>
              <a:t>Proteins.</a:t>
            </a:r>
          </a:p>
          <a:p>
            <a:r>
              <a:rPr lang="en-GB" sz="2300" dirty="0"/>
              <a:t>5. What is the active site of an enzyme? </a:t>
            </a:r>
            <a:r>
              <a:rPr lang="en-GB" sz="2300" b="1" dirty="0">
                <a:solidFill>
                  <a:srgbClr val="00B050"/>
                </a:solidFill>
              </a:rPr>
              <a:t>It is where the substrate binds.</a:t>
            </a:r>
          </a:p>
          <a:p>
            <a:r>
              <a:rPr lang="en-GB" sz="2300" dirty="0"/>
              <a:t>6. What is a substrate? </a:t>
            </a:r>
            <a:r>
              <a:rPr lang="en-GB" sz="2300" b="1" dirty="0">
                <a:solidFill>
                  <a:srgbClr val="00B050"/>
                </a:solidFill>
              </a:rPr>
              <a:t>Substance (chemical) that the enzyme acts on.</a:t>
            </a:r>
          </a:p>
        </p:txBody>
      </p:sp>
      <p:graphicFrame>
        <p:nvGraphicFramePr>
          <p:cNvPr id="7" name="Table 6"/>
          <p:cNvGraphicFramePr>
            <a:graphicFrameLocks noGrp="1"/>
          </p:cNvGraphicFramePr>
          <p:nvPr>
            <p:extLst>
              <p:ext uri="{D42A27DB-BD31-4B8C-83A1-F6EECF244321}">
                <p14:modId xmlns:p14="http://schemas.microsoft.com/office/powerpoint/2010/main" val="1566637879"/>
              </p:ext>
            </p:extLst>
          </p:nvPr>
        </p:nvGraphicFramePr>
        <p:xfrm>
          <a:off x="263236" y="2734147"/>
          <a:ext cx="8526780" cy="2468880"/>
        </p:xfrm>
        <a:graphic>
          <a:graphicData uri="http://schemas.openxmlformats.org/drawingml/2006/table">
            <a:tbl>
              <a:tblPr firstRow="1" bandRow="1">
                <a:tableStyleId>{912C8C85-51F0-491E-9774-3900AFEF0FD7}</a:tableStyleId>
              </a:tblPr>
              <a:tblGrid>
                <a:gridCol w="2024929">
                  <a:extLst>
                    <a:ext uri="{9D8B030D-6E8A-4147-A177-3AD203B41FA5}">
                      <a16:colId xmlns:a16="http://schemas.microsoft.com/office/drawing/2014/main" val="20000"/>
                    </a:ext>
                  </a:extLst>
                </a:gridCol>
                <a:gridCol w="2479075">
                  <a:extLst>
                    <a:ext uri="{9D8B030D-6E8A-4147-A177-3AD203B41FA5}">
                      <a16:colId xmlns:a16="http://schemas.microsoft.com/office/drawing/2014/main" val="20001"/>
                    </a:ext>
                  </a:extLst>
                </a:gridCol>
                <a:gridCol w="4022776">
                  <a:extLst>
                    <a:ext uri="{9D8B030D-6E8A-4147-A177-3AD203B41FA5}">
                      <a16:colId xmlns:a16="http://schemas.microsoft.com/office/drawing/2014/main" val="20002"/>
                    </a:ext>
                  </a:extLst>
                </a:gridCol>
              </a:tblGrid>
              <a:tr h="0">
                <a:tc>
                  <a:txBody>
                    <a:bodyPr/>
                    <a:lstStyle/>
                    <a:p>
                      <a:pPr algn="ctr"/>
                      <a:r>
                        <a:rPr lang="en-GB" sz="1800" dirty="0">
                          <a:solidFill>
                            <a:schemeClr val="tx1"/>
                          </a:solidFill>
                        </a:rPr>
                        <a:t>Digestive Enzyme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800" dirty="0">
                          <a:solidFill>
                            <a:schemeClr val="tx1"/>
                          </a:solidFill>
                        </a:rPr>
                        <a:t>Wher</a:t>
                      </a:r>
                      <a:r>
                        <a:rPr lang="en-GB" sz="1800" baseline="0" dirty="0">
                          <a:solidFill>
                            <a:schemeClr val="tx1"/>
                          </a:solidFill>
                        </a:rPr>
                        <a:t>e released? </a:t>
                      </a:r>
                      <a:endParaRPr lang="en-GB" sz="1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800" dirty="0">
                          <a:solidFill>
                            <a:schemeClr val="tx1"/>
                          </a:solidFill>
                        </a:rPr>
                        <a:t>Breakdown what?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40080">
                <a:tc>
                  <a:txBody>
                    <a:bodyPr/>
                    <a:lstStyle/>
                    <a:p>
                      <a:pPr algn="ctr"/>
                      <a:r>
                        <a:rPr lang="en-GB" sz="1800" b="1" dirty="0"/>
                        <a:t>Amylase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00B050"/>
                          </a:solidFill>
                        </a:rPr>
                        <a:t>Salivary glands and pancreas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00B050"/>
                          </a:solidFill>
                        </a:rPr>
                        <a:t>Carbohydrates into</a:t>
                      </a:r>
                      <a:r>
                        <a:rPr lang="en-GB" sz="2000" b="1" baseline="0" dirty="0">
                          <a:solidFill>
                            <a:srgbClr val="00B050"/>
                          </a:solidFill>
                        </a:rPr>
                        <a:t> simple sugars</a:t>
                      </a:r>
                      <a:endParaRPr lang="en-GB" sz="2000" b="1" dirty="0">
                        <a:solidFill>
                          <a:srgbClr val="00B05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40080">
                <a:tc>
                  <a:txBody>
                    <a:bodyPr/>
                    <a:lstStyle/>
                    <a:p>
                      <a:pPr algn="ctr"/>
                      <a:r>
                        <a:rPr lang="en-GB" sz="1800" b="1" dirty="0"/>
                        <a:t>Protease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00B050"/>
                          </a:solidFill>
                        </a:rPr>
                        <a:t>Stomach and pancreas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00B050"/>
                          </a:solidFill>
                        </a:rPr>
                        <a:t>Proteins</a:t>
                      </a:r>
                      <a:r>
                        <a:rPr lang="en-GB" sz="2000" b="1" baseline="0" dirty="0">
                          <a:solidFill>
                            <a:srgbClr val="00B050"/>
                          </a:solidFill>
                        </a:rPr>
                        <a:t> into amino acids</a:t>
                      </a:r>
                      <a:endParaRPr lang="en-GB" sz="2000" b="1" dirty="0">
                        <a:solidFill>
                          <a:srgbClr val="00B05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40080">
                <a:tc>
                  <a:txBody>
                    <a:bodyPr/>
                    <a:lstStyle/>
                    <a:p>
                      <a:pPr algn="ctr"/>
                      <a:r>
                        <a:rPr lang="en-GB" sz="1800" b="1" dirty="0"/>
                        <a:t>Lipase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00B050"/>
                          </a:solidFill>
                        </a:rPr>
                        <a:t>Pancreas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00B050"/>
                          </a:solidFill>
                        </a:rPr>
                        <a:t>Fats and</a:t>
                      </a:r>
                      <a:r>
                        <a:rPr lang="en-GB" sz="2000" b="1" baseline="0" dirty="0">
                          <a:solidFill>
                            <a:srgbClr val="00B050"/>
                          </a:solidFill>
                        </a:rPr>
                        <a:t> oils (lipids) into fatty acids and glycerol</a:t>
                      </a:r>
                      <a:endParaRPr lang="en-GB" sz="2000" b="1" dirty="0">
                        <a:solidFill>
                          <a:srgbClr val="00B05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9" name="Title 1"/>
          <p:cNvSpPr>
            <a:spLocks noGrp="1"/>
          </p:cNvSpPr>
          <p:nvPr>
            <p:ph type="ctrTitle"/>
          </p:nvPr>
        </p:nvSpPr>
        <p:spPr>
          <a:xfrm>
            <a:off x="683568" y="2875"/>
            <a:ext cx="8460432" cy="575031"/>
          </a:xfrm>
        </p:spPr>
        <p:txBody>
          <a:bodyPr>
            <a:noAutofit/>
          </a:bodyPr>
          <a:lstStyle/>
          <a:p>
            <a:pPr marL="342900" lvl="1" algn="r" defTabSz="342900" rtl="0">
              <a:spcBef>
                <a:spcPct val="20000"/>
              </a:spcBef>
            </a:pPr>
            <a:r>
              <a:rPr lang="en-US" sz="2400" b="1" dirty="0">
                <a:solidFill>
                  <a:schemeClr val="accent6"/>
                </a:solidFill>
                <a:latin typeface="+mn-lt"/>
              </a:rPr>
              <a:t> Key concepts in biology part 4 – </a:t>
            </a:r>
            <a:r>
              <a:rPr lang="en-US" sz="2400" b="1" kern="1200" dirty="0">
                <a:solidFill>
                  <a:schemeClr val="tx1"/>
                </a:solidFill>
                <a:latin typeface="+mn-lt"/>
              </a:rPr>
              <a:t>A</a:t>
            </a:r>
            <a:r>
              <a:rPr kumimoji="0" lang="en-US" sz="2400" b="1" i="0" u="none" strike="noStrike" kern="1200" cap="none" spc="0" normalizeH="0" baseline="0" noProof="0" dirty="0">
                <a:ln>
                  <a:noFill/>
                </a:ln>
                <a:solidFill>
                  <a:schemeClr val="tx1"/>
                </a:solidFill>
                <a:effectLst/>
                <a:uLnTx/>
                <a:uFillTx/>
                <a:latin typeface="+mn-lt"/>
                <a:ea typeface=""/>
                <a:cs typeface="News Gothic MT"/>
              </a:rPr>
              <a:t>nswerIT</a:t>
            </a:r>
          </a:p>
        </p:txBody>
      </p:sp>
    </p:spTree>
    <p:extLst>
      <p:ext uri="{BB962C8B-B14F-4D97-AF65-F5344CB8AC3E}">
        <p14:creationId xmlns:p14="http://schemas.microsoft.com/office/powerpoint/2010/main" val="7072586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11234" y="690480"/>
            <a:ext cx="9155233" cy="5186035"/>
          </a:xfrm>
          <a:prstGeom prst="rect">
            <a:avLst/>
          </a:prstGeom>
          <a:noFill/>
        </p:spPr>
        <p:txBody>
          <a:bodyPr wrap="square" rtlCol="0">
            <a:spAutoFit/>
          </a:bodyPr>
          <a:lstStyle/>
          <a:p>
            <a:r>
              <a:rPr lang="en-GB" sz="2300" dirty="0"/>
              <a:t>7. What are the products of digestion used for in the body? </a:t>
            </a:r>
            <a:r>
              <a:rPr lang="en-GB" sz="2300" b="1" dirty="0">
                <a:solidFill>
                  <a:srgbClr val="00B050"/>
                </a:solidFill>
              </a:rPr>
              <a:t>They </a:t>
            </a:r>
            <a:r>
              <a:rPr lang="en-US" sz="2400" b="1" dirty="0">
                <a:solidFill>
                  <a:srgbClr val="00B050"/>
                </a:solidFill>
              </a:rPr>
              <a:t>are used to synthesize carbohydrates, lipids and proteins in the body. Glucose is used in respiration. </a:t>
            </a:r>
            <a:endParaRPr lang="en-GB" sz="2300" b="1" dirty="0">
              <a:solidFill>
                <a:srgbClr val="00B050"/>
              </a:solidFill>
            </a:endParaRPr>
          </a:p>
          <a:p>
            <a:r>
              <a:rPr lang="en-GB" sz="2300" dirty="0"/>
              <a:t>8. What does denatured mean? </a:t>
            </a:r>
            <a:r>
              <a:rPr lang="en-GB" sz="2400" b="1" dirty="0">
                <a:solidFill>
                  <a:srgbClr val="00B050"/>
                </a:solidFill>
              </a:rPr>
              <a:t>That the active site of the enzyme has changed shape so the substrate cannot fit.</a:t>
            </a:r>
            <a:endParaRPr lang="en-GB" sz="2300" dirty="0"/>
          </a:p>
          <a:p>
            <a:r>
              <a:rPr lang="en-GB" sz="2300" dirty="0"/>
              <a:t>9. How does increasing the temperature affect enzyme activity? </a:t>
            </a:r>
            <a:r>
              <a:rPr lang="en-GB" sz="2400" b="1" dirty="0">
                <a:solidFill>
                  <a:srgbClr val="00B050"/>
                </a:solidFill>
              </a:rPr>
              <a:t>Initially it increases the rate of reaction due to increased collisions between the enzyme and substrates, but if the temperature is too high the enzyme will denature.</a:t>
            </a:r>
            <a:endParaRPr lang="en-GB" sz="2300" b="1" dirty="0">
              <a:solidFill>
                <a:srgbClr val="00B050"/>
              </a:solidFill>
            </a:endParaRPr>
          </a:p>
          <a:p>
            <a:r>
              <a:rPr lang="en-GB" sz="2300" dirty="0"/>
              <a:t>10. How does pH affect enzyme activity? </a:t>
            </a:r>
            <a:r>
              <a:rPr lang="en-GB" sz="2300" b="1" dirty="0">
                <a:solidFill>
                  <a:srgbClr val="00B050"/>
                </a:solidFill>
              </a:rPr>
              <a:t>Enzymes have optimum pH conditions, if these are too alkaline or acidic the enzyme denatures.</a:t>
            </a:r>
          </a:p>
          <a:p>
            <a:r>
              <a:rPr lang="en-GB" sz="2300" dirty="0"/>
              <a:t>11. What is the role of bile in digestion? </a:t>
            </a:r>
            <a:r>
              <a:rPr lang="en-GB" sz="2300" b="1" dirty="0">
                <a:solidFill>
                  <a:srgbClr val="00B050"/>
                </a:solidFill>
              </a:rPr>
              <a:t>It neutralises stomach (hydrochloric) acid and emulsifies fats.</a:t>
            </a:r>
          </a:p>
          <a:p>
            <a:endParaRPr lang="en-GB" sz="2300" b="1" dirty="0">
              <a:solidFill>
                <a:srgbClr val="00B050"/>
              </a:solidFill>
            </a:endParaRPr>
          </a:p>
        </p:txBody>
      </p:sp>
      <p:sp>
        <p:nvSpPr>
          <p:cNvPr id="7" name="Title 1"/>
          <p:cNvSpPr txBox="1">
            <a:spLocks/>
          </p:cNvSpPr>
          <p:nvPr/>
        </p:nvSpPr>
        <p:spPr>
          <a:xfrm>
            <a:off x="821804" y="0"/>
            <a:ext cx="8322196" cy="553461"/>
          </a:xfrm>
          <a:prstGeom prst="rect">
            <a:avLst/>
          </a:prstGeom>
        </p:spPr>
        <p:txBody>
          <a:bodyPr vert="horz" lIns="91440" tIns="45720" rIns="91440" bIns="45720" rtlCol="0" anchor="ctr">
            <a:noAutofit/>
          </a:bodyPr>
          <a:lstStyle>
            <a:lvl1pPr algn="l" defTabSz="342900" rtl="0" eaLnBrk="1" latinLnBrk="0" hangingPunct="1">
              <a:spcBef>
                <a:spcPct val="0"/>
              </a:spcBef>
              <a:buNone/>
              <a:defRPr sz="3300" kern="1200">
                <a:solidFill>
                  <a:schemeClr val="tx1"/>
                </a:solidFill>
                <a:latin typeface="+mj-lt"/>
                <a:ea typeface="+mj-ea"/>
                <a:cs typeface="Lato Medium"/>
              </a:defRPr>
            </a:lvl1pPr>
          </a:lstStyle>
          <a:p>
            <a:pPr marL="342900" lvl="1" algn="r" defTabSz="342900" rtl="0">
              <a:spcBef>
                <a:spcPct val="20000"/>
              </a:spcBef>
            </a:pPr>
            <a:r>
              <a:rPr lang="en-US" sz="2400" b="1" kern="0" dirty="0">
                <a:solidFill>
                  <a:schemeClr val="accent6"/>
                </a:solidFill>
              </a:rPr>
              <a:t>Key Concepts in biology Part 4 – </a:t>
            </a:r>
            <a:r>
              <a:rPr lang="en-US" sz="2400" b="1" kern="1200" dirty="0">
                <a:solidFill>
                  <a:schemeClr val="tx1"/>
                </a:solidFill>
                <a:ea typeface=""/>
                <a:cs typeface="News Gothic MT"/>
              </a:rPr>
              <a:t>AnswerIT</a:t>
            </a:r>
          </a:p>
        </p:txBody>
      </p:sp>
    </p:spTree>
    <p:extLst>
      <p:ext uri="{BB962C8B-B14F-4D97-AF65-F5344CB8AC3E}">
        <p14:creationId xmlns:p14="http://schemas.microsoft.com/office/powerpoint/2010/main" val="5747494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7" name="Title 1"/>
          <p:cNvSpPr txBox="1">
            <a:spLocks/>
          </p:cNvSpPr>
          <p:nvPr/>
        </p:nvSpPr>
        <p:spPr>
          <a:xfrm>
            <a:off x="821804" y="0"/>
            <a:ext cx="8322196" cy="553461"/>
          </a:xfrm>
          <a:prstGeom prst="rect">
            <a:avLst/>
          </a:prstGeom>
        </p:spPr>
        <p:txBody>
          <a:bodyPr vert="horz" lIns="91440" tIns="45720" rIns="91440" bIns="45720" rtlCol="0" anchor="ctr">
            <a:noAutofit/>
          </a:bodyPr>
          <a:lstStyle>
            <a:lvl1pPr algn="l" defTabSz="342900" rtl="0" eaLnBrk="1" latinLnBrk="0" hangingPunct="1">
              <a:spcBef>
                <a:spcPct val="0"/>
              </a:spcBef>
              <a:buNone/>
              <a:defRPr sz="3300" kern="1200">
                <a:solidFill>
                  <a:schemeClr val="tx1"/>
                </a:solidFill>
                <a:latin typeface="+mj-lt"/>
                <a:ea typeface="+mj-ea"/>
                <a:cs typeface="Lato Medium"/>
              </a:defRPr>
            </a:lvl1pPr>
          </a:lstStyle>
          <a:p>
            <a:pPr marL="342900" lvl="1" algn="r" defTabSz="342900" rtl="0">
              <a:spcBef>
                <a:spcPct val="20000"/>
              </a:spcBef>
            </a:pPr>
            <a:r>
              <a:rPr lang="en-US" sz="2400" b="1" kern="0" dirty="0">
                <a:solidFill>
                  <a:schemeClr val="accent6"/>
                </a:solidFill>
              </a:rPr>
              <a:t>Key Concepts in biology Part 4 – </a:t>
            </a:r>
            <a:r>
              <a:rPr lang="en-US" sz="2400" b="1" kern="1200" dirty="0">
                <a:solidFill>
                  <a:schemeClr val="tx1"/>
                </a:solidFill>
                <a:ea typeface=""/>
                <a:cs typeface="News Gothic MT"/>
              </a:rPr>
              <a:t>AnswerIT</a:t>
            </a:r>
          </a:p>
        </p:txBody>
      </p:sp>
      <p:graphicFrame>
        <p:nvGraphicFramePr>
          <p:cNvPr id="8" name="Table 7"/>
          <p:cNvGraphicFramePr>
            <a:graphicFrameLocks noGrp="1"/>
          </p:cNvGraphicFramePr>
          <p:nvPr/>
        </p:nvGraphicFramePr>
        <p:xfrm>
          <a:off x="1259632" y="1916832"/>
          <a:ext cx="6096000" cy="1889760"/>
        </p:xfrm>
        <a:graphic>
          <a:graphicData uri="http://schemas.openxmlformats.org/drawingml/2006/table">
            <a:tbl>
              <a:tblPr firstRow="1" bandRow="1">
                <a:tableStyleId>{93296810-A885-4BE3-A3E7-6D5BEEA58F35}</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612264">
                <a:tc>
                  <a:txBody>
                    <a:bodyPr/>
                    <a:lstStyle/>
                    <a:p>
                      <a:r>
                        <a:rPr lang="en-GB" sz="2000" dirty="0"/>
                        <a:t>Monomers</a:t>
                      </a:r>
                    </a:p>
                  </a:txBody>
                  <a:tcPr/>
                </a:tc>
                <a:tc>
                  <a:txBody>
                    <a:bodyPr/>
                    <a:lstStyle/>
                    <a:p>
                      <a:r>
                        <a:rPr lang="en-GB" sz="2000" dirty="0"/>
                        <a:t>Polymers synthesised  with the aid of enzymes.</a:t>
                      </a:r>
                    </a:p>
                  </a:txBody>
                  <a:tcPr/>
                </a:tc>
                <a:extLst>
                  <a:ext uri="{0D108BD9-81ED-4DB2-BD59-A6C34878D82A}">
                    <a16:rowId xmlns:a16="http://schemas.microsoft.com/office/drawing/2014/main" val="10000"/>
                  </a:ext>
                </a:extLst>
              </a:tr>
              <a:tr h="370840">
                <a:tc>
                  <a:txBody>
                    <a:bodyPr/>
                    <a:lstStyle/>
                    <a:p>
                      <a:r>
                        <a:rPr lang="en-GB" sz="2000" dirty="0"/>
                        <a:t>Amino acids</a:t>
                      </a:r>
                    </a:p>
                  </a:txBody>
                  <a:tcPr/>
                </a:tc>
                <a:tc>
                  <a:txBody>
                    <a:bodyPr/>
                    <a:lstStyle/>
                    <a:p>
                      <a:endParaRPr lang="en-GB" sz="2000" dirty="0"/>
                    </a:p>
                  </a:txBody>
                  <a:tcPr/>
                </a:tc>
                <a:extLst>
                  <a:ext uri="{0D108BD9-81ED-4DB2-BD59-A6C34878D82A}">
                    <a16:rowId xmlns:a16="http://schemas.microsoft.com/office/drawing/2014/main" val="10001"/>
                  </a:ext>
                </a:extLst>
              </a:tr>
              <a:tr h="370840">
                <a:tc>
                  <a:txBody>
                    <a:bodyPr/>
                    <a:lstStyle/>
                    <a:p>
                      <a:r>
                        <a:rPr lang="en-GB" sz="2000" dirty="0"/>
                        <a:t>Fatty acids and glycerol</a:t>
                      </a:r>
                    </a:p>
                  </a:txBody>
                  <a:tcPr/>
                </a:tc>
                <a:tc>
                  <a:txBody>
                    <a:bodyPr/>
                    <a:lstStyle/>
                    <a:p>
                      <a:endParaRPr lang="en-GB" sz="2000" dirty="0"/>
                    </a:p>
                  </a:txBody>
                  <a:tcPr/>
                </a:tc>
                <a:extLst>
                  <a:ext uri="{0D108BD9-81ED-4DB2-BD59-A6C34878D82A}">
                    <a16:rowId xmlns:a16="http://schemas.microsoft.com/office/drawing/2014/main" val="10002"/>
                  </a:ext>
                </a:extLst>
              </a:tr>
              <a:tr h="370840">
                <a:tc>
                  <a:txBody>
                    <a:bodyPr/>
                    <a:lstStyle/>
                    <a:p>
                      <a:r>
                        <a:rPr lang="en-GB" sz="2000" dirty="0"/>
                        <a:t>Glucose</a:t>
                      </a:r>
                    </a:p>
                  </a:txBody>
                  <a:tcPr/>
                </a:tc>
                <a:tc>
                  <a:txBody>
                    <a:bodyPr/>
                    <a:lstStyle/>
                    <a:p>
                      <a:endParaRPr lang="en-GB" sz="2000" dirty="0"/>
                    </a:p>
                  </a:txBody>
                  <a:tcPr/>
                </a:tc>
                <a:extLst>
                  <a:ext uri="{0D108BD9-81ED-4DB2-BD59-A6C34878D82A}">
                    <a16:rowId xmlns:a16="http://schemas.microsoft.com/office/drawing/2014/main" val="10003"/>
                  </a:ext>
                </a:extLst>
              </a:tr>
            </a:tbl>
          </a:graphicData>
        </a:graphic>
      </p:graphicFrame>
      <p:sp>
        <p:nvSpPr>
          <p:cNvPr id="9" name="Rectangle 8"/>
          <p:cNvSpPr/>
          <p:nvPr/>
        </p:nvSpPr>
        <p:spPr>
          <a:xfrm>
            <a:off x="251520" y="764704"/>
            <a:ext cx="8712968" cy="9231758"/>
          </a:xfrm>
          <a:prstGeom prst="rect">
            <a:avLst/>
          </a:prstGeom>
        </p:spPr>
        <p:txBody>
          <a:bodyPr wrap="square">
            <a:spAutoFit/>
          </a:bodyPr>
          <a:lstStyle/>
          <a:p>
            <a:r>
              <a:rPr lang="en-GB" dirty="0"/>
              <a:t>12. Enzymes are also required to catalyse the synthesis of larger molecules.</a:t>
            </a:r>
          </a:p>
          <a:p>
            <a:r>
              <a:rPr lang="en-GB" dirty="0"/>
              <a:t>      Complete the table to show what complex molecules are being made:</a:t>
            </a:r>
          </a:p>
          <a:p>
            <a:endParaRPr lang="en-GB" sz="2000" dirty="0"/>
          </a:p>
          <a:p>
            <a:endParaRPr lang="en-GB" sz="2000" dirty="0"/>
          </a:p>
          <a:p>
            <a:pPr>
              <a:lnSpc>
                <a:spcPct val="150000"/>
              </a:lnSpc>
            </a:pPr>
            <a:endParaRPr lang="en-GB" sz="2000" dirty="0"/>
          </a:p>
          <a:p>
            <a:pPr>
              <a:lnSpc>
                <a:spcPct val="150000"/>
              </a:lnSpc>
            </a:pPr>
            <a:endParaRPr lang="en-GB" sz="2000" dirty="0"/>
          </a:p>
          <a:p>
            <a:pPr>
              <a:lnSpc>
                <a:spcPct val="150000"/>
              </a:lnSpc>
            </a:pPr>
            <a:endParaRPr lang="en-GB" sz="2000" dirty="0"/>
          </a:p>
          <a:p>
            <a:pPr>
              <a:lnSpc>
                <a:spcPct val="150000"/>
              </a:lnSpc>
            </a:pPr>
            <a:endParaRPr lang="en-GB" sz="2000" dirty="0"/>
          </a:p>
          <a:p>
            <a:pPr>
              <a:lnSpc>
                <a:spcPct val="150000"/>
              </a:lnSpc>
            </a:pPr>
            <a:r>
              <a:rPr lang="en-GB" b="1" u="sng" dirty="0"/>
              <a:t>Biology Only</a:t>
            </a:r>
          </a:p>
          <a:p>
            <a:pPr marL="457200" indent="-457200">
              <a:buAutoNum type="arabicPeriod" startAt="13"/>
            </a:pPr>
            <a:r>
              <a:rPr lang="en-GB" dirty="0"/>
              <a:t>What reagent is used to identify the presence of starch? </a:t>
            </a:r>
            <a:r>
              <a:rPr lang="en-GB" b="1" dirty="0">
                <a:solidFill>
                  <a:srgbClr val="00B050"/>
                </a:solidFill>
              </a:rPr>
              <a:t>Iodine solution</a:t>
            </a:r>
          </a:p>
          <a:p>
            <a:pPr marL="457200" indent="-457200">
              <a:buAutoNum type="arabicPeriod" startAt="13"/>
            </a:pPr>
            <a:r>
              <a:rPr lang="en-GB" dirty="0"/>
              <a:t> Which reagent is used to identify the presence of a reducing sugar? </a:t>
            </a:r>
            <a:r>
              <a:rPr lang="en-GB" b="1" dirty="0">
                <a:solidFill>
                  <a:srgbClr val="00B050"/>
                </a:solidFill>
              </a:rPr>
              <a:t>Benedict's solution</a:t>
            </a:r>
            <a:endParaRPr lang="en-GB" dirty="0"/>
          </a:p>
          <a:p>
            <a:pPr marL="457200" indent="-457200">
              <a:buAutoNum type="arabicPeriod" startAt="13"/>
            </a:pPr>
            <a:r>
              <a:rPr lang="en-GB" dirty="0"/>
              <a:t>Which test is used to identify if protein is present? </a:t>
            </a:r>
            <a:r>
              <a:rPr lang="en-GB" b="1" dirty="0">
                <a:solidFill>
                  <a:srgbClr val="00B050"/>
                </a:solidFill>
              </a:rPr>
              <a:t>Biuret </a:t>
            </a:r>
            <a:endParaRPr lang="en-GB" dirty="0"/>
          </a:p>
          <a:p>
            <a:pPr marL="457200" indent="-457200">
              <a:buAutoNum type="arabicPeriod" startAt="13"/>
            </a:pPr>
            <a:r>
              <a:rPr lang="en-GB" dirty="0"/>
              <a:t>Which flammable reagent is used in the emulsion test for lipids? </a:t>
            </a:r>
            <a:r>
              <a:rPr lang="en-GB" b="1" dirty="0">
                <a:solidFill>
                  <a:srgbClr val="00B050"/>
                </a:solidFill>
              </a:rPr>
              <a:t>Ethanol</a:t>
            </a:r>
          </a:p>
          <a:p>
            <a:pPr marL="457200" indent="-457200">
              <a:buFontTx/>
              <a:buAutoNum type="arabicPeriod" startAt="13"/>
            </a:pPr>
            <a:r>
              <a:rPr lang="en-GB" dirty="0"/>
              <a:t>List the equipment needed to find out how much energy is in 1g of peanuts. </a:t>
            </a:r>
            <a:r>
              <a:rPr lang="en-GB" b="1" dirty="0">
                <a:solidFill>
                  <a:srgbClr val="00B050"/>
                </a:solidFill>
              </a:rPr>
              <a:t> Balance, boiling tube, measuring cylinder, mounted needle, Bunsen burner, mat, clamp stand and clamp, thermometer, safety glasses.</a:t>
            </a:r>
            <a:endParaRPr lang="en-GB" dirty="0"/>
          </a:p>
          <a:p>
            <a:pPr marL="457200" indent="-457200"/>
            <a:endParaRPr lang="en-GB" sz="2000" b="1" i="1" dirty="0">
              <a:solidFill>
                <a:srgbClr val="00B050"/>
              </a:solidFill>
            </a:endParaRPr>
          </a:p>
          <a:p>
            <a:pPr>
              <a:lnSpc>
                <a:spcPct val="150000"/>
              </a:lnSpc>
            </a:pPr>
            <a:endParaRPr lang="en-GB" sz="2000" dirty="0"/>
          </a:p>
          <a:p>
            <a:pPr>
              <a:lnSpc>
                <a:spcPct val="150000"/>
              </a:lnSpc>
            </a:pPr>
            <a:endParaRPr lang="en-GB" sz="2000" dirty="0"/>
          </a:p>
          <a:p>
            <a:pPr>
              <a:lnSpc>
                <a:spcPct val="150000"/>
              </a:lnSpc>
            </a:pPr>
            <a:endParaRPr lang="en-GB" sz="2000" dirty="0"/>
          </a:p>
          <a:p>
            <a:pPr>
              <a:lnSpc>
                <a:spcPct val="150000"/>
              </a:lnSpc>
            </a:pPr>
            <a:endParaRPr lang="en-GB" sz="2000" dirty="0"/>
          </a:p>
          <a:p>
            <a:pPr>
              <a:lnSpc>
                <a:spcPct val="150000"/>
              </a:lnSpc>
            </a:pPr>
            <a:endParaRPr lang="en-GB" sz="2000" dirty="0"/>
          </a:p>
          <a:p>
            <a:pPr>
              <a:lnSpc>
                <a:spcPct val="150000"/>
              </a:lnSpc>
            </a:pPr>
            <a:endParaRPr lang="en-GB" sz="2000" dirty="0"/>
          </a:p>
          <a:p>
            <a:pPr>
              <a:lnSpc>
                <a:spcPct val="150000"/>
              </a:lnSpc>
            </a:pPr>
            <a:endParaRPr lang="en-GB" sz="2000" dirty="0"/>
          </a:p>
        </p:txBody>
      </p:sp>
      <p:graphicFrame>
        <p:nvGraphicFramePr>
          <p:cNvPr id="10" name="Table 9"/>
          <p:cNvGraphicFramePr>
            <a:graphicFrameLocks noGrp="1"/>
          </p:cNvGraphicFramePr>
          <p:nvPr>
            <p:extLst>
              <p:ext uri="{D42A27DB-BD31-4B8C-83A1-F6EECF244321}">
                <p14:modId xmlns:p14="http://schemas.microsoft.com/office/powerpoint/2010/main" val="1114441744"/>
              </p:ext>
            </p:extLst>
          </p:nvPr>
        </p:nvGraphicFramePr>
        <p:xfrm>
          <a:off x="1115616" y="1556792"/>
          <a:ext cx="6840760" cy="2232248"/>
        </p:xfrm>
        <a:graphic>
          <a:graphicData uri="http://schemas.openxmlformats.org/drawingml/2006/table">
            <a:tbl>
              <a:tblPr firstRow="1" bandRow="1">
                <a:tableStyleId>{93296810-A885-4BE3-A3E7-6D5BEEA58F35}</a:tableStyleId>
              </a:tblPr>
              <a:tblGrid>
                <a:gridCol w="3420380">
                  <a:extLst>
                    <a:ext uri="{9D8B030D-6E8A-4147-A177-3AD203B41FA5}">
                      <a16:colId xmlns:a16="http://schemas.microsoft.com/office/drawing/2014/main" val="20000"/>
                    </a:ext>
                  </a:extLst>
                </a:gridCol>
                <a:gridCol w="3420380">
                  <a:extLst>
                    <a:ext uri="{9D8B030D-6E8A-4147-A177-3AD203B41FA5}">
                      <a16:colId xmlns:a16="http://schemas.microsoft.com/office/drawing/2014/main" val="20001"/>
                    </a:ext>
                  </a:extLst>
                </a:gridCol>
              </a:tblGrid>
              <a:tr h="828092">
                <a:tc>
                  <a:txBody>
                    <a:bodyPr/>
                    <a:lstStyle/>
                    <a:p>
                      <a:pPr algn="ctr"/>
                      <a:r>
                        <a:rPr lang="en-GB" sz="2000" dirty="0"/>
                        <a:t>Monomers</a:t>
                      </a:r>
                    </a:p>
                  </a:txBody>
                  <a:tcPr/>
                </a:tc>
                <a:tc>
                  <a:txBody>
                    <a:bodyPr/>
                    <a:lstStyle/>
                    <a:p>
                      <a:pPr algn="ctr"/>
                      <a:r>
                        <a:rPr lang="en-GB" sz="2000" dirty="0"/>
                        <a:t>Polymers synthesised  with the aid of enzymes.</a:t>
                      </a:r>
                    </a:p>
                  </a:txBody>
                  <a:tcPr/>
                </a:tc>
                <a:extLst>
                  <a:ext uri="{0D108BD9-81ED-4DB2-BD59-A6C34878D82A}">
                    <a16:rowId xmlns:a16="http://schemas.microsoft.com/office/drawing/2014/main" val="10000"/>
                  </a:ext>
                </a:extLst>
              </a:tr>
              <a:tr h="468052">
                <a:tc>
                  <a:txBody>
                    <a:bodyPr/>
                    <a:lstStyle/>
                    <a:p>
                      <a:pPr algn="ctr"/>
                      <a:r>
                        <a:rPr lang="en-GB" sz="2000" dirty="0"/>
                        <a:t>Amino acids</a:t>
                      </a:r>
                    </a:p>
                  </a:txBody>
                  <a:tcPr/>
                </a:tc>
                <a:tc>
                  <a:txBody>
                    <a:bodyPr/>
                    <a:lstStyle/>
                    <a:p>
                      <a:pPr algn="ctr"/>
                      <a:r>
                        <a:rPr lang="en-GB" sz="2000" b="1" i="0" dirty="0">
                          <a:solidFill>
                            <a:srgbClr val="00B050"/>
                          </a:solidFill>
                        </a:rPr>
                        <a:t> Proteins</a:t>
                      </a:r>
                    </a:p>
                  </a:txBody>
                  <a:tcPr/>
                </a:tc>
                <a:extLst>
                  <a:ext uri="{0D108BD9-81ED-4DB2-BD59-A6C34878D82A}">
                    <a16:rowId xmlns:a16="http://schemas.microsoft.com/office/drawing/2014/main" val="10001"/>
                  </a:ext>
                </a:extLst>
              </a:tr>
              <a:tr h="468052">
                <a:tc>
                  <a:txBody>
                    <a:bodyPr/>
                    <a:lstStyle/>
                    <a:p>
                      <a:pPr algn="ctr"/>
                      <a:r>
                        <a:rPr lang="en-GB" sz="2000" dirty="0"/>
                        <a:t>Fatty acids and glycerol</a:t>
                      </a:r>
                    </a:p>
                  </a:txBody>
                  <a:tcPr/>
                </a:tc>
                <a:tc>
                  <a:txBody>
                    <a:bodyPr/>
                    <a:lstStyle/>
                    <a:p>
                      <a:pPr algn="ctr"/>
                      <a:r>
                        <a:rPr lang="en-GB" sz="2000" b="1" i="0" dirty="0">
                          <a:solidFill>
                            <a:srgbClr val="00B050"/>
                          </a:solidFill>
                        </a:rPr>
                        <a:t> Lipids (Fats)</a:t>
                      </a:r>
                    </a:p>
                  </a:txBody>
                  <a:tcPr/>
                </a:tc>
                <a:extLst>
                  <a:ext uri="{0D108BD9-81ED-4DB2-BD59-A6C34878D82A}">
                    <a16:rowId xmlns:a16="http://schemas.microsoft.com/office/drawing/2014/main" val="10002"/>
                  </a:ext>
                </a:extLst>
              </a:tr>
              <a:tr h="468052">
                <a:tc>
                  <a:txBody>
                    <a:bodyPr/>
                    <a:lstStyle/>
                    <a:p>
                      <a:pPr algn="ctr"/>
                      <a:r>
                        <a:rPr lang="en-GB" sz="2000" dirty="0"/>
                        <a:t>Glucose</a:t>
                      </a:r>
                    </a:p>
                  </a:txBody>
                  <a:tcPr/>
                </a:tc>
                <a:tc>
                  <a:txBody>
                    <a:bodyPr/>
                    <a:lstStyle/>
                    <a:p>
                      <a:pPr algn="ctr"/>
                      <a:r>
                        <a:rPr lang="en-GB" sz="2000" b="1" i="0" dirty="0">
                          <a:solidFill>
                            <a:srgbClr val="00B050"/>
                          </a:solidFill>
                        </a:rPr>
                        <a:t> Carbohydrates</a:t>
                      </a:r>
                      <a:r>
                        <a:rPr lang="en-GB" sz="2000" b="1" i="0" baseline="0" dirty="0">
                          <a:solidFill>
                            <a:srgbClr val="00B050"/>
                          </a:solidFill>
                        </a:rPr>
                        <a:t> (Starch)</a:t>
                      </a:r>
                      <a:endParaRPr lang="en-GB" sz="2000" b="1" i="0" dirty="0">
                        <a:solidFill>
                          <a:srgbClr val="00B050"/>
                        </a:solidFill>
                      </a:endParaRP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5747494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7" name="TextBox 6"/>
          <p:cNvSpPr txBox="1"/>
          <p:nvPr/>
        </p:nvSpPr>
        <p:spPr>
          <a:xfrm>
            <a:off x="-22696" y="675435"/>
            <a:ext cx="4572000" cy="5355312"/>
          </a:xfrm>
          <a:prstGeom prst="rect">
            <a:avLst/>
          </a:prstGeom>
          <a:noFill/>
        </p:spPr>
        <p:txBody>
          <a:bodyPr wrap="square" rtlCol="0">
            <a:spAutoFit/>
          </a:bodyPr>
          <a:lstStyle/>
          <a:p>
            <a:r>
              <a:rPr lang="en-GB" sz="7200" b="1" dirty="0">
                <a:latin typeface="+mj-lt"/>
                <a:ea typeface="Beirut" charset="-78"/>
                <a:cs typeface="Beirut" charset="-78"/>
              </a:rPr>
              <a:t>LearnIT!</a:t>
            </a:r>
          </a:p>
          <a:p>
            <a:r>
              <a:rPr lang="en-GB" sz="7200" b="1" dirty="0">
                <a:latin typeface="+mj-lt"/>
                <a:ea typeface="Beirut" charset="-78"/>
                <a:cs typeface="Beirut" charset="-78"/>
              </a:rPr>
              <a:t>KnowIT!</a:t>
            </a:r>
          </a:p>
          <a:p>
            <a:r>
              <a:rPr lang="en-US" sz="3600" b="1" dirty="0">
                <a:solidFill>
                  <a:schemeClr val="tx1">
                    <a:lumMod val="50000"/>
                    <a:lumOff val="50000"/>
                  </a:schemeClr>
                </a:solidFill>
              </a:rPr>
              <a:t>Transport in cells</a:t>
            </a:r>
          </a:p>
          <a:p>
            <a:r>
              <a:rPr lang="en-US" sz="3600" b="1" dirty="0">
                <a:solidFill>
                  <a:schemeClr val="tx1">
                    <a:lumMod val="50000"/>
                    <a:lumOff val="50000"/>
                  </a:schemeClr>
                </a:solidFill>
              </a:rPr>
              <a:t>Part 5 (1.15-1.17)</a:t>
            </a:r>
          </a:p>
          <a:p>
            <a:endParaRPr lang="en-US" sz="3600" b="1" dirty="0">
              <a:solidFill>
                <a:schemeClr val="tx1">
                  <a:lumMod val="50000"/>
                  <a:lumOff val="50000"/>
                </a:schemeClr>
              </a:solidFill>
            </a:endParaRPr>
          </a:p>
          <a:p>
            <a:pPr marL="685800" lvl="1" indent="-342900">
              <a:buFont typeface="Arial" charset="0"/>
              <a:buChar char="•"/>
            </a:pPr>
            <a:r>
              <a:rPr lang="en-US" sz="2400" dirty="0">
                <a:solidFill>
                  <a:schemeClr val="tx1">
                    <a:lumMod val="50000"/>
                    <a:lumOff val="50000"/>
                  </a:schemeClr>
                </a:solidFill>
              </a:rPr>
              <a:t>Diffusion</a:t>
            </a:r>
          </a:p>
          <a:p>
            <a:pPr marL="685800" lvl="1" indent="-342900">
              <a:buFont typeface="Arial" charset="0"/>
              <a:buChar char="•"/>
            </a:pPr>
            <a:r>
              <a:rPr lang="en-US" sz="2400" dirty="0">
                <a:solidFill>
                  <a:schemeClr val="tx1">
                    <a:lumMod val="50000"/>
                    <a:lumOff val="50000"/>
                  </a:schemeClr>
                </a:solidFill>
              </a:rPr>
              <a:t>Osmosis</a:t>
            </a:r>
          </a:p>
          <a:p>
            <a:pPr marL="685800" lvl="1" indent="-342900">
              <a:buFont typeface="Arial" charset="0"/>
              <a:buChar char="•"/>
            </a:pPr>
            <a:r>
              <a:rPr lang="en-US" sz="2400" dirty="0">
                <a:solidFill>
                  <a:schemeClr val="tx1">
                    <a:lumMod val="50000"/>
                    <a:lumOff val="50000"/>
                  </a:schemeClr>
                </a:solidFill>
              </a:rPr>
              <a:t>Active transport</a:t>
            </a:r>
          </a:p>
          <a:p>
            <a:endParaRPr lang="en-GB" dirty="0"/>
          </a:p>
        </p:txBody>
      </p:sp>
      <p:pic>
        <p:nvPicPr>
          <p:cNvPr id="8" name="Picture 7"/>
          <p:cNvPicPr>
            <a:picLocks noChangeAspect="1"/>
          </p:cNvPicPr>
          <p:nvPr/>
        </p:nvPicPr>
        <p:blipFill>
          <a:blip r:embed="rId3" cstate="print">
            <a:clrChange>
              <a:clrFrom>
                <a:srgbClr val="FFFFFF"/>
              </a:clrFrom>
              <a:clrTo>
                <a:srgbClr val="FFFFFF">
                  <a:alpha val="0"/>
                </a:srgbClr>
              </a:clrTo>
            </a:clrChange>
          </a:blip>
          <a:stretch>
            <a:fillRect/>
          </a:stretch>
        </p:blipFill>
        <p:spPr>
          <a:xfrm>
            <a:off x="2642398" y="0"/>
            <a:ext cx="6538114" cy="6525344"/>
          </a:xfrm>
          <a:prstGeom prst="rect">
            <a:avLst/>
          </a:prstGeom>
        </p:spPr>
      </p:pic>
    </p:spTree>
    <p:extLst>
      <p:ext uri="{BB962C8B-B14F-4D97-AF65-F5344CB8AC3E}">
        <p14:creationId xmlns:p14="http://schemas.microsoft.com/office/powerpoint/2010/main" val="8986450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9672" y="0"/>
            <a:ext cx="7524328" cy="657041"/>
          </a:xfrm>
        </p:spPr>
        <p:txBody>
          <a:bodyPr>
            <a:noAutofit/>
          </a:bodyPr>
          <a:lstStyle/>
          <a:p>
            <a:pPr marL="342900" marR="0" lvl="1" algn="r" defTabSz="342900" rtl="0" eaLnBrk="1" fontAlgn="auto" latinLnBrk="0" hangingPunct="1">
              <a:lnSpc>
                <a:spcPct val="100000"/>
              </a:lnSpc>
              <a:spcBef>
                <a:spcPct val="20000"/>
              </a:spcBef>
              <a:spcAft>
                <a:spcPts val="0"/>
              </a:spcAft>
              <a:buClrTx/>
              <a:buSzTx/>
              <a:tabLst/>
              <a:defRPr/>
            </a:pPr>
            <a:r>
              <a:rPr lang="en-US" sz="2400" b="1" dirty="0">
                <a:solidFill>
                  <a:schemeClr val="accent6"/>
                </a:solidFill>
              </a:rPr>
              <a:t>Key concepts in biology part 5 - Diffusion</a:t>
            </a:r>
          </a:p>
        </p:txBody>
      </p:sp>
      <p:sp>
        <p:nvSpPr>
          <p:cNvPr id="14" name="Rectangle 13"/>
          <p:cNvSpPr/>
          <p:nvPr/>
        </p:nvSpPr>
        <p:spPr>
          <a:xfrm>
            <a:off x="168660" y="765487"/>
            <a:ext cx="8806680" cy="2046714"/>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lvl="0"/>
            <a:r>
              <a:rPr lang="en-GB" sz="2000" b="1" dirty="0">
                <a:solidFill>
                  <a:schemeClr val="accent6">
                    <a:lumMod val="75000"/>
                  </a:schemeClr>
                </a:solidFill>
              </a:rPr>
              <a:t>Diffusion</a:t>
            </a:r>
            <a:r>
              <a:rPr lang="en-GB" sz="2000" dirty="0"/>
              <a:t> is the spreading of the </a:t>
            </a:r>
            <a:r>
              <a:rPr lang="en-GB" sz="2000" b="1" dirty="0">
                <a:solidFill>
                  <a:schemeClr val="accent6">
                    <a:lumMod val="75000"/>
                  </a:schemeClr>
                </a:solidFill>
              </a:rPr>
              <a:t>particles of a gas or substances in solution</a:t>
            </a:r>
            <a:r>
              <a:rPr lang="en-GB" sz="2000" b="1" dirty="0"/>
              <a:t>,</a:t>
            </a:r>
            <a:r>
              <a:rPr lang="en-GB" sz="2000" dirty="0"/>
              <a:t> resulting in a </a:t>
            </a:r>
            <a:r>
              <a:rPr lang="en-GB" sz="2000" b="1" dirty="0">
                <a:solidFill>
                  <a:schemeClr val="accent6">
                    <a:lumMod val="75000"/>
                  </a:schemeClr>
                </a:solidFill>
              </a:rPr>
              <a:t>net</a:t>
            </a:r>
            <a:r>
              <a:rPr lang="en-GB" sz="2000" dirty="0">
                <a:solidFill>
                  <a:schemeClr val="accent6">
                    <a:lumMod val="75000"/>
                  </a:schemeClr>
                </a:solidFill>
              </a:rPr>
              <a:t> </a:t>
            </a:r>
            <a:r>
              <a:rPr lang="en-GB" sz="2000" b="1" dirty="0">
                <a:solidFill>
                  <a:schemeClr val="accent6">
                    <a:lumMod val="75000"/>
                  </a:schemeClr>
                </a:solidFill>
              </a:rPr>
              <a:t>movement</a:t>
            </a:r>
            <a:r>
              <a:rPr lang="en-GB" sz="2000" dirty="0">
                <a:solidFill>
                  <a:schemeClr val="accent6">
                    <a:lumMod val="75000"/>
                  </a:schemeClr>
                </a:solidFill>
              </a:rPr>
              <a:t> </a:t>
            </a:r>
            <a:r>
              <a:rPr lang="en-GB" sz="2000" dirty="0"/>
              <a:t>of particles from a region where they are of a </a:t>
            </a:r>
            <a:r>
              <a:rPr lang="en-GB" sz="2000" b="1" dirty="0">
                <a:solidFill>
                  <a:schemeClr val="accent6">
                    <a:lumMod val="75000"/>
                  </a:schemeClr>
                </a:solidFill>
              </a:rPr>
              <a:t>higher concentration</a:t>
            </a:r>
            <a:r>
              <a:rPr lang="en-GB" sz="2000" b="1" dirty="0"/>
              <a:t> </a:t>
            </a:r>
            <a:r>
              <a:rPr lang="en-GB" sz="2000" b="1" i="1" dirty="0"/>
              <a:t>to an area of </a:t>
            </a:r>
            <a:r>
              <a:rPr lang="en-GB" sz="2000" b="1" dirty="0">
                <a:solidFill>
                  <a:schemeClr val="accent6">
                    <a:lumMod val="75000"/>
                  </a:schemeClr>
                </a:solidFill>
              </a:rPr>
              <a:t>lower concentration.</a:t>
            </a:r>
            <a:r>
              <a:rPr lang="en-GB" sz="2000" b="1" dirty="0"/>
              <a:t>  </a:t>
            </a:r>
          </a:p>
          <a:p>
            <a:pPr lvl="0"/>
            <a:endParaRPr lang="en-GB" sz="700" b="1" dirty="0"/>
          </a:p>
          <a:p>
            <a:pPr lvl="0"/>
            <a:r>
              <a:rPr lang="en-GB" sz="2000" b="1" dirty="0">
                <a:solidFill>
                  <a:schemeClr val="accent6">
                    <a:lumMod val="75000"/>
                  </a:schemeClr>
                </a:solidFill>
              </a:rPr>
              <a:t>Diffusion can occur in: Air</a:t>
            </a:r>
            <a:r>
              <a:rPr lang="en-GB" sz="2000" b="1" dirty="0"/>
              <a:t> – </a:t>
            </a:r>
            <a:r>
              <a:rPr lang="en-GB" sz="2000" dirty="0"/>
              <a:t>smells from perfume etc. </a:t>
            </a:r>
          </a:p>
          <a:p>
            <a:pPr lvl="0"/>
            <a:r>
              <a:rPr lang="en-GB" sz="2000" b="1" dirty="0">
                <a:solidFill>
                  <a:schemeClr val="accent6">
                    <a:lumMod val="75000"/>
                  </a:schemeClr>
                </a:solidFill>
              </a:rPr>
              <a:t>Solution </a:t>
            </a:r>
            <a:r>
              <a:rPr lang="en-GB" sz="2000" b="1" dirty="0"/>
              <a:t>– </a:t>
            </a:r>
            <a:r>
              <a:rPr lang="en-GB" sz="2000" dirty="0"/>
              <a:t>tea from a tea bag, dye in water etc. </a:t>
            </a:r>
          </a:p>
          <a:p>
            <a:pPr lvl="0"/>
            <a:r>
              <a:rPr lang="en-GB" sz="2000" b="1" dirty="0">
                <a:solidFill>
                  <a:schemeClr val="accent6">
                    <a:lumMod val="75000"/>
                  </a:schemeClr>
                </a:solidFill>
              </a:rPr>
              <a:t>Through membranes </a:t>
            </a:r>
            <a:r>
              <a:rPr lang="en-GB" sz="2000" b="1" dirty="0"/>
              <a:t>– </a:t>
            </a:r>
            <a:r>
              <a:rPr lang="en-GB" sz="2000" dirty="0"/>
              <a:t>small intestines, blood cells etc.</a:t>
            </a:r>
          </a:p>
        </p:txBody>
      </p:sp>
      <p:sp>
        <p:nvSpPr>
          <p:cNvPr id="1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pic>
        <p:nvPicPr>
          <p:cNvPr id="20" name="Picture 6" descr="http://upload.wikimedia.org/wikipedia/commons/thumb/1/12/Diffusion.svg/410px-Diffusion.svg.png"/>
          <p:cNvPicPr>
            <a:picLocks noChangeAspect="1" noChangeArrowheads="1"/>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6372200" y="1422527"/>
            <a:ext cx="2232248" cy="1361127"/>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168660" y="2994398"/>
            <a:ext cx="8806680" cy="3505200"/>
            <a:chOff x="168660" y="2994398"/>
            <a:chExt cx="8806680" cy="3505200"/>
          </a:xfrm>
        </p:grpSpPr>
        <p:graphicFrame>
          <p:nvGraphicFramePr>
            <p:cNvPr id="12" name="Content Placeholder 3"/>
            <p:cNvGraphicFramePr>
              <a:graphicFrameLocks/>
            </p:cNvGraphicFramePr>
            <p:nvPr>
              <p:extLst>
                <p:ext uri="{D42A27DB-BD31-4B8C-83A1-F6EECF244321}">
                  <p14:modId xmlns:p14="http://schemas.microsoft.com/office/powerpoint/2010/main" val="183338403"/>
                </p:ext>
              </p:extLst>
            </p:nvPr>
          </p:nvGraphicFramePr>
          <p:xfrm>
            <a:off x="168660" y="2994398"/>
            <a:ext cx="8806680" cy="3505200"/>
          </p:xfrm>
          <a:graphic>
            <a:graphicData uri="http://schemas.openxmlformats.org/drawingml/2006/table">
              <a:tbl>
                <a:tblPr>
                  <a:tableStyleId>{5940675A-B579-460E-94D1-54222C63F5DA}</a:tableStyleId>
                </a:tblPr>
                <a:tblGrid>
                  <a:gridCol w="2387116">
                    <a:extLst>
                      <a:ext uri="{9D8B030D-6E8A-4147-A177-3AD203B41FA5}">
                        <a16:colId xmlns:a16="http://schemas.microsoft.com/office/drawing/2014/main" val="20000"/>
                      </a:ext>
                    </a:extLst>
                  </a:gridCol>
                  <a:gridCol w="2671594">
                    <a:extLst>
                      <a:ext uri="{9D8B030D-6E8A-4147-A177-3AD203B41FA5}">
                        <a16:colId xmlns:a16="http://schemas.microsoft.com/office/drawing/2014/main" val="20001"/>
                      </a:ext>
                    </a:extLst>
                  </a:gridCol>
                  <a:gridCol w="1800200">
                    <a:extLst>
                      <a:ext uri="{9D8B030D-6E8A-4147-A177-3AD203B41FA5}">
                        <a16:colId xmlns:a16="http://schemas.microsoft.com/office/drawing/2014/main" val="20002"/>
                      </a:ext>
                    </a:extLst>
                  </a:gridCol>
                  <a:gridCol w="1947770">
                    <a:extLst>
                      <a:ext uri="{9D8B030D-6E8A-4147-A177-3AD203B41FA5}">
                        <a16:colId xmlns:a16="http://schemas.microsoft.com/office/drawing/2014/main" val="20003"/>
                      </a:ext>
                    </a:extLst>
                  </a:gridCol>
                </a:tblGrid>
                <a:tr h="158455">
                  <a:tc gridSpan="4">
                    <a:txBody>
                      <a:bodyPr/>
                      <a:lstStyle/>
                      <a:p>
                        <a:pPr marL="0" marR="0" algn="ctr">
                          <a:spcBef>
                            <a:spcPts val="0"/>
                          </a:spcBef>
                          <a:spcAft>
                            <a:spcPts val="0"/>
                          </a:spcAft>
                        </a:pPr>
                        <a:r>
                          <a:rPr lang="en-GB" sz="2000" b="1" dirty="0">
                            <a:solidFill>
                              <a:schemeClr val="tx1"/>
                            </a:solidFill>
                            <a:effectLst/>
                            <a:latin typeface="+mn-lt"/>
                          </a:rPr>
                          <a:t>Substances</a:t>
                        </a:r>
                        <a:r>
                          <a:rPr lang="en-GB" sz="2000" b="1" baseline="0" dirty="0">
                            <a:solidFill>
                              <a:schemeClr val="tx1"/>
                            </a:solidFill>
                            <a:effectLst/>
                            <a:latin typeface="+mn-lt"/>
                          </a:rPr>
                          <a:t> that are transported in and out of cells in humans</a:t>
                        </a:r>
                      </a:p>
                      <a:p>
                        <a:pPr marL="0" marR="0" algn="ctr">
                          <a:spcBef>
                            <a:spcPts val="0"/>
                          </a:spcBef>
                          <a:spcAft>
                            <a:spcPts val="0"/>
                          </a:spcAft>
                        </a:pPr>
                        <a:endParaRPr lang="en-GB" sz="1000" b="1" dirty="0">
                          <a:solidFill>
                            <a:schemeClr val="tx1"/>
                          </a:solidFill>
                          <a:effectLst/>
                          <a:latin typeface="+mn-lt"/>
                        </a:endParaRPr>
                      </a:p>
                    </a:txBody>
                    <a:tcPr marL="0" marR="0" marT="0" marB="0" anchor="ctr">
                      <a:solidFill>
                        <a:schemeClr val="accent6"/>
                      </a:solidFill>
                    </a:tcPr>
                  </a:tc>
                  <a:tc hMerge="1">
                    <a:txBody>
                      <a:bodyPr/>
                      <a:lstStyle/>
                      <a:p>
                        <a:pPr marL="0" marR="0" algn="ctr">
                          <a:spcBef>
                            <a:spcPts val="0"/>
                          </a:spcBef>
                          <a:spcAft>
                            <a:spcPts val="0"/>
                          </a:spcAft>
                        </a:pPr>
                        <a:endParaRPr lang="en-GB" sz="2000" dirty="0">
                          <a:solidFill>
                            <a:srgbClr val="FFFFFF"/>
                          </a:solidFill>
                          <a:effectLst/>
                          <a:latin typeface="+mn-lt"/>
                        </a:endParaRPr>
                      </a:p>
                    </a:txBody>
                    <a:tcPr marL="0" marR="0" marT="0" marB="0" anchor="ctr">
                      <a:solidFill>
                        <a:schemeClr val="accent6"/>
                      </a:solidFill>
                    </a:tcPr>
                  </a:tc>
                  <a:tc hMerge="1">
                    <a:txBody>
                      <a:bodyPr/>
                      <a:lstStyle/>
                      <a:p>
                        <a:pPr marL="0" marR="0" algn="ctr">
                          <a:spcBef>
                            <a:spcPts val="0"/>
                          </a:spcBef>
                          <a:spcAft>
                            <a:spcPts val="0"/>
                          </a:spcAft>
                        </a:pPr>
                        <a:endParaRPr lang="en-GB" sz="2000" dirty="0">
                          <a:solidFill>
                            <a:srgbClr val="FFFFFF"/>
                          </a:solidFill>
                          <a:effectLst/>
                          <a:latin typeface="+mn-lt"/>
                        </a:endParaRPr>
                      </a:p>
                    </a:txBody>
                    <a:tcPr marL="0" marR="0" marT="0" marB="0" anchor="ctr">
                      <a:solidFill>
                        <a:schemeClr val="accent6"/>
                      </a:solidFill>
                    </a:tcPr>
                  </a:tc>
                  <a:tc hMerge="1">
                    <a:txBody>
                      <a:bodyPr/>
                      <a:lstStyle/>
                      <a:p>
                        <a:pPr marL="0" marR="0" algn="ctr">
                          <a:spcBef>
                            <a:spcPts val="0"/>
                          </a:spcBef>
                          <a:spcAft>
                            <a:spcPts val="0"/>
                          </a:spcAft>
                        </a:pPr>
                        <a:endParaRPr lang="en-GB" sz="2000" dirty="0">
                          <a:solidFill>
                            <a:srgbClr val="FFFFFF"/>
                          </a:solidFill>
                          <a:effectLst/>
                          <a:latin typeface="+mn-lt"/>
                        </a:endParaRPr>
                      </a:p>
                    </a:txBody>
                    <a:tcPr marL="0" marR="0" marT="0" marB="0" anchor="ctr">
                      <a:solidFill>
                        <a:schemeClr val="accent6"/>
                      </a:solidFill>
                    </a:tcPr>
                  </a:tc>
                  <a:extLst>
                    <a:ext uri="{0D108BD9-81ED-4DB2-BD59-A6C34878D82A}">
                      <a16:rowId xmlns:a16="http://schemas.microsoft.com/office/drawing/2014/main" val="10000"/>
                    </a:ext>
                  </a:extLst>
                </a:tr>
                <a:tr h="158455">
                  <a:tc>
                    <a:txBody>
                      <a:bodyPr/>
                      <a:lstStyle/>
                      <a:p>
                        <a:pPr marL="0" marR="0" algn="ctr">
                          <a:spcBef>
                            <a:spcPts val="0"/>
                          </a:spcBef>
                          <a:spcAft>
                            <a:spcPts val="0"/>
                          </a:spcAft>
                        </a:pPr>
                        <a:r>
                          <a:rPr lang="en-GB" sz="2000" dirty="0">
                            <a:effectLst/>
                            <a:latin typeface="+mn-lt"/>
                          </a:rPr>
                          <a:t>Location</a:t>
                        </a:r>
                        <a:endParaRPr lang="en-GB" sz="2000" dirty="0">
                          <a:solidFill>
                            <a:srgbClr val="FFFFFF"/>
                          </a:solidFill>
                          <a:effectLst/>
                          <a:latin typeface="+mn-lt"/>
                        </a:endParaRPr>
                      </a:p>
                    </a:txBody>
                    <a:tcPr marL="0" marR="0" marT="0" marB="0" anchor="ctr">
                      <a:solidFill>
                        <a:schemeClr val="accent6"/>
                      </a:solidFill>
                    </a:tcPr>
                  </a:tc>
                  <a:tc>
                    <a:txBody>
                      <a:bodyPr/>
                      <a:lstStyle/>
                      <a:p>
                        <a:pPr marL="0" marR="0" algn="ctr">
                          <a:spcBef>
                            <a:spcPts val="0"/>
                          </a:spcBef>
                          <a:spcAft>
                            <a:spcPts val="0"/>
                          </a:spcAft>
                        </a:pPr>
                        <a:r>
                          <a:rPr lang="en-GB" sz="2000" dirty="0">
                            <a:effectLst/>
                            <a:latin typeface="+mn-lt"/>
                          </a:rPr>
                          <a:t>Particles move</a:t>
                        </a:r>
                        <a:endParaRPr lang="en-GB" sz="2000" dirty="0">
                          <a:solidFill>
                            <a:srgbClr val="FFFFFF"/>
                          </a:solidFill>
                          <a:effectLst/>
                          <a:latin typeface="+mn-lt"/>
                        </a:endParaRPr>
                      </a:p>
                    </a:txBody>
                    <a:tcPr marL="0" marR="0" marT="0" marB="0" anchor="ctr">
                      <a:solidFill>
                        <a:schemeClr val="accent6"/>
                      </a:solidFill>
                    </a:tcPr>
                  </a:tc>
                  <a:tc>
                    <a:txBody>
                      <a:bodyPr/>
                      <a:lstStyle/>
                      <a:p>
                        <a:pPr marL="0" marR="0" algn="ctr">
                          <a:spcBef>
                            <a:spcPts val="0"/>
                          </a:spcBef>
                          <a:spcAft>
                            <a:spcPts val="0"/>
                          </a:spcAft>
                        </a:pPr>
                        <a:r>
                          <a:rPr lang="en-GB" sz="2000" dirty="0">
                            <a:effectLst/>
                            <a:latin typeface="+mn-lt"/>
                          </a:rPr>
                          <a:t>From</a:t>
                        </a:r>
                        <a:endParaRPr lang="en-GB" sz="2000" dirty="0">
                          <a:solidFill>
                            <a:srgbClr val="FFFFFF"/>
                          </a:solidFill>
                          <a:effectLst/>
                          <a:latin typeface="+mn-lt"/>
                        </a:endParaRPr>
                      </a:p>
                    </a:txBody>
                    <a:tcPr marL="0" marR="0" marT="0" marB="0" anchor="ctr">
                      <a:solidFill>
                        <a:schemeClr val="accent6"/>
                      </a:solidFill>
                    </a:tcPr>
                  </a:tc>
                  <a:tc>
                    <a:txBody>
                      <a:bodyPr/>
                      <a:lstStyle/>
                      <a:p>
                        <a:pPr marL="0" marR="0" algn="ctr">
                          <a:spcBef>
                            <a:spcPts val="0"/>
                          </a:spcBef>
                          <a:spcAft>
                            <a:spcPts val="0"/>
                          </a:spcAft>
                        </a:pPr>
                        <a:r>
                          <a:rPr lang="en-GB" sz="2000" dirty="0">
                            <a:effectLst/>
                            <a:latin typeface="+mn-lt"/>
                          </a:rPr>
                          <a:t>To</a:t>
                        </a:r>
                        <a:endParaRPr lang="en-GB" sz="2000" dirty="0">
                          <a:solidFill>
                            <a:srgbClr val="FFFFFF"/>
                          </a:solidFill>
                          <a:effectLst/>
                          <a:latin typeface="+mn-lt"/>
                        </a:endParaRPr>
                      </a:p>
                    </a:txBody>
                    <a:tcPr marL="0" marR="0" marT="0" marB="0" anchor="ctr">
                      <a:solidFill>
                        <a:schemeClr val="accent6"/>
                      </a:solidFill>
                    </a:tcPr>
                  </a:tc>
                  <a:extLst>
                    <a:ext uri="{0D108BD9-81ED-4DB2-BD59-A6C34878D82A}">
                      <a16:rowId xmlns:a16="http://schemas.microsoft.com/office/drawing/2014/main" val="10001"/>
                    </a:ext>
                  </a:extLst>
                </a:tr>
                <a:tr h="914400">
                  <a:tc>
                    <a:txBody>
                      <a:bodyPr/>
                      <a:lstStyle/>
                      <a:p>
                        <a:pPr marL="0" marR="0" algn="l">
                          <a:spcBef>
                            <a:spcPts val="0"/>
                          </a:spcBef>
                          <a:spcAft>
                            <a:spcPts val="0"/>
                          </a:spcAft>
                        </a:pPr>
                        <a:r>
                          <a:rPr lang="en-GB" sz="2000" b="1" dirty="0">
                            <a:effectLst/>
                            <a:latin typeface="+mn-lt"/>
                          </a:rPr>
                          <a:t> Small </a:t>
                        </a:r>
                      </a:p>
                      <a:p>
                        <a:pPr marL="0" marR="0" algn="l">
                          <a:spcBef>
                            <a:spcPts val="0"/>
                          </a:spcBef>
                          <a:spcAft>
                            <a:spcPts val="0"/>
                          </a:spcAft>
                        </a:pPr>
                        <a:r>
                          <a:rPr lang="en-GB" sz="2000" b="1" dirty="0">
                            <a:effectLst/>
                            <a:latin typeface="+mn-lt"/>
                          </a:rPr>
                          <a:t> Intestine</a:t>
                        </a:r>
                      </a:p>
                      <a:p>
                        <a:pPr marL="0" marR="0" algn="l">
                          <a:spcBef>
                            <a:spcPts val="0"/>
                          </a:spcBef>
                          <a:spcAft>
                            <a:spcPts val="0"/>
                          </a:spcAft>
                        </a:pPr>
                        <a:endParaRPr lang="en-GB" sz="2000" b="1" dirty="0">
                          <a:effectLst/>
                          <a:latin typeface="+mn-lt"/>
                        </a:endParaRPr>
                      </a:p>
                    </a:txBody>
                    <a:tcPr marL="0" marR="0" marT="0" marB="0" anchor="ctr"/>
                  </a:tc>
                  <a:tc>
                    <a:txBody>
                      <a:bodyPr/>
                      <a:lstStyle/>
                      <a:p>
                        <a:pPr marL="0" marR="0" algn="ctr">
                          <a:spcBef>
                            <a:spcPts val="0"/>
                          </a:spcBef>
                          <a:spcAft>
                            <a:spcPts val="0"/>
                          </a:spcAft>
                        </a:pPr>
                        <a:r>
                          <a:rPr lang="en-GB" sz="2000" b="1" dirty="0">
                            <a:effectLst/>
                            <a:latin typeface="+mn-lt"/>
                          </a:rPr>
                          <a:t>Digested food e.g. glucose, amino acids</a:t>
                        </a:r>
                        <a:endParaRPr lang="en-GB" sz="2000" b="1" dirty="0">
                          <a:solidFill>
                            <a:srgbClr val="FFFFFF"/>
                          </a:solidFill>
                          <a:effectLst/>
                          <a:latin typeface="+mn-lt"/>
                        </a:endParaRPr>
                      </a:p>
                    </a:txBody>
                    <a:tcPr marL="0" marR="0" marT="0" marB="0" anchor="ctr"/>
                  </a:tc>
                  <a:tc>
                    <a:txBody>
                      <a:bodyPr/>
                      <a:lstStyle/>
                      <a:p>
                        <a:pPr marL="0" marR="0" algn="ctr">
                          <a:spcBef>
                            <a:spcPts val="0"/>
                          </a:spcBef>
                          <a:spcAft>
                            <a:spcPts val="0"/>
                          </a:spcAft>
                        </a:pPr>
                        <a:r>
                          <a:rPr lang="en-GB" sz="2000" b="1" dirty="0">
                            <a:effectLst/>
                            <a:latin typeface="+mn-lt"/>
                          </a:rPr>
                          <a:t>Small intestine </a:t>
                        </a:r>
                        <a:endParaRPr lang="en-GB" sz="2000" b="1" dirty="0">
                          <a:solidFill>
                            <a:srgbClr val="FFFFFF"/>
                          </a:solidFill>
                          <a:effectLst/>
                          <a:latin typeface="+mn-lt"/>
                        </a:endParaRPr>
                      </a:p>
                    </a:txBody>
                    <a:tcPr marL="0" marR="0" marT="0" marB="0" anchor="ctr"/>
                  </a:tc>
                  <a:tc>
                    <a:txBody>
                      <a:bodyPr/>
                      <a:lstStyle/>
                      <a:p>
                        <a:pPr marL="0" marR="0" algn="ctr">
                          <a:spcBef>
                            <a:spcPts val="0"/>
                          </a:spcBef>
                          <a:spcAft>
                            <a:spcPts val="0"/>
                          </a:spcAft>
                        </a:pPr>
                        <a:r>
                          <a:rPr lang="en-GB" sz="2000" b="1" dirty="0">
                            <a:effectLst/>
                            <a:latin typeface="+mn-lt"/>
                          </a:rPr>
                          <a:t>Blood in capillary of villus</a:t>
                        </a:r>
                        <a:endParaRPr lang="en-GB" sz="2000" b="1" dirty="0">
                          <a:solidFill>
                            <a:srgbClr val="FFFFFF"/>
                          </a:solidFill>
                          <a:effectLst/>
                          <a:latin typeface="+mn-lt"/>
                        </a:endParaRPr>
                      </a:p>
                    </a:txBody>
                    <a:tcPr marL="0" marR="0" marT="0" marB="0" anchor="ctr"/>
                  </a:tc>
                  <a:extLst>
                    <a:ext uri="{0D108BD9-81ED-4DB2-BD59-A6C34878D82A}">
                      <a16:rowId xmlns:a16="http://schemas.microsoft.com/office/drawing/2014/main" val="10002"/>
                    </a:ext>
                  </a:extLst>
                </a:tr>
                <a:tr h="914400">
                  <a:tc>
                    <a:txBody>
                      <a:bodyPr/>
                      <a:lstStyle/>
                      <a:p>
                        <a:pPr marL="0" marR="0" algn="l">
                          <a:spcBef>
                            <a:spcPts val="0"/>
                          </a:spcBef>
                          <a:spcAft>
                            <a:spcPts val="0"/>
                          </a:spcAft>
                        </a:pPr>
                        <a:r>
                          <a:rPr lang="en-GB" sz="2000" b="1" dirty="0">
                            <a:effectLst/>
                            <a:latin typeface="+mn-lt"/>
                          </a:rPr>
                          <a:t> Lungs</a:t>
                        </a:r>
                      </a:p>
                      <a:p>
                        <a:pPr marL="0" marR="0" algn="l">
                          <a:spcBef>
                            <a:spcPts val="0"/>
                          </a:spcBef>
                          <a:spcAft>
                            <a:spcPts val="0"/>
                          </a:spcAft>
                        </a:pPr>
                        <a:endParaRPr lang="en-GB" sz="2000" b="1" dirty="0">
                          <a:solidFill>
                            <a:srgbClr val="FFFFFF"/>
                          </a:solidFill>
                          <a:effectLst/>
                          <a:latin typeface="+mn-lt"/>
                        </a:endParaRPr>
                      </a:p>
                    </a:txBody>
                    <a:tcPr marL="0" marR="0" marT="0" marB="0" anchor="ctr"/>
                  </a:tc>
                  <a:tc>
                    <a:txBody>
                      <a:bodyPr/>
                      <a:lstStyle/>
                      <a:p>
                        <a:pPr marL="0" marR="0" algn="ctr">
                          <a:spcBef>
                            <a:spcPts val="0"/>
                          </a:spcBef>
                          <a:spcAft>
                            <a:spcPts val="0"/>
                          </a:spcAft>
                        </a:pPr>
                        <a:r>
                          <a:rPr lang="en-GB" sz="2000" b="1" dirty="0">
                            <a:effectLst/>
                            <a:latin typeface="+mn-lt"/>
                          </a:rPr>
                          <a:t>Oxygen </a:t>
                        </a:r>
                        <a:endParaRPr lang="en-GB" sz="2000" b="1" dirty="0">
                          <a:solidFill>
                            <a:srgbClr val="FFFFFF"/>
                          </a:solidFill>
                          <a:effectLst/>
                          <a:latin typeface="+mn-lt"/>
                        </a:endParaRPr>
                      </a:p>
                    </a:txBody>
                    <a:tcPr marL="0" marR="0" marT="0" marB="0" anchor="ctr"/>
                  </a:tc>
                  <a:tc>
                    <a:txBody>
                      <a:bodyPr/>
                      <a:lstStyle/>
                      <a:p>
                        <a:pPr marL="0" marR="0" algn="ctr">
                          <a:spcBef>
                            <a:spcPts val="0"/>
                          </a:spcBef>
                          <a:spcAft>
                            <a:spcPts val="0"/>
                          </a:spcAft>
                        </a:pPr>
                        <a:r>
                          <a:rPr lang="en-GB" sz="2000" b="1" dirty="0">
                            <a:effectLst/>
                            <a:latin typeface="+mn-lt"/>
                          </a:rPr>
                          <a:t>Alveolar air space</a:t>
                        </a:r>
                        <a:endParaRPr lang="en-GB" sz="2000" b="1" dirty="0">
                          <a:solidFill>
                            <a:srgbClr val="FFFFFF"/>
                          </a:solidFill>
                          <a:effectLst/>
                          <a:latin typeface="+mn-lt"/>
                        </a:endParaRPr>
                      </a:p>
                    </a:txBody>
                    <a:tcPr marL="0" marR="0" marT="0" marB="0" anchor="ctr"/>
                  </a:tc>
                  <a:tc>
                    <a:txBody>
                      <a:bodyPr/>
                      <a:lstStyle/>
                      <a:p>
                        <a:pPr marL="0" marR="0" algn="ctr">
                          <a:spcBef>
                            <a:spcPts val="0"/>
                          </a:spcBef>
                          <a:spcAft>
                            <a:spcPts val="0"/>
                          </a:spcAft>
                        </a:pPr>
                        <a:r>
                          <a:rPr lang="en-GB" sz="2000" b="1" dirty="0">
                            <a:effectLst/>
                            <a:latin typeface="+mn-lt"/>
                          </a:rPr>
                          <a:t>Blood circulating around the lungs</a:t>
                        </a:r>
                        <a:endParaRPr lang="en-GB" sz="2000" b="1" dirty="0">
                          <a:solidFill>
                            <a:srgbClr val="FFFFFF"/>
                          </a:solidFill>
                          <a:effectLst/>
                          <a:latin typeface="+mn-lt"/>
                        </a:endParaRPr>
                      </a:p>
                    </a:txBody>
                    <a:tcPr marL="0" marR="0" marT="0" marB="0" anchor="ctr"/>
                  </a:tc>
                  <a:extLst>
                    <a:ext uri="{0D108BD9-81ED-4DB2-BD59-A6C34878D82A}">
                      <a16:rowId xmlns:a16="http://schemas.microsoft.com/office/drawing/2014/main" val="10003"/>
                    </a:ext>
                  </a:extLst>
                </a:tr>
                <a:tr h="914400">
                  <a:tc>
                    <a:txBody>
                      <a:bodyPr/>
                      <a:lstStyle/>
                      <a:p>
                        <a:pPr marL="0" marR="0" algn="l">
                          <a:spcBef>
                            <a:spcPts val="0"/>
                          </a:spcBef>
                          <a:spcAft>
                            <a:spcPts val="0"/>
                          </a:spcAft>
                        </a:pPr>
                        <a:r>
                          <a:rPr lang="en-GB" sz="2000" b="1" dirty="0">
                            <a:solidFill>
                              <a:schemeClr val="tx1"/>
                            </a:solidFill>
                            <a:effectLst/>
                            <a:latin typeface="+mn-lt"/>
                          </a:rPr>
                          <a:t> Kidneys</a:t>
                        </a:r>
                      </a:p>
                    </a:txBody>
                    <a:tcPr marL="0" marR="0" marT="0" marB="0" anchor="ctr"/>
                  </a:tc>
                  <a:tc>
                    <a:txBody>
                      <a:bodyPr/>
                      <a:lstStyle/>
                      <a:p>
                        <a:pPr marL="0" marR="0" algn="ctr">
                          <a:spcBef>
                            <a:spcPts val="0"/>
                          </a:spcBef>
                          <a:spcAft>
                            <a:spcPts val="0"/>
                          </a:spcAft>
                        </a:pPr>
                        <a:r>
                          <a:rPr lang="en-GB" sz="2000" b="1" dirty="0">
                            <a:solidFill>
                              <a:schemeClr val="tx1"/>
                            </a:solidFill>
                            <a:effectLst/>
                            <a:latin typeface="+mn-lt"/>
                          </a:rPr>
                          <a:t>Urea</a:t>
                        </a:r>
                      </a:p>
                    </a:txBody>
                    <a:tcPr marL="0" marR="0" marT="0" marB="0" anchor="ctr"/>
                  </a:tc>
                  <a:tc>
                    <a:txBody>
                      <a:bodyPr/>
                      <a:lstStyle/>
                      <a:p>
                        <a:pPr marL="0" marR="0" algn="ctr">
                          <a:spcBef>
                            <a:spcPts val="0"/>
                          </a:spcBef>
                          <a:spcAft>
                            <a:spcPts val="0"/>
                          </a:spcAft>
                        </a:pPr>
                        <a:r>
                          <a:rPr lang="en-GB" sz="2000" b="1" dirty="0">
                            <a:solidFill>
                              <a:schemeClr val="tx1"/>
                            </a:solidFill>
                            <a:effectLst/>
                            <a:latin typeface="+mn-lt"/>
                          </a:rPr>
                          <a:t>Cells</a:t>
                        </a:r>
                      </a:p>
                    </a:txBody>
                    <a:tcPr marL="0" marR="0" marT="0" marB="0" anchor="ctr"/>
                  </a:tc>
                  <a:tc>
                    <a:txBody>
                      <a:bodyPr/>
                      <a:lstStyle/>
                      <a:p>
                        <a:pPr marL="0" marR="0" algn="ctr">
                          <a:spcBef>
                            <a:spcPts val="0"/>
                          </a:spcBef>
                          <a:spcAft>
                            <a:spcPts val="0"/>
                          </a:spcAft>
                        </a:pPr>
                        <a:r>
                          <a:rPr lang="en-GB" sz="2000" b="1" dirty="0">
                            <a:solidFill>
                              <a:schemeClr val="tx1"/>
                            </a:solidFill>
                            <a:effectLst/>
                            <a:latin typeface="+mn-lt"/>
                          </a:rPr>
                          <a:t>Blood plasma</a:t>
                        </a:r>
                      </a:p>
                    </a:txBody>
                    <a:tcPr marL="0" marR="0" marT="0" marB="0" anchor="ctr"/>
                  </a:tc>
                  <a:extLst>
                    <a:ext uri="{0D108BD9-81ED-4DB2-BD59-A6C34878D82A}">
                      <a16:rowId xmlns:a16="http://schemas.microsoft.com/office/drawing/2014/main" val="10004"/>
                    </a:ext>
                  </a:extLst>
                </a:tr>
              </a:tbl>
            </a:graphicData>
          </a:graphic>
        </p:graphicFrame>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03943" y="4456512"/>
              <a:ext cx="1008492" cy="1071053"/>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33855" t="18188" r="26092" b="4118"/>
            <a:stretch/>
          </p:blipFill>
          <p:spPr>
            <a:xfrm>
              <a:off x="1449074" y="3784423"/>
              <a:ext cx="518230" cy="841058"/>
            </a:xfrm>
            <a:prstGeom prst="rect">
              <a:avLst/>
            </a:prstGeom>
          </p:spPr>
        </p:pic>
        <p:pic>
          <p:nvPicPr>
            <p:cNvPr id="9" name="Picture 8"/>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49074" y="5618053"/>
              <a:ext cx="577830" cy="791057"/>
            </a:xfrm>
            <a:prstGeom prst="rect">
              <a:avLst/>
            </a:prstGeom>
          </p:spPr>
        </p:pic>
      </p:grpSp>
    </p:spTree>
    <p:extLst>
      <p:ext uri="{BB962C8B-B14F-4D97-AF65-F5344CB8AC3E}">
        <p14:creationId xmlns:p14="http://schemas.microsoft.com/office/powerpoint/2010/main" val="3498979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3" name="Rectangle 2"/>
          <p:cNvSpPr/>
          <p:nvPr/>
        </p:nvSpPr>
        <p:spPr>
          <a:xfrm>
            <a:off x="111522" y="687923"/>
            <a:ext cx="9032478" cy="5632311"/>
          </a:xfrm>
          <a:prstGeom prst="rect">
            <a:avLst/>
          </a:prstGeom>
        </p:spPr>
        <p:txBody>
          <a:bodyPr wrap="square">
            <a:spAutoFit/>
          </a:bodyPr>
          <a:lstStyle/>
          <a:p>
            <a:r>
              <a:rPr lang="en-US" sz="2000" dirty="0"/>
              <a:t>Factors which affect the rate of diffusion.</a:t>
            </a:r>
          </a:p>
          <a:p>
            <a:r>
              <a:rPr lang="en-US" sz="2000" b="1" u="sng" dirty="0">
                <a:solidFill>
                  <a:schemeClr val="accent6">
                    <a:lumMod val="75000"/>
                  </a:schemeClr>
                </a:solidFill>
              </a:rPr>
              <a:t>The concentration gradient:</a:t>
            </a:r>
          </a:p>
          <a:p>
            <a:r>
              <a:rPr lang="en-GB" sz="2000" dirty="0"/>
              <a:t>A </a:t>
            </a:r>
            <a:r>
              <a:rPr lang="en-GB" sz="2000" b="1" dirty="0">
                <a:solidFill>
                  <a:schemeClr val="accent6">
                    <a:lumMod val="75000"/>
                  </a:schemeClr>
                </a:solidFill>
              </a:rPr>
              <a:t>difference</a:t>
            </a:r>
            <a:r>
              <a:rPr lang="en-GB" sz="2000" dirty="0">
                <a:solidFill>
                  <a:schemeClr val="accent6">
                    <a:lumMod val="75000"/>
                  </a:schemeClr>
                </a:solidFill>
              </a:rPr>
              <a:t> </a:t>
            </a:r>
            <a:r>
              <a:rPr lang="en-GB" sz="2000" dirty="0"/>
              <a:t>in </a:t>
            </a:r>
            <a:r>
              <a:rPr lang="en-GB" sz="2000" b="1" dirty="0">
                <a:solidFill>
                  <a:schemeClr val="accent6">
                    <a:lumMod val="75000"/>
                  </a:schemeClr>
                </a:solidFill>
              </a:rPr>
              <a:t>concentration</a:t>
            </a:r>
            <a:r>
              <a:rPr lang="en-GB" sz="2000" dirty="0">
                <a:solidFill>
                  <a:schemeClr val="accent6">
                    <a:lumMod val="75000"/>
                  </a:schemeClr>
                </a:solidFill>
              </a:rPr>
              <a:t> </a:t>
            </a:r>
            <a:r>
              <a:rPr lang="en-GB" sz="2000" dirty="0"/>
              <a:t>between </a:t>
            </a:r>
          </a:p>
          <a:p>
            <a:r>
              <a:rPr lang="en-GB" sz="2000" dirty="0"/>
              <a:t>two </a:t>
            </a:r>
            <a:r>
              <a:rPr lang="en-GB" sz="2000" b="1" dirty="0">
                <a:solidFill>
                  <a:schemeClr val="accent6">
                    <a:lumMod val="75000"/>
                  </a:schemeClr>
                </a:solidFill>
              </a:rPr>
              <a:t>areas next </a:t>
            </a:r>
            <a:r>
              <a:rPr lang="en-GB" sz="2000" dirty="0"/>
              <a:t>to each other. Particles</a:t>
            </a:r>
          </a:p>
          <a:p>
            <a:r>
              <a:rPr lang="en-GB" sz="2000" dirty="0"/>
              <a:t>will move </a:t>
            </a:r>
            <a:r>
              <a:rPr lang="en-GB" sz="2000" b="1" dirty="0">
                <a:solidFill>
                  <a:schemeClr val="accent6">
                    <a:lumMod val="75000"/>
                  </a:schemeClr>
                </a:solidFill>
              </a:rPr>
              <a:t>down</a:t>
            </a:r>
            <a:r>
              <a:rPr lang="en-GB" sz="2000" dirty="0">
                <a:solidFill>
                  <a:schemeClr val="accent6">
                    <a:lumMod val="75000"/>
                  </a:schemeClr>
                </a:solidFill>
              </a:rPr>
              <a:t> </a:t>
            </a:r>
            <a:r>
              <a:rPr lang="en-GB" sz="2000" dirty="0"/>
              <a:t>the concentration </a:t>
            </a:r>
          </a:p>
          <a:p>
            <a:r>
              <a:rPr lang="en-GB" sz="2000" b="1" dirty="0">
                <a:solidFill>
                  <a:schemeClr val="accent6">
                    <a:lumMod val="75000"/>
                  </a:schemeClr>
                </a:solidFill>
              </a:rPr>
              <a:t>gradient from high to low</a:t>
            </a:r>
            <a:r>
              <a:rPr lang="en-GB" sz="2000" b="1" dirty="0"/>
              <a:t>. </a:t>
            </a:r>
          </a:p>
          <a:p>
            <a:pPr marL="342900" indent="-342900">
              <a:buFont typeface="Arial" charset="0"/>
              <a:buChar char="•"/>
            </a:pPr>
            <a:endParaRPr lang="en-US" sz="900" dirty="0"/>
          </a:p>
          <a:p>
            <a:r>
              <a:rPr lang="en-US" sz="2000" b="1" u="sng" dirty="0">
                <a:solidFill>
                  <a:schemeClr val="accent6">
                    <a:lumMod val="75000"/>
                  </a:schemeClr>
                </a:solidFill>
              </a:rPr>
              <a:t>The temperature: </a:t>
            </a:r>
          </a:p>
          <a:p>
            <a:r>
              <a:rPr lang="en-US" sz="2000" dirty="0"/>
              <a:t>As the </a:t>
            </a:r>
            <a:r>
              <a:rPr lang="en-US" sz="2000" b="1" dirty="0">
                <a:solidFill>
                  <a:schemeClr val="accent6">
                    <a:lumMod val="75000"/>
                  </a:schemeClr>
                </a:solidFill>
              </a:rPr>
              <a:t>temperature</a:t>
            </a:r>
            <a:r>
              <a:rPr lang="en-US" sz="2000" dirty="0">
                <a:solidFill>
                  <a:schemeClr val="accent6">
                    <a:lumMod val="75000"/>
                  </a:schemeClr>
                </a:solidFill>
              </a:rPr>
              <a:t> </a:t>
            </a:r>
            <a:r>
              <a:rPr lang="en-US" sz="2000" dirty="0"/>
              <a:t>increases, the particles</a:t>
            </a:r>
          </a:p>
          <a:p>
            <a:r>
              <a:rPr lang="en-US" sz="2000" dirty="0"/>
              <a:t>in a gas or liquid gain </a:t>
            </a:r>
            <a:r>
              <a:rPr lang="en-US" sz="2000" b="1" dirty="0">
                <a:solidFill>
                  <a:schemeClr val="accent6">
                    <a:lumMod val="75000"/>
                  </a:schemeClr>
                </a:solidFill>
              </a:rPr>
              <a:t>more energy </a:t>
            </a:r>
          </a:p>
          <a:p>
            <a:r>
              <a:rPr lang="en-US" sz="2000" dirty="0"/>
              <a:t>so they move </a:t>
            </a:r>
            <a:r>
              <a:rPr lang="en-US" sz="2000" b="1" dirty="0">
                <a:solidFill>
                  <a:schemeClr val="accent6">
                    <a:lumMod val="75000"/>
                  </a:schemeClr>
                </a:solidFill>
              </a:rPr>
              <a:t>faster</a:t>
            </a:r>
            <a:r>
              <a:rPr lang="en-US" sz="2000" dirty="0"/>
              <a:t>. The </a:t>
            </a:r>
            <a:r>
              <a:rPr lang="en-US" sz="2000" b="1" dirty="0">
                <a:solidFill>
                  <a:schemeClr val="accent6">
                    <a:lumMod val="75000"/>
                  </a:schemeClr>
                </a:solidFill>
              </a:rPr>
              <a:t>hotter</a:t>
            </a:r>
            <a:r>
              <a:rPr lang="en-US" sz="2000" dirty="0">
                <a:solidFill>
                  <a:schemeClr val="accent6">
                    <a:lumMod val="75000"/>
                  </a:schemeClr>
                </a:solidFill>
              </a:rPr>
              <a:t> </a:t>
            </a:r>
            <a:r>
              <a:rPr lang="en-US" sz="2000" dirty="0"/>
              <a:t>it is the </a:t>
            </a:r>
          </a:p>
          <a:p>
            <a:r>
              <a:rPr lang="en-US" sz="2000" b="1" dirty="0">
                <a:solidFill>
                  <a:schemeClr val="accent6">
                    <a:lumMod val="75000"/>
                  </a:schemeClr>
                </a:solidFill>
              </a:rPr>
              <a:t>faster</a:t>
            </a:r>
            <a:r>
              <a:rPr lang="en-US" sz="2000" dirty="0"/>
              <a:t> the rate of diffusion.</a:t>
            </a:r>
          </a:p>
          <a:p>
            <a:endParaRPr lang="en-US" sz="1100" dirty="0"/>
          </a:p>
          <a:p>
            <a:r>
              <a:rPr lang="en-US" sz="2000" b="1" u="sng" dirty="0">
                <a:solidFill>
                  <a:schemeClr val="accent6">
                    <a:lumMod val="75000"/>
                  </a:schemeClr>
                </a:solidFill>
              </a:rPr>
              <a:t>The surface area of the membrane:</a:t>
            </a:r>
          </a:p>
          <a:p>
            <a:r>
              <a:rPr lang="en-US" sz="2000" dirty="0"/>
              <a:t>A </a:t>
            </a:r>
            <a:r>
              <a:rPr lang="en-US" sz="2000" b="1" dirty="0">
                <a:solidFill>
                  <a:schemeClr val="accent6">
                    <a:lumMod val="75000"/>
                  </a:schemeClr>
                </a:solidFill>
              </a:rPr>
              <a:t>single-celled organism </a:t>
            </a:r>
            <a:r>
              <a:rPr lang="en-US" sz="2000" dirty="0"/>
              <a:t>has a</a:t>
            </a:r>
          </a:p>
          <a:p>
            <a:r>
              <a:rPr lang="en-US" sz="2000" dirty="0"/>
              <a:t>large surface area compared to its </a:t>
            </a:r>
          </a:p>
          <a:p>
            <a:r>
              <a:rPr lang="en-US" sz="2000" dirty="0"/>
              <a:t>volume. This allows sufficient </a:t>
            </a:r>
            <a:r>
              <a:rPr lang="en-US" sz="2000" b="1" dirty="0">
                <a:solidFill>
                  <a:schemeClr val="accent6">
                    <a:lumMod val="75000"/>
                  </a:schemeClr>
                </a:solidFill>
              </a:rPr>
              <a:t>transport</a:t>
            </a:r>
            <a:r>
              <a:rPr lang="en-US" sz="2000" dirty="0"/>
              <a:t> of </a:t>
            </a:r>
          </a:p>
          <a:p>
            <a:r>
              <a:rPr lang="en-US" sz="2000" dirty="0"/>
              <a:t>molecules into and out of the cell</a:t>
            </a:r>
          </a:p>
          <a:p>
            <a:r>
              <a:rPr lang="en-US" sz="2000" dirty="0"/>
              <a:t>to meet the </a:t>
            </a:r>
            <a:r>
              <a:rPr lang="en-US" sz="2000" b="1" dirty="0">
                <a:solidFill>
                  <a:schemeClr val="accent6">
                    <a:lumMod val="75000"/>
                  </a:schemeClr>
                </a:solidFill>
              </a:rPr>
              <a:t>needs</a:t>
            </a:r>
            <a:r>
              <a:rPr lang="en-US" sz="2000" dirty="0">
                <a:solidFill>
                  <a:schemeClr val="accent6">
                    <a:lumMod val="75000"/>
                  </a:schemeClr>
                </a:solidFill>
              </a:rPr>
              <a:t> </a:t>
            </a:r>
            <a:r>
              <a:rPr lang="en-US" sz="2000" dirty="0"/>
              <a:t>of the organism.</a:t>
            </a:r>
            <a:endParaRPr lang="en-US" sz="2000" dirty="0">
              <a:effectLst/>
            </a:endParaRPr>
          </a:p>
        </p:txBody>
      </p:sp>
      <p:pic>
        <p:nvPicPr>
          <p:cNvPr id="7" name="Picture 6"/>
          <p:cNvPicPr>
            <a:picLocks noChangeAspect="1"/>
          </p:cNvPicPr>
          <p:nvPr/>
        </p:nvPicPr>
        <p:blipFill>
          <a:blip r:embed="rId3" cstate="print"/>
          <a:stretch>
            <a:fillRect/>
          </a:stretch>
        </p:blipFill>
        <p:spPr>
          <a:xfrm>
            <a:off x="4309551" y="614837"/>
            <a:ext cx="4736095" cy="2407336"/>
          </a:xfrm>
          <a:prstGeom prst="rect">
            <a:avLst/>
          </a:prstGeom>
        </p:spPr>
      </p:pic>
      <p:sp>
        <p:nvSpPr>
          <p:cNvPr id="78" name="Rectangle 77"/>
          <p:cNvSpPr/>
          <p:nvPr/>
        </p:nvSpPr>
        <p:spPr>
          <a:xfrm>
            <a:off x="5269249" y="622171"/>
            <a:ext cx="3923928" cy="892552"/>
          </a:xfrm>
          <a:prstGeom prst="rect">
            <a:avLst/>
          </a:prstGeom>
        </p:spPr>
        <p:txBody>
          <a:bodyPr wrap="square">
            <a:spAutoFit/>
          </a:bodyPr>
          <a:lstStyle/>
          <a:p>
            <a:pPr algn="ctr"/>
            <a:r>
              <a:rPr lang="en-GB" sz="1600" dirty="0"/>
              <a:t>The </a:t>
            </a:r>
            <a:r>
              <a:rPr lang="en-GB" b="1" dirty="0">
                <a:solidFill>
                  <a:schemeClr val="accent6">
                    <a:lumMod val="75000"/>
                  </a:schemeClr>
                </a:solidFill>
              </a:rPr>
              <a:t>larger</a:t>
            </a:r>
            <a:r>
              <a:rPr lang="en-GB" dirty="0">
                <a:solidFill>
                  <a:schemeClr val="accent6">
                    <a:lumMod val="75000"/>
                  </a:schemeClr>
                </a:solidFill>
              </a:rPr>
              <a:t> </a:t>
            </a:r>
            <a:r>
              <a:rPr lang="en-GB" sz="1600" dirty="0"/>
              <a:t>the </a:t>
            </a:r>
            <a:r>
              <a:rPr lang="en-GB" sz="1600" b="1" dirty="0">
                <a:solidFill>
                  <a:schemeClr val="accent6">
                    <a:lumMod val="75000"/>
                  </a:schemeClr>
                </a:solidFill>
              </a:rPr>
              <a:t>difference in concentration</a:t>
            </a:r>
            <a:r>
              <a:rPr lang="en-GB" sz="1600" dirty="0">
                <a:solidFill>
                  <a:schemeClr val="accent6">
                    <a:lumMod val="75000"/>
                  </a:schemeClr>
                </a:solidFill>
              </a:rPr>
              <a:t> </a:t>
            </a:r>
            <a:r>
              <a:rPr lang="en-GB" sz="1600" dirty="0"/>
              <a:t>the </a:t>
            </a:r>
            <a:r>
              <a:rPr lang="en-GB" sz="1600" b="1" dirty="0">
                <a:solidFill>
                  <a:schemeClr val="accent6">
                    <a:lumMod val="75000"/>
                  </a:schemeClr>
                </a:solidFill>
              </a:rPr>
              <a:t>faster</a:t>
            </a:r>
            <a:r>
              <a:rPr lang="en-GB" sz="1600" dirty="0">
                <a:solidFill>
                  <a:schemeClr val="accent6">
                    <a:lumMod val="75000"/>
                  </a:schemeClr>
                </a:solidFill>
              </a:rPr>
              <a:t> </a:t>
            </a:r>
            <a:r>
              <a:rPr lang="en-GB" sz="1600" dirty="0"/>
              <a:t>the rate of </a:t>
            </a:r>
            <a:r>
              <a:rPr lang="en-GB" sz="1600" b="1" dirty="0">
                <a:solidFill>
                  <a:schemeClr val="accent6">
                    <a:lumMod val="75000"/>
                  </a:schemeClr>
                </a:solidFill>
              </a:rPr>
              <a:t>diffusion</a:t>
            </a:r>
            <a:r>
              <a:rPr lang="en-GB" sz="1600" dirty="0"/>
              <a:t>. </a:t>
            </a:r>
          </a:p>
          <a:p>
            <a:pPr marL="342900" indent="-342900" algn="ctr">
              <a:buFont typeface="Arial" charset="0"/>
              <a:buChar char="•"/>
            </a:pPr>
            <a:endParaRPr lang="en-US" sz="1600" dirty="0"/>
          </a:p>
        </p:txBody>
      </p:sp>
      <p:pic>
        <p:nvPicPr>
          <p:cNvPr id="79" name="Picture 78"/>
          <p:cNvPicPr>
            <a:picLocks noChangeAspect="1"/>
          </p:cNvPicPr>
          <p:nvPr/>
        </p:nvPicPr>
        <p:blipFill>
          <a:blip r:embed="rId4" cstate="print"/>
          <a:stretch>
            <a:fillRect/>
          </a:stretch>
        </p:blipFill>
        <p:spPr>
          <a:xfrm>
            <a:off x="5549717" y="2979106"/>
            <a:ext cx="2832589" cy="975670"/>
          </a:xfrm>
          <a:prstGeom prst="rect">
            <a:avLst/>
          </a:prstGeom>
        </p:spPr>
      </p:pic>
      <p:sp>
        <p:nvSpPr>
          <p:cNvPr id="81" name="TextBox 80"/>
          <p:cNvSpPr txBox="1"/>
          <p:nvPr/>
        </p:nvSpPr>
        <p:spPr>
          <a:xfrm>
            <a:off x="5348804" y="3879855"/>
            <a:ext cx="4355976" cy="307777"/>
          </a:xfrm>
          <a:prstGeom prst="rect">
            <a:avLst/>
          </a:prstGeom>
          <a:noFill/>
        </p:spPr>
        <p:txBody>
          <a:bodyPr wrap="square" rtlCol="0">
            <a:spAutoFit/>
          </a:bodyPr>
          <a:lstStyle/>
          <a:p>
            <a:r>
              <a:rPr lang="en-GB" sz="1400" dirty="0"/>
              <a:t>Beetroot in different temperatures of water</a:t>
            </a:r>
          </a:p>
        </p:txBody>
      </p:sp>
      <p:pic>
        <p:nvPicPr>
          <p:cNvPr id="4" name="Picture 3"/>
          <p:cNvPicPr>
            <a:picLocks noChangeAspect="1"/>
          </p:cNvPicPr>
          <p:nvPr/>
        </p:nvPicPr>
        <p:blipFill rotWithShape="1">
          <a:blip r:embed="rId5" cstate="print">
            <a:clrChange>
              <a:clrFrom>
                <a:srgbClr val="FFFFFF"/>
              </a:clrFrom>
              <a:clrTo>
                <a:srgbClr val="FFFFFF">
                  <a:alpha val="0"/>
                </a:srgbClr>
              </a:clrTo>
            </a:clrChange>
          </a:blip>
          <a:srcRect b="8203"/>
          <a:stretch/>
        </p:blipFill>
        <p:spPr>
          <a:xfrm>
            <a:off x="4860032" y="4187632"/>
            <a:ext cx="4080914" cy="2341346"/>
          </a:xfrm>
          <a:prstGeom prst="rect">
            <a:avLst/>
          </a:prstGeom>
        </p:spPr>
      </p:pic>
      <p:sp>
        <p:nvSpPr>
          <p:cNvPr id="11" name="Title 1"/>
          <p:cNvSpPr txBox="1">
            <a:spLocks/>
          </p:cNvSpPr>
          <p:nvPr/>
        </p:nvSpPr>
        <p:spPr>
          <a:xfrm>
            <a:off x="1619672" y="0"/>
            <a:ext cx="7524328" cy="657041"/>
          </a:xfrm>
          <a:prstGeom prst="rect">
            <a:avLst/>
          </a:prstGeom>
        </p:spPr>
        <p:txBody>
          <a:bodyPr vert="horz" lIns="91440" tIns="45720" rIns="91440" bIns="45720" rtlCol="0" anchor="ctr">
            <a:noAutofit/>
          </a:bodyPr>
          <a:lstStyle/>
          <a:p>
            <a:pPr marL="342900" marR="0" lvl="1" indent="0" algn="r" defTabSz="342900" rtl="0" eaLnBrk="1" fontAlgn="auto" latinLnBrk="0" hangingPunct="1">
              <a:lnSpc>
                <a:spcPct val="100000"/>
              </a:lnSpc>
              <a:spcBef>
                <a:spcPct val="20000"/>
              </a:spcBef>
              <a:spcAft>
                <a:spcPts val="0"/>
              </a:spcAft>
              <a:buClrTx/>
              <a:buSzTx/>
              <a:buFontTx/>
              <a:buNone/>
              <a:tabLst/>
              <a:defRPr/>
            </a:pPr>
            <a:r>
              <a:rPr kumimoji="0" lang="en-US" sz="2400" b="1" i="0" u="none" strike="noStrike" kern="0" cap="none" spc="0" normalizeH="0" baseline="0" noProof="0" dirty="0">
                <a:ln>
                  <a:noFill/>
                </a:ln>
                <a:solidFill>
                  <a:schemeClr val="accent6"/>
                </a:solidFill>
                <a:effectLst/>
                <a:uLnTx/>
                <a:uFillTx/>
              </a:rPr>
              <a:t>Key concepts in biology part 5 - Diffusion</a:t>
            </a:r>
          </a:p>
        </p:txBody>
      </p:sp>
    </p:spTree>
    <p:extLst>
      <p:ext uri="{BB962C8B-B14F-4D97-AF65-F5344CB8AC3E}">
        <p14:creationId xmlns:p14="http://schemas.microsoft.com/office/powerpoint/2010/main" val="18379889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cstate="print"/>
          <a:stretch>
            <a:fillRect/>
          </a:stretch>
        </p:blipFill>
        <p:spPr>
          <a:xfrm>
            <a:off x="4684272" y="1032025"/>
            <a:ext cx="5039054" cy="3878018"/>
          </a:xfrm>
          <a:prstGeom prst="rect">
            <a:avLst/>
          </a:prstGeom>
        </p:spPr>
      </p:pic>
      <p:sp>
        <p:nvSpPr>
          <p:cNvPr id="3" name="Rectangle 2"/>
          <p:cNvSpPr/>
          <p:nvPr/>
        </p:nvSpPr>
        <p:spPr>
          <a:xfrm>
            <a:off x="139148" y="745483"/>
            <a:ext cx="4545124" cy="5693866"/>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US" sz="2000" b="1" dirty="0">
                <a:solidFill>
                  <a:schemeClr val="tx1"/>
                </a:solidFill>
              </a:rPr>
              <a:t>Osmosis is the </a:t>
            </a:r>
            <a:r>
              <a:rPr lang="en-US" sz="2000" b="1" dirty="0">
                <a:solidFill>
                  <a:schemeClr val="accent6">
                    <a:lumMod val="75000"/>
                  </a:schemeClr>
                </a:solidFill>
              </a:rPr>
              <a:t>diffusion</a:t>
            </a:r>
            <a:r>
              <a:rPr lang="en-US" sz="2000" b="1" dirty="0">
                <a:solidFill>
                  <a:schemeClr val="tx1"/>
                </a:solidFill>
              </a:rPr>
              <a:t> of </a:t>
            </a:r>
            <a:r>
              <a:rPr lang="en-US" sz="2000" b="1" dirty="0">
                <a:solidFill>
                  <a:schemeClr val="accent6">
                    <a:lumMod val="75000"/>
                  </a:schemeClr>
                </a:solidFill>
              </a:rPr>
              <a:t>water</a:t>
            </a:r>
            <a:r>
              <a:rPr lang="en-US" sz="2000" b="1" dirty="0">
                <a:solidFill>
                  <a:schemeClr val="tx1"/>
                </a:solidFill>
              </a:rPr>
              <a:t> from a </a:t>
            </a:r>
            <a:r>
              <a:rPr lang="en-US" sz="2000" b="1" dirty="0">
                <a:solidFill>
                  <a:schemeClr val="accent6">
                    <a:lumMod val="75000"/>
                  </a:schemeClr>
                </a:solidFill>
              </a:rPr>
              <a:t>dilute solution </a:t>
            </a:r>
            <a:r>
              <a:rPr lang="en-US" sz="2000" b="1" dirty="0">
                <a:solidFill>
                  <a:schemeClr val="tx1"/>
                </a:solidFill>
              </a:rPr>
              <a:t>to a </a:t>
            </a:r>
            <a:r>
              <a:rPr lang="en-US" sz="2000" b="1" dirty="0">
                <a:solidFill>
                  <a:schemeClr val="accent6">
                    <a:lumMod val="75000"/>
                  </a:schemeClr>
                </a:solidFill>
              </a:rPr>
              <a:t>concentrated</a:t>
            </a:r>
            <a:r>
              <a:rPr lang="en-US" sz="2000" b="1" dirty="0">
                <a:solidFill>
                  <a:schemeClr val="tx1"/>
                </a:solidFill>
              </a:rPr>
              <a:t> solution </a:t>
            </a:r>
            <a:r>
              <a:rPr lang="en-US" sz="2000" b="1" dirty="0">
                <a:solidFill>
                  <a:schemeClr val="accent6">
                    <a:lumMod val="75000"/>
                  </a:schemeClr>
                </a:solidFill>
              </a:rPr>
              <a:t>through</a:t>
            </a:r>
            <a:r>
              <a:rPr lang="en-US" sz="2000" b="1" dirty="0">
                <a:solidFill>
                  <a:schemeClr val="tx1"/>
                </a:solidFill>
              </a:rPr>
              <a:t> a </a:t>
            </a:r>
            <a:r>
              <a:rPr lang="en-US" sz="2000" b="1" dirty="0">
                <a:solidFill>
                  <a:schemeClr val="accent6">
                    <a:lumMod val="75000"/>
                  </a:schemeClr>
                </a:solidFill>
              </a:rPr>
              <a:t>partially permeable </a:t>
            </a:r>
            <a:r>
              <a:rPr lang="en-US" sz="2000" b="1" dirty="0">
                <a:solidFill>
                  <a:schemeClr val="tx1"/>
                </a:solidFill>
              </a:rPr>
              <a:t>membrane.</a:t>
            </a:r>
          </a:p>
          <a:p>
            <a:pPr algn="ctr"/>
            <a:endParaRPr lang="en-US" sz="2000" b="1" dirty="0">
              <a:solidFill>
                <a:schemeClr val="tx1"/>
              </a:solidFill>
            </a:endParaRPr>
          </a:p>
          <a:p>
            <a:pPr algn="ctr"/>
            <a:endParaRPr lang="en-US" sz="2400" b="1" dirty="0">
              <a:solidFill>
                <a:schemeClr val="tx1"/>
              </a:solidFill>
              <a:effectLst/>
            </a:endParaRPr>
          </a:p>
          <a:p>
            <a:pPr algn="ctr"/>
            <a:endParaRPr lang="en-US" sz="2400" b="1" dirty="0">
              <a:solidFill>
                <a:schemeClr val="tx1"/>
              </a:solidFill>
            </a:endParaRPr>
          </a:p>
          <a:p>
            <a:pPr algn="ctr"/>
            <a:endParaRPr lang="en-US" sz="2400" b="1" dirty="0">
              <a:solidFill>
                <a:schemeClr val="tx1"/>
              </a:solidFill>
              <a:effectLst/>
            </a:endParaRPr>
          </a:p>
          <a:p>
            <a:pPr algn="ctr"/>
            <a:endParaRPr lang="en-US" sz="2400" b="1" dirty="0">
              <a:solidFill>
                <a:schemeClr val="tx1"/>
              </a:solidFill>
            </a:endParaRPr>
          </a:p>
          <a:p>
            <a:pPr algn="ctr"/>
            <a:endParaRPr lang="en-US" sz="2400" b="1" dirty="0">
              <a:solidFill>
                <a:schemeClr val="tx1"/>
              </a:solidFill>
              <a:effectLst/>
            </a:endParaRPr>
          </a:p>
          <a:p>
            <a:pPr algn="ctr"/>
            <a:endParaRPr lang="en-US" sz="2400" b="1" dirty="0">
              <a:solidFill>
                <a:schemeClr val="tx1"/>
              </a:solidFill>
            </a:endParaRPr>
          </a:p>
          <a:p>
            <a:pPr algn="ctr"/>
            <a:endParaRPr lang="en-US" sz="2400" b="1" dirty="0">
              <a:solidFill>
                <a:schemeClr val="tx1"/>
              </a:solidFill>
              <a:effectLst/>
            </a:endParaRPr>
          </a:p>
          <a:p>
            <a:pPr algn="ctr"/>
            <a:r>
              <a:rPr lang="en-US" sz="2000" dirty="0">
                <a:solidFill>
                  <a:schemeClr val="tx1"/>
                </a:solidFill>
              </a:rPr>
              <a:t>The </a:t>
            </a:r>
            <a:r>
              <a:rPr lang="en-US" sz="2000" b="1" dirty="0">
                <a:solidFill>
                  <a:schemeClr val="accent6">
                    <a:lumMod val="75000"/>
                  </a:schemeClr>
                </a:solidFill>
              </a:rPr>
              <a:t>rate</a:t>
            </a:r>
            <a:r>
              <a:rPr lang="en-US" sz="2000" dirty="0">
                <a:solidFill>
                  <a:schemeClr val="accent6">
                    <a:lumMod val="75000"/>
                  </a:schemeClr>
                </a:solidFill>
              </a:rPr>
              <a:t> </a:t>
            </a:r>
            <a:r>
              <a:rPr lang="en-US" sz="2000" dirty="0">
                <a:solidFill>
                  <a:schemeClr val="tx1"/>
                </a:solidFill>
              </a:rPr>
              <a:t>of </a:t>
            </a:r>
            <a:r>
              <a:rPr lang="en-US" sz="2000" b="1" dirty="0">
                <a:solidFill>
                  <a:schemeClr val="accent6">
                    <a:lumMod val="75000"/>
                  </a:schemeClr>
                </a:solidFill>
              </a:rPr>
              <a:t>osmosis</a:t>
            </a:r>
            <a:r>
              <a:rPr lang="en-US" sz="2000" dirty="0">
                <a:solidFill>
                  <a:schemeClr val="tx1"/>
                </a:solidFill>
              </a:rPr>
              <a:t> changes depending on the </a:t>
            </a:r>
            <a:r>
              <a:rPr lang="en-US" sz="2000" b="1" dirty="0">
                <a:solidFill>
                  <a:schemeClr val="accent6">
                    <a:lumMod val="75000"/>
                  </a:schemeClr>
                </a:solidFill>
              </a:rPr>
              <a:t>concentration gradient </a:t>
            </a:r>
            <a:r>
              <a:rPr lang="en-US" sz="2000" dirty="0">
                <a:solidFill>
                  <a:schemeClr val="tx1"/>
                </a:solidFill>
              </a:rPr>
              <a:t>and </a:t>
            </a:r>
            <a:r>
              <a:rPr lang="en-US" sz="2000" b="1" dirty="0">
                <a:solidFill>
                  <a:schemeClr val="accent6">
                    <a:lumMod val="75000"/>
                  </a:schemeClr>
                </a:solidFill>
              </a:rPr>
              <a:t>temperature</a:t>
            </a:r>
            <a:r>
              <a:rPr lang="en-US" sz="2000" dirty="0">
                <a:solidFill>
                  <a:schemeClr val="tx1"/>
                </a:solidFill>
              </a:rPr>
              <a:t>.</a:t>
            </a:r>
          </a:p>
          <a:p>
            <a:pPr algn="ctr"/>
            <a:r>
              <a:rPr lang="en-US" b="1" dirty="0">
                <a:solidFill>
                  <a:schemeClr val="tx1"/>
                </a:solidFill>
              </a:rPr>
              <a:t>Partially permeable membrane – a membrane that lets some but not all substances through. </a:t>
            </a:r>
          </a:p>
        </p:txBody>
      </p:sp>
      <p:pic>
        <p:nvPicPr>
          <p:cNvPr id="12" name="Picture 11"/>
          <p:cNvPicPr>
            <a:picLocks noChangeAspect="1"/>
          </p:cNvPicPr>
          <p:nvPr/>
        </p:nvPicPr>
        <p:blipFill>
          <a:blip r:embed="rId4" cstate="print"/>
          <a:stretch>
            <a:fillRect/>
          </a:stretch>
        </p:blipFill>
        <p:spPr>
          <a:xfrm>
            <a:off x="252040" y="1998832"/>
            <a:ext cx="4320530" cy="2880354"/>
          </a:xfrm>
          <a:prstGeom prst="rect">
            <a:avLst/>
          </a:prstGeom>
        </p:spPr>
      </p:pic>
      <p:sp>
        <p:nvSpPr>
          <p:cNvPr id="14" name="TextBox 13"/>
          <p:cNvSpPr txBox="1"/>
          <p:nvPr/>
        </p:nvSpPr>
        <p:spPr>
          <a:xfrm>
            <a:off x="5079733" y="545428"/>
            <a:ext cx="4064267" cy="400110"/>
          </a:xfrm>
          <a:prstGeom prst="rect">
            <a:avLst/>
          </a:prstGeom>
          <a:noFill/>
        </p:spPr>
        <p:txBody>
          <a:bodyPr wrap="square" rtlCol="0">
            <a:spAutoFit/>
          </a:bodyPr>
          <a:lstStyle/>
          <a:p>
            <a:r>
              <a:rPr lang="en-GB" sz="2000" b="1" dirty="0"/>
              <a:t>Osmosis in plant and animal cells:</a:t>
            </a:r>
          </a:p>
        </p:txBody>
      </p:sp>
      <p:sp>
        <p:nvSpPr>
          <p:cNvPr id="16" name="TextBox 15"/>
          <p:cNvSpPr txBox="1"/>
          <p:nvPr/>
        </p:nvSpPr>
        <p:spPr>
          <a:xfrm>
            <a:off x="4932040" y="4611231"/>
            <a:ext cx="3816424" cy="2246769"/>
          </a:xfrm>
          <a:prstGeom prst="rect">
            <a:avLst/>
          </a:prstGeom>
          <a:noFill/>
        </p:spPr>
        <p:txBody>
          <a:bodyPr wrap="square" rtlCol="0">
            <a:spAutoFit/>
          </a:bodyPr>
          <a:lstStyle/>
          <a:p>
            <a:r>
              <a:rPr lang="en-GB" sz="2000" b="1" dirty="0"/>
              <a:t>Hypertonic</a:t>
            </a:r>
            <a:r>
              <a:rPr lang="en-GB" sz="2000" dirty="0"/>
              <a:t> – </a:t>
            </a:r>
            <a:r>
              <a:rPr lang="en-GB" sz="2000" b="1" dirty="0">
                <a:solidFill>
                  <a:schemeClr val="accent6">
                    <a:lumMod val="75000"/>
                  </a:schemeClr>
                </a:solidFill>
              </a:rPr>
              <a:t>more concentrated </a:t>
            </a:r>
            <a:r>
              <a:rPr lang="en-GB" sz="2000" dirty="0"/>
              <a:t>solution than in the cells.</a:t>
            </a:r>
          </a:p>
          <a:p>
            <a:r>
              <a:rPr lang="en-GB" sz="2000" b="1" dirty="0"/>
              <a:t>Isotonic</a:t>
            </a:r>
            <a:r>
              <a:rPr lang="en-GB" sz="2000" dirty="0"/>
              <a:t> – </a:t>
            </a:r>
            <a:r>
              <a:rPr lang="en-GB" sz="2000" b="1" dirty="0">
                <a:solidFill>
                  <a:schemeClr val="accent6">
                    <a:lumMod val="75000"/>
                  </a:schemeClr>
                </a:solidFill>
              </a:rPr>
              <a:t>same concentration </a:t>
            </a:r>
            <a:r>
              <a:rPr lang="en-GB" sz="2000" dirty="0"/>
              <a:t>as the solution in the cell.</a:t>
            </a:r>
          </a:p>
          <a:p>
            <a:r>
              <a:rPr lang="en-GB" sz="2000" b="1" dirty="0"/>
              <a:t>Hypotonic</a:t>
            </a:r>
            <a:r>
              <a:rPr lang="en-GB" sz="2000" dirty="0"/>
              <a:t> – </a:t>
            </a:r>
            <a:r>
              <a:rPr lang="en-GB" sz="2000" b="1" dirty="0">
                <a:solidFill>
                  <a:schemeClr val="accent6">
                    <a:lumMod val="75000"/>
                  </a:schemeClr>
                </a:solidFill>
              </a:rPr>
              <a:t>more dilute </a:t>
            </a:r>
            <a:r>
              <a:rPr lang="en-GB" sz="2000" dirty="0"/>
              <a:t>than the solution in the cells. </a:t>
            </a:r>
          </a:p>
          <a:p>
            <a:endParaRPr lang="en-GB" sz="2000" dirty="0"/>
          </a:p>
        </p:txBody>
      </p:sp>
      <p:sp>
        <p:nvSpPr>
          <p:cNvPr id="9" name="Title 1"/>
          <p:cNvSpPr txBox="1">
            <a:spLocks/>
          </p:cNvSpPr>
          <p:nvPr/>
        </p:nvSpPr>
        <p:spPr>
          <a:xfrm>
            <a:off x="1619672" y="0"/>
            <a:ext cx="7524328" cy="657041"/>
          </a:xfrm>
          <a:prstGeom prst="rect">
            <a:avLst/>
          </a:prstGeom>
        </p:spPr>
        <p:txBody>
          <a:bodyPr vert="horz" lIns="91440" tIns="45720" rIns="91440" bIns="45720" rtlCol="0" anchor="ctr">
            <a:noAutofit/>
          </a:bodyPr>
          <a:lstStyle/>
          <a:p>
            <a:pPr marL="342900" marR="0" lvl="1" indent="0" algn="r" defTabSz="342900" rtl="0" eaLnBrk="1" fontAlgn="auto" latinLnBrk="0" hangingPunct="1">
              <a:lnSpc>
                <a:spcPct val="100000"/>
              </a:lnSpc>
              <a:spcBef>
                <a:spcPct val="20000"/>
              </a:spcBef>
              <a:spcAft>
                <a:spcPts val="0"/>
              </a:spcAft>
              <a:buClrTx/>
              <a:buSzTx/>
              <a:buFontTx/>
              <a:buNone/>
              <a:tabLst/>
              <a:defRPr/>
            </a:pPr>
            <a:r>
              <a:rPr kumimoji="0" lang="en-US" sz="2400" b="1" i="0" u="none" strike="noStrike" kern="0" cap="none" spc="0" normalizeH="0" baseline="0" noProof="0" dirty="0">
                <a:ln>
                  <a:noFill/>
                </a:ln>
                <a:solidFill>
                  <a:schemeClr val="accent6"/>
                </a:solidFill>
                <a:effectLst/>
                <a:uLnTx/>
                <a:uFillTx/>
              </a:rPr>
              <a:t>Key concepts in biology part 5 - Osmosis</a:t>
            </a:r>
          </a:p>
        </p:txBody>
      </p:sp>
    </p:spTree>
    <p:extLst>
      <p:ext uri="{BB962C8B-B14F-4D97-AF65-F5344CB8AC3E}">
        <p14:creationId xmlns:p14="http://schemas.microsoft.com/office/powerpoint/2010/main" val="167256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2951" y="-66897"/>
            <a:ext cx="8458200" cy="749300"/>
          </a:xfrm>
        </p:spPr>
        <p:txBody>
          <a:bodyPr/>
          <a:lstStyle/>
          <a:p>
            <a:r>
              <a:rPr lang="en-GB" b="1" dirty="0">
                <a:solidFill>
                  <a:schemeClr val="accent6">
                    <a:lumMod val="75000"/>
                  </a:schemeClr>
                </a:solidFill>
                <a:latin typeface="+mn-lt"/>
              </a:rPr>
              <a:t>Practical procedure: </a:t>
            </a:r>
            <a:r>
              <a:rPr lang="en-GB" dirty="0">
                <a:solidFill>
                  <a:schemeClr val="accent6">
                    <a:lumMod val="75000"/>
                  </a:schemeClr>
                </a:solidFill>
                <a:latin typeface="+mn-lt"/>
              </a:rPr>
              <a:t>Osmosis in potato </a:t>
            </a:r>
          </a:p>
        </p:txBody>
      </p:sp>
      <p:sp>
        <p:nvSpPr>
          <p:cNvPr id="9" name="Flowchart: Process 8">
            <a:hlinkClick r:id="rId3"/>
          </p:cNvPr>
          <p:cNvSpPr/>
          <p:nvPr/>
        </p:nvSpPr>
        <p:spPr>
          <a:xfrm>
            <a:off x="1270265" y="3798069"/>
            <a:ext cx="1942757" cy="840259"/>
          </a:xfrm>
          <a:prstGeom prst="flowChartProcess">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2400" b="1" dirty="0">
                <a:solidFill>
                  <a:schemeClr val="tx1"/>
                </a:solidFill>
              </a:rPr>
              <a:t>Video 1</a:t>
            </a:r>
          </a:p>
        </p:txBody>
      </p:sp>
      <p:sp>
        <p:nvSpPr>
          <p:cNvPr id="10" name="Flowchart: Process 9">
            <a:hlinkClick r:id="rId4"/>
          </p:cNvPr>
          <p:cNvSpPr/>
          <p:nvPr/>
        </p:nvSpPr>
        <p:spPr>
          <a:xfrm>
            <a:off x="5736757" y="3798068"/>
            <a:ext cx="1942757" cy="840259"/>
          </a:xfrm>
          <a:prstGeom prst="flowChartProcess">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2400" b="1" dirty="0">
                <a:solidFill>
                  <a:schemeClr val="tx1"/>
                </a:solidFill>
              </a:rPr>
              <a:t>Video 2</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54265" y="780712"/>
            <a:ext cx="4378569" cy="2919046"/>
          </a:xfrm>
          <a:prstGeom prst="rect">
            <a:avLst/>
          </a:prstGeom>
        </p:spPr>
      </p:pic>
    </p:spTree>
    <p:extLst>
      <p:ext uri="{BB962C8B-B14F-4D97-AF65-F5344CB8AC3E}">
        <p14:creationId xmlns:p14="http://schemas.microsoft.com/office/powerpoint/2010/main" val="1770911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79512" y="1124744"/>
            <a:ext cx="8458200" cy="1440160"/>
          </a:xfrm>
        </p:spPr>
        <p:txBody>
          <a:bodyPr>
            <a:normAutofit fontScale="90000"/>
          </a:bodyPr>
          <a:lstStyle/>
          <a:p>
            <a:br>
              <a:rPr lang="en-GB" dirty="0"/>
            </a:br>
            <a:r>
              <a:rPr lang="en-GB" sz="2200" dirty="0"/>
              <a:t>Osmosis results:</a:t>
            </a:r>
            <a:br>
              <a:rPr lang="en-GB" sz="2200" dirty="0"/>
            </a:br>
            <a:r>
              <a:rPr lang="en-GB" sz="2200" dirty="0"/>
              <a:t>Work out the percentage change in mass for each chip. This means you can compare the effect of the sucrose concentrations on potato chips which did not have the same initial mass. </a:t>
            </a:r>
            <a:br>
              <a:rPr lang="en-GB" sz="2200" dirty="0"/>
            </a:br>
            <a:r>
              <a:rPr lang="en-GB" sz="2200" dirty="0"/>
              <a:t>To calculate percentage change use the formula:</a:t>
            </a:r>
            <a:br>
              <a:rPr lang="en-GB" sz="2200" dirty="0"/>
            </a:br>
            <a:br>
              <a:rPr lang="en-GB" sz="2200" dirty="0"/>
            </a:br>
            <a:br>
              <a:rPr lang="en-GB" dirty="0"/>
            </a:br>
            <a:endParaRPr lang="en-GB" dirty="0"/>
          </a:p>
        </p:txBody>
      </p:sp>
      <p:graphicFrame>
        <p:nvGraphicFramePr>
          <p:cNvPr id="3" name="Table 2"/>
          <p:cNvGraphicFramePr>
            <a:graphicFrameLocks noGrp="1"/>
          </p:cNvGraphicFramePr>
          <p:nvPr/>
        </p:nvGraphicFramePr>
        <p:xfrm>
          <a:off x="251520" y="2621240"/>
          <a:ext cx="7992887" cy="3688080"/>
        </p:xfrm>
        <a:graphic>
          <a:graphicData uri="http://schemas.openxmlformats.org/drawingml/2006/table">
            <a:tbl>
              <a:tblPr firstRow="1" bandRow="1">
                <a:tableStyleId>{5940675A-B579-460E-94D1-54222C63F5DA}</a:tableStyleId>
              </a:tblPr>
              <a:tblGrid>
                <a:gridCol w="1880679">
                  <a:extLst>
                    <a:ext uri="{9D8B030D-6E8A-4147-A177-3AD203B41FA5}">
                      <a16:colId xmlns:a16="http://schemas.microsoft.com/office/drawing/2014/main" val="20000"/>
                    </a:ext>
                  </a:extLst>
                </a:gridCol>
                <a:gridCol w="1612011">
                  <a:extLst>
                    <a:ext uri="{9D8B030D-6E8A-4147-A177-3AD203B41FA5}">
                      <a16:colId xmlns:a16="http://schemas.microsoft.com/office/drawing/2014/main" val="20001"/>
                    </a:ext>
                  </a:extLst>
                </a:gridCol>
                <a:gridCol w="1612011">
                  <a:extLst>
                    <a:ext uri="{9D8B030D-6E8A-4147-A177-3AD203B41FA5}">
                      <a16:colId xmlns:a16="http://schemas.microsoft.com/office/drawing/2014/main" val="20002"/>
                    </a:ext>
                  </a:extLst>
                </a:gridCol>
                <a:gridCol w="2888186">
                  <a:extLst>
                    <a:ext uri="{9D8B030D-6E8A-4147-A177-3AD203B41FA5}">
                      <a16:colId xmlns:a16="http://schemas.microsoft.com/office/drawing/2014/main" val="20003"/>
                    </a:ext>
                  </a:extLst>
                </a:gridCol>
              </a:tblGrid>
              <a:tr h="370840">
                <a:tc>
                  <a:txBody>
                    <a:bodyPr/>
                    <a:lstStyle/>
                    <a:p>
                      <a:pPr algn="ctr"/>
                      <a:r>
                        <a:rPr lang="en-GB" sz="2000" dirty="0"/>
                        <a:t>Concentration</a:t>
                      </a:r>
                      <a:r>
                        <a:rPr lang="en-GB" sz="2000" baseline="0" dirty="0"/>
                        <a:t> of sucrose solution (M)</a:t>
                      </a:r>
                      <a:endParaRPr lang="en-GB" sz="2000" dirty="0"/>
                    </a:p>
                  </a:txBody>
                  <a:tcPr/>
                </a:tc>
                <a:tc>
                  <a:txBody>
                    <a:bodyPr/>
                    <a:lstStyle/>
                    <a:p>
                      <a:pPr algn="ctr"/>
                      <a:r>
                        <a:rPr lang="en-GB" sz="2000" dirty="0"/>
                        <a:t>Initial mass of potato chip (g)</a:t>
                      </a:r>
                    </a:p>
                    <a:p>
                      <a:pPr algn="ctr"/>
                      <a:r>
                        <a:rPr lang="en-GB" sz="2000" dirty="0">
                          <a:solidFill>
                            <a:srgbClr val="FF0000"/>
                          </a:solidFill>
                        </a:rPr>
                        <a:t>A</a:t>
                      </a:r>
                    </a:p>
                  </a:txBody>
                  <a:tcPr/>
                </a:tc>
                <a:tc>
                  <a:txBody>
                    <a:bodyPr/>
                    <a:lstStyle/>
                    <a:p>
                      <a:pPr algn="ctr"/>
                      <a:r>
                        <a:rPr lang="en-GB" sz="2000" dirty="0"/>
                        <a:t>Final mass of potato chip (g)</a:t>
                      </a:r>
                    </a:p>
                    <a:p>
                      <a:pPr algn="ctr"/>
                      <a:r>
                        <a:rPr lang="en-GB" sz="2000" dirty="0">
                          <a:solidFill>
                            <a:srgbClr val="FF0000"/>
                          </a:solidFill>
                        </a:rPr>
                        <a:t>B</a:t>
                      </a:r>
                    </a:p>
                  </a:txBody>
                  <a:tcPr/>
                </a:tc>
                <a:tc>
                  <a:txBody>
                    <a:bodyPr/>
                    <a:lstStyle/>
                    <a:p>
                      <a:pPr algn="ctr"/>
                      <a:r>
                        <a:rPr lang="en-GB" sz="2000" dirty="0"/>
                        <a:t>Percentage change in </a:t>
                      </a:r>
                    </a:p>
                    <a:p>
                      <a:pPr algn="ctr"/>
                      <a:r>
                        <a:rPr lang="en-GB" sz="2000" dirty="0"/>
                        <a:t>mass (g)</a:t>
                      </a:r>
                    </a:p>
                  </a:txBody>
                  <a:tcPr/>
                </a:tc>
                <a:extLst>
                  <a:ext uri="{0D108BD9-81ED-4DB2-BD59-A6C34878D82A}">
                    <a16:rowId xmlns:a16="http://schemas.microsoft.com/office/drawing/2014/main" val="10000"/>
                  </a:ext>
                </a:extLst>
              </a:tr>
              <a:tr h="370840">
                <a:tc>
                  <a:txBody>
                    <a:bodyPr/>
                    <a:lstStyle/>
                    <a:p>
                      <a:pPr algn="ctr"/>
                      <a:r>
                        <a:rPr lang="en-GB" sz="2000" dirty="0"/>
                        <a:t>0.0</a:t>
                      </a:r>
                    </a:p>
                  </a:txBody>
                  <a:tcPr/>
                </a:tc>
                <a:tc>
                  <a:txBody>
                    <a:bodyPr/>
                    <a:lstStyle/>
                    <a:p>
                      <a:pPr algn="ctr"/>
                      <a:r>
                        <a:rPr lang="en-GB" sz="2000" dirty="0"/>
                        <a:t>1.82</a:t>
                      </a:r>
                    </a:p>
                  </a:txBody>
                  <a:tcPr/>
                </a:tc>
                <a:tc>
                  <a:txBody>
                    <a:bodyPr/>
                    <a:lstStyle/>
                    <a:p>
                      <a:pPr algn="ctr"/>
                      <a:r>
                        <a:rPr lang="en-GB" sz="2000" dirty="0"/>
                        <a:t>2.10</a:t>
                      </a:r>
                    </a:p>
                  </a:txBody>
                  <a:tcPr/>
                </a:tc>
                <a:tc>
                  <a:txBody>
                    <a:bodyPr/>
                    <a:lstStyle/>
                    <a:p>
                      <a:pPr algn="ctr"/>
                      <a:endParaRPr lang="en-GB" sz="2000" dirty="0"/>
                    </a:p>
                  </a:txBody>
                  <a:tcPr/>
                </a:tc>
                <a:extLst>
                  <a:ext uri="{0D108BD9-81ED-4DB2-BD59-A6C34878D82A}">
                    <a16:rowId xmlns:a16="http://schemas.microsoft.com/office/drawing/2014/main" val="10001"/>
                  </a:ext>
                </a:extLst>
              </a:tr>
              <a:tr h="370840">
                <a:tc>
                  <a:txBody>
                    <a:bodyPr/>
                    <a:lstStyle/>
                    <a:p>
                      <a:pPr algn="ctr"/>
                      <a:r>
                        <a:rPr lang="en-GB" sz="2000" dirty="0"/>
                        <a:t>0.1</a:t>
                      </a:r>
                    </a:p>
                  </a:txBody>
                  <a:tcPr/>
                </a:tc>
                <a:tc>
                  <a:txBody>
                    <a:bodyPr/>
                    <a:lstStyle/>
                    <a:p>
                      <a:pPr algn="ctr"/>
                      <a:r>
                        <a:rPr lang="en-GB" sz="2000" dirty="0"/>
                        <a:t>1.79</a:t>
                      </a:r>
                    </a:p>
                  </a:txBody>
                  <a:tcPr/>
                </a:tc>
                <a:tc>
                  <a:txBody>
                    <a:bodyPr/>
                    <a:lstStyle/>
                    <a:p>
                      <a:pPr algn="ctr"/>
                      <a:r>
                        <a:rPr lang="en-GB" sz="2000" dirty="0"/>
                        <a:t>1.92</a:t>
                      </a:r>
                    </a:p>
                  </a:txBody>
                  <a:tcPr/>
                </a:tc>
                <a:tc>
                  <a:txBody>
                    <a:bodyPr/>
                    <a:lstStyle/>
                    <a:p>
                      <a:pPr algn="ctr"/>
                      <a:endParaRPr lang="en-GB" sz="2000" dirty="0"/>
                    </a:p>
                  </a:txBody>
                  <a:tcPr/>
                </a:tc>
                <a:extLst>
                  <a:ext uri="{0D108BD9-81ED-4DB2-BD59-A6C34878D82A}">
                    <a16:rowId xmlns:a16="http://schemas.microsoft.com/office/drawing/2014/main" val="10002"/>
                  </a:ext>
                </a:extLst>
              </a:tr>
              <a:tr h="370840">
                <a:tc>
                  <a:txBody>
                    <a:bodyPr/>
                    <a:lstStyle/>
                    <a:p>
                      <a:pPr algn="ctr"/>
                      <a:r>
                        <a:rPr lang="en-GB" sz="2000" dirty="0"/>
                        <a:t>0.2</a:t>
                      </a:r>
                    </a:p>
                  </a:txBody>
                  <a:tcPr/>
                </a:tc>
                <a:tc>
                  <a:txBody>
                    <a:bodyPr/>
                    <a:lstStyle/>
                    <a:p>
                      <a:pPr algn="ctr"/>
                      <a:r>
                        <a:rPr lang="en-GB" sz="2000" dirty="0"/>
                        <a:t>1.78</a:t>
                      </a:r>
                    </a:p>
                  </a:txBody>
                  <a:tcPr/>
                </a:tc>
                <a:tc>
                  <a:txBody>
                    <a:bodyPr/>
                    <a:lstStyle/>
                    <a:p>
                      <a:pPr algn="ctr"/>
                      <a:r>
                        <a:rPr lang="en-GB" sz="2000" dirty="0"/>
                        <a:t>1.79</a:t>
                      </a:r>
                    </a:p>
                  </a:txBody>
                  <a:tcPr/>
                </a:tc>
                <a:tc>
                  <a:txBody>
                    <a:bodyPr/>
                    <a:lstStyle/>
                    <a:p>
                      <a:pPr algn="ctr"/>
                      <a:endParaRPr lang="en-GB" sz="2000" dirty="0"/>
                    </a:p>
                  </a:txBody>
                  <a:tcPr/>
                </a:tc>
                <a:extLst>
                  <a:ext uri="{0D108BD9-81ED-4DB2-BD59-A6C34878D82A}">
                    <a16:rowId xmlns:a16="http://schemas.microsoft.com/office/drawing/2014/main" val="10003"/>
                  </a:ext>
                </a:extLst>
              </a:tr>
              <a:tr h="370840">
                <a:tc>
                  <a:txBody>
                    <a:bodyPr/>
                    <a:lstStyle/>
                    <a:p>
                      <a:pPr algn="ctr"/>
                      <a:r>
                        <a:rPr lang="en-GB" sz="2000" dirty="0"/>
                        <a:t>0.3</a:t>
                      </a:r>
                    </a:p>
                  </a:txBody>
                  <a:tcPr/>
                </a:tc>
                <a:tc>
                  <a:txBody>
                    <a:bodyPr/>
                    <a:lstStyle/>
                    <a:p>
                      <a:pPr algn="ctr"/>
                      <a:r>
                        <a:rPr lang="en-GB" sz="2000" dirty="0"/>
                        <a:t>1.88</a:t>
                      </a:r>
                    </a:p>
                  </a:txBody>
                  <a:tcPr/>
                </a:tc>
                <a:tc>
                  <a:txBody>
                    <a:bodyPr/>
                    <a:lstStyle/>
                    <a:p>
                      <a:pPr algn="ctr"/>
                      <a:r>
                        <a:rPr lang="en-GB" sz="2000" dirty="0"/>
                        <a:t>1.73</a:t>
                      </a:r>
                    </a:p>
                  </a:txBody>
                  <a:tcPr/>
                </a:tc>
                <a:tc>
                  <a:txBody>
                    <a:bodyPr/>
                    <a:lstStyle/>
                    <a:p>
                      <a:pPr algn="ctr"/>
                      <a:endParaRPr lang="en-GB" sz="2000" dirty="0"/>
                    </a:p>
                  </a:txBody>
                  <a:tcPr/>
                </a:tc>
                <a:extLst>
                  <a:ext uri="{0D108BD9-81ED-4DB2-BD59-A6C34878D82A}">
                    <a16:rowId xmlns:a16="http://schemas.microsoft.com/office/drawing/2014/main" val="10004"/>
                  </a:ext>
                </a:extLst>
              </a:tr>
              <a:tr h="370840">
                <a:tc>
                  <a:txBody>
                    <a:bodyPr/>
                    <a:lstStyle/>
                    <a:p>
                      <a:pPr algn="ctr"/>
                      <a:r>
                        <a:rPr lang="en-GB" sz="2000" dirty="0"/>
                        <a:t>0.4</a:t>
                      </a:r>
                    </a:p>
                  </a:txBody>
                  <a:tcPr/>
                </a:tc>
                <a:tc>
                  <a:txBody>
                    <a:bodyPr/>
                    <a:lstStyle/>
                    <a:p>
                      <a:pPr algn="ctr"/>
                      <a:r>
                        <a:rPr lang="en-GB" sz="2000" dirty="0"/>
                        <a:t>1.70</a:t>
                      </a:r>
                    </a:p>
                  </a:txBody>
                  <a:tcPr/>
                </a:tc>
                <a:tc>
                  <a:txBody>
                    <a:bodyPr/>
                    <a:lstStyle/>
                    <a:p>
                      <a:pPr algn="ctr"/>
                      <a:r>
                        <a:rPr lang="en-GB" sz="2000" dirty="0"/>
                        <a:t>1.43</a:t>
                      </a:r>
                    </a:p>
                  </a:txBody>
                  <a:tcPr/>
                </a:tc>
                <a:tc>
                  <a:txBody>
                    <a:bodyPr/>
                    <a:lstStyle/>
                    <a:p>
                      <a:pPr algn="ctr"/>
                      <a:endParaRPr lang="en-GB" sz="2000" dirty="0"/>
                    </a:p>
                  </a:txBody>
                  <a:tcPr/>
                </a:tc>
                <a:extLst>
                  <a:ext uri="{0D108BD9-81ED-4DB2-BD59-A6C34878D82A}">
                    <a16:rowId xmlns:a16="http://schemas.microsoft.com/office/drawing/2014/main" val="10005"/>
                  </a:ext>
                </a:extLst>
              </a:tr>
              <a:tr h="370840">
                <a:tc>
                  <a:txBody>
                    <a:bodyPr/>
                    <a:lstStyle/>
                    <a:p>
                      <a:pPr algn="ctr"/>
                      <a:r>
                        <a:rPr lang="en-GB" sz="2000" dirty="0"/>
                        <a:t>0.5</a:t>
                      </a:r>
                    </a:p>
                  </a:txBody>
                  <a:tcPr/>
                </a:tc>
                <a:tc>
                  <a:txBody>
                    <a:bodyPr/>
                    <a:lstStyle/>
                    <a:p>
                      <a:pPr algn="ctr"/>
                      <a:r>
                        <a:rPr lang="en-GB" sz="2000" dirty="0"/>
                        <a:t>1.98</a:t>
                      </a:r>
                    </a:p>
                  </a:txBody>
                  <a:tcPr/>
                </a:tc>
                <a:tc>
                  <a:txBody>
                    <a:bodyPr/>
                    <a:lstStyle/>
                    <a:p>
                      <a:pPr algn="ctr"/>
                      <a:r>
                        <a:rPr lang="en-GB" sz="2000" dirty="0"/>
                        <a:t>1.45</a:t>
                      </a:r>
                    </a:p>
                  </a:txBody>
                  <a:tcPr/>
                </a:tc>
                <a:tc>
                  <a:txBody>
                    <a:bodyPr/>
                    <a:lstStyle/>
                    <a:p>
                      <a:pPr algn="ctr"/>
                      <a:endParaRPr lang="en-GB" sz="2000" dirty="0"/>
                    </a:p>
                  </a:txBody>
                  <a:tcPr/>
                </a:tc>
                <a:extLst>
                  <a:ext uri="{0D108BD9-81ED-4DB2-BD59-A6C34878D82A}">
                    <a16:rowId xmlns:a16="http://schemas.microsoft.com/office/drawing/2014/main" val="10006"/>
                  </a:ext>
                </a:extLst>
              </a:tr>
            </a:tbl>
          </a:graphicData>
        </a:graphic>
      </p:graphicFrame>
      <p:pic>
        <p:nvPicPr>
          <p:cNvPr id="3075" name="Picture 3"/>
          <p:cNvPicPr>
            <a:picLocks noChangeAspect="1" noChangeArrowheads="1"/>
          </p:cNvPicPr>
          <p:nvPr/>
        </p:nvPicPr>
        <p:blipFill>
          <a:blip r:embed="rId3" cstate="print"/>
          <a:srcRect/>
          <a:stretch>
            <a:fillRect/>
          </a:stretch>
        </p:blipFill>
        <p:spPr bwMode="auto">
          <a:xfrm>
            <a:off x="6242645" y="3356992"/>
            <a:ext cx="1209675" cy="504825"/>
          </a:xfrm>
          <a:prstGeom prst="rect">
            <a:avLst/>
          </a:prstGeom>
          <a:noFill/>
          <a:ln w="9525">
            <a:noFill/>
            <a:miter lim="800000"/>
            <a:headEnd/>
            <a:tailEnd/>
          </a:ln>
        </p:spPr>
      </p:pic>
      <p:pic>
        <p:nvPicPr>
          <p:cNvPr id="3076" name="Picture 4"/>
          <p:cNvPicPr>
            <a:picLocks noChangeAspect="1" noChangeArrowheads="1"/>
          </p:cNvPicPr>
          <p:nvPr/>
        </p:nvPicPr>
        <p:blipFill>
          <a:blip r:embed="rId4" cstate="print"/>
          <a:srcRect/>
          <a:stretch>
            <a:fillRect/>
          </a:stretch>
        </p:blipFill>
        <p:spPr bwMode="auto">
          <a:xfrm>
            <a:off x="5508104" y="1772816"/>
            <a:ext cx="2847975" cy="695325"/>
          </a:xfrm>
          <a:prstGeom prst="rect">
            <a:avLst/>
          </a:prstGeom>
          <a:solidFill>
            <a:schemeClr val="accent6">
              <a:lumMod val="40000"/>
              <a:lumOff val="60000"/>
            </a:schemeClr>
          </a:solidFill>
          <a:ln w="9525">
            <a:solidFill>
              <a:schemeClr val="accent6">
                <a:lumMod val="75000"/>
              </a:schemeClr>
            </a:solidFill>
            <a:miter lim="800000"/>
            <a:headEnd/>
            <a:tailEnd/>
          </a:ln>
        </p:spPr>
      </p:pic>
      <p:sp>
        <p:nvSpPr>
          <p:cNvPr id="11" name="TextBox 10"/>
          <p:cNvSpPr txBox="1"/>
          <p:nvPr/>
        </p:nvSpPr>
        <p:spPr>
          <a:xfrm>
            <a:off x="5868144" y="3933056"/>
            <a:ext cx="1872208" cy="369332"/>
          </a:xfrm>
          <a:prstGeom prst="rect">
            <a:avLst/>
          </a:prstGeom>
          <a:noFill/>
        </p:spPr>
        <p:txBody>
          <a:bodyPr wrap="square" rtlCol="0">
            <a:spAutoFit/>
          </a:bodyPr>
          <a:lstStyle/>
          <a:p>
            <a:pPr algn="ctr"/>
            <a:r>
              <a:rPr lang="en-GB" dirty="0"/>
              <a:t>15.38</a:t>
            </a:r>
          </a:p>
        </p:txBody>
      </p:sp>
      <p:sp>
        <p:nvSpPr>
          <p:cNvPr id="12" name="TextBox 11"/>
          <p:cNvSpPr txBox="1"/>
          <p:nvPr/>
        </p:nvSpPr>
        <p:spPr>
          <a:xfrm>
            <a:off x="6156176" y="4293096"/>
            <a:ext cx="1368152" cy="369332"/>
          </a:xfrm>
          <a:prstGeom prst="rect">
            <a:avLst/>
          </a:prstGeom>
          <a:noFill/>
        </p:spPr>
        <p:txBody>
          <a:bodyPr wrap="square" rtlCol="0">
            <a:spAutoFit/>
          </a:bodyPr>
          <a:lstStyle/>
          <a:p>
            <a:pPr algn="ctr"/>
            <a:r>
              <a:rPr lang="en-GB" dirty="0"/>
              <a:t>7.26</a:t>
            </a:r>
          </a:p>
        </p:txBody>
      </p:sp>
      <p:sp>
        <p:nvSpPr>
          <p:cNvPr id="13" name="TextBox 12"/>
          <p:cNvSpPr txBox="1"/>
          <p:nvPr/>
        </p:nvSpPr>
        <p:spPr>
          <a:xfrm>
            <a:off x="6300192" y="4715852"/>
            <a:ext cx="1152128" cy="369332"/>
          </a:xfrm>
          <a:prstGeom prst="rect">
            <a:avLst/>
          </a:prstGeom>
          <a:noFill/>
        </p:spPr>
        <p:txBody>
          <a:bodyPr wrap="square" rtlCol="0">
            <a:spAutoFit/>
          </a:bodyPr>
          <a:lstStyle/>
          <a:p>
            <a:pPr algn="ctr"/>
            <a:r>
              <a:rPr lang="en-GB" dirty="0"/>
              <a:t>0.56</a:t>
            </a:r>
          </a:p>
        </p:txBody>
      </p:sp>
      <p:sp>
        <p:nvSpPr>
          <p:cNvPr id="14" name="TextBox 13"/>
          <p:cNvSpPr txBox="1"/>
          <p:nvPr/>
        </p:nvSpPr>
        <p:spPr>
          <a:xfrm>
            <a:off x="6084168" y="5147900"/>
            <a:ext cx="1512168" cy="369332"/>
          </a:xfrm>
          <a:prstGeom prst="rect">
            <a:avLst/>
          </a:prstGeom>
          <a:noFill/>
        </p:spPr>
        <p:txBody>
          <a:bodyPr wrap="square" rtlCol="0">
            <a:spAutoFit/>
          </a:bodyPr>
          <a:lstStyle/>
          <a:p>
            <a:pPr algn="ctr"/>
            <a:r>
              <a:rPr lang="en-GB" dirty="0"/>
              <a:t>-7.98</a:t>
            </a:r>
          </a:p>
        </p:txBody>
      </p:sp>
      <p:sp>
        <p:nvSpPr>
          <p:cNvPr id="15" name="TextBox 14"/>
          <p:cNvSpPr txBox="1"/>
          <p:nvPr/>
        </p:nvSpPr>
        <p:spPr>
          <a:xfrm>
            <a:off x="6084168" y="5507940"/>
            <a:ext cx="1296144" cy="369332"/>
          </a:xfrm>
          <a:prstGeom prst="rect">
            <a:avLst/>
          </a:prstGeom>
          <a:noFill/>
        </p:spPr>
        <p:txBody>
          <a:bodyPr wrap="square" rtlCol="0">
            <a:spAutoFit/>
          </a:bodyPr>
          <a:lstStyle/>
          <a:p>
            <a:pPr algn="ctr"/>
            <a:r>
              <a:rPr lang="en-GB" dirty="0"/>
              <a:t>-15.88</a:t>
            </a:r>
          </a:p>
        </p:txBody>
      </p:sp>
      <p:sp>
        <p:nvSpPr>
          <p:cNvPr id="16" name="TextBox 15"/>
          <p:cNvSpPr txBox="1"/>
          <p:nvPr/>
        </p:nvSpPr>
        <p:spPr>
          <a:xfrm>
            <a:off x="5868144" y="5939988"/>
            <a:ext cx="1728192" cy="369332"/>
          </a:xfrm>
          <a:prstGeom prst="rect">
            <a:avLst/>
          </a:prstGeom>
          <a:noFill/>
        </p:spPr>
        <p:txBody>
          <a:bodyPr wrap="square" rtlCol="0">
            <a:spAutoFit/>
          </a:bodyPr>
          <a:lstStyle/>
          <a:p>
            <a:pPr algn="ctr"/>
            <a:r>
              <a:rPr lang="en-GB" dirty="0"/>
              <a:t>-26.77</a:t>
            </a:r>
          </a:p>
        </p:txBody>
      </p:sp>
      <p:sp>
        <p:nvSpPr>
          <p:cNvPr id="17" name="TextBox 16"/>
          <p:cNvSpPr txBox="1"/>
          <p:nvPr/>
        </p:nvSpPr>
        <p:spPr>
          <a:xfrm>
            <a:off x="7236296" y="5108991"/>
            <a:ext cx="1656184" cy="1200329"/>
          </a:xfrm>
          <a:prstGeom prst="rect">
            <a:avLst/>
          </a:prstGeom>
          <a:solidFill>
            <a:schemeClr val="bg1">
              <a:lumMod val="50000"/>
            </a:schemeClr>
          </a:solidFill>
        </p:spPr>
        <p:txBody>
          <a:bodyPr wrap="square" rtlCol="0">
            <a:spAutoFit/>
          </a:bodyPr>
          <a:lstStyle/>
          <a:p>
            <a:r>
              <a:rPr lang="en-GB" b="1" dirty="0">
                <a:solidFill>
                  <a:schemeClr val="bg1"/>
                </a:solidFill>
              </a:rPr>
              <a:t>Negative numbers mean the potato chip has lost mass.</a:t>
            </a:r>
          </a:p>
        </p:txBody>
      </p:sp>
    </p:spTree>
    <p:extLst>
      <p:ext uri="{BB962C8B-B14F-4D97-AF65-F5344CB8AC3E}">
        <p14:creationId xmlns:p14="http://schemas.microsoft.com/office/powerpoint/2010/main" val="177091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linds(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linds(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linds(horizont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linds(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linds(horizontal)">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35655"/>
            <a:ext cx="8532440" cy="657041"/>
          </a:xfrm>
        </p:spPr>
        <p:txBody>
          <a:bodyPr>
            <a:noAutofit/>
          </a:bodyPr>
          <a:lstStyle/>
          <a:p>
            <a:pPr marL="342900" marR="0" lvl="1" algn="r" defTabSz="342900" rtl="0" eaLnBrk="1" fontAlgn="auto" latinLnBrk="0" hangingPunct="1">
              <a:lnSpc>
                <a:spcPct val="100000"/>
              </a:lnSpc>
              <a:spcBef>
                <a:spcPct val="20000"/>
              </a:spcBef>
              <a:spcAft>
                <a:spcPts val="0"/>
              </a:spcAft>
              <a:buClrTx/>
              <a:buSzTx/>
              <a:tabLst/>
              <a:defRPr/>
            </a:pPr>
            <a:r>
              <a:rPr lang="en-US" sz="2400" b="1" dirty="0">
                <a:solidFill>
                  <a:schemeClr val="accent6"/>
                </a:solidFill>
              </a:rPr>
              <a:t>Cell structure part 1 - </a:t>
            </a:r>
            <a:r>
              <a:rPr kumimoji="0" lang="en-US" sz="2400" b="1" i="0" u="none" strike="noStrike" kern="1200" cap="none" spc="0" normalizeH="0" baseline="0" noProof="0" dirty="0">
                <a:ln>
                  <a:noFill/>
                </a:ln>
                <a:solidFill>
                  <a:schemeClr val="accent6"/>
                </a:solidFill>
                <a:effectLst/>
                <a:uLnTx/>
                <a:uFillTx/>
                <a:latin typeface="Calibri"/>
                <a:ea typeface=""/>
                <a:cs typeface="News Gothic MT"/>
              </a:rPr>
              <a:t>Animal, plant cells and bacterial</a:t>
            </a:r>
            <a:r>
              <a:rPr kumimoji="0" lang="en-US" sz="2400" b="1" i="0" u="none" strike="noStrike" kern="1200" cap="none" spc="0" normalizeH="0" noProof="0" dirty="0">
                <a:ln>
                  <a:noFill/>
                </a:ln>
                <a:solidFill>
                  <a:schemeClr val="accent6"/>
                </a:solidFill>
                <a:effectLst/>
                <a:uLnTx/>
                <a:uFillTx/>
                <a:latin typeface="Calibri"/>
                <a:ea typeface=""/>
                <a:cs typeface="News Gothic MT"/>
              </a:rPr>
              <a:t> cells </a:t>
            </a:r>
            <a:endParaRPr lang="en-GB" sz="2400" b="1" dirty="0">
              <a:solidFill>
                <a:schemeClr val="accent6"/>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992462524"/>
              </p:ext>
            </p:extLst>
          </p:nvPr>
        </p:nvGraphicFramePr>
        <p:xfrm>
          <a:off x="107504" y="692696"/>
          <a:ext cx="8928992" cy="5813489"/>
        </p:xfrm>
        <a:graphic>
          <a:graphicData uri="http://schemas.openxmlformats.org/drawingml/2006/table">
            <a:tbl>
              <a:tblPr>
                <a:tableStyleId>{5940675A-B579-460E-94D1-54222C63F5DA}</a:tableStyleId>
              </a:tblPr>
              <a:tblGrid>
                <a:gridCol w="1935906">
                  <a:extLst>
                    <a:ext uri="{9D8B030D-6E8A-4147-A177-3AD203B41FA5}">
                      <a16:colId xmlns:a16="http://schemas.microsoft.com/office/drawing/2014/main" val="20000"/>
                    </a:ext>
                  </a:extLst>
                </a:gridCol>
                <a:gridCol w="4815284">
                  <a:extLst>
                    <a:ext uri="{9D8B030D-6E8A-4147-A177-3AD203B41FA5}">
                      <a16:colId xmlns:a16="http://schemas.microsoft.com/office/drawing/2014/main" val="20001"/>
                    </a:ext>
                  </a:extLst>
                </a:gridCol>
                <a:gridCol w="725934">
                  <a:extLst>
                    <a:ext uri="{9D8B030D-6E8A-4147-A177-3AD203B41FA5}">
                      <a16:colId xmlns:a16="http://schemas.microsoft.com/office/drawing/2014/main" val="20002"/>
                    </a:ext>
                  </a:extLst>
                </a:gridCol>
                <a:gridCol w="725934">
                  <a:extLst>
                    <a:ext uri="{9D8B030D-6E8A-4147-A177-3AD203B41FA5}">
                      <a16:colId xmlns:a16="http://schemas.microsoft.com/office/drawing/2014/main" val="20003"/>
                    </a:ext>
                  </a:extLst>
                </a:gridCol>
                <a:gridCol w="725934">
                  <a:extLst>
                    <a:ext uri="{9D8B030D-6E8A-4147-A177-3AD203B41FA5}">
                      <a16:colId xmlns:a16="http://schemas.microsoft.com/office/drawing/2014/main" val="20004"/>
                    </a:ext>
                  </a:extLst>
                </a:gridCol>
              </a:tblGrid>
              <a:tr h="304825">
                <a:tc>
                  <a:txBody>
                    <a:bodyPr/>
                    <a:lstStyle/>
                    <a:p>
                      <a:pPr marL="0" marR="0" algn="ctr">
                        <a:spcBef>
                          <a:spcPts val="0"/>
                        </a:spcBef>
                        <a:spcAft>
                          <a:spcPts val="0"/>
                        </a:spcAft>
                      </a:pPr>
                      <a:r>
                        <a:rPr lang="en-GB" sz="1400" b="1" dirty="0">
                          <a:solidFill>
                            <a:schemeClr val="tx1"/>
                          </a:solidFill>
                          <a:effectLst/>
                          <a:latin typeface="+mn-lt"/>
                        </a:rPr>
                        <a:t>Cell part</a:t>
                      </a:r>
                    </a:p>
                  </a:txBody>
                  <a:tcPr anchor="ctr">
                    <a:solidFill>
                      <a:schemeClr val="accent6">
                        <a:lumMod val="60000"/>
                        <a:lumOff val="40000"/>
                      </a:schemeClr>
                    </a:solidFill>
                  </a:tcPr>
                </a:tc>
                <a:tc>
                  <a:txBody>
                    <a:bodyPr/>
                    <a:lstStyle/>
                    <a:p>
                      <a:pPr marL="0" marR="0" algn="ctr">
                        <a:spcBef>
                          <a:spcPts val="0"/>
                        </a:spcBef>
                        <a:spcAft>
                          <a:spcPts val="0"/>
                        </a:spcAft>
                      </a:pPr>
                      <a:r>
                        <a:rPr lang="en-GB" sz="1400" b="1" dirty="0">
                          <a:solidFill>
                            <a:schemeClr val="tx1"/>
                          </a:solidFill>
                          <a:effectLst/>
                          <a:latin typeface="+mn-lt"/>
                        </a:rPr>
                        <a:t>Function</a:t>
                      </a:r>
                    </a:p>
                  </a:txBody>
                  <a:tcPr anchor="ctr">
                    <a:solidFill>
                      <a:schemeClr val="accent6">
                        <a:lumMod val="60000"/>
                        <a:lumOff val="40000"/>
                      </a:schemeClr>
                    </a:solidFill>
                  </a:tcPr>
                </a:tc>
                <a:tc>
                  <a:txBody>
                    <a:bodyPr/>
                    <a:lstStyle/>
                    <a:p>
                      <a:pPr marL="0" marR="0" algn="ctr">
                        <a:spcBef>
                          <a:spcPts val="0"/>
                        </a:spcBef>
                        <a:spcAft>
                          <a:spcPts val="0"/>
                        </a:spcAft>
                      </a:pPr>
                      <a:r>
                        <a:rPr lang="en-GB" sz="1200" b="1" dirty="0">
                          <a:solidFill>
                            <a:schemeClr val="tx1"/>
                          </a:solidFill>
                          <a:effectLst/>
                          <a:latin typeface="+mn-lt"/>
                        </a:rPr>
                        <a:t>Animal</a:t>
                      </a:r>
                    </a:p>
                  </a:txBody>
                  <a:tcPr anchor="ctr">
                    <a:solidFill>
                      <a:schemeClr val="accent6">
                        <a:lumMod val="60000"/>
                        <a:lumOff val="40000"/>
                      </a:schemeClr>
                    </a:solidFill>
                  </a:tcPr>
                </a:tc>
                <a:tc>
                  <a:txBody>
                    <a:bodyPr/>
                    <a:lstStyle/>
                    <a:p>
                      <a:pPr marL="0" marR="0" algn="ctr">
                        <a:spcBef>
                          <a:spcPts val="0"/>
                        </a:spcBef>
                        <a:spcAft>
                          <a:spcPts val="0"/>
                        </a:spcAft>
                      </a:pPr>
                      <a:r>
                        <a:rPr lang="en-GB" sz="1200" b="1" dirty="0">
                          <a:solidFill>
                            <a:schemeClr val="tx1"/>
                          </a:solidFill>
                          <a:effectLst/>
                          <a:latin typeface="+mn-lt"/>
                        </a:rPr>
                        <a:t>Plant</a:t>
                      </a:r>
                    </a:p>
                  </a:txBody>
                  <a:tcPr anchor="ctr">
                    <a:solidFill>
                      <a:schemeClr val="accent6">
                        <a:lumMod val="60000"/>
                        <a:lumOff val="40000"/>
                      </a:schemeClr>
                    </a:solidFill>
                  </a:tcPr>
                </a:tc>
                <a:tc>
                  <a:txBody>
                    <a:bodyPr/>
                    <a:lstStyle/>
                    <a:p>
                      <a:pPr marL="0" marR="0" algn="ctr">
                        <a:spcBef>
                          <a:spcPts val="0"/>
                        </a:spcBef>
                        <a:spcAft>
                          <a:spcPts val="0"/>
                        </a:spcAft>
                      </a:pPr>
                      <a:r>
                        <a:rPr lang="en-GB" sz="1200" b="1" dirty="0">
                          <a:solidFill>
                            <a:schemeClr val="tx1"/>
                          </a:solidFill>
                          <a:effectLst/>
                          <a:latin typeface="+mn-lt"/>
                        </a:rPr>
                        <a:t>Bacteria</a:t>
                      </a:r>
                    </a:p>
                  </a:txBody>
                  <a:tcPr anchor="ctr">
                    <a:solidFill>
                      <a:schemeClr val="accent6">
                        <a:lumMod val="60000"/>
                        <a:lumOff val="40000"/>
                      </a:schemeClr>
                    </a:solidFill>
                  </a:tcPr>
                </a:tc>
                <a:extLst>
                  <a:ext uri="{0D108BD9-81ED-4DB2-BD59-A6C34878D82A}">
                    <a16:rowId xmlns:a16="http://schemas.microsoft.com/office/drawing/2014/main" val="10000"/>
                  </a:ext>
                </a:extLst>
              </a:tr>
              <a:tr h="591659">
                <a:tc>
                  <a:txBody>
                    <a:bodyPr/>
                    <a:lstStyle/>
                    <a:p>
                      <a:pPr marL="0" marR="0" algn="ctr">
                        <a:spcBef>
                          <a:spcPts val="0"/>
                        </a:spcBef>
                        <a:spcAft>
                          <a:spcPts val="0"/>
                        </a:spcAft>
                      </a:pPr>
                      <a:r>
                        <a:rPr lang="en-GB" sz="1600" b="1" dirty="0">
                          <a:effectLst/>
                          <a:latin typeface="+mn-lt"/>
                        </a:rPr>
                        <a:t>Nucleus</a:t>
                      </a:r>
                      <a:endParaRPr lang="en-GB" sz="1600" b="1" dirty="0">
                        <a:solidFill>
                          <a:srgbClr val="FFFFFF"/>
                        </a:solidFill>
                        <a:effectLst/>
                        <a:latin typeface="+mn-lt"/>
                      </a:endParaRPr>
                    </a:p>
                  </a:txBody>
                  <a:tcPr anchor="ctr"/>
                </a:tc>
                <a:tc>
                  <a:txBody>
                    <a:bodyPr/>
                    <a:lstStyle/>
                    <a:p>
                      <a:pPr marL="0" marR="0" algn="l">
                        <a:spcBef>
                          <a:spcPts val="0"/>
                        </a:spcBef>
                        <a:spcAft>
                          <a:spcPts val="0"/>
                        </a:spcAft>
                      </a:pPr>
                      <a:r>
                        <a:rPr lang="en-GB" sz="1600" b="1" dirty="0">
                          <a:effectLst/>
                          <a:latin typeface="+mn-lt"/>
                        </a:rPr>
                        <a:t>Contains genetic material which controls the activities of the cell</a:t>
                      </a:r>
                      <a:endParaRPr lang="en-GB" sz="1600" b="1" dirty="0">
                        <a:solidFill>
                          <a:srgbClr val="FFFFFF"/>
                        </a:solidFill>
                        <a:effectLst/>
                        <a:latin typeface="+mn-lt"/>
                      </a:endParaRPr>
                    </a:p>
                  </a:txBody>
                  <a:tcPr anchor="ctr"/>
                </a:tc>
                <a:tc>
                  <a:txBody>
                    <a:bodyPr/>
                    <a:lstStyle/>
                    <a:p>
                      <a:pPr marL="0" marR="0" algn="ctr">
                        <a:spcBef>
                          <a:spcPts val="0"/>
                        </a:spcBef>
                        <a:spcAft>
                          <a:spcPts val="0"/>
                        </a:spcAft>
                      </a:pPr>
                      <a:r>
                        <a:rPr lang="en-GB" sz="2000" b="1" dirty="0">
                          <a:solidFill>
                            <a:schemeClr val="tx1"/>
                          </a:solidFill>
                          <a:effectLst/>
                          <a:latin typeface="+mn-lt"/>
                        </a:rPr>
                        <a:t>✔</a:t>
                      </a:r>
                    </a:p>
                  </a:txBody>
                  <a:tcPr anchor="ctr"/>
                </a:tc>
                <a:tc>
                  <a:txBody>
                    <a:bodyPr/>
                    <a:lstStyle/>
                    <a:p>
                      <a:pPr marL="0" marR="0" algn="ctr">
                        <a:spcBef>
                          <a:spcPts val="0"/>
                        </a:spcBef>
                        <a:spcAft>
                          <a:spcPts val="0"/>
                        </a:spcAft>
                      </a:pPr>
                      <a:r>
                        <a:rPr lang="en-GB" sz="2000" b="1" dirty="0">
                          <a:solidFill>
                            <a:schemeClr val="tx1"/>
                          </a:solidFill>
                          <a:effectLst/>
                          <a:latin typeface="+mn-lt"/>
                        </a:rPr>
                        <a:t>✔</a:t>
                      </a:r>
                    </a:p>
                  </a:txBody>
                  <a:tcPr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black"/>
                        </a:solidFill>
                        <a:effectLst/>
                        <a:uLnTx/>
                        <a:uFillTx/>
                        <a:latin typeface="+mn-lt"/>
                        <a:ea typeface="+mn-ea"/>
                        <a:cs typeface="+mn-cs"/>
                      </a:endParaRPr>
                    </a:p>
                  </a:txBody>
                  <a:tcPr anchor="ctr"/>
                </a:tc>
                <a:extLst>
                  <a:ext uri="{0D108BD9-81ED-4DB2-BD59-A6C34878D82A}">
                    <a16:rowId xmlns:a16="http://schemas.microsoft.com/office/drawing/2014/main" val="10001"/>
                  </a:ext>
                </a:extLst>
              </a:tr>
              <a:tr h="591659">
                <a:tc>
                  <a:txBody>
                    <a:bodyPr/>
                    <a:lstStyle/>
                    <a:p>
                      <a:pPr marL="0" marR="0" algn="ctr">
                        <a:spcBef>
                          <a:spcPts val="0"/>
                        </a:spcBef>
                        <a:spcAft>
                          <a:spcPts val="0"/>
                        </a:spcAft>
                      </a:pPr>
                      <a:r>
                        <a:rPr lang="en-GB" sz="1600" b="1" dirty="0">
                          <a:effectLst/>
                          <a:latin typeface="+mn-lt"/>
                        </a:rPr>
                        <a:t>Cytoplasm</a:t>
                      </a:r>
                      <a:endParaRPr lang="en-GB" sz="1600" b="1" dirty="0">
                        <a:solidFill>
                          <a:srgbClr val="FFFFFF"/>
                        </a:solidFill>
                        <a:effectLst/>
                        <a:latin typeface="+mn-lt"/>
                      </a:endParaRPr>
                    </a:p>
                  </a:txBody>
                  <a:tcPr anchor="ctr"/>
                </a:tc>
                <a:tc>
                  <a:txBody>
                    <a:bodyPr/>
                    <a:lstStyle/>
                    <a:p>
                      <a:pPr marL="0" marR="0" algn="l">
                        <a:spcBef>
                          <a:spcPts val="0"/>
                        </a:spcBef>
                        <a:spcAft>
                          <a:spcPts val="0"/>
                        </a:spcAft>
                      </a:pPr>
                      <a:r>
                        <a:rPr lang="en-GB" sz="1600" b="1" dirty="0">
                          <a:effectLst/>
                          <a:latin typeface="+mn-lt"/>
                        </a:rPr>
                        <a:t>Most chemical processes take place here, controlled by enzymes</a:t>
                      </a:r>
                      <a:endParaRPr lang="en-GB" sz="1600" b="1" dirty="0">
                        <a:solidFill>
                          <a:srgbClr val="FFFFFF"/>
                        </a:solidFill>
                        <a:effectLst/>
                        <a:latin typeface="+mn-lt"/>
                      </a:endParaRPr>
                    </a:p>
                  </a:txBody>
                  <a:tcPr anchor="ctr"/>
                </a:tc>
                <a:tc>
                  <a:txBody>
                    <a:bodyPr/>
                    <a:lstStyle/>
                    <a:p>
                      <a:pPr marL="0" marR="0" algn="ctr">
                        <a:spcBef>
                          <a:spcPts val="0"/>
                        </a:spcBef>
                        <a:spcAft>
                          <a:spcPts val="0"/>
                        </a:spcAft>
                      </a:pPr>
                      <a:r>
                        <a:rPr lang="en-GB" sz="2000" b="1" dirty="0">
                          <a:solidFill>
                            <a:schemeClr val="tx1"/>
                          </a:solidFill>
                          <a:effectLst/>
                          <a:latin typeface="+mn-lt"/>
                        </a:rPr>
                        <a:t>✔</a:t>
                      </a:r>
                    </a:p>
                  </a:txBody>
                  <a:tcPr anchor="ctr"/>
                </a:tc>
                <a:tc>
                  <a:txBody>
                    <a:bodyPr/>
                    <a:lstStyle/>
                    <a:p>
                      <a:pPr marL="0" marR="0" algn="ctr">
                        <a:spcBef>
                          <a:spcPts val="0"/>
                        </a:spcBef>
                        <a:spcAft>
                          <a:spcPts val="0"/>
                        </a:spcAft>
                      </a:pPr>
                      <a:r>
                        <a:rPr lang="en-GB" sz="2000" b="1" dirty="0">
                          <a:solidFill>
                            <a:schemeClr val="tx1"/>
                          </a:solidFill>
                          <a:effectLst/>
                          <a:latin typeface="+mn-lt"/>
                        </a:rPr>
                        <a:t>✔</a:t>
                      </a:r>
                    </a:p>
                  </a:txBody>
                  <a:tcPr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mn-lt"/>
                          <a:ea typeface="+mn-ea"/>
                          <a:cs typeface="+mn-cs"/>
                        </a:rPr>
                        <a:t>✔</a:t>
                      </a:r>
                    </a:p>
                  </a:txBody>
                  <a:tcPr anchor="ctr"/>
                </a:tc>
                <a:extLst>
                  <a:ext uri="{0D108BD9-81ED-4DB2-BD59-A6C34878D82A}">
                    <a16:rowId xmlns:a16="http://schemas.microsoft.com/office/drawing/2014/main" val="10002"/>
                  </a:ext>
                </a:extLst>
              </a:tr>
              <a:tr h="591659">
                <a:tc>
                  <a:txBody>
                    <a:bodyPr/>
                    <a:lstStyle/>
                    <a:p>
                      <a:pPr marL="0" marR="0" algn="ctr">
                        <a:spcBef>
                          <a:spcPts val="0"/>
                        </a:spcBef>
                        <a:spcAft>
                          <a:spcPts val="0"/>
                        </a:spcAft>
                      </a:pPr>
                      <a:r>
                        <a:rPr lang="en-GB" sz="1600" b="1" dirty="0">
                          <a:effectLst/>
                          <a:latin typeface="+mn-lt"/>
                        </a:rPr>
                        <a:t>Cell membrane</a:t>
                      </a:r>
                      <a:endParaRPr lang="en-GB" sz="1600" b="1" dirty="0">
                        <a:solidFill>
                          <a:srgbClr val="FFFFFF"/>
                        </a:solidFill>
                        <a:effectLst/>
                        <a:latin typeface="+mn-lt"/>
                      </a:endParaRPr>
                    </a:p>
                  </a:txBody>
                  <a:tcPr anchor="ctr"/>
                </a:tc>
                <a:tc>
                  <a:txBody>
                    <a:bodyPr/>
                    <a:lstStyle/>
                    <a:p>
                      <a:pPr marL="0" marR="0" algn="l">
                        <a:spcBef>
                          <a:spcPts val="0"/>
                        </a:spcBef>
                        <a:spcAft>
                          <a:spcPts val="0"/>
                        </a:spcAft>
                      </a:pPr>
                      <a:r>
                        <a:rPr lang="en-GB" sz="1600" b="1" dirty="0">
                          <a:effectLst/>
                          <a:latin typeface="+mn-lt"/>
                        </a:rPr>
                        <a:t>Controls movement of substances into and out of cell</a:t>
                      </a:r>
                      <a:endParaRPr lang="en-GB" sz="1600" b="1" dirty="0">
                        <a:solidFill>
                          <a:srgbClr val="FFFFFF"/>
                        </a:solidFill>
                        <a:effectLst/>
                        <a:latin typeface="+mn-lt"/>
                      </a:endParaRPr>
                    </a:p>
                  </a:txBody>
                  <a:tcPr anchor="ctr"/>
                </a:tc>
                <a:tc>
                  <a:txBody>
                    <a:bodyPr/>
                    <a:lstStyle/>
                    <a:p>
                      <a:pPr marL="0" marR="0" algn="ctr">
                        <a:spcBef>
                          <a:spcPts val="0"/>
                        </a:spcBef>
                        <a:spcAft>
                          <a:spcPts val="0"/>
                        </a:spcAft>
                      </a:pPr>
                      <a:r>
                        <a:rPr lang="en-GB" sz="2000" b="1" dirty="0">
                          <a:solidFill>
                            <a:schemeClr val="tx1"/>
                          </a:solidFill>
                          <a:effectLst/>
                          <a:latin typeface="+mn-lt"/>
                        </a:rPr>
                        <a:t>✔</a:t>
                      </a:r>
                    </a:p>
                  </a:txBody>
                  <a:tcPr anchor="ctr"/>
                </a:tc>
                <a:tc>
                  <a:txBody>
                    <a:bodyPr/>
                    <a:lstStyle/>
                    <a:p>
                      <a:pPr marL="0" marR="0" algn="ctr">
                        <a:spcBef>
                          <a:spcPts val="0"/>
                        </a:spcBef>
                        <a:spcAft>
                          <a:spcPts val="0"/>
                        </a:spcAft>
                      </a:pPr>
                      <a:r>
                        <a:rPr lang="en-GB" sz="2000" b="1" dirty="0">
                          <a:solidFill>
                            <a:schemeClr val="tx1"/>
                          </a:solidFill>
                          <a:effectLst/>
                          <a:latin typeface="+mn-lt"/>
                        </a:rPr>
                        <a:t>✔</a:t>
                      </a:r>
                    </a:p>
                  </a:txBody>
                  <a:tcPr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mn-lt"/>
                          <a:ea typeface="+mn-ea"/>
                          <a:cs typeface="+mn-cs"/>
                        </a:rPr>
                        <a:t>✔</a:t>
                      </a:r>
                    </a:p>
                  </a:txBody>
                  <a:tcPr anchor="ctr"/>
                </a:tc>
                <a:extLst>
                  <a:ext uri="{0D108BD9-81ED-4DB2-BD59-A6C34878D82A}">
                    <a16:rowId xmlns:a16="http://schemas.microsoft.com/office/drawing/2014/main" val="10003"/>
                  </a:ext>
                </a:extLst>
              </a:tr>
              <a:tr h="396272">
                <a:tc>
                  <a:txBody>
                    <a:bodyPr/>
                    <a:lstStyle/>
                    <a:p>
                      <a:pPr marL="0" marR="0" algn="ctr">
                        <a:spcBef>
                          <a:spcPts val="0"/>
                        </a:spcBef>
                        <a:spcAft>
                          <a:spcPts val="0"/>
                        </a:spcAft>
                      </a:pPr>
                      <a:r>
                        <a:rPr lang="en-GB" sz="1600" b="1" dirty="0">
                          <a:effectLst/>
                          <a:latin typeface="+mn-lt"/>
                        </a:rPr>
                        <a:t>Mitochondria</a:t>
                      </a:r>
                      <a:endParaRPr lang="en-GB" sz="1600" b="1" dirty="0">
                        <a:solidFill>
                          <a:srgbClr val="FFFFFF"/>
                        </a:solidFill>
                        <a:effectLst/>
                        <a:latin typeface="+mn-lt"/>
                      </a:endParaRPr>
                    </a:p>
                  </a:txBody>
                  <a:tcPr anchor="ctr"/>
                </a:tc>
                <a:tc>
                  <a:txBody>
                    <a:bodyPr/>
                    <a:lstStyle/>
                    <a:p>
                      <a:pPr marL="0" marR="0" algn="l">
                        <a:spcBef>
                          <a:spcPts val="0"/>
                        </a:spcBef>
                        <a:spcAft>
                          <a:spcPts val="0"/>
                        </a:spcAft>
                      </a:pPr>
                      <a:r>
                        <a:rPr lang="en-GB" sz="1600" b="1" dirty="0">
                          <a:effectLst/>
                          <a:latin typeface="+mn-lt"/>
                        </a:rPr>
                        <a:t>Most energy is released by respiration here</a:t>
                      </a:r>
                      <a:endParaRPr lang="en-GB" sz="1600" b="1" dirty="0">
                        <a:solidFill>
                          <a:srgbClr val="FFFFFF"/>
                        </a:solidFill>
                        <a:effectLst/>
                        <a:latin typeface="+mn-lt"/>
                      </a:endParaRPr>
                    </a:p>
                  </a:txBody>
                  <a:tcPr anchor="ctr"/>
                </a:tc>
                <a:tc>
                  <a:txBody>
                    <a:bodyPr/>
                    <a:lstStyle/>
                    <a:p>
                      <a:pPr marL="0" marR="0" algn="ctr">
                        <a:spcBef>
                          <a:spcPts val="0"/>
                        </a:spcBef>
                        <a:spcAft>
                          <a:spcPts val="0"/>
                        </a:spcAft>
                      </a:pPr>
                      <a:r>
                        <a:rPr lang="en-GB" sz="2000" b="1" dirty="0">
                          <a:solidFill>
                            <a:schemeClr val="tx1"/>
                          </a:solidFill>
                          <a:effectLst/>
                          <a:latin typeface="+mn-lt"/>
                        </a:rPr>
                        <a:t>✔</a:t>
                      </a:r>
                    </a:p>
                  </a:txBody>
                  <a:tcPr anchor="ctr"/>
                </a:tc>
                <a:tc>
                  <a:txBody>
                    <a:bodyPr/>
                    <a:lstStyle/>
                    <a:p>
                      <a:pPr marL="0" marR="0" algn="ctr">
                        <a:spcBef>
                          <a:spcPts val="0"/>
                        </a:spcBef>
                        <a:spcAft>
                          <a:spcPts val="0"/>
                        </a:spcAft>
                      </a:pPr>
                      <a:r>
                        <a:rPr lang="en-GB" sz="2000" b="1" dirty="0">
                          <a:solidFill>
                            <a:schemeClr val="tx1"/>
                          </a:solidFill>
                          <a:effectLst/>
                          <a:latin typeface="+mn-lt"/>
                        </a:rPr>
                        <a:t>✔</a:t>
                      </a:r>
                    </a:p>
                  </a:txBody>
                  <a:tcPr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black"/>
                        </a:solidFill>
                        <a:effectLst/>
                        <a:uLnTx/>
                        <a:uFillTx/>
                        <a:latin typeface="+mn-lt"/>
                        <a:ea typeface="+mn-ea"/>
                        <a:cs typeface="+mn-cs"/>
                      </a:endParaRPr>
                    </a:p>
                  </a:txBody>
                  <a:tcPr anchor="ctr"/>
                </a:tc>
                <a:extLst>
                  <a:ext uri="{0D108BD9-81ED-4DB2-BD59-A6C34878D82A}">
                    <a16:rowId xmlns:a16="http://schemas.microsoft.com/office/drawing/2014/main" val="10004"/>
                  </a:ext>
                </a:extLst>
              </a:tr>
              <a:tr h="404246">
                <a:tc>
                  <a:txBody>
                    <a:bodyPr/>
                    <a:lstStyle/>
                    <a:p>
                      <a:pPr marL="0" marR="0" algn="ctr">
                        <a:spcBef>
                          <a:spcPts val="0"/>
                        </a:spcBef>
                        <a:spcAft>
                          <a:spcPts val="0"/>
                        </a:spcAft>
                      </a:pPr>
                      <a:r>
                        <a:rPr lang="en-GB" sz="1600" b="1" dirty="0">
                          <a:effectLst/>
                          <a:latin typeface="+mn-lt"/>
                        </a:rPr>
                        <a:t>Ribosomes</a:t>
                      </a:r>
                      <a:endParaRPr lang="en-GB" sz="1600" b="1" dirty="0">
                        <a:solidFill>
                          <a:srgbClr val="FFFFFF"/>
                        </a:solidFill>
                        <a:effectLst/>
                        <a:latin typeface="+mn-lt"/>
                      </a:endParaRPr>
                    </a:p>
                  </a:txBody>
                  <a:tcPr anchor="ctr"/>
                </a:tc>
                <a:tc>
                  <a:txBody>
                    <a:bodyPr/>
                    <a:lstStyle/>
                    <a:p>
                      <a:pPr marL="0" marR="0" algn="l">
                        <a:spcBef>
                          <a:spcPts val="0"/>
                        </a:spcBef>
                        <a:spcAft>
                          <a:spcPts val="0"/>
                        </a:spcAft>
                      </a:pPr>
                      <a:r>
                        <a:rPr lang="en-GB" sz="1600" b="1" dirty="0">
                          <a:effectLst/>
                          <a:latin typeface="+mn-lt"/>
                        </a:rPr>
                        <a:t>Protein synthesis happens here</a:t>
                      </a:r>
                      <a:endParaRPr lang="en-GB" sz="1600" b="1" dirty="0">
                        <a:solidFill>
                          <a:srgbClr val="FFFFFF"/>
                        </a:solidFill>
                        <a:effectLst/>
                        <a:latin typeface="+mn-lt"/>
                      </a:endParaRPr>
                    </a:p>
                  </a:txBody>
                  <a:tcPr anchor="ctr"/>
                </a:tc>
                <a:tc>
                  <a:txBody>
                    <a:bodyPr/>
                    <a:lstStyle/>
                    <a:p>
                      <a:pPr marL="0" marR="0" algn="ctr">
                        <a:spcBef>
                          <a:spcPts val="0"/>
                        </a:spcBef>
                        <a:spcAft>
                          <a:spcPts val="0"/>
                        </a:spcAft>
                      </a:pPr>
                      <a:r>
                        <a:rPr lang="en-GB" sz="2000" b="1" dirty="0">
                          <a:solidFill>
                            <a:schemeClr val="tx1"/>
                          </a:solidFill>
                          <a:effectLst/>
                          <a:latin typeface="+mn-lt"/>
                        </a:rPr>
                        <a:t>✔</a:t>
                      </a:r>
                    </a:p>
                  </a:txBody>
                  <a:tcPr anchor="ctr"/>
                </a:tc>
                <a:tc>
                  <a:txBody>
                    <a:bodyPr/>
                    <a:lstStyle/>
                    <a:p>
                      <a:pPr marL="0" marR="0" algn="ctr">
                        <a:spcBef>
                          <a:spcPts val="0"/>
                        </a:spcBef>
                        <a:spcAft>
                          <a:spcPts val="0"/>
                        </a:spcAft>
                      </a:pPr>
                      <a:r>
                        <a:rPr lang="en-GB" sz="2000" b="1" dirty="0">
                          <a:solidFill>
                            <a:schemeClr val="tx1"/>
                          </a:solidFill>
                          <a:effectLst/>
                          <a:latin typeface="+mn-lt"/>
                        </a:rPr>
                        <a:t>✔</a:t>
                      </a:r>
                    </a:p>
                  </a:txBody>
                  <a:tcPr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GB" sz="2000" b="1" kern="1200" noProof="0" dirty="0">
                          <a:solidFill>
                            <a:schemeClr val="tx1"/>
                          </a:solidFill>
                          <a:effectLst/>
                          <a:latin typeface="+mn-lt"/>
                          <a:ea typeface="+mn-ea"/>
                          <a:cs typeface="+mn-cs"/>
                        </a:rPr>
                        <a:t>✔</a:t>
                      </a:r>
                    </a:p>
                    <a:p>
                      <a:pPr marL="0" marR="0" lvl="0" indent="0" algn="ctr" defTabSz="342900" rtl="0" eaLnBrk="1" fontAlgn="auto" latinLnBrk="0" hangingPunct="1">
                        <a:lnSpc>
                          <a:spcPct val="100000"/>
                        </a:lnSpc>
                        <a:spcBef>
                          <a:spcPts val="0"/>
                        </a:spcBef>
                        <a:spcAft>
                          <a:spcPts val="0"/>
                        </a:spcAft>
                        <a:buClrTx/>
                        <a:buSzTx/>
                        <a:buFontTx/>
                        <a:buNone/>
                        <a:tabLst/>
                        <a:defRPr/>
                      </a:pPr>
                      <a:endParaRPr lang="en-GB" sz="800" b="1" kern="1200" noProof="0" dirty="0">
                        <a:solidFill>
                          <a:schemeClr val="tx1"/>
                        </a:solidFill>
                        <a:effectLst/>
                        <a:latin typeface="+mn-lt"/>
                        <a:ea typeface="+mn-ea"/>
                        <a:cs typeface="+mn-cs"/>
                      </a:endParaRPr>
                    </a:p>
                  </a:txBody>
                  <a:tcPr anchor="ctr"/>
                </a:tc>
                <a:extLst>
                  <a:ext uri="{0D108BD9-81ED-4DB2-BD59-A6C34878D82A}">
                    <a16:rowId xmlns:a16="http://schemas.microsoft.com/office/drawing/2014/main" val="10005"/>
                  </a:ext>
                </a:extLst>
              </a:tr>
              <a:tr h="591659">
                <a:tc>
                  <a:txBody>
                    <a:bodyPr/>
                    <a:lstStyle/>
                    <a:p>
                      <a:pPr marL="0" marR="0" algn="ctr">
                        <a:spcBef>
                          <a:spcPts val="0"/>
                        </a:spcBef>
                        <a:spcAft>
                          <a:spcPts val="0"/>
                        </a:spcAft>
                      </a:pPr>
                      <a:r>
                        <a:rPr lang="en-GB" sz="1600" b="1" dirty="0">
                          <a:solidFill>
                            <a:schemeClr val="tx1"/>
                          </a:solidFill>
                          <a:effectLst/>
                          <a:latin typeface="+mn-lt"/>
                        </a:rPr>
                        <a:t>Cell wall</a:t>
                      </a:r>
                    </a:p>
                  </a:txBody>
                  <a:tcPr anchor="ctr"/>
                </a:tc>
                <a:tc>
                  <a:txBody>
                    <a:bodyPr/>
                    <a:lstStyle/>
                    <a:p>
                      <a:pPr marL="0" marR="0" algn="l">
                        <a:spcBef>
                          <a:spcPts val="0"/>
                        </a:spcBef>
                        <a:spcAft>
                          <a:spcPts val="0"/>
                        </a:spcAft>
                      </a:pPr>
                      <a:r>
                        <a:rPr lang="en-GB" sz="1600" b="1" dirty="0">
                          <a:solidFill>
                            <a:schemeClr val="tx1"/>
                          </a:solidFill>
                          <a:effectLst/>
                          <a:latin typeface="+mn-lt"/>
                        </a:rPr>
                        <a:t>Strengthens the cell – made of cellulose (not</a:t>
                      </a:r>
                      <a:r>
                        <a:rPr lang="en-GB" sz="1600" b="1" baseline="0" dirty="0">
                          <a:solidFill>
                            <a:schemeClr val="tx1"/>
                          </a:solidFill>
                          <a:effectLst/>
                          <a:latin typeface="+mn-lt"/>
                        </a:rPr>
                        <a:t> bacteria) </a:t>
                      </a:r>
                      <a:r>
                        <a:rPr lang="en-GB" sz="1600" b="1" dirty="0">
                          <a:solidFill>
                            <a:schemeClr val="tx1"/>
                          </a:solidFill>
                          <a:effectLst/>
                          <a:latin typeface="+mn-lt"/>
                        </a:rPr>
                        <a:t>algal cells also have a cell wall</a:t>
                      </a:r>
                    </a:p>
                  </a:txBody>
                  <a:tcPr anchor="ctr"/>
                </a:tc>
                <a:tc>
                  <a:txBody>
                    <a:bodyPr/>
                    <a:lstStyle/>
                    <a:p>
                      <a:pPr marL="0" marR="0" algn="ctr">
                        <a:spcBef>
                          <a:spcPts val="0"/>
                        </a:spcBef>
                        <a:spcAft>
                          <a:spcPts val="0"/>
                        </a:spcAft>
                      </a:pPr>
                      <a:endParaRPr lang="en-GB" sz="1200" b="1" dirty="0">
                        <a:solidFill>
                          <a:schemeClr val="tx1"/>
                        </a:solidFill>
                        <a:effectLst/>
                        <a:latin typeface="+mn-lt"/>
                      </a:endParaRPr>
                    </a:p>
                  </a:txBody>
                  <a:tcPr anchor="ctr"/>
                </a:tc>
                <a:tc>
                  <a:txBody>
                    <a:bodyPr/>
                    <a:lstStyle/>
                    <a:p>
                      <a:pPr marL="0" marR="0" algn="ctr">
                        <a:spcBef>
                          <a:spcPts val="0"/>
                        </a:spcBef>
                        <a:spcAft>
                          <a:spcPts val="0"/>
                        </a:spcAft>
                      </a:pPr>
                      <a:r>
                        <a:rPr lang="en-GB" sz="2000" b="1" dirty="0">
                          <a:solidFill>
                            <a:schemeClr val="tx1"/>
                          </a:solidFill>
                          <a:effectLst/>
                          <a:latin typeface="+mn-lt"/>
                        </a:rPr>
                        <a:t>✔</a:t>
                      </a:r>
                    </a:p>
                  </a:txBody>
                  <a:tcPr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mn-lt"/>
                          <a:ea typeface="+mn-ea"/>
                          <a:cs typeface="+mn-cs"/>
                        </a:rPr>
                        <a:t>✔</a:t>
                      </a:r>
                    </a:p>
                  </a:txBody>
                  <a:tcPr anchor="ctr"/>
                </a:tc>
                <a:extLst>
                  <a:ext uri="{0D108BD9-81ED-4DB2-BD59-A6C34878D82A}">
                    <a16:rowId xmlns:a16="http://schemas.microsoft.com/office/drawing/2014/main" val="10006"/>
                  </a:ext>
                </a:extLst>
              </a:tr>
              <a:tr h="591659">
                <a:tc>
                  <a:txBody>
                    <a:bodyPr/>
                    <a:lstStyle/>
                    <a:p>
                      <a:pPr marL="0" marR="0" algn="ctr">
                        <a:spcBef>
                          <a:spcPts val="0"/>
                        </a:spcBef>
                        <a:spcAft>
                          <a:spcPts val="0"/>
                        </a:spcAft>
                      </a:pPr>
                      <a:r>
                        <a:rPr lang="en-GB" sz="1600" b="1" dirty="0">
                          <a:solidFill>
                            <a:schemeClr val="tx1"/>
                          </a:solidFill>
                          <a:effectLst/>
                          <a:latin typeface="+mn-lt"/>
                        </a:rPr>
                        <a:t>Chloroplasts</a:t>
                      </a:r>
                    </a:p>
                  </a:txBody>
                  <a:tcPr anchor="ctr"/>
                </a:tc>
                <a:tc>
                  <a:txBody>
                    <a:bodyPr/>
                    <a:lstStyle/>
                    <a:p>
                      <a:pPr marL="0" marR="0" algn="l">
                        <a:spcBef>
                          <a:spcPts val="0"/>
                        </a:spcBef>
                        <a:spcAft>
                          <a:spcPts val="0"/>
                        </a:spcAft>
                      </a:pPr>
                      <a:r>
                        <a:rPr lang="en-GB" sz="1600" b="1" dirty="0">
                          <a:solidFill>
                            <a:schemeClr val="tx1"/>
                          </a:solidFill>
                          <a:effectLst/>
                          <a:latin typeface="+mn-lt"/>
                        </a:rPr>
                        <a:t>Contain chlorophyll, absorbs light energy for photosynthesis</a:t>
                      </a:r>
                    </a:p>
                  </a:txBody>
                  <a:tcPr anchor="ctr"/>
                </a:tc>
                <a:tc>
                  <a:txBody>
                    <a:bodyPr/>
                    <a:lstStyle/>
                    <a:p>
                      <a:pPr marL="0" marR="0" algn="ctr">
                        <a:spcBef>
                          <a:spcPts val="0"/>
                        </a:spcBef>
                        <a:spcAft>
                          <a:spcPts val="0"/>
                        </a:spcAft>
                      </a:pPr>
                      <a:endParaRPr lang="en-GB" sz="1200" b="1" dirty="0">
                        <a:solidFill>
                          <a:schemeClr val="tx1"/>
                        </a:solidFill>
                        <a:effectLst/>
                        <a:latin typeface="+mn-lt"/>
                      </a:endParaRPr>
                    </a:p>
                  </a:txBody>
                  <a:tcPr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mn-lt"/>
                          <a:ea typeface="+mn-ea"/>
                          <a:cs typeface="+mn-cs"/>
                        </a:rPr>
                        <a:t>✔</a:t>
                      </a:r>
                    </a:p>
                  </a:txBody>
                  <a:tcPr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black"/>
                        </a:solidFill>
                        <a:effectLst/>
                        <a:uLnTx/>
                        <a:uFillTx/>
                        <a:latin typeface="+mn-lt"/>
                        <a:ea typeface="+mn-ea"/>
                        <a:cs typeface="+mn-cs"/>
                      </a:endParaRPr>
                    </a:p>
                  </a:txBody>
                  <a:tcPr anchor="ctr"/>
                </a:tc>
                <a:extLst>
                  <a:ext uri="{0D108BD9-81ED-4DB2-BD59-A6C34878D82A}">
                    <a16:rowId xmlns:a16="http://schemas.microsoft.com/office/drawing/2014/main" val="10007"/>
                  </a:ext>
                </a:extLst>
              </a:tr>
              <a:tr h="648006">
                <a:tc>
                  <a:txBody>
                    <a:bodyPr/>
                    <a:lstStyle/>
                    <a:p>
                      <a:pPr marL="0" marR="0" algn="ctr">
                        <a:spcBef>
                          <a:spcPts val="0"/>
                        </a:spcBef>
                        <a:spcAft>
                          <a:spcPts val="0"/>
                        </a:spcAft>
                      </a:pPr>
                      <a:r>
                        <a:rPr lang="en-GB" sz="1600" b="1" dirty="0">
                          <a:solidFill>
                            <a:schemeClr val="tx1"/>
                          </a:solidFill>
                          <a:effectLst/>
                          <a:latin typeface="+mn-lt"/>
                        </a:rPr>
                        <a:t>Permanent vacuole</a:t>
                      </a:r>
                    </a:p>
                  </a:txBody>
                  <a:tcPr anchor="ctr"/>
                </a:tc>
                <a:tc>
                  <a:txBody>
                    <a:bodyPr/>
                    <a:lstStyle/>
                    <a:p>
                      <a:pPr marL="0" marR="0" algn="l">
                        <a:spcBef>
                          <a:spcPts val="0"/>
                        </a:spcBef>
                        <a:spcAft>
                          <a:spcPts val="0"/>
                        </a:spcAft>
                      </a:pPr>
                      <a:r>
                        <a:rPr lang="en-GB" sz="1600" b="1" dirty="0">
                          <a:solidFill>
                            <a:schemeClr val="tx1"/>
                          </a:solidFill>
                          <a:effectLst/>
                          <a:latin typeface="+mn-lt"/>
                        </a:rPr>
                        <a:t>Filled with cell sap to help keep the cell turgid</a:t>
                      </a:r>
                    </a:p>
                  </a:txBody>
                  <a:tcPr anchor="ctr"/>
                </a:tc>
                <a:tc>
                  <a:txBody>
                    <a:bodyPr/>
                    <a:lstStyle/>
                    <a:p>
                      <a:pPr marL="0" marR="0" algn="ctr">
                        <a:spcBef>
                          <a:spcPts val="0"/>
                        </a:spcBef>
                        <a:spcAft>
                          <a:spcPts val="0"/>
                        </a:spcAft>
                      </a:pPr>
                      <a:endParaRPr lang="en-GB" sz="1200" b="1" dirty="0">
                        <a:solidFill>
                          <a:schemeClr val="tx1"/>
                        </a:solidFill>
                        <a:effectLst/>
                        <a:latin typeface="+mn-lt"/>
                      </a:endParaRPr>
                    </a:p>
                  </a:txBody>
                  <a:tcPr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mn-lt"/>
                          <a:ea typeface="+mn-ea"/>
                          <a:cs typeface="+mn-cs"/>
                        </a:rPr>
                        <a:t>✔</a:t>
                      </a:r>
                    </a:p>
                  </a:txBody>
                  <a:tcPr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black"/>
                        </a:solidFill>
                        <a:effectLst/>
                        <a:uLnTx/>
                        <a:uFillTx/>
                        <a:latin typeface="+mn-lt"/>
                        <a:ea typeface="+mn-ea"/>
                        <a:cs typeface="+mn-cs"/>
                      </a:endParaRPr>
                    </a:p>
                  </a:txBody>
                  <a:tcPr anchor="ctr"/>
                </a:tc>
                <a:extLst>
                  <a:ext uri="{0D108BD9-81ED-4DB2-BD59-A6C34878D82A}">
                    <a16:rowId xmlns:a16="http://schemas.microsoft.com/office/drawing/2014/main" val="10008"/>
                  </a:ext>
                </a:extLst>
              </a:tr>
              <a:tr h="396272">
                <a:tc>
                  <a:txBody>
                    <a:bodyPr/>
                    <a:lstStyle/>
                    <a:p>
                      <a:pPr marL="0" marR="0" algn="ctr">
                        <a:spcBef>
                          <a:spcPts val="0"/>
                        </a:spcBef>
                        <a:spcAft>
                          <a:spcPts val="0"/>
                        </a:spcAft>
                      </a:pPr>
                      <a:r>
                        <a:rPr lang="en-GB" sz="1600" b="1" dirty="0">
                          <a:solidFill>
                            <a:schemeClr val="tx1"/>
                          </a:solidFill>
                          <a:effectLst/>
                          <a:latin typeface="+mn-lt"/>
                        </a:rPr>
                        <a:t>Chromosomal</a:t>
                      </a:r>
                      <a:r>
                        <a:rPr lang="en-GB" sz="1600" b="1" baseline="0" dirty="0">
                          <a:solidFill>
                            <a:schemeClr val="tx1"/>
                          </a:solidFill>
                          <a:effectLst/>
                          <a:latin typeface="+mn-lt"/>
                        </a:rPr>
                        <a:t> </a:t>
                      </a:r>
                      <a:r>
                        <a:rPr lang="en-GB" sz="1600" b="1" dirty="0">
                          <a:solidFill>
                            <a:schemeClr val="tx1"/>
                          </a:solidFill>
                          <a:effectLst/>
                          <a:latin typeface="+mn-lt"/>
                        </a:rPr>
                        <a:t>DNA</a:t>
                      </a:r>
                    </a:p>
                  </a:txBody>
                  <a:tcPr anchor="ctr"/>
                </a:tc>
                <a:tc>
                  <a:txBody>
                    <a:bodyPr/>
                    <a:lstStyle/>
                    <a:p>
                      <a:pPr marL="0" marR="0" algn="l">
                        <a:spcBef>
                          <a:spcPts val="0"/>
                        </a:spcBef>
                        <a:spcAft>
                          <a:spcPts val="0"/>
                        </a:spcAft>
                      </a:pPr>
                      <a:r>
                        <a:rPr lang="en-GB" sz="1600" b="1" dirty="0">
                          <a:solidFill>
                            <a:schemeClr val="tx1"/>
                          </a:solidFill>
                          <a:effectLst/>
                          <a:latin typeface="+mn-lt"/>
                        </a:rPr>
                        <a:t>Loop</a:t>
                      </a:r>
                      <a:r>
                        <a:rPr lang="en-GB" sz="1600" b="1" baseline="0" dirty="0">
                          <a:solidFill>
                            <a:schemeClr val="tx1"/>
                          </a:solidFill>
                          <a:effectLst/>
                          <a:latin typeface="+mn-lt"/>
                        </a:rPr>
                        <a:t> of DNA NOT found in a nucleus</a:t>
                      </a:r>
                      <a:endParaRPr lang="en-GB" sz="1600" b="1" dirty="0">
                        <a:solidFill>
                          <a:schemeClr val="tx1"/>
                        </a:solidFill>
                        <a:effectLst/>
                        <a:latin typeface="+mn-lt"/>
                      </a:endParaRPr>
                    </a:p>
                  </a:txBody>
                  <a:tcPr anchor="ctr"/>
                </a:tc>
                <a:tc>
                  <a:txBody>
                    <a:bodyPr/>
                    <a:lstStyle/>
                    <a:p>
                      <a:pPr marL="0" marR="0" algn="ctr">
                        <a:spcBef>
                          <a:spcPts val="0"/>
                        </a:spcBef>
                        <a:spcAft>
                          <a:spcPts val="0"/>
                        </a:spcAft>
                      </a:pPr>
                      <a:endParaRPr lang="en-GB" sz="1200" b="1" dirty="0">
                        <a:solidFill>
                          <a:schemeClr val="tx1"/>
                        </a:solidFill>
                        <a:effectLst/>
                        <a:latin typeface="+mn-lt"/>
                      </a:endParaRPr>
                    </a:p>
                  </a:txBody>
                  <a:tcPr anchor="ctr"/>
                </a:tc>
                <a:tc>
                  <a:txBody>
                    <a:bodyPr/>
                    <a:lstStyle/>
                    <a:p>
                      <a:pPr marL="0" marR="0" algn="ctr">
                        <a:spcBef>
                          <a:spcPts val="0"/>
                        </a:spcBef>
                        <a:spcAft>
                          <a:spcPts val="0"/>
                        </a:spcAft>
                      </a:pPr>
                      <a:endParaRPr lang="en-GB" sz="2000" b="1" dirty="0">
                        <a:solidFill>
                          <a:schemeClr val="tx1"/>
                        </a:solidFill>
                        <a:effectLst/>
                        <a:latin typeface="+mn-lt"/>
                      </a:endParaRPr>
                    </a:p>
                  </a:txBody>
                  <a:tcPr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mn-lt"/>
                          <a:ea typeface="+mn-ea"/>
                          <a:cs typeface="+mn-cs"/>
                        </a:rPr>
                        <a:t>✔</a:t>
                      </a:r>
                    </a:p>
                  </a:txBody>
                  <a:tcPr anchor="ctr"/>
                </a:tc>
                <a:extLst>
                  <a:ext uri="{0D108BD9-81ED-4DB2-BD59-A6C34878D82A}">
                    <a16:rowId xmlns:a16="http://schemas.microsoft.com/office/drawing/2014/main" val="10009"/>
                  </a:ext>
                </a:extLst>
              </a:tr>
              <a:tr h="591659">
                <a:tc>
                  <a:txBody>
                    <a:bodyPr/>
                    <a:lstStyle/>
                    <a:p>
                      <a:pPr marL="0" marR="0" algn="ctr">
                        <a:spcBef>
                          <a:spcPts val="0"/>
                        </a:spcBef>
                        <a:spcAft>
                          <a:spcPts val="0"/>
                        </a:spcAft>
                      </a:pPr>
                      <a:r>
                        <a:rPr lang="en-GB" sz="1600" b="1" dirty="0">
                          <a:solidFill>
                            <a:schemeClr val="tx1"/>
                          </a:solidFill>
                          <a:effectLst/>
                          <a:latin typeface="+mn-lt"/>
                        </a:rPr>
                        <a:t>Plasmid</a:t>
                      </a:r>
                      <a:r>
                        <a:rPr lang="en-GB" sz="1600" b="1" baseline="0" dirty="0">
                          <a:solidFill>
                            <a:schemeClr val="tx1"/>
                          </a:solidFill>
                          <a:effectLst/>
                          <a:latin typeface="+mn-lt"/>
                        </a:rPr>
                        <a:t> (DNA)</a:t>
                      </a:r>
                      <a:endParaRPr lang="en-GB" sz="1600" b="1" dirty="0">
                        <a:solidFill>
                          <a:schemeClr val="tx1"/>
                        </a:solidFill>
                        <a:effectLst/>
                        <a:latin typeface="+mn-lt"/>
                      </a:endParaRPr>
                    </a:p>
                  </a:txBody>
                  <a:tcPr anchor="ctr"/>
                </a:tc>
                <a:tc>
                  <a:txBody>
                    <a:bodyPr/>
                    <a:lstStyle/>
                    <a:p>
                      <a:pPr marL="0" marR="0" algn="l">
                        <a:spcBef>
                          <a:spcPts val="0"/>
                        </a:spcBef>
                        <a:spcAft>
                          <a:spcPts val="0"/>
                        </a:spcAft>
                      </a:pPr>
                      <a:r>
                        <a:rPr lang="en-GB" sz="1600" b="1" dirty="0">
                          <a:solidFill>
                            <a:schemeClr val="tx1"/>
                          </a:solidFill>
                          <a:effectLst/>
                          <a:latin typeface="+mn-lt"/>
                        </a:rPr>
                        <a:t>Small ring of DNA often used as a vector</a:t>
                      </a:r>
                      <a:r>
                        <a:rPr lang="en-GB" sz="1600" b="1" baseline="0" dirty="0">
                          <a:solidFill>
                            <a:schemeClr val="tx1"/>
                          </a:solidFill>
                          <a:effectLst/>
                          <a:latin typeface="+mn-lt"/>
                        </a:rPr>
                        <a:t> in genetic modification</a:t>
                      </a:r>
                      <a:endParaRPr lang="en-GB" sz="1600" b="1" dirty="0">
                        <a:solidFill>
                          <a:schemeClr val="tx1"/>
                        </a:solidFill>
                        <a:effectLst/>
                        <a:latin typeface="+mn-lt"/>
                      </a:endParaRPr>
                    </a:p>
                  </a:txBody>
                  <a:tcPr anchor="ctr"/>
                </a:tc>
                <a:tc>
                  <a:txBody>
                    <a:bodyPr/>
                    <a:lstStyle/>
                    <a:p>
                      <a:pPr marL="0" marR="0" algn="ctr">
                        <a:spcBef>
                          <a:spcPts val="0"/>
                        </a:spcBef>
                        <a:spcAft>
                          <a:spcPts val="0"/>
                        </a:spcAft>
                      </a:pPr>
                      <a:endParaRPr lang="en-GB" sz="1200" b="1" dirty="0">
                        <a:solidFill>
                          <a:schemeClr val="tx1"/>
                        </a:solidFill>
                        <a:effectLst/>
                        <a:latin typeface="+mn-lt"/>
                      </a:endParaRPr>
                    </a:p>
                  </a:txBody>
                  <a:tcPr anchor="ctr"/>
                </a:tc>
                <a:tc>
                  <a:txBody>
                    <a:bodyPr/>
                    <a:lstStyle/>
                    <a:p>
                      <a:pPr marL="0" marR="0" algn="ctr">
                        <a:spcBef>
                          <a:spcPts val="0"/>
                        </a:spcBef>
                        <a:spcAft>
                          <a:spcPts val="0"/>
                        </a:spcAft>
                      </a:pPr>
                      <a:endParaRPr lang="en-GB" sz="2000" b="1" dirty="0">
                        <a:solidFill>
                          <a:schemeClr val="tx1"/>
                        </a:solidFill>
                        <a:effectLst/>
                        <a:latin typeface="+mn-lt"/>
                      </a:endParaRPr>
                    </a:p>
                  </a:txBody>
                  <a:tcPr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mn-lt"/>
                          <a:ea typeface="+mn-ea"/>
                          <a:cs typeface="+mn-cs"/>
                        </a:rPr>
                        <a:t>✔</a:t>
                      </a:r>
                    </a:p>
                  </a:txBody>
                  <a:tcPr anchor="ct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3683819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1640" y="0"/>
            <a:ext cx="7812360" cy="657041"/>
          </a:xfrm>
        </p:spPr>
        <p:txBody>
          <a:bodyPr>
            <a:noAutofit/>
          </a:bodyPr>
          <a:lstStyle/>
          <a:p>
            <a:pPr marL="342900" lvl="1" algn="r" defTabSz="342900" rtl="0">
              <a:spcBef>
                <a:spcPct val="20000"/>
              </a:spcBef>
            </a:pPr>
            <a:r>
              <a:rPr lang="en-US" sz="2400" b="1" dirty="0">
                <a:solidFill>
                  <a:schemeClr val="accent6"/>
                </a:solidFill>
              </a:rPr>
              <a:t>Transport in cells – </a:t>
            </a:r>
            <a:r>
              <a:rPr kumimoji="0" lang="en-US" sz="2400" b="1" i="0" u="none" strike="noStrike" kern="1200" cap="none" spc="0" normalizeH="0" baseline="0" noProof="0" dirty="0">
                <a:ln>
                  <a:noFill/>
                </a:ln>
                <a:solidFill>
                  <a:schemeClr val="tx1"/>
                </a:solidFill>
                <a:effectLst/>
                <a:uLnTx/>
                <a:uFillTx/>
                <a:latin typeface="Calibri"/>
                <a:ea typeface=""/>
                <a:cs typeface="News Gothic MT"/>
              </a:rPr>
              <a:t>QuestionIT</a:t>
            </a:r>
          </a:p>
        </p:txBody>
      </p:sp>
      <p:sp>
        <p:nvSpPr>
          <p:cNvPr id="4" name="Rectangle 3"/>
          <p:cNvSpPr/>
          <p:nvPr/>
        </p:nvSpPr>
        <p:spPr>
          <a:xfrm>
            <a:off x="228600" y="76470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pic>
        <p:nvPicPr>
          <p:cNvPr id="4098" name="Picture 2"/>
          <p:cNvPicPr>
            <a:picLocks noChangeAspect="1" noChangeArrowheads="1"/>
          </p:cNvPicPr>
          <p:nvPr/>
        </p:nvPicPr>
        <p:blipFill>
          <a:blip r:embed="rId2" cstate="print"/>
          <a:srcRect/>
          <a:stretch>
            <a:fillRect/>
          </a:stretch>
        </p:blipFill>
        <p:spPr bwMode="auto">
          <a:xfrm>
            <a:off x="899592" y="2143125"/>
            <a:ext cx="7361915" cy="4238203"/>
          </a:xfrm>
          <a:prstGeom prst="rect">
            <a:avLst/>
          </a:prstGeom>
          <a:noFill/>
          <a:ln w="9525">
            <a:noFill/>
            <a:miter lim="800000"/>
            <a:headEnd/>
            <a:tailEnd/>
          </a:ln>
        </p:spPr>
      </p:pic>
      <p:sp>
        <p:nvSpPr>
          <p:cNvPr id="7" name="TextBox 6"/>
          <p:cNvSpPr txBox="1"/>
          <p:nvPr/>
        </p:nvSpPr>
        <p:spPr>
          <a:xfrm>
            <a:off x="179512" y="908720"/>
            <a:ext cx="5040560" cy="1200329"/>
          </a:xfrm>
          <a:prstGeom prst="rect">
            <a:avLst/>
          </a:prstGeom>
          <a:solidFill>
            <a:schemeClr val="accent6">
              <a:lumMod val="20000"/>
              <a:lumOff val="80000"/>
            </a:schemeClr>
          </a:solidFill>
          <a:ln>
            <a:solidFill>
              <a:schemeClr val="accent6">
                <a:lumMod val="75000"/>
              </a:schemeClr>
            </a:solidFill>
          </a:ln>
        </p:spPr>
        <p:txBody>
          <a:bodyPr wrap="square" rtlCol="0">
            <a:spAutoFit/>
          </a:bodyPr>
          <a:lstStyle/>
          <a:p>
            <a:r>
              <a:rPr lang="en-GB" dirty="0"/>
              <a:t>At points above the x axis the water concentration of the sucrose solution is higher than in the potato chip. </a:t>
            </a:r>
            <a:r>
              <a:rPr lang="en-GB" b="1" u="sng" dirty="0">
                <a:solidFill>
                  <a:schemeClr val="accent6">
                    <a:lumMod val="75000"/>
                  </a:schemeClr>
                </a:solidFill>
              </a:rPr>
              <a:t>Water enters the potato chip by osmosis and  it gains mass.</a:t>
            </a:r>
          </a:p>
        </p:txBody>
      </p:sp>
      <p:sp>
        <p:nvSpPr>
          <p:cNvPr id="9" name="TextBox 8"/>
          <p:cNvSpPr txBox="1"/>
          <p:nvPr/>
        </p:nvSpPr>
        <p:spPr>
          <a:xfrm>
            <a:off x="2339752" y="5301208"/>
            <a:ext cx="5040560" cy="1200329"/>
          </a:xfrm>
          <a:prstGeom prst="rect">
            <a:avLst/>
          </a:prstGeom>
          <a:solidFill>
            <a:schemeClr val="accent6">
              <a:lumMod val="20000"/>
              <a:lumOff val="80000"/>
            </a:schemeClr>
          </a:solidFill>
          <a:ln>
            <a:solidFill>
              <a:schemeClr val="accent6">
                <a:lumMod val="75000"/>
              </a:schemeClr>
            </a:solidFill>
          </a:ln>
        </p:spPr>
        <p:txBody>
          <a:bodyPr wrap="square" rtlCol="0">
            <a:spAutoFit/>
          </a:bodyPr>
          <a:lstStyle/>
          <a:p>
            <a:r>
              <a:rPr lang="en-GB" dirty="0"/>
              <a:t>At points below the x axis the water concentration of the sucrose solution is lower than in the potato chip. </a:t>
            </a:r>
            <a:r>
              <a:rPr lang="en-GB" b="1" u="sng" dirty="0">
                <a:solidFill>
                  <a:schemeClr val="accent6">
                    <a:lumMod val="75000"/>
                  </a:schemeClr>
                </a:solidFill>
              </a:rPr>
              <a:t>Water leaves the potato chip by osmosis and  it loses mass</a:t>
            </a:r>
            <a:r>
              <a:rPr lang="en-GB" dirty="0"/>
              <a:t>.</a:t>
            </a:r>
          </a:p>
        </p:txBody>
      </p:sp>
      <p:cxnSp>
        <p:nvCxnSpPr>
          <p:cNvPr id="12" name="Straight Arrow Connector 11"/>
          <p:cNvCxnSpPr/>
          <p:nvPr/>
        </p:nvCxnSpPr>
        <p:spPr>
          <a:xfrm flipH="1">
            <a:off x="3203848" y="2132856"/>
            <a:ext cx="936104" cy="1008112"/>
          </a:xfrm>
          <a:prstGeom prst="straightConnector1">
            <a:avLst/>
          </a:prstGeom>
          <a:ln w="41275">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4427984" y="4293096"/>
            <a:ext cx="936104" cy="1008112"/>
          </a:xfrm>
          <a:prstGeom prst="straightConnector1">
            <a:avLst/>
          </a:prstGeom>
          <a:ln w="41275">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5436096" y="908720"/>
            <a:ext cx="3528392" cy="1754326"/>
          </a:xfrm>
          <a:prstGeom prst="rect">
            <a:avLst/>
          </a:prstGeom>
          <a:solidFill>
            <a:schemeClr val="bg1">
              <a:lumMod val="85000"/>
            </a:schemeClr>
          </a:solidFill>
          <a:ln>
            <a:solidFill>
              <a:schemeClr val="accent6">
                <a:lumMod val="75000"/>
              </a:schemeClr>
            </a:solidFill>
          </a:ln>
        </p:spPr>
        <p:txBody>
          <a:bodyPr wrap="square" rtlCol="0">
            <a:spAutoFit/>
          </a:bodyPr>
          <a:lstStyle/>
          <a:p>
            <a:r>
              <a:rPr lang="en-GB" dirty="0"/>
              <a:t>At the point when the line crosses the x axis the sucrose solution and the fluid in the potato chip have the </a:t>
            </a:r>
            <a:r>
              <a:rPr lang="en-GB" b="1" dirty="0">
                <a:solidFill>
                  <a:schemeClr val="accent6">
                    <a:lumMod val="75000"/>
                  </a:schemeClr>
                </a:solidFill>
              </a:rPr>
              <a:t>same </a:t>
            </a:r>
            <a:r>
              <a:rPr lang="en-GB" dirty="0"/>
              <a:t>concentration </a:t>
            </a:r>
            <a:r>
              <a:rPr lang="en-GB" b="1" dirty="0">
                <a:solidFill>
                  <a:schemeClr val="accent6">
                    <a:lumMod val="75000"/>
                  </a:schemeClr>
                </a:solidFill>
              </a:rPr>
              <a:t>(isotonic)</a:t>
            </a:r>
            <a:r>
              <a:rPr lang="en-GB" dirty="0"/>
              <a:t>. There is </a:t>
            </a:r>
            <a:r>
              <a:rPr lang="en-GB" b="1" u="sng" dirty="0">
                <a:solidFill>
                  <a:schemeClr val="accent6">
                    <a:lumMod val="75000"/>
                  </a:schemeClr>
                </a:solidFill>
              </a:rPr>
              <a:t>no net gain or loss of water by osmosis. </a:t>
            </a:r>
          </a:p>
        </p:txBody>
      </p:sp>
      <p:cxnSp>
        <p:nvCxnSpPr>
          <p:cNvPr id="19" name="Straight Arrow Connector 18"/>
          <p:cNvCxnSpPr/>
          <p:nvPr/>
        </p:nvCxnSpPr>
        <p:spPr>
          <a:xfrm flipH="1">
            <a:off x="4644008" y="2708920"/>
            <a:ext cx="1008112" cy="1080120"/>
          </a:xfrm>
          <a:prstGeom prst="straightConnector1">
            <a:avLst/>
          </a:prstGeom>
          <a:ln w="41275">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3563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par>
                                <p:cTn id="16" presetID="3" presetClass="entr" presetSubtype="1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linds(horizont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linds(horizontal)">
                                      <p:cBhvr>
                                        <p:cTn id="23" dur="500"/>
                                        <p:tgtEl>
                                          <p:spTgt spid="18"/>
                                        </p:tgtEl>
                                      </p:cBhvr>
                                    </p:animEffect>
                                  </p:childTnLst>
                                </p:cTn>
                              </p:par>
                              <p:par>
                                <p:cTn id="24" presetID="3" presetClass="entr" presetSubtype="1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linds(horizontal)">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79995" y="683667"/>
            <a:ext cx="4207346" cy="1631216"/>
          </a:xfrm>
          <a:prstGeom prst="rect">
            <a:avLst/>
          </a:prstGeom>
        </p:spPr>
        <p:txBody>
          <a:bodyPr wrap="square">
            <a:spAutoFit/>
          </a:bodyPr>
          <a:lstStyle/>
          <a:p>
            <a:pPr algn="ctr"/>
            <a:r>
              <a:rPr lang="en-US" sz="2000" b="1" dirty="0">
                <a:solidFill>
                  <a:schemeClr val="accent6">
                    <a:lumMod val="75000"/>
                  </a:schemeClr>
                </a:solidFill>
              </a:rPr>
              <a:t>Active transport </a:t>
            </a:r>
            <a:r>
              <a:rPr lang="en-US" sz="2000" b="1" dirty="0"/>
              <a:t>moves substances from a more </a:t>
            </a:r>
            <a:r>
              <a:rPr lang="en-US" sz="2000" b="1" dirty="0">
                <a:solidFill>
                  <a:schemeClr val="accent6">
                    <a:lumMod val="75000"/>
                  </a:schemeClr>
                </a:solidFill>
              </a:rPr>
              <a:t>dilute solution </a:t>
            </a:r>
            <a:r>
              <a:rPr lang="en-US" sz="2000" b="1" dirty="0"/>
              <a:t>to a more </a:t>
            </a:r>
            <a:r>
              <a:rPr lang="en-US" sz="2000" b="1" dirty="0">
                <a:solidFill>
                  <a:schemeClr val="accent6">
                    <a:lumMod val="75000"/>
                  </a:schemeClr>
                </a:solidFill>
              </a:rPr>
              <a:t>concentrated </a:t>
            </a:r>
            <a:r>
              <a:rPr lang="en-US" sz="2000" b="1" dirty="0"/>
              <a:t>solution (</a:t>
            </a:r>
            <a:r>
              <a:rPr lang="en-US" sz="2000" b="1" dirty="0">
                <a:solidFill>
                  <a:schemeClr val="accent6">
                    <a:lumMod val="75000"/>
                  </a:schemeClr>
                </a:solidFill>
              </a:rPr>
              <a:t>against</a:t>
            </a:r>
            <a:r>
              <a:rPr lang="en-US" sz="2000" b="1" dirty="0"/>
              <a:t> a concentration gradient). The </a:t>
            </a:r>
            <a:r>
              <a:rPr lang="en-US" sz="2000" b="1" dirty="0">
                <a:solidFill>
                  <a:schemeClr val="accent6">
                    <a:lumMod val="75000"/>
                  </a:schemeClr>
                </a:solidFill>
              </a:rPr>
              <a:t>energy</a:t>
            </a:r>
            <a:r>
              <a:rPr lang="en-US" sz="2000" b="1" dirty="0"/>
              <a:t> is provided by </a:t>
            </a:r>
            <a:r>
              <a:rPr lang="en-US" sz="2000" b="1" dirty="0">
                <a:solidFill>
                  <a:schemeClr val="accent6">
                    <a:lumMod val="75000"/>
                  </a:schemeClr>
                </a:solidFill>
              </a:rPr>
              <a:t>respiration</a:t>
            </a:r>
            <a:r>
              <a:rPr lang="en-US" sz="2000" b="1" dirty="0"/>
              <a:t>.</a:t>
            </a:r>
            <a:endParaRPr lang="en-US" sz="2000" b="1" dirty="0">
              <a:effectLst/>
            </a:endParaRPr>
          </a:p>
        </p:txBody>
      </p:sp>
      <p:sp>
        <p:nvSpPr>
          <p:cNvPr id="34" name="TextBox 33"/>
          <p:cNvSpPr txBox="1"/>
          <p:nvPr/>
        </p:nvSpPr>
        <p:spPr>
          <a:xfrm>
            <a:off x="4139954" y="3130808"/>
            <a:ext cx="5004048" cy="1323439"/>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GB" sz="2000" dirty="0"/>
              <a:t>The </a:t>
            </a:r>
            <a:r>
              <a:rPr lang="en-GB" sz="2000" b="1" dirty="0">
                <a:solidFill>
                  <a:schemeClr val="accent6">
                    <a:lumMod val="75000"/>
                  </a:schemeClr>
                </a:solidFill>
              </a:rPr>
              <a:t>minerals</a:t>
            </a:r>
            <a:r>
              <a:rPr lang="en-GB" sz="2000" dirty="0">
                <a:solidFill>
                  <a:schemeClr val="accent6">
                    <a:lumMod val="75000"/>
                  </a:schemeClr>
                </a:solidFill>
              </a:rPr>
              <a:t> </a:t>
            </a:r>
            <a:r>
              <a:rPr lang="en-GB" sz="2000" dirty="0"/>
              <a:t>are at a </a:t>
            </a:r>
            <a:r>
              <a:rPr lang="en-GB" sz="2000" b="1" dirty="0">
                <a:solidFill>
                  <a:schemeClr val="accent6">
                    <a:lumMod val="75000"/>
                  </a:schemeClr>
                </a:solidFill>
              </a:rPr>
              <a:t>higher concentration </a:t>
            </a:r>
            <a:r>
              <a:rPr lang="en-GB" sz="2000" dirty="0"/>
              <a:t>in the </a:t>
            </a:r>
            <a:r>
              <a:rPr lang="en-GB" sz="2000" b="1" dirty="0">
                <a:solidFill>
                  <a:schemeClr val="accent6">
                    <a:lumMod val="75000"/>
                  </a:schemeClr>
                </a:solidFill>
              </a:rPr>
              <a:t>root hair </a:t>
            </a:r>
            <a:r>
              <a:rPr lang="en-GB" sz="2000" dirty="0"/>
              <a:t>cell than in the soil. So the </a:t>
            </a:r>
            <a:r>
              <a:rPr lang="en-GB" sz="2000" b="1" dirty="0">
                <a:solidFill>
                  <a:schemeClr val="accent6">
                    <a:lumMod val="75000"/>
                  </a:schemeClr>
                </a:solidFill>
              </a:rPr>
              <a:t>minerals</a:t>
            </a:r>
            <a:r>
              <a:rPr lang="en-GB" sz="2000" dirty="0"/>
              <a:t> move </a:t>
            </a:r>
            <a:r>
              <a:rPr lang="en-GB" sz="2000" b="1" dirty="0"/>
              <a:t>into</a:t>
            </a:r>
            <a:r>
              <a:rPr lang="en-GB" sz="2000" dirty="0"/>
              <a:t> the </a:t>
            </a:r>
            <a:r>
              <a:rPr lang="en-GB" sz="2000" b="1" dirty="0">
                <a:solidFill>
                  <a:schemeClr val="accent6">
                    <a:lumMod val="75000"/>
                  </a:schemeClr>
                </a:solidFill>
              </a:rPr>
              <a:t>cell</a:t>
            </a:r>
            <a:r>
              <a:rPr lang="en-GB" sz="2000" dirty="0"/>
              <a:t> </a:t>
            </a:r>
            <a:r>
              <a:rPr lang="en-GB" sz="2000" b="1" dirty="0">
                <a:solidFill>
                  <a:schemeClr val="accent6">
                    <a:lumMod val="75000"/>
                  </a:schemeClr>
                </a:solidFill>
              </a:rPr>
              <a:t>against</a:t>
            </a:r>
            <a:r>
              <a:rPr lang="en-GB" sz="2000" dirty="0">
                <a:solidFill>
                  <a:schemeClr val="accent6">
                    <a:lumMod val="75000"/>
                  </a:schemeClr>
                </a:solidFill>
              </a:rPr>
              <a:t> </a:t>
            </a:r>
            <a:r>
              <a:rPr lang="en-GB" sz="2000" dirty="0"/>
              <a:t>the concentration gradient. </a:t>
            </a:r>
          </a:p>
        </p:txBody>
      </p:sp>
      <p:pic>
        <p:nvPicPr>
          <p:cNvPr id="45" name="Picture 44"/>
          <p:cNvPicPr>
            <a:picLocks noChangeAspect="1"/>
          </p:cNvPicPr>
          <p:nvPr/>
        </p:nvPicPr>
        <p:blipFill>
          <a:blip r:embed="rId3" cstate="print"/>
          <a:stretch>
            <a:fillRect/>
          </a:stretch>
        </p:blipFill>
        <p:spPr>
          <a:xfrm>
            <a:off x="5156622" y="940254"/>
            <a:ext cx="3168352" cy="2278517"/>
          </a:xfrm>
          <a:prstGeom prst="rect">
            <a:avLst/>
          </a:prstGeom>
        </p:spPr>
      </p:pic>
      <p:sp>
        <p:nvSpPr>
          <p:cNvPr id="55" name="Rectangle 54"/>
          <p:cNvSpPr/>
          <p:nvPr/>
        </p:nvSpPr>
        <p:spPr>
          <a:xfrm>
            <a:off x="4565607" y="540144"/>
            <a:ext cx="4477059" cy="400110"/>
          </a:xfrm>
          <a:prstGeom prst="rect">
            <a:avLst/>
          </a:prstGeom>
        </p:spPr>
        <p:txBody>
          <a:bodyPr wrap="none">
            <a:spAutoFit/>
          </a:bodyPr>
          <a:lstStyle/>
          <a:p>
            <a:r>
              <a:rPr lang="en-GB" sz="2000" dirty="0"/>
              <a:t>Active transport occurs in </a:t>
            </a:r>
            <a:r>
              <a:rPr lang="en-GB" sz="2000" b="1" dirty="0">
                <a:solidFill>
                  <a:schemeClr val="accent6">
                    <a:lumMod val="75000"/>
                  </a:schemeClr>
                </a:solidFill>
              </a:rPr>
              <a:t>root hair cells</a:t>
            </a:r>
            <a:r>
              <a:rPr lang="en-GB" sz="2000" dirty="0"/>
              <a:t>. </a:t>
            </a:r>
          </a:p>
        </p:txBody>
      </p:sp>
      <p:sp>
        <p:nvSpPr>
          <p:cNvPr id="56" name="Rectangle 55"/>
          <p:cNvSpPr/>
          <p:nvPr/>
        </p:nvSpPr>
        <p:spPr>
          <a:xfrm>
            <a:off x="4158620" y="4436506"/>
            <a:ext cx="4966716" cy="199427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GB" sz="2000" dirty="0"/>
          </a:p>
          <a:p>
            <a:pPr algn="ctr"/>
            <a:r>
              <a:rPr lang="en-GB" sz="2000" dirty="0"/>
              <a:t>Active transport also occurs in the </a:t>
            </a:r>
            <a:r>
              <a:rPr lang="en-GB" sz="2000" b="1" dirty="0"/>
              <a:t>gut</a:t>
            </a:r>
            <a:r>
              <a:rPr lang="en-GB" sz="2000" dirty="0"/>
              <a:t> (small intestines); </a:t>
            </a:r>
            <a:r>
              <a:rPr lang="en-GB" sz="2000" b="1" dirty="0"/>
              <a:t>sugar</a:t>
            </a:r>
            <a:r>
              <a:rPr lang="en-GB" sz="2000" dirty="0"/>
              <a:t> (glucose) molecules are absorbed from lower concentrations in the gut into the blood which has a higher sugar concentration. </a:t>
            </a:r>
          </a:p>
          <a:p>
            <a:pPr algn="ctr"/>
            <a:r>
              <a:rPr lang="en-GB" sz="2000" b="1" dirty="0"/>
              <a:t>The glucose is used for respiration.</a:t>
            </a:r>
          </a:p>
          <a:p>
            <a:pPr algn="ctr"/>
            <a:endParaRPr lang="en-GB" sz="2000" dirty="0"/>
          </a:p>
        </p:txBody>
      </p:sp>
      <p:pic>
        <p:nvPicPr>
          <p:cNvPr id="3" name="Picture 2"/>
          <p:cNvPicPr>
            <a:picLocks noChangeAspect="1"/>
          </p:cNvPicPr>
          <p:nvPr/>
        </p:nvPicPr>
        <p:blipFill>
          <a:blip r:embed="rId4" cstate="print"/>
          <a:stretch>
            <a:fillRect/>
          </a:stretch>
        </p:blipFill>
        <p:spPr>
          <a:xfrm>
            <a:off x="93117" y="2481552"/>
            <a:ext cx="4140200" cy="3962400"/>
          </a:xfrm>
          <a:prstGeom prst="rect">
            <a:avLst/>
          </a:prstGeom>
        </p:spPr>
      </p:pic>
      <p:sp>
        <p:nvSpPr>
          <p:cNvPr id="10" name="Title 1"/>
          <p:cNvSpPr txBox="1">
            <a:spLocks/>
          </p:cNvSpPr>
          <p:nvPr/>
        </p:nvSpPr>
        <p:spPr>
          <a:xfrm>
            <a:off x="1619672" y="0"/>
            <a:ext cx="7524328" cy="657041"/>
          </a:xfrm>
          <a:prstGeom prst="rect">
            <a:avLst/>
          </a:prstGeom>
        </p:spPr>
        <p:txBody>
          <a:bodyPr vert="horz" lIns="91440" tIns="45720" rIns="91440" bIns="45720" rtlCol="0" anchor="ctr">
            <a:noAutofit/>
          </a:bodyPr>
          <a:lstStyle/>
          <a:p>
            <a:pPr marL="342900" marR="0" lvl="1" indent="0" algn="r" defTabSz="342900" rtl="0" eaLnBrk="1" fontAlgn="auto" latinLnBrk="0" hangingPunct="1">
              <a:lnSpc>
                <a:spcPct val="100000"/>
              </a:lnSpc>
              <a:spcBef>
                <a:spcPct val="20000"/>
              </a:spcBef>
              <a:spcAft>
                <a:spcPts val="0"/>
              </a:spcAft>
              <a:buClrTx/>
              <a:buSzTx/>
              <a:buFontTx/>
              <a:buNone/>
              <a:tabLst/>
              <a:defRPr/>
            </a:pPr>
            <a:r>
              <a:rPr kumimoji="0" lang="en-US" sz="2400" b="1" i="0" u="none" strike="noStrike" kern="0" cap="none" spc="0" normalizeH="0" baseline="0" noProof="0" dirty="0">
                <a:ln>
                  <a:noFill/>
                </a:ln>
                <a:solidFill>
                  <a:schemeClr val="accent6"/>
                </a:solidFill>
                <a:effectLst/>
                <a:uLnTx/>
                <a:uFillTx/>
              </a:rPr>
              <a:t>Key concepts in biology part 5 – Active</a:t>
            </a:r>
            <a:r>
              <a:rPr kumimoji="0" lang="en-US" sz="2400" b="1" i="0" u="none" strike="noStrike" kern="0" cap="none" spc="0" normalizeH="0" noProof="0" dirty="0">
                <a:ln>
                  <a:noFill/>
                </a:ln>
                <a:solidFill>
                  <a:schemeClr val="accent6"/>
                </a:solidFill>
                <a:effectLst/>
                <a:uLnTx/>
                <a:uFillTx/>
              </a:rPr>
              <a:t> Transport</a:t>
            </a:r>
            <a:endParaRPr kumimoji="0" lang="en-US" sz="2400" b="1" i="0" u="none" strike="noStrike" kern="0" cap="none" spc="0" normalizeH="0" baseline="0" noProof="0" dirty="0">
              <a:ln>
                <a:noFill/>
              </a:ln>
              <a:solidFill>
                <a:schemeClr val="accent6"/>
              </a:solidFill>
              <a:effectLst/>
              <a:uLnTx/>
              <a:uFillTx/>
            </a:endParaRPr>
          </a:p>
        </p:txBody>
      </p:sp>
    </p:spTree>
    <p:extLst>
      <p:ext uri="{BB962C8B-B14F-4D97-AF65-F5344CB8AC3E}">
        <p14:creationId xmlns:p14="http://schemas.microsoft.com/office/powerpoint/2010/main" val="1291133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7" name="TextBox 6"/>
          <p:cNvSpPr txBox="1"/>
          <p:nvPr/>
        </p:nvSpPr>
        <p:spPr>
          <a:xfrm>
            <a:off x="0" y="980728"/>
            <a:ext cx="4716016" cy="5078313"/>
          </a:xfrm>
          <a:prstGeom prst="rect">
            <a:avLst/>
          </a:prstGeom>
          <a:noFill/>
        </p:spPr>
        <p:txBody>
          <a:bodyPr wrap="square" rtlCol="0">
            <a:spAutoFit/>
          </a:bodyPr>
          <a:lstStyle/>
          <a:p>
            <a:r>
              <a:rPr lang="en-GB" sz="7200" b="1" dirty="0">
                <a:latin typeface="+mj-lt"/>
                <a:ea typeface="Beirut" charset="-78"/>
                <a:cs typeface="Beirut" charset="-78"/>
              </a:rPr>
              <a:t>QuestionIT!</a:t>
            </a:r>
          </a:p>
          <a:p>
            <a:endParaRPr lang="en-GB" dirty="0"/>
          </a:p>
          <a:p>
            <a:endParaRPr lang="en-GB" dirty="0"/>
          </a:p>
          <a:p>
            <a:endParaRPr lang="en-GB" dirty="0"/>
          </a:p>
          <a:p>
            <a:r>
              <a:rPr lang="en-US" sz="3600" b="1" dirty="0">
                <a:solidFill>
                  <a:schemeClr val="tx1">
                    <a:lumMod val="50000"/>
                    <a:lumOff val="50000"/>
                  </a:schemeClr>
                </a:solidFill>
              </a:rPr>
              <a:t>Transport in cells</a:t>
            </a:r>
          </a:p>
          <a:p>
            <a:endParaRPr lang="en-US" sz="3600" b="1" dirty="0">
              <a:solidFill>
                <a:schemeClr val="tx1">
                  <a:lumMod val="50000"/>
                  <a:lumOff val="50000"/>
                </a:schemeClr>
              </a:solidFill>
            </a:endParaRPr>
          </a:p>
          <a:p>
            <a:endParaRPr lang="en-US" sz="3600" b="1" dirty="0">
              <a:solidFill>
                <a:schemeClr val="tx1">
                  <a:lumMod val="50000"/>
                  <a:lumOff val="50000"/>
                </a:schemeClr>
              </a:solidFill>
            </a:endParaRPr>
          </a:p>
          <a:p>
            <a:pPr marL="685800" lvl="1" indent="-342900">
              <a:buFont typeface="Arial" charset="0"/>
              <a:buChar char="•"/>
            </a:pPr>
            <a:r>
              <a:rPr lang="en-US" sz="2400" dirty="0">
                <a:solidFill>
                  <a:schemeClr val="tx1">
                    <a:lumMod val="50000"/>
                    <a:lumOff val="50000"/>
                  </a:schemeClr>
                </a:solidFill>
              </a:rPr>
              <a:t>Diffusion</a:t>
            </a:r>
          </a:p>
          <a:p>
            <a:pPr marL="685800" lvl="1" indent="-342900">
              <a:buFont typeface="Arial" charset="0"/>
              <a:buChar char="•"/>
            </a:pPr>
            <a:r>
              <a:rPr lang="en-US" sz="2400" dirty="0">
                <a:solidFill>
                  <a:schemeClr val="tx1">
                    <a:lumMod val="50000"/>
                    <a:lumOff val="50000"/>
                  </a:schemeClr>
                </a:solidFill>
              </a:rPr>
              <a:t>Osmosis</a:t>
            </a:r>
          </a:p>
          <a:p>
            <a:pPr marL="685800" lvl="1" indent="-342900">
              <a:buFont typeface="Arial" charset="0"/>
              <a:buChar char="•"/>
            </a:pPr>
            <a:r>
              <a:rPr lang="en-US" sz="2400" dirty="0">
                <a:solidFill>
                  <a:schemeClr val="tx1">
                    <a:lumMod val="50000"/>
                    <a:lumOff val="50000"/>
                  </a:schemeClr>
                </a:solidFill>
              </a:rPr>
              <a:t>Active transport</a:t>
            </a:r>
          </a:p>
          <a:p>
            <a:endParaRPr lang="en-GB" dirty="0"/>
          </a:p>
        </p:txBody>
      </p:sp>
      <p:pic>
        <p:nvPicPr>
          <p:cNvPr id="5" name="Picture 4"/>
          <p:cNvPicPr>
            <a:picLocks noChangeAspect="1"/>
          </p:cNvPicPr>
          <p:nvPr/>
        </p:nvPicPr>
        <p:blipFill>
          <a:blip r:embed="rId3" cstate="print">
            <a:clrChange>
              <a:clrFrom>
                <a:srgbClr val="FFFFFF"/>
              </a:clrFrom>
              <a:clrTo>
                <a:srgbClr val="FFFFFF">
                  <a:alpha val="0"/>
                </a:srgbClr>
              </a:clrTo>
            </a:clrChange>
          </a:blip>
          <a:stretch>
            <a:fillRect/>
          </a:stretch>
        </p:blipFill>
        <p:spPr>
          <a:xfrm>
            <a:off x="4211960" y="886544"/>
            <a:ext cx="4914900" cy="5638800"/>
          </a:xfrm>
          <a:prstGeom prst="rect">
            <a:avLst/>
          </a:prstGeom>
        </p:spPr>
      </p:pic>
    </p:spTree>
    <p:extLst>
      <p:ext uri="{BB962C8B-B14F-4D97-AF65-F5344CB8AC3E}">
        <p14:creationId xmlns:p14="http://schemas.microsoft.com/office/powerpoint/2010/main" val="19326042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1640" y="0"/>
            <a:ext cx="7812360" cy="657041"/>
          </a:xfrm>
        </p:spPr>
        <p:txBody>
          <a:bodyPr>
            <a:noAutofit/>
          </a:bodyPr>
          <a:lstStyle/>
          <a:p>
            <a:pPr marL="342900" lvl="1" algn="r" defTabSz="342900" rtl="0">
              <a:spcBef>
                <a:spcPct val="20000"/>
              </a:spcBef>
            </a:pPr>
            <a:r>
              <a:rPr lang="en-US" sz="2400" b="1" dirty="0">
                <a:solidFill>
                  <a:schemeClr val="accent6"/>
                </a:solidFill>
              </a:rPr>
              <a:t>Transport in cells  part 5 – </a:t>
            </a:r>
            <a:r>
              <a:rPr kumimoji="0" lang="en-US" sz="2400" b="1" i="0" u="none" strike="noStrike" kern="1200" cap="none" spc="0" normalizeH="0" baseline="0" noProof="0" dirty="0">
                <a:ln>
                  <a:noFill/>
                </a:ln>
                <a:solidFill>
                  <a:schemeClr val="tx1"/>
                </a:solidFill>
                <a:effectLst/>
                <a:uLnTx/>
                <a:uFillTx/>
                <a:latin typeface="Calibri"/>
                <a:ea typeface=""/>
                <a:cs typeface="News Gothic MT"/>
              </a:rPr>
              <a:t>QuestionIT</a:t>
            </a: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149087" y="548680"/>
            <a:ext cx="8915400" cy="2308324"/>
          </a:xfrm>
          <a:prstGeom prst="rect">
            <a:avLst/>
          </a:prstGeom>
          <a:noFill/>
        </p:spPr>
        <p:txBody>
          <a:bodyPr wrap="square" rtlCol="0">
            <a:spAutoFit/>
          </a:bodyPr>
          <a:lstStyle/>
          <a:p>
            <a:pPr marL="457200" indent="-457200">
              <a:lnSpc>
                <a:spcPct val="150000"/>
              </a:lnSpc>
              <a:buFont typeface="+mj-lt"/>
              <a:buAutoNum type="arabicPeriod"/>
            </a:pPr>
            <a:r>
              <a:rPr lang="en-GB" sz="2400" dirty="0"/>
              <a:t>Define ‘diffusion’.</a:t>
            </a:r>
          </a:p>
          <a:p>
            <a:pPr marL="457200" indent="-457200">
              <a:lnSpc>
                <a:spcPct val="150000"/>
              </a:lnSpc>
              <a:buFont typeface="+mj-lt"/>
              <a:buAutoNum type="arabicPeriod"/>
            </a:pPr>
            <a:r>
              <a:rPr lang="en-GB" sz="2400" dirty="0"/>
              <a:t>State two places where diffusion occurs in the body.</a:t>
            </a:r>
          </a:p>
          <a:p>
            <a:pPr marL="457200" indent="-457200">
              <a:lnSpc>
                <a:spcPct val="150000"/>
              </a:lnSpc>
              <a:buFont typeface="+mj-lt"/>
              <a:buAutoNum type="arabicPeriod"/>
            </a:pPr>
            <a:r>
              <a:rPr lang="en-GB" sz="2400" dirty="0"/>
              <a:t>What is a concentration gradient?</a:t>
            </a:r>
          </a:p>
          <a:p>
            <a:pPr marL="457200" indent="-457200">
              <a:lnSpc>
                <a:spcPct val="150000"/>
              </a:lnSpc>
              <a:buFont typeface="+mj-lt"/>
              <a:buAutoNum type="arabicPeriod"/>
            </a:pPr>
            <a:r>
              <a:rPr lang="en-GB" sz="2400" dirty="0"/>
              <a:t>What three factors affect the concentration gradient?</a:t>
            </a:r>
            <a:endParaRPr lang="en-GB" sz="1600" dirty="0"/>
          </a:p>
        </p:txBody>
      </p:sp>
      <p:sp>
        <p:nvSpPr>
          <p:cNvPr id="5" name="TextBox 4"/>
          <p:cNvSpPr txBox="1"/>
          <p:nvPr/>
        </p:nvSpPr>
        <p:spPr>
          <a:xfrm>
            <a:off x="149087" y="2681781"/>
            <a:ext cx="8915400" cy="3970318"/>
          </a:xfrm>
          <a:prstGeom prst="rect">
            <a:avLst/>
          </a:prstGeom>
          <a:noFill/>
        </p:spPr>
        <p:txBody>
          <a:bodyPr wrap="square" rtlCol="0">
            <a:spAutoFit/>
          </a:bodyPr>
          <a:lstStyle/>
          <a:p>
            <a:pPr marL="457200" indent="-457200">
              <a:lnSpc>
                <a:spcPct val="150000"/>
              </a:lnSpc>
            </a:pPr>
            <a:r>
              <a:rPr lang="en-GB" sz="2400" dirty="0"/>
              <a:t>5. 	Define ‘osmosis’.</a:t>
            </a:r>
          </a:p>
          <a:p>
            <a:pPr marL="457200" indent="-457200">
              <a:lnSpc>
                <a:spcPct val="150000"/>
              </a:lnSpc>
              <a:buFont typeface="+mj-lt"/>
              <a:buAutoNum type="arabicPeriod" startAt="6"/>
            </a:pPr>
            <a:r>
              <a:rPr lang="en-GB" sz="2400" dirty="0"/>
              <a:t>What is a ‘partially permeable membrane’?</a:t>
            </a:r>
          </a:p>
          <a:p>
            <a:pPr marL="457200" indent="-457200">
              <a:lnSpc>
                <a:spcPct val="150000"/>
              </a:lnSpc>
              <a:buFont typeface="+mj-lt"/>
              <a:buAutoNum type="arabicPeriod" startAt="6"/>
            </a:pPr>
            <a:r>
              <a:rPr lang="en-GB" sz="2400" dirty="0"/>
              <a:t>What happens to an animal cell in a hypertonic solution?</a:t>
            </a:r>
          </a:p>
          <a:p>
            <a:pPr marL="457200" indent="-457200">
              <a:lnSpc>
                <a:spcPct val="150000"/>
              </a:lnSpc>
              <a:buFont typeface="+mj-lt"/>
              <a:buAutoNum type="arabicPeriod" startAt="6"/>
            </a:pPr>
            <a:r>
              <a:rPr lang="en-GB" sz="2400" dirty="0"/>
              <a:t>What happens to an animal cell in a hypotonic solution?</a:t>
            </a:r>
          </a:p>
          <a:p>
            <a:pPr marL="457200" indent="-457200">
              <a:lnSpc>
                <a:spcPct val="150000"/>
              </a:lnSpc>
              <a:buFont typeface="+mj-lt"/>
              <a:buAutoNum type="arabicPeriod" startAt="6"/>
            </a:pPr>
            <a:r>
              <a:rPr lang="en-GB" sz="2400" dirty="0"/>
              <a:t>Define ‘active transport’.</a:t>
            </a:r>
          </a:p>
          <a:p>
            <a:pPr marL="457200" indent="-457200">
              <a:lnSpc>
                <a:spcPct val="150000"/>
              </a:lnSpc>
              <a:buFont typeface="+mj-lt"/>
              <a:buAutoNum type="arabicPeriod" startAt="6"/>
            </a:pPr>
            <a:r>
              <a:rPr lang="en-GB" sz="2400" dirty="0"/>
              <a:t>Why does active transport need to occur in root hair cells?</a:t>
            </a:r>
          </a:p>
          <a:p>
            <a:pPr marL="457200" indent="-457200">
              <a:lnSpc>
                <a:spcPct val="150000"/>
              </a:lnSpc>
              <a:buFont typeface="+mj-lt"/>
              <a:buAutoNum type="arabicPeriod" startAt="6"/>
            </a:pPr>
            <a:r>
              <a:rPr lang="en-GB" sz="2400" dirty="0"/>
              <a:t>Why is percentage change in mass calculated for osmosis results?</a:t>
            </a:r>
            <a:endParaRPr lang="en-GB" sz="1600" dirty="0"/>
          </a:p>
        </p:txBody>
      </p:sp>
    </p:spTree>
    <p:extLst>
      <p:ext uri="{BB962C8B-B14F-4D97-AF65-F5344CB8AC3E}">
        <p14:creationId xmlns:p14="http://schemas.microsoft.com/office/powerpoint/2010/main" val="3753195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7" name="TextBox 6"/>
          <p:cNvSpPr txBox="1"/>
          <p:nvPr/>
        </p:nvSpPr>
        <p:spPr>
          <a:xfrm>
            <a:off x="0" y="980728"/>
            <a:ext cx="4716016" cy="5078313"/>
          </a:xfrm>
          <a:prstGeom prst="rect">
            <a:avLst/>
          </a:prstGeom>
          <a:noFill/>
        </p:spPr>
        <p:txBody>
          <a:bodyPr wrap="square" rtlCol="0">
            <a:spAutoFit/>
          </a:bodyPr>
          <a:lstStyle/>
          <a:p>
            <a:r>
              <a:rPr lang="en-GB" sz="7200" b="1" dirty="0">
                <a:latin typeface="+mj-lt"/>
                <a:ea typeface="Beirut" charset="-78"/>
                <a:cs typeface="Beirut" charset="-78"/>
              </a:rPr>
              <a:t>AnswerIT!</a:t>
            </a:r>
          </a:p>
          <a:p>
            <a:endParaRPr lang="en-GB" dirty="0"/>
          </a:p>
          <a:p>
            <a:endParaRPr lang="en-GB" dirty="0"/>
          </a:p>
          <a:p>
            <a:endParaRPr lang="en-GB" dirty="0"/>
          </a:p>
          <a:p>
            <a:r>
              <a:rPr lang="en-US" sz="3600" b="1" dirty="0">
                <a:solidFill>
                  <a:schemeClr val="tx1">
                    <a:lumMod val="50000"/>
                    <a:lumOff val="50000"/>
                  </a:schemeClr>
                </a:solidFill>
              </a:rPr>
              <a:t>Transport in cells</a:t>
            </a:r>
          </a:p>
          <a:p>
            <a:endParaRPr lang="en-US" sz="3600" b="1" dirty="0">
              <a:solidFill>
                <a:schemeClr val="tx1">
                  <a:lumMod val="50000"/>
                  <a:lumOff val="50000"/>
                </a:schemeClr>
              </a:solidFill>
            </a:endParaRPr>
          </a:p>
          <a:p>
            <a:endParaRPr lang="en-US" sz="3600" b="1" dirty="0">
              <a:solidFill>
                <a:schemeClr val="tx1">
                  <a:lumMod val="50000"/>
                  <a:lumOff val="50000"/>
                </a:schemeClr>
              </a:solidFill>
            </a:endParaRPr>
          </a:p>
          <a:p>
            <a:pPr marL="685800" lvl="1" indent="-342900">
              <a:buFont typeface="Arial" charset="0"/>
              <a:buChar char="•"/>
            </a:pPr>
            <a:r>
              <a:rPr lang="en-US" sz="2400" dirty="0">
                <a:solidFill>
                  <a:schemeClr val="tx1">
                    <a:lumMod val="50000"/>
                    <a:lumOff val="50000"/>
                  </a:schemeClr>
                </a:solidFill>
              </a:rPr>
              <a:t>Diffusion</a:t>
            </a:r>
          </a:p>
          <a:p>
            <a:pPr marL="685800" lvl="1" indent="-342900">
              <a:buFont typeface="Arial" charset="0"/>
              <a:buChar char="•"/>
            </a:pPr>
            <a:r>
              <a:rPr lang="en-US" sz="2400" dirty="0">
                <a:solidFill>
                  <a:schemeClr val="tx1">
                    <a:lumMod val="50000"/>
                    <a:lumOff val="50000"/>
                  </a:schemeClr>
                </a:solidFill>
              </a:rPr>
              <a:t>Osmosis</a:t>
            </a:r>
          </a:p>
          <a:p>
            <a:pPr marL="685800" lvl="1" indent="-342900">
              <a:buFont typeface="Arial" charset="0"/>
              <a:buChar char="•"/>
            </a:pPr>
            <a:r>
              <a:rPr lang="en-US" sz="2400" dirty="0">
                <a:solidFill>
                  <a:schemeClr val="tx1">
                    <a:lumMod val="50000"/>
                    <a:lumOff val="50000"/>
                  </a:schemeClr>
                </a:solidFill>
              </a:rPr>
              <a:t>Active transport</a:t>
            </a:r>
          </a:p>
          <a:p>
            <a:endParaRPr lang="en-GB"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9952" y="704918"/>
            <a:ext cx="4824536" cy="5257800"/>
          </a:xfrm>
          <a:prstGeom prst="rect">
            <a:avLst/>
          </a:prstGeom>
        </p:spPr>
      </p:pic>
    </p:spTree>
    <p:extLst>
      <p:ext uri="{BB962C8B-B14F-4D97-AF65-F5344CB8AC3E}">
        <p14:creationId xmlns:p14="http://schemas.microsoft.com/office/powerpoint/2010/main" val="7585807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1640" y="0"/>
            <a:ext cx="7812360" cy="657041"/>
          </a:xfrm>
        </p:spPr>
        <p:txBody>
          <a:bodyPr>
            <a:noAutofit/>
          </a:bodyPr>
          <a:lstStyle/>
          <a:p>
            <a:pPr marL="342900" lvl="1" algn="r" defTabSz="342900" rtl="0">
              <a:spcBef>
                <a:spcPct val="20000"/>
              </a:spcBef>
            </a:pPr>
            <a:r>
              <a:rPr lang="en-US" sz="2400" b="1" dirty="0">
                <a:solidFill>
                  <a:schemeClr val="accent6"/>
                </a:solidFill>
              </a:rPr>
              <a:t>Transport in cells part 5 – </a:t>
            </a:r>
            <a:r>
              <a:rPr lang="en-US" sz="2400" b="1" kern="1200" dirty="0">
                <a:solidFill>
                  <a:schemeClr val="tx1"/>
                </a:solidFill>
                <a:latin typeface="Calibri"/>
              </a:rPr>
              <a:t>A</a:t>
            </a:r>
            <a:r>
              <a:rPr kumimoji="0" lang="en-US" sz="2400" b="1" i="0" u="none" strike="noStrike" kern="1200" cap="none" spc="0" normalizeH="0" baseline="0" noProof="0" dirty="0">
                <a:ln>
                  <a:noFill/>
                </a:ln>
                <a:solidFill>
                  <a:schemeClr val="tx1"/>
                </a:solidFill>
                <a:effectLst/>
                <a:uLnTx/>
                <a:uFillTx/>
                <a:latin typeface="Calibri"/>
                <a:ea typeface=""/>
                <a:cs typeface="News Gothic MT"/>
              </a:rPr>
              <a:t>nswerIT</a:t>
            </a: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149087" y="714007"/>
            <a:ext cx="8915400" cy="5093702"/>
          </a:xfrm>
          <a:prstGeom prst="rect">
            <a:avLst/>
          </a:prstGeom>
          <a:noFill/>
        </p:spPr>
        <p:txBody>
          <a:bodyPr wrap="square" rtlCol="0">
            <a:spAutoFit/>
          </a:bodyPr>
          <a:lstStyle/>
          <a:p>
            <a:pPr marL="457200" indent="-457200">
              <a:buAutoNum type="arabicPeriod"/>
            </a:pPr>
            <a:r>
              <a:rPr lang="en-GB" sz="2400" dirty="0"/>
              <a:t>Define ‘diffusion’?</a:t>
            </a:r>
          </a:p>
          <a:p>
            <a:r>
              <a:rPr lang="en-GB" sz="2400" b="1" dirty="0">
                <a:solidFill>
                  <a:srgbClr val="00B050"/>
                </a:solidFill>
              </a:rPr>
              <a:t>The spreading of particles from a region where they are of a higher concentration to an area of lower concentration.  </a:t>
            </a:r>
          </a:p>
          <a:p>
            <a:endParaRPr lang="en-GB" sz="900" dirty="0"/>
          </a:p>
          <a:p>
            <a:r>
              <a:rPr lang="en-GB" sz="2400" dirty="0"/>
              <a:t>2. State three places where diffusion occurs in the body. </a:t>
            </a:r>
            <a:r>
              <a:rPr lang="en-GB" sz="2400" b="1" dirty="0">
                <a:solidFill>
                  <a:srgbClr val="00B050"/>
                </a:solidFill>
              </a:rPr>
              <a:t>Small intestines, lungs, kidneys.</a:t>
            </a:r>
          </a:p>
          <a:p>
            <a:endParaRPr lang="en-GB" sz="900" dirty="0">
              <a:solidFill>
                <a:srgbClr val="00B050"/>
              </a:solidFill>
            </a:endParaRPr>
          </a:p>
          <a:p>
            <a:r>
              <a:rPr lang="en-GB" sz="2400" dirty="0"/>
              <a:t>3. What is a concentration gradient? </a:t>
            </a:r>
            <a:r>
              <a:rPr lang="en-GB" sz="2400" b="1" dirty="0">
                <a:solidFill>
                  <a:srgbClr val="00B050"/>
                </a:solidFill>
              </a:rPr>
              <a:t>The difference in concentration between two areas next to each other. </a:t>
            </a:r>
          </a:p>
          <a:p>
            <a:endParaRPr lang="en-GB" sz="900" dirty="0">
              <a:solidFill>
                <a:srgbClr val="00B050"/>
              </a:solidFill>
            </a:endParaRPr>
          </a:p>
          <a:p>
            <a:r>
              <a:rPr lang="en-GB" sz="2400" dirty="0"/>
              <a:t>4. What three factors affect rate of diffusion? </a:t>
            </a:r>
            <a:r>
              <a:rPr lang="en-GB" sz="2400" b="1" dirty="0">
                <a:solidFill>
                  <a:srgbClr val="00B050"/>
                </a:solidFill>
              </a:rPr>
              <a:t>Concentration gradient, temperature, surface area.</a:t>
            </a:r>
            <a:endParaRPr lang="en-GB" sz="2400" b="1" dirty="0"/>
          </a:p>
          <a:p>
            <a:pPr lvl="1"/>
            <a:endParaRPr lang="en-GB" sz="2400" dirty="0"/>
          </a:p>
          <a:p>
            <a:pPr lvl="1"/>
            <a:endParaRPr lang="en-GB" sz="2400" dirty="0"/>
          </a:p>
          <a:p>
            <a:pPr lvl="1"/>
            <a:endParaRPr lang="en-GB" dirty="0"/>
          </a:p>
          <a:p>
            <a:pPr marL="342900" indent="-342900">
              <a:buFont typeface="+mj-lt"/>
              <a:buAutoNum type="arabicPeriod"/>
            </a:pPr>
            <a:endParaRPr lang="en-GB" sz="1600" dirty="0"/>
          </a:p>
        </p:txBody>
      </p:sp>
    </p:spTree>
    <p:extLst>
      <p:ext uri="{BB962C8B-B14F-4D97-AF65-F5344CB8AC3E}">
        <p14:creationId xmlns:p14="http://schemas.microsoft.com/office/powerpoint/2010/main" val="17464709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1640" y="0"/>
            <a:ext cx="7812360" cy="657041"/>
          </a:xfrm>
        </p:spPr>
        <p:txBody>
          <a:bodyPr>
            <a:noAutofit/>
          </a:bodyPr>
          <a:lstStyle/>
          <a:p>
            <a:pPr marL="342900" lvl="1" algn="r" defTabSz="342900" rtl="0">
              <a:spcBef>
                <a:spcPct val="20000"/>
              </a:spcBef>
            </a:pPr>
            <a:r>
              <a:rPr lang="en-US" sz="2400" b="1" dirty="0">
                <a:solidFill>
                  <a:schemeClr val="accent6"/>
                </a:solidFill>
              </a:rPr>
              <a:t>Transport in cells part 5 – </a:t>
            </a:r>
            <a:r>
              <a:rPr lang="en-US" sz="2400" b="1" kern="1200" dirty="0">
                <a:solidFill>
                  <a:schemeClr val="tx1"/>
                </a:solidFill>
                <a:latin typeface="Calibri"/>
              </a:rPr>
              <a:t>A</a:t>
            </a:r>
            <a:r>
              <a:rPr kumimoji="0" lang="en-US" sz="2400" b="1" i="0" u="none" strike="noStrike" kern="1200" cap="none" spc="0" normalizeH="0" baseline="0" noProof="0" dirty="0">
                <a:ln>
                  <a:noFill/>
                </a:ln>
                <a:solidFill>
                  <a:schemeClr val="tx1"/>
                </a:solidFill>
                <a:effectLst/>
                <a:uLnTx/>
                <a:uFillTx/>
                <a:latin typeface="Calibri"/>
                <a:ea typeface=""/>
                <a:cs typeface="News Gothic MT"/>
              </a:rPr>
              <a:t>nswerIT</a:t>
            </a: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149087" y="707201"/>
            <a:ext cx="8915400" cy="9202519"/>
          </a:xfrm>
          <a:prstGeom prst="rect">
            <a:avLst/>
          </a:prstGeom>
          <a:noFill/>
        </p:spPr>
        <p:txBody>
          <a:bodyPr wrap="square" rtlCol="0">
            <a:spAutoFit/>
          </a:bodyPr>
          <a:lstStyle/>
          <a:p>
            <a:r>
              <a:rPr lang="en-GB" sz="2200" dirty="0"/>
              <a:t>5. Define osmosis? </a:t>
            </a:r>
            <a:r>
              <a:rPr lang="en-GB" sz="2200" b="1" dirty="0">
                <a:solidFill>
                  <a:srgbClr val="00B050"/>
                </a:solidFill>
              </a:rPr>
              <a:t>Osmosis is the diffusion of water from a dilute solution to a concentrated solution through a partially permeable membrane.</a:t>
            </a:r>
            <a:endParaRPr lang="en-GB" sz="2200" b="1" dirty="0"/>
          </a:p>
          <a:p>
            <a:r>
              <a:rPr lang="en-GB" sz="2200" dirty="0"/>
              <a:t>6. What is a partially permeable membrane?</a:t>
            </a:r>
            <a:r>
              <a:rPr lang="en-GB" sz="2200" b="1" dirty="0"/>
              <a:t> </a:t>
            </a:r>
            <a:r>
              <a:rPr lang="en-US" sz="2200" b="1" dirty="0">
                <a:solidFill>
                  <a:srgbClr val="00B050"/>
                </a:solidFill>
              </a:rPr>
              <a:t>A membrane that lets some but not all substances through. </a:t>
            </a:r>
          </a:p>
          <a:p>
            <a:r>
              <a:rPr lang="en-GB" sz="2200" dirty="0"/>
              <a:t>7. What happens to an animal cell in a hypertonic solution? </a:t>
            </a:r>
            <a:r>
              <a:rPr lang="en-GB" sz="2200" b="1" dirty="0">
                <a:solidFill>
                  <a:srgbClr val="00B050"/>
                </a:solidFill>
              </a:rPr>
              <a:t>It will lose water by osmosis and shrivel. </a:t>
            </a:r>
          </a:p>
          <a:p>
            <a:r>
              <a:rPr lang="en-GB" sz="2200" dirty="0"/>
              <a:t>8. What happens to an animal cell in a hypotonic solution?</a:t>
            </a:r>
            <a:r>
              <a:rPr lang="en-GB" sz="2200" b="1" dirty="0"/>
              <a:t> </a:t>
            </a:r>
            <a:r>
              <a:rPr lang="en-GB" sz="2200" b="1" dirty="0">
                <a:solidFill>
                  <a:srgbClr val="00B050"/>
                </a:solidFill>
              </a:rPr>
              <a:t>It will absorb water by osmosis and get bigger/burst. </a:t>
            </a:r>
          </a:p>
          <a:p>
            <a:r>
              <a:rPr lang="en-GB" sz="2200" dirty="0"/>
              <a:t>9. Define active transport. </a:t>
            </a:r>
            <a:r>
              <a:rPr lang="en-GB" sz="2200" b="1" dirty="0">
                <a:solidFill>
                  <a:srgbClr val="00B050"/>
                </a:solidFill>
              </a:rPr>
              <a:t>Active transport moves substances from a more dilute solution to a more concentrated solution (against a concentration gradient) using energy from respiration</a:t>
            </a:r>
            <a:r>
              <a:rPr lang="en-GB" sz="2200" dirty="0">
                <a:solidFill>
                  <a:srgbClr val="00B050"/>
                </a:solidFill>
              </a:rPr>
              <a:t>.</a:t>
            </a:r>
          </a:p>
          <a:p>
            <a:r>
              <a:rPr lang="en-GB" sz="2200" dirty="0"/>
              <a:t>10. Why does active transport need to occur in root hair cells? </a:t>
            </a:r>
            <a:r>
              <a:rPr lang="en-GB" sz="2200" b="1" dirty="0">
                <a:solidFill>
                  <a:srgbClr val="00B050"/>
                </a:solidFill>
              </a:rPr>
              <a:t>Because the minerals are at a higher concentration in the roots than in the soil.</a:t>
            </a:r>
          </a:p>
          <a:p>
            <a:r>
              <a:rPr lang="en-GB" sz="2200" dirty="0"/>
              <a:t>11. Why is percentage change in mass calculated for osmosis results? </a:t>
            </a:r>
            <a:r>
              <a:rPr lang="en-GB" sz="2200" b="1" dirty="0">
                <a:solidFill>
                  <a:srgbClr val="00B050"/>
                </a:solidFill>
              </a:rPr>
              <a:t>So that the effect of different sucrose concentrations can be compared for potato chips which did not have the same initial mass.</a:t>
            </a:r>
            <a:endParaRPr lang="en-GB" sz="2200" dirty="0"/>
          </a:p>
          <a:p>
            <a:endParaRPr lang="en-GB" sz="2400" dirty="0">
              <a:solidFill>
                <a:srgbClr val="00B050"/>
              </a:solidFill>
            </a:endParaRPr>
          </a:p>
          <a:p>
            <a:endParaRPr lang="en-GB" sz="2400" dirty="0"/>
          </a:p>
          <a:p>
            <a:r>
              <a:rPr lang="en-GB" sz="2400" dirty="0"/>
              <a:t> </a:t>
            </a:r>
            <a:endParaRPr lang="en-US" sz="2400" dirty="0">
              <a:solidFill>
                <a:srgbClr val="00B050"/>
              </a:solidFill>
            </a:endParaRPr>
          </a:p>
          <a:p>
            <a:endParaRPr lang="en-US" sz="2400" dirty="0">
              <a:solidFill>
                <a:srgbClr val="00B050"/>
              </a:solidFill>
            </a:endParaRPr>
          </a:p>
          <a:p>
            <a:endParaRPr lang="en-US" sz="2400" dirty="0">
              <a:solidFill>
                <a:srgbClr val="00B050"/>
              </a:solidFill>
            </a:endParaRPr>
          </a:p>
          <a:p>
            <a:endParaRPr lang="en-US" sz="2400" dirty="0">
              <a:solidFill>
                <a:srgbClr val="00B050"/>
              </a:solidFill>
            </a:endParaRPr>
          </a:p>
          <a:p>
            <a:endParaRPr lang="en-US" sz="2400" dirty="0">
              <a:solidFill>
                <a:srgbClr val="00B050"/>
              </a:solidFill>
            </a:endParaRPr>
          </a:p>
          <a:p>
            <a:endParaRPr lang="en-US" sz="2400" dirty="0">
              <a:solidFill>
                <a:srgbClr val="00B050"/>
              </a:solidFill>
            </a:endParaRPr>
          </a:p>
          <a:p>
            <a:endParaRPr lang="en-US" sz="2400" dirty="0">
              <a:solidFill>
                <a:srgbClr val="00B050"/>
              </a:solidFill>
            </a:endParaRPr>
          </a:p>
          <a:p>
            <a:endParaRPr lang="en-GB" sz="2400" dirty="0">
              <a:solidFill>
                <a:srgbClr val="00B050"/>
              </a:solidFill>
            </a:endParaRPr>
          </a:p>
        </p:txBody>
      </p:sp>
    </p:spTree>
    <p:extLst>
      <p:ext uri="{BB962C8B-B14F-4D97-AF65-F5344CB8AC3E}">
        <p14:creationId xmlns:p14="http://schemas.microsoft.com/office/powerpoint/2010/main" val="11313913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7" name="TextBox 6"/>
          <p:cNvSpPr txBox="1"/>
          <p:nvPr/>
        </p:nvSpPr>
        <p:spPr>
          <a:xfrm>
            <a:off x="0" y="980728"/>
            <a:ext cx="4716016" cy="5509200"/>
          </a:xfrm>
          <a:prstGeom prst="rect">
            <a:avLst/>
          </a:prstGeom>
          <a:noFill/>
        </p:spPr>
        <p:txBody>
          <a:bodyPr wrap="square" rtlCol="0">
            <a:spAutoFit/>
          </a:bodyPr>
          <a:lstStyle/>
          <a:p>
            <a:r>
              <a:rPr lang="en-GB" sz="7200" b="1" dirty="0">
                <a:latin typeface="+mj-lt"/>
                <a:ea typeface="Beirut" charset="-78"/>
                <a:cs typeface="Beirut" charset="-78"/>
              </a:rPr>
              <a:t>QuestionIT!</a:t>
            </a:r>
          </a:p>
          <a:p>
            <a:endParaRPr lang="en-GB" dirty="0"/>
          </a:p>
          <a:p>
            <a:endParaRPr lang="en-GB" dirty="0"/>
          </a:p>
          <a:p>
            <a:endParaRPr lang="en-GB" dirty="0"/>
          </a:p>
          <a:p>
            <a:r>
              <a:rPr lang="en-GB" sz="3600" b="1" dirty="0">
                <a:solidFill>
                  <a:schemeClr val="tx1">
                    <a:lumMod val="50000"/>
                    <a:lumOff val="50000"/>
                  </a:schemeClr>
                </a:solidFill>
              </a:rPr>
              <a:t>Cell structure </a:t>
            </a:r>
          </a:p>
          <a:p>
            <a:r>
              <a:rPr lang="en-GB" sz="3600" b="1" dirty="0">
                <a:solidFill>
                  <a:schemeClr val="tx1">
                    <a:lumMod val="50000"/>
                    <a:lumOff val="50000"/>
                  </a:schemeClr>
                </a:solidFill>
              </a:rPr>
              <a:t>Part 1 </a:t>
            </a:r>
          </a:p>
          <a:p>
            <a:endParaRPr lang="en-GB" sz="2800" dirty="0">
              <a:solidFill>
                <a:schemeClr val="tx1">
                  <a:lumMod val="50000"/>
                  <a:lumOff val="50000"/>
                </a:schemeClr>
              </a:solidFill>
            </a:endParaRPr>
          </a:p>
          <a:p>
            <a:pPr marL="457200" indent="-457200">
              <a:lnSpc>
                <a:spcPct val="150000"/>
              </a:lnSpc>
              <a:buFont typeface="Arial" charset="0"/>
              <a:buChar char="•"/>
            </a:pPr>
            <a:r>
              <a:rPr lang="en-GB" sz="2400" b="1" dirty="0">
                <a:solidFill>
                  <a:schemeClr val="tx1">
                    <a:lumMod val="50000"/>
                    <a:lumOff val="50000"/>
                  </a:schemeClr>
                </a:solidFill>
              </a:rPr>
              <a:t>Eukaryotes and prokaryotes</a:t>
            </a:r>
          </a:p>
          <a:p>
            <a:pPr marL="457200" indent="-457200">
              <a:lnSpc>
                <a:spcPct val="150000"/>
              </a:lnSpc>
              <a:buFont typeface="Arial" charset="0"/>
              <a:buChar char="•"/>
            </a:pPr>
            <a:r>
              <a:rPr lang="en-GB" sz="2400" b="1" dirty="0">
                <a:solidFill>
                  <a:schemeClr val="tx1">
                    <a:lumMod val="50000"/>
                    <a:lumOff val="50000"/>
                  </a:schemeClr>
                </a:solidFill>
              </a:rPr>
              <a:t>Animal and plant cells</a:t>
            </a:r>
          </a:p>
          <a:p>
            <a:pPr marL="457200" indent="-457200">
              <a:lnSpc>
                <a:spcPct val="150000"/>
              </a:lnSpc>
              <a:buFont typeface="Arial" charset="0"/>
              <a:buChar char="•"/>
            </a:pPr>
            <a:r>
              <a:rPr lang="en-GB" sz="2400" b="1" dirty="0">
                <a:solidFill>
                  <a:schemeClr val="tx1">
                    <a:lumMod val="50000"/>
                    <a:lumOff val="50000"/>
                  </a:schemeClr>
                </a:solidFill>
              </a:rPr>
              <a:t>Number, size and scale</a:t>
            </a:r>
          </a:p>
          <a:p>
            <a:endParaRPr lang="en-GB" dirty="0"/>
          </a:p>
        </p:txBody>
      </p:sp>
      <p:pic>
        <p:nvPicPr>
          <p:cNvPr id="5" name="Picture 4"/>
          <p:cNvPicPr>
            <a:picLocks noChangeAspect="1"/>
          </p:cNvPicPr>
          <p:nvPr/>
        </p:nvPicPr>
        <p:blipFill>
          <a:blip r:embed="rId3" cstate="print">
            <a:clrChange>
              <a:clrFrom>
                <a:srgbClr val="FFFFFF"/>
              </a:clrFrom>
              <a:clrTo>
                <a:srgbClr val="FFFFFF">
                  <a:alpha val="0"/>
                </a:srgbClr>
              </a:clrTo>
            </a:clrChange>
          </a:blip>
          <a:stretch>
            <a:fillRect/>
          </a:stretch>
        </p:blipFill>
        <p:spPr>
          <a:xfrm>
            <a:off x="4211960" y="886544"/>
            <a:ext cx="4914900" cy="5638800"/>
          </a:xfrm>
          <a:prstGeom prst="rect">
            <a:avLst/>
          </a:prstGeom>
        </p:spPr>
      </p:pic>
    </p:spTree>
    <p:extLst>
      <p:ext uri="{BB962C8B-B14F-4D97-AF65-F5344CB8AC3E}">
        <p14:creationId xmlns:p14="http://schemas.microsoft.com/office/powerpoint/2010/main" val="9942884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1640" y="0"/>
            <a:ext cx="7812360" cy="657041"/>
          </a:xfrm>
        </p:spPr>
        <p:txBody>
          <a:bodyPr>
            <a:noAutofit/>
          </a:bodyPr>
          <a:lstStyle/>
          <a:p>
            <a:pPr marL="342900" lvl="1" algn="r" defTabSz="342900" rtl="0">
              <a:spcBef>
                <a:spcPct val="20000"/>
              </a:spcBef>
            </a:pPr>
            <a:r>
              <a:rPr lang="en-US" sz="2400" b="1" dirty="0">
                <a:solidFill>
                  <a:schemeClr val="accent6"/>
                </a:solidFill>
              </a:rPr>
              <a:t>Cell structure part 1 – </a:t>
            </a:r>
            <a:r>
              <a:rPr kumimoji="0" lang="en-US" sz="2400" b="1" i="0" u="none" strike="noStrike" kern="1200" cap="none" spc="0" normalizeH="0" baseline="0" noProof="0" dirty="0">
                <a:ln>
                  <a:noFill/>
                </a:ln>
                <a:solidFill>
                  <a:schemeClr val="tx1"/>
                </a:solidFill>
                <a:effectLst/>
                <a:uLnTx/>
                <a:uFillTx/>
                <a:latin typeface="Calibri"/>
                <a:ea typeface=""/>
                <a:cs typeface="News Gothic MT"/>
              </a:rPr>
              <a:t>QuestionIT</a:t>
            </a: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149087" y="697936"/>
            <a:ext cx="8915400" cy="5324535"/>
          </a:xfrm>
          <a:prstGeom prst="rect">
            <a:avLst/>
          </a:prstGeom>
          <a:noFill/>
        </p:spPr>
        <p:txBody>
          <a:bodyPr wrap="square" rtlCol="0">
            <a:spAutoFit/>
          </a:bodyPr>
          <a:lstStyle/>
          <a:p>
            <a:pPr>
              <a:lnSpc>
                <a:spcPct val="150000"/>
              </a:lnSpc>
            </a:pPr>
            <a:r>
              <a:rPr lang="en-GB" sz="2400" dirty="0"/>
              <a:t>1. Where is the genetic material in a prokaryotic cell?</a:t>
            </a:r>
          </a:p>
          <a:p>
            <a:pPr>
              <a:lnSpc>
                <a:spcPct val="150000"/>
              </a:lnSpc>
            </a:pPr>
            <a:r>
              <a:rPr lang="en-GB" sz="2400" dirty="0"/>
              <a:t>2. Where is the genetic material in a eukaryotic cell?</a:t>
            </a:r>
          </a:p>
          <a:p>
            <a:pPr>
              <a:lnSpc>
                <a:spcPct val="150000"/>
              </a:lnSpc>
            </a:pPr>
            <a:r>
              <a:rPr lang="en-GB" sz="2400" dirty="0"/>
              <a:t>3. Copy and complete the table.</a:t>
            </a:r>
          </a:p>
          <a:p>
            <a:pPr>
              <a:lnSpc>
                <a:spcPct val="150000"/>
              </a:lnSpc>
            </a:pPr>
            <a:endParaRPr lang="en-GB" sz="2400" dirty="0"/>
          </a:p>
          <a:p>
            <a:pPr>
              <a:lnSpc>
                <a:spcPct val="150000"/>
              </a:lnSpc>
            </a:pPr>
            <a:endParaRPr lang="en-GB" sz="2400" dirty="0"/>
          </a:p>
          <a:p>
            <a:pPr>
              <a:lnSpc>
                <a:spcPct val="150000"/>
              </a:lnSpc>
            </a:pPr>
            <a:endParaRPr lang="en-GB" sz="2400" dirty="0"/>
          </a:p>
          <a:p>
            <a:pPr>
              <a:lnSpc>
                <a:spcPct val="150000"/>
              </a:lnSpc>
            </a:pPr>
            <a:endParaRPr lang="en-GB" sz="2400" dirty="0"/>
          </a:p>
          <a:p>
            <a:pPr>
              <a:lnSpc>
                <a:spcPct val="150000"/>
              </a:lnSpc>
            </a:pPr>
            <a:endParaRPr lang="en-GB" sz="2400" dirty="0"/>
          </a:p>
          <a:p>
            <a:pPr>
              <a:lnSpc>
                <a:spcPct val="150000"/>
              </a:lnSpc>
            </a:pPr>
            <a:r>
              <a:rPr lang="en-GB" sz="2400" dirty="0"/>
              <a:t>4. Why do scientists use prefixes?</a:t>
            </a:r>
            <a:endParaRPr lang="en-GB" dirty="0"/>
          </a:p>
          <a:p>
            <a:pPr marL="342900" indent="-342900">
              <a:buFont typeface="+mj-lt"/>
              <a:buAutoNum type="arabicPeriod"/>
            </a:pPr>
            <a:endParaRPr lang="en-GB" sz="1600" dirty="0"/>
          </a:p>
        </p:txBody>
      </p:sp>
      <p:graphicFrame>
        <p:nvGraphicFramePr>
          <p:cNvPr id="5" name="Table 4"/>
          <p:cNvGraphicFramePr>
            <a:graphicFrameLocks noGrp="1"/>
          </p:cNvGraphicFramePr>
          <p:nvPr>
            <p:extLst>
              <p:ext uri="{D42A27DB-BD31-4B8C-83A1-F6EECF244321}">
                <p14:modId xmlns:p14="http://schemas.microsoft.com/office/powerpoint/2010/main" val="2164910739"/>
              </p:ext>
            </p:extLst>
          </p:nvPr>
        </p:nvGraphicFramePr>
        <p:xfrm>
          <a:off x="914400" y="2788136"/>
          <a:ext cx="6927574" cy="2225040"/>
        </p:xfrm>
        <a:graphic>
          <a:graphicData uri="http://schemas.openxmlformats.org/drawingml/2006/table">
            <a:tbl>
              <a:tblPr firstRow="1" bandRow="1">
                <a:tableStyleId>{5940675A-B579-460E-94D1-54222C63F5DA}</a:tableStyleId>
              </a:tblPr>
              <a:tblGrid>
                <a:gridCol w="1772537">
                  <a:extLst>
                    <a:ext uri="{9D8B030D-6E8A-4147-A177-3AD203B41FA5}">
                      <a16:colId xmlns:a16="http://schemas.microsoft.com/office/drawing/2014/main" val="20000"/>
                    </a:ext>
                  </a:extLst>
                </a:gridCol>
                <a:gridCol w="3199679">
                  <a:extLst>
                    <a:ext uri="{9D8B030D-6E8A-4147-A177-3AD203B41FA5}">
                      <a16:colId xmlns:a16="http://schemas.microsoft.com/office/drawing/2014/main" val="20001"/>
                    </a:ext>
                  </a:extLst>
                </a:gridCol>
                <a:gridCol w="1955358">
                  <a:extLst>
                    <a:ext uri="{9D8B030D-6E8A-4147-A177-3AD203B41FA5}">
                      <a16:colId xmlns:a16="http://schemas.microsoft.com/office/drawing/2014/main" val="20002"/>
                    </a:ext>
                  </a:extLst>
                </a:gridCol>
              </a:tblGrid>
              <a:tr h="304667">
                <a:tc>
                  <a:txBody>
                    <a:bodyPr/>
                    <a:lstStyle/>
                    <a:p>
                      <a:pPr algn="ctr"/>
                      <a:r>
                        <a:rPr lang="en-GB" sz="2000" dirty="0"/>
                        <a:t>Prefix</a:t>
                      </a:r>
                    </a:p>
                  </a:txBody>
                  <a:tcPr>
                    <a:solidFill>
                      <a:schemeClr val="accent6">
                        <a:lumMod val="75000"/>
                      </a:schemeClr>
                    </a:solidFill>
                  </a:tcPr>
                </a:tc>
                <a:tc>
                  <a:txBody>
                    <a:bodyPr/>
                    <a:lstStyle/>
                    <a:p>
                      <a:pPr algn="ctr"/>
                      <a:r>
                        <a:rPr lang="en-GB" sz="2000" dirty="0"/>
                        <a:t>Multiple</a:t>
                      </a:r>
                      <a:r>
                        <a:rPr lang="en-GB" sz="2000" baseline="0" dirty="0"/>
                        <a:t> </a:t>
                      </a:r>
                      <a:endParaRPr lang="en-GB" sz="2000" dirty="0"/>
                    </a:p>
                  </a:txBody>
                  <a:tcPr>
                    <a:solidFill>
                      <a:schemeClr val="accent6">
                        <a:lumMod val="75000"/>
                      </a:schemeClr>
                    </a:solidFill>
                  </a:tcPr>
                </a:tc>
                <a:tc>
                  <a:txBody>
                    <a:bodyPr/>
                    <a:lstStyle/>
                    <a:p>
                      <a:pPr algn="ctr"/>
                      <a:r>
                        <a:rPr lang="en-GB" sz="2000" dirty="0"/>
                        <a:t>Standard form</a:t>
                      </a:r>
                    </a:p>
                  </a:txBody>
                  <a:tcPr>
                    <a:solidFill>
                      <a:schemeClr val="accent6">
                        <a:lumMod val="75000"/>
                      </a:schemeClr>
                    </a:solidFill>
                  </a:tcPr>
                </a:tc>
                <a:extLst>
                  <a:ext uri="{0D108BD9-81ED-4DB2-BD59-A6C34878D82A}">
                    <a16:rowId xmlns:a16="http://schemas.microsoft.com/office/drawing/2014/main" val="10000"/>
                  </a:ext>
                </a:extLst>
              </a:tr>
              <a:tr h="335133">
                <a:tc>
                  <a:txBody>
                    <a:bodyPr/>
                    <a:lstStyle/>
                    <a:p>
                      <a:pPr algn="ctr"/>
                      <a:r>
                        <a:rPr lang="en-GB" sz="2400" b="1" dirty="0"/>
                        <a:t>centi </a:t>
                      </a:r>
                      <a:r>
                        <a:rPr lang="de-DE" sz="2400" b="1" baseline="0" dirty="0"/>
                        <a:t> (cm) </a:t>
                      </a:r>
                      <a:endParaRPr lang="en-GB" sz="2400" b="1" dirty="0"/>
                    </a:p>
                  </a:txBody>
                  <a:tcPr/>
                </a:tc>
                <a:tc>
                  <a:txBody>
                    <a:bodyPr/>
                    <a:lstStyle/>
                    <a:p>
                      <a:pPr algn="ctr"/>
                      <a:endParaRPr lang="en-GB" sz="2400" dirty="0"/>
                    </a:p>
                  </a:txBody>
                  <a:tcPr/>
                </a:tc>
                <a:tc>
                  <a:txBody>
                    <a:bodyPr/>
                    <a:lstStyle/>
                    <a:p>
                      <a:pPr algn="ctr"/>
                      <a:r>
                        <a:rPr lang="en-GB" sz="2400" dirty="0"/>
                        <a:t>x</a:t>
                      </a:r>
                      <a:r>
                        <a:rPr lang="en-GB" sz="2400" baseline="0" dirty="0"/>
                        <a:t> 10 </a:t>
                      </a:r>
                      <a:r>
                        <a:rPr lang="en-GB" sz="2400" baseline="30000" dirty="0"/>
                        <a:t>-2</a:t>
                      </a:r>
                    </a:p>
                  </a:txBody>
                  <a:tcPr/>
                </a:tc>
                <a:extLst>
                  <a:ext uri="{0D108BD9-81ED-4DB2-BD59-A6C34878D82A}">
                    <a16:rowId xmlns:a16="http://schemas.microsoft.com/office/drawing/2014/main" val="10001"/>
                  </a:ext>
                </a:extLst>
              </a:tr>
              <a:tr h="335133">
                <a:tc>
                  <a:txBody>
                    <a:bodyPr/>
                    <a:lstStyle/>
                    <a:p>
                      <a:pPr algn="ctr"/>
                      <a:endParaRPr lang="en-GB" sz="2400" b="1" dirty="0"/>
                    </a:p>
                  </a:txBody>
                  <a:tcPr/>
                </a:tc>
                <a:tc>
                  <a:txBody>
                    <a:bodyPr/>
                    <a:lstStyle/>
                    <a:p>
                      <a:pPr algn="ctr"/>
                      <a:r>
                        <a:rPr lang="en-GB" sz="2400" dirty="0"/>
                        <a:t>1 mm = 0.001 m</a:t>
                      </a:r>
                    </a:p>
                  </a:txBody>
                  <a:tcPr/>
                </a:tc>
                <a:tc>
                  <a:txBody>
                    <a:bodyPr/>
                    <a:lstStyle/>
                    <a:p>
                      <a:pPr marL="0" marR="0" indent="0" algn="ctr" defTabSz="342900" rtl="0" eaLnBrk="1" fontAlgn="auto" latinLnBrk="0" hangingPunct="1">
                        <a:lnSpc>
                          <a:spcPct val="100000"/>
                        </a:lnSpc>
                        <a:spcBef>
                          <a:spcPts val="0"/>
                        </a:spcBef>
                        <a:spcAft>
                          <a:spcPts val="0"/>
                        </a:spcAft>
                        <a:buClrTx/>
                        <a:buSzTx/>
                        <a:buFontTx/>
                        <a:buNone/>
                        <a:tabLst/>
                        <a:defRPr/>
                      </a:pPr>
                      <a:r>
                        <a:rPr lang="en-GB" sz="2400" dirty="0"/>
                        <a:t>x</a:t>
                      </a:r>
                      <a:r>
                        <a:rPr lang="en-GB" sz="2400" baseline="0" dirty="0"/>
                        <a:t> 10 </a:t>
                      </a:r>
                      <a:r>
                        <a:rPr lang="en-GB" sz="2400" baseline="30000" dirty="0"/>
                        <a:t>-3</a:t>
                      </a:r>
                    </a:p>
                  </a:txBody>
                  <a:tcPr/>
                </a:tc>
                <a:extLst>
                  <a:ext uri="{0D108BD9-81ED-4DB2-BD59-A6C34878D82A}">
                    <a16:rowId xmlns:a16="http://schemas.microsoft.com/office/drawing/2014/main" val="10002"/>
                  </a:ext>
                </a:extLst>
              </a:tr>
              <a:tr h="335133">
                <a:tc>
                  <a:txBody>
                    <a:bodyPr/>
                    <a:lstStyle/>
                    <a:p>
                      <a:pPr algn="ctr"/>
                      <a:r>
                        <a:rPr lang="en-GB" sz="2400" b="1" dirty="0"/>
                        <a:t>micro (𝛍m)</a:t>
                      </a:r>
                    </a:p>
                  </a:txBody>
                  <a:tcPr/>
                </a:tc>
                <a:tc>
                  <a:txBody>
                    <a:bodyPr/>
                    <a:lstStyle/>
                    <a:p>
                      <a:pPr algn="ctr"/>
                      <a:r>
                        <a:rPr lang="en-GB" sz="2400" dirty="0"/>
                        <a:t>1 </a:t>
                      </a:r>
                      <a:r>
                        <a:rPr lang="en-GB" sz="2400" b="0" dirty="0"/>
                        <a:t>𝛍m </a:t>
                      </a:r>
                      <a:r>
                        <a:rPr lang="en-GB" sz="2400" b="1" dirty="0"/>
                        <a:t>= </a:t>
                      </a:r>
                      <a:r>
                        <a:rPr lang="en-GB" sz="2400" dirty="0"/>
                        <a:t>0.000 001 m</a:t>
                      </a:r>
                    </a:p>
                  </a:txBody>
                  <a:tcPr/>
                </a:tc>
                <a:tc>
                  <a:txBody>
                    <a:bodyPr/>
                    <a:lstStyle/>
                    <a:p>
                      <a:pPr marL="0" marR="0" indent="0" algn="ctr" defTabSz="342900" rtl="0" eaLnBrk="1" fontAlgn="auto" latinLnBrk="0" hangingPunct="1">
                        <a:lnSpc>
                          <a:spcPct val="100000"/>
                        </a:lnSpc>
                        <a:spcBef>
                          <a:spcPts val="0"/>
                        </a:spcBef>
                        <a:spcAft>
                          <a:spcPts val="0"/>
                        </a:spcAft>
                        <a:buClrTx/>
                        <a:buSzTx/>
                        <a:buFontTx/>
                        <a:buNone/>
                        <a:tabLst/>
                        <a:defRPr/>
                      </a:pPr>
                      <a:endParaRPr lang="en-GB" sz="2400" baseline="30000" dirty="0"/>
                    </a:p>
                  </a:txBody>
                  <a:tcPr/>
                </a:tc>
                <a:extLst>
                  <a:ext uri="{0D108BD9-81ED-4DB2-BD59-A6C34878D82A}">
                    <a16:rowId xmlns:a16="http://schemas.microsoft.com/office/drawing/2014/main" val="10003"/>
                  </a:ext>
                </a:extLst>
              </a:tr>
              <a:tr h="424074">
                <a:tc>
                  <a:txBody>
                    <a:bodyPr/>
                    <a:lstStyle/>
                    <a:p>
                      <a:pPr algn="ctr"/>
                      <a:r>
                        <a:rPr lang="en-GB" sz="2400" b="1" dirty="0"/>
                        <a:t>nano (nm)</a:t>
                      </a:r>
                    </a:p>
                  </a:txBody>
                  <a:tcPr/>
                </a:tc>
                <a:tc>
                  <a:txBody>
                    <a:bodyPr/>
                    <a:lstStyle/>
                    <a:p>
                      <a:pPr algn="ctr"/>
                      <a:endParaRPr lang="en-GB" sz="2400" dirty="0"/>
                    </a:p>
                  </a:txBody>
                  <a:tcPr/>
                </a:tc>
                <a:tc>
                  <a:txBody>
                    <a:bodyPr/>
                    <a:lstStyle/>
                    <a:p>
                      <a:pPr marL="0" marR="0" indent="0" algn="ctr" defTabSz="342900" rtl="0" eaLnBrk="1" fontAlgn="auto" latinLnBrk="0" hangingPunct="1">
                        <a:lnSpc>
                          <a:spcPct val="100000"/>
                        </a:lnSpc>
                        <a:spcBef>
                          <a:spcPts val="0"/>
                        </a:spcBef>
                        <a:spcAft>
                          <a:spcPts val="0"/>
                        </a:spcAft>
                        <a:buClrTx/>
                        <a:buSzTx/>
                        <a:buFontTx/>
                        <a:buNone/>
                        <a:tabLst/>
                        <a:defRPr/>
                      </a:pPr>
                      <a:r>
                        <a:rPr lang="en-GB" sz="2400" dirty="0"/>
                        <a:t>x</a:t>
                      </a:r>
                      <a:r>
                        <a:rPr lang="en-GB" sz="2400" baseline="0" dirty="0"/>
                        <a:t> 10 </a:t>
                      </a:r>
                      <a:r>
                        <a:rPr lang="en-GB" sz="2400" baseline="30000" dirty="0"/>
                        <a:t>-9</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764167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53855" y="-169381"/>
            <a:ext cx="7812360" cy="657041"/>
          </a:xfrm>
        </p:spPr>
        <p:txBody>
          <a:bodyPr>
            <a:noAutofit/>
          </a:bodyPr>
          <a:lstStyle/>
          <a:p>
            <a:pPr marL="342900" lvl="1" algn="r" defTabSz="342900" rtl="0">
              <a:spcBef>
                <a:spcPct val="20000"/>
              </a:spcBef>
            </a:pPr>
            <a:r>
              <a:rPr lang="en-US" sz="2400" b="1" dirty="0">
                <a:solidFill>
                  <a:schemeClr val="accent6"/>
                </a:solidFill>
              </a:rPr>
              <a:t>Cell structure part 1 – </a:t>
            </a:r>
            <a:r>
              <a:rPr kumimoji="0" lang="en-US" sz="2400" b="1" i="0" u="none" strike="noStrike" kern="1200" cap="none" spc="0" normalizeH="0" baseline="0" noProof="0" dirty="0">
                <a:ln>
                  <a:noFill/>
                </a:ln>
                <a:solidFill>
                  <a:schemeClr val="tx1"/>
                </a:solidFill>
                <a:effectLst/>
                <a:uLnTx/>
                <a:uFillTx/>
                <a:latin typeface="Calibri"/>
                <a:ea typeface=""/>
                <a:cs typeface="News Gothic MT"/>
              </a:rPr>
              <a:t>QuestionIT</a:t>
            </a: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132043" y="658529"/>
            <a:ext cx="9180921" cy="1446550"/>
          </a:xfrm>
          <a:prstGeom prst="rect">
            <a:avLst/>
          </a:prstGeom>
          <a:noFill/>
        </p:spPr>
        <p:txBody>
          <a:bodyPr wrap="square" rtlCol="0">
            <a:spAutoFit/>
          </a:bodyPr>
          <a:lstStyle/>
          <a:p>
            <a:pPr>
              <a:lnSpc>
                <a:spcPct val="150000"/>
              </a:lnSpc>
            </a:pPr>
            <a:r>
              <a:rPr lang="en-GB" sz="2400" dirty="0"/>
              <a:t>5. Name the structures </a:t>
            </a:r>
            <a:r>
              <a:rPr lang="en-GB" sz="2400" b="1" dirty="0"/>
              <a:t>A to L </a:t>
            </a:r>
            <a:r>
              <a:rPr lang="en-GB" sz="2400" dirty="0"/>
              <a:t>on the diagrams below and label cells 1, 2 and 3.</a:t>
            </a:r>
            <a:endParaRPr lang="en-GB" dirty="0"/>
          </a:p>
          <a:p>
            <a:pPr marL="342900" indent="-342900">
              <a:buFont typeface="+mj-lt"/>
              <a:buAutoNum type="arabicPeriod"/>
            </a:pPr>
            <a:endParaRPr lang="en-GB" sz="1600" dirty="0"/>
          </a:p>
        </p:txBody>
      </p:sp>
      <p:pic>
        <p:nvPicPr>
          <p:cNvPr id="3" name="Picture 2"/>
          <p:cNvPicPr>
            <a:picLocks noChangeAspect="1"/>
          </p:cNvPicPr>
          <p:nvPr/>
        </p:nvPicPr>
        <p:blipFill>
          <a:blip r:embed="rId2" cstate="print"/>
          <a:stretch>
            <a:fillRect/>
          </a:stretch>
        </p:blipFill>
        <p:spPr>
          <a:xfrm>
            <a:off x="1547664" y="1340768"/>
            <a:ext cx="6095546" cy="5220000"/>
          </a:xfrm>
          <a:prstGeom prst="rect">
            <a:avLst/>
          </a:prstGeom>
        </p:spPr>
      </p:pic>
      <p:cxnSp>
        <p:nvCxnSpPr>
          <p:cNvPr id="8" name="Straight Connector 7"/>
          <p:cNvCxnSpPr/>
          <p:nvPr/>
        </p:nvCxnSpPr>
        <p:spPr>
          <a:xfrm flipH="1">
            <a:off x="1547664" y="5517232"/>
            <a:ext cx="1296144" cy="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07504" y="5373216"/>
            <a:ext cx="1440160" cy="369332"/>
          </a:xfrm>
          <a:prstGeom prst="rect">
            <a:avLst/>
          </a:prstGeom>
          <a:noFill/>
          <a:ln>
            <a:solidFill>
              <a:schemeClr val="tx1"/>
            </a:solidFill>
          </a:ln>
        </p:spPr>
        <p:txBody>
          <a:bodyPr wrap="square" rtlCol="0">
            <a:spAutoFit/>
          </a:bodyPr>
          <a:lstStyle/>
          <a:p>
            <a:r>
              <a:rPr lang="en-GB" dirty="0"/>
              <a:t>n.                                 </a:t>
            </a:r>
          </a:p>
        </p:txBody>
      </p:sp>
      <p:pic>
        <p:nvPicPr>
          <p:cNvPr id="2050" name="Picture 2"/>
          <p:cNvPicPr>
            <a:picLocks noChangeAspect="1" noChangeArrowheads="1"/>
          </p:cNvPicPr>
          <p:nvPr/>
        </p:nvPicPr>
        <p:blipFill>
          <a:blip r:embed="rId3" cstate="print"/>
          <a:srcRect/>
          <a:stretch>
            <a:fillRect/>
          </a:stretch>
        </p:blipFill>
        <p:spPr bwMode="auto">
          <a:xfrm>
            <a:off x="4139952" y="4941169"/>
            <a:ext cx="184885" cy="360040"/>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3635897" y="5085185"/>
            <a:ext cx="144016" cy="253742"/>
          </a:xfrm>
          <a:prstGeom prst="rect">
            <a:avLst/>
          </a:prstGeom>
          <a:noFill/>
          <a:ln w="9525">
            <a:noFill/>
            <a:miter lim="800000"/>
            <a:headEnd/>
            <a:tailEnd/>
          </a:ln>
        </p:spPr>
      </p:pic>
      <p:pic>
        <p:nvPicPr>
          <p:cNvPr id="2052" name="Picture 4"/>
          <p:cNvPicPr>
            <a:picLocks noChangeAspect="1" noChangeArrowheads="1"/>
          </p:cNvPicPr>
          <p:nvPr/>
        </p:nvPicPr>
        <p:blipFill>
          <a:blip r:embed="rId5" cstate="print"/>
          <a:srcRect/>
          <a:stretch>
            <a:fillRect/>
          </a:stretch>
        </p:blipFill>
        <p:spPr bwMode="auto">
          <a:xfrm>
            <a:off x="3995936" y="5157192"/>
            <a:ext cx="171450" cy="200025"/>
          </a:xfrm>
          <a:prstGeom prst="rect">
            <a:avLst/>
          </a:prstGeom>
          <a:noFill/>
          <a:ln w="9525">
            <a:noFill/>
            <a:miter lim="800000"/>
            <a:headEnd/>
            <a:tailEnd/>
          </a:ln>
        </p:spPr>
      </p:pic>
      <p:pic>
        <p:nvPicPr>
          <p:cNvPr id="2053" name="Picture 5"/>
          <p:cNvPicPr>
            <a:picLocks noChangeAspect="1" noChangeArrowheads="1"/>
          </p:cNvPicPr>
          <p:nvPr/>
        </p:nvPicPr>
        <p:blipFill>
          <a:blip r:embed="rId5" cstate="print"/>
          <a:srcRect/>
          <a:stretch>
            <a:fillRect/>
          </a:stretch>
        </p:blipFill>
        <p:spPr bwMode="auto">
          <a:xfrm>
            <a:off x="4572000" y="4869160"/>
            <a:ext cx="171450" cy="200025"/>
          </a:xfrm>
          <a:prstGeom prst="rect">
            <a:avLst/>
          </a:prstGeom>
          <a:noFill/>
          <a:ln w="9525">
            <a:noFill/>
            <a:miter lim="800000"/>
            <a:headEnd/>
            <a:tailEnd/>
          </a:ln>
        </p:spPr>
      </p:pic>
      <p:pic>
        <p:nvPicPr>
          <p:cNvPr id="2054" name="Picture 6"/>
          <p:cNvPicPr>
            <a:picLocks noChangeAspect="1" noChangeArrowheads="1"/>
          </p:cNvPicPr>
          <p:nvPr/>
        </p:nvPicPr>
        <p:blipFill>
          <a:blip r:embed="rId5" cstate="print"/>
          <a:srcRect/>
          <a:stretch>
            <a:fillRect/>
          </a:stretch>
        </p:blipFill>
        <p:spPr bwMode="auto">
          <a:xfrm>
            <a:off x="5336654" y="4957167"/>
            <a:ext cx="171450" cy="200025"/>
          </a:xfrm>
          <a:prstGeom prst="rect">
            <a:avLst/>
          </a:prstGeom>
          <a:noFill/>
          <a:ln w="9525">
            <a:noFill/>
            <a:miter lim="800000"/>
            <a:headEnd/>
            <a:tailEnd/>
          </a:ln>
        </p:spPr>
      </p:pic>
    </p:spTree>
    <p:extLst>
      <p:ext uri="{BB962C8B-B14F-4D97-AF65-F5344CB8AC3E}">
        <p14:creationId xmlns:p14="http://schemas.microsoft.com/office/powerpoint/2010/main" val="367424619"/>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3" id="{4489A17B-A778-43E8-8CAD-39AF0ABD1C3C}" vid="{5B90DF28-B678-4AF8-820C-D210C98786D7}"/>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IXL Sci">
  <a:themeElements>
    <a:clrScheme name="Custom 1">
      <a:dk1>
        <a:sysClr val="windowText" lastClr="000000"/>
      </a:dk1>
      <a:lt1>
        <a:sysClr val="window" lastClr="FFFFFF"/>
      </a:lt1>
      <a:dk2>
        <a:srgbClr val="1F497D"/>
      </a:dk2>
      <a:lt2>
        <a:srgbClr val="EEECE1"/>
      </a:lt2>
      <a:accent1>
        <a:srgbClr val="4F81BD"/>
      </a:accent1>
      <a:accent2>
        <a:srgbClr val="FF9900"/>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IXL Sci" id="{2CFE4A30-D880-BA4E-B779-8E17F61ECAC9}" vid="{3D4DF9ED-AD7F-6943-859C-106C4E33968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C1CB82242DB234F99AC68EA2D00A2C0" ma:contentTypeVersion="13" ma:contentTypeDescription="Create a new document." ma:contentTypeScope="" ma:versionID="9ce34b6a7971d622464f927ce8bd2ada">
  <xsd:schema xmlns:xsd="http://www.w3.org/2001/XMLSchema" xmlns:xs="http://www.w3.org/2001/XMLSchema" xmlns:p="http://schemas.microsoft.com/office/2006/metadata/properties" xmlns:ns2="9f6bb6b4-1e89-4830-86e6-f515253dc81c" xmlns:ns3="5edab1e1-a49c-4ad1-82da-d5d2c0009e7c" targetNamespace="http://schemas.microsoft.com/office/2006/metadata/properties" ma:root="true" ma:fieldsID="5ef9ed965d96a55c1b9d6fdf3499228f" ns2:_="" ns3:_="">
    <xsd:import namespace="9f6bb6b4-1e89-4830-86e6-f515253dc81c"/>
    <xsd:import namespace="5edab1e1-a49c-4ad1-82da-d5d2c0009e7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6bb6b4-1e89-4830-86e6-f515253dc81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edab1e1-a49c-4ad1-82da-d5d2c0009e7c"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8724910-153F-4F30-8B84-E6AD42F0DB1D}"/>
</file>

<file path=customXml/itemProps2.xml><?xml version="1.0" encoding="utf-8"?>
<ds:datastoreItem xmlns:ds="http://schemas.openxmlformats.org/officeDocument/2006/customXml" ds:itemID="{FBAF3269-587C-4498-9CEA-88024E7F4521}"/>
</file>

<file path=customXml/itemProps3.xml><?xml version="1.0" encoding="utf-8"?>
<ds:datastoreItem xmlns:ds="http://schemas.openxmlformats.org/officeDocument/2006/customXml" ds:itemID="{1207596A-B7BA-4494-910F-1E65D9BCDFD6}"/>
</file>

<file path=docProps/app.xml><?xml version="1.0" encoding="utf-8"?>
<Properties xmlns="http://schemas.openxmlformats.org/officeDocument/2006/extended-properties" xmlns:vt="http://schemas.openxmlformats.org/officeDocument/2006/docPropsVTypes">
  <Template/>
  <TotalTime>16121</TotalTime>
  <Words>8258</Words>
  <Application>Microsoft Office PowerPoint</Application>
  <PresentationFormat>On-screen Show (4:3)</PresentationFormat>
  <Paragraphs>1091</Paragraphs>
  <Slides>66</Slides>
  <Notes>35</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66</vt:i4>
      </vt:variant>
    </vt:vector>
  </HeadingPairs>
  <TitlesOfParts>
    <vt:vector size="76" baseType="lpstr">
      <vt:lpstr>Arial</vt:lpstr>
      <vt:lpstr>Calibri</vt:lpstr>
      <vt:lpstr>Calibri Light</vt:lpstr>
      <vt:lpstr>Gill Sans</vt:lpstr>
      <vt:lpstr>News Gothic MT</vt:lpstr>
      <vt:lpstr>Symbol</vt:lpstr>
      <vt:lpstr>Times</vt:lpstr>
      <vt:lpstr>1_Office Theme</vt:lpstr>
      <vt:lpstr>Custom Design</vt:lpstr>
      <vt:lpstr>PIXL Sci</vt:lpstr>
      <vt:lpstr>PowerPoint Presentation</vt:lpstr>
      <vt:lpstr>Overview   Key Concepts in Biology</vt:lpstr>
      <vt:lpstr>PowerPoint Presentation</vt:lpstr>
      <vt:lpstr>Cell structure part 1 - Eukaryotes and prokaryotes</vt:lpstr>
      <vt:lpstr>Cell structure part 1 - Animal, plant cells and bacterial cells </vt:lpstr>
      <vt:lpstr>Cell structure part 1 - Animal, plant cells and bacterial cells </vt:lpstr>
      <vt:lpstr>PowerPoint Presentation</vt:lpstr>
      <vt:lpstr>Cell structure part 1 – QuestionIT</vt:lpstr>
      <vt:lpstr>Cell structure part 1 – QuestionIT</vt:lpstr>
      <vt:lpstr>Cell structure part 1 – QuestionIT</vt:lpstr>
      <vt:lpstr>PowerPoint Presentation</vt:lpstr>
      <vt:lpstr>Cell structure – AnswerIT</vt:lpstr>
      <vt:lpstr>Cell structure – AnswerIT</vt:lpstr>
      <vt:lpstr>Cell structure – AnswerIT</vt:lpstr>
      <vt:lpstr>PowerPoint Presentation</vt:lpstr>
      <vt:lpstr>Cell structure part 2 - Animal cell specialisation </vt:lpstr>
      <vt:lpstr>PowerPoint Presentation</vt:lpstr>
      <vt:lpstr>Cell structure part 2 – QuestionIT</vt:lpstr>
      <vt:lpstr>PowerPoint Presentation</vt:lpstr>
      <vt:lpstr>Cell structure – AnswerIT</vt:lpstr>
      <vt:lpstr>PowerPoint Presentation</vt:lpstr>
      <vt:lpstr>Cell structure part 3- Microscopy</vt:lpstr>
      <vt:lpstr>Cell structure part 3 - Microscopy</vt:lpstr>
      <vt:lpstr>Cell structure part 3 - Microscopy</vt:lpstr>
      <vt:lpstr>Cell structure part 3- Microscopy</vt:lpstr>
      <vt:lpstr>Cell structure  part 3 – Microscopy </vt:lpstr>
      <vt:lpstr>PowerPoint Presentation</vt:lpstr>
      <vt:lpstr>Cell structure part 3 – QuestionIT</vt:lpstr>
      <vt:lpstr>Cell structure part 3 – QuestionIT</vt:lpstr>
      <vt:lpstr>Cell structure part 3 – QuestionIT</vt:lpstr>
      <vt:lpstr>PowerPoint Presentation</vt:lpstr>
      <vt:lpstr>Cell structure part 3 – QuestionIT</vt:lpstr>
      <vt:lpstr>Cell structure part 3 – AnswerIT</vt:lpstr>
      <vt:lpstr>Cell structure part 3 – QuestionIT</vt:lpstr>
      <vt:lpstr>Cell structure part 3 – QuestionIT</vt:lpstr>
      <vt:lpstr>PowerPoint Presentation</vt:lpstr>
      <vt:lpstr>PowerPoint Presentation</vt:lpstr>
      <vt:lpstr>PowerPoint Presentation</vt:lpstr>
      <vt:lpstr>PowerPoint Presentation</vt:lpstr>
      <vt:lpstr>PowerPoint Presentation</vt:lpstr>
      <vt:lpstr>Key Concepts in biology part 4- Enzymes</vt:lpstr>
      <vt:lpstr>Practical procedure: Amylase and pH</vt:lpstr>
      <vt:lpstr>Key Concepts in biology part 4- Enzymes</vt:lpstr>
      <vt:lpstr>Practical procedure: Food tests (biology)</vt:lpstr>
      <vt:lpstr>Key Concepts in biology part 4- Food calorimetry (biology)</vt:lpstr>
      <vt:lpstr>PowerPoint Presentation</vt:lpstr>
      <vt:lpstr> Key concepts in biology part 4 – QuestionIT</vt:lpstr>
      <vt:lpstr> Key concepts in biology part 4 – QuestionIT</vt:lpstr>
      <vt:lpstr> Key concepts in biology part 4 – QuestionIT</vt:lpstr>
      <vt:lpstr>PowerPoint Presentation</vt:lpstr>
      <vt:lpstr> Key concepts in biology part 4 – AnswerIT</vt:lpstr>
      <vt:lpstr>PowerPoint Presentation</vt:lpstr>
      <vt:lpstr>PowerPoint Presentation</vt:lpstr>
      <vt:lpstr>PowerPoint Presentation</vt:lpstr>
      <vt:lpstr>Key concepts in biology part 5 - Diffusion</vt:lpstr>
      <vt:lpstr>PowerPoint Presentation</vt:lpstr>
      <vt:lpstr>PowerPoint Presentation</vt:lpstr>
      <vt:lpstr>Practical procedure: Osmosis in potato </vt:lpstr>
      <vt:lpstr> Osmosis results: Work out the percentage change in mass for each chip. This means you can compare the effect of the sucrose concentrations on potato chips which did not have the same initial mass.  To calculate percentage change use the formula:   </vt:lpstr>
      <vt:lpstr>Transport in cells – QuestionIT</vt:lpstr>
      <vt:lpstr>PowerPoint Presentation</vt:lpstr>
      <vt:lpstr>PowerPoint Presentation</vt:lpstr>
      <vt:lpstr>Transport in cells  part 5 – QuestionIT</vt:lpstr>
      <vt:lpstr>PowerPoint Presentation</vt:lpstr>
      <vt:lpstr>Transport in cells part 5 – AnswerIT</vt:lpstr>
      <vt:lpstr>Transport in cells part 5 – AnswerIT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zarina shaffi</dc:creator>
  <cp:lastModifiedBy>AM</cp:lastModifiedBy>
  <cp:revision>432</cp:revision>
  <cp:lastPrinted>2017-05-23T14:15:43Z</cp:lastPrinted>
  <dcterms:created xsi:type="dcterms:W3CDTF">2016-03-05T09:38:04Z</dcterms:created>
  <dcterms:modified xsi:type="dcterms:W3CDTF">2020-07-17T14:19:07Z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0x010100EC1CB82242DB234F99AC68EA2D00A2C0</vt:lpwstr>
  </property>
</Properties>
</file>