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colors2.xml" ContentType="application/vnd.openxmlformats-officedocument.drawingml.diagramColors+xml"/>
  <Override PartName="/ppt/diagrams/quickStyle2.xml" ContentType="application/vnd.openxmlformats-officedocument.drawingml.diagramStyle+xml"/>
  <Override PartName="/ppt/diagrams/drawing2.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92"/>
  </p:notesMasterIdLst>
  <p:sldIdLst>
    <p:sldId id="256" r:id="rId4"/>
    <p:sldId id="281" r:id="rId5"/>
    <p:sldId id="314" r:id="rId6"/>
    <p:sldId id="344" r:id="rId7"/>
    <p:sldId id="396" r:id="rId8"/>
    <p:sldId id="397" r:id="rId9"/>
    <p:sldId id="398" r:id="rId10"/>
    <p:sldId id="399" r:id="rId11"/>
    <p:sldId id="400" r:id="rId12"/>
    <p:sldId id="440" r:id="rId13"/>
    <p:sldId id="401" r:id="rId14"/>
    <p:sldId id="490" r:id="rId15"/>
    <p:sldId id="442" r:id="rId16"/>
    <p:sldId id="315" r:id="rId17"/>
    <p:sldId id="480" r:id="rId18"/>
    <p:sldId id="484" r:id="rId19"/>
    <p:sldId id="485" r:id="rId20"/>
    <p:sldId id="330" r:id="rId21"/>
    <p:sldId id="483" r:id="rId22"/>
    <p:sldId id="486" r:id="rId23"/>
    <p:sldId id="491" r:id="rId24"/>
    <p:sldId id="313" r:id="rId25"/>
    <p:sldId id="443" r:id="rId26"/>
    <p:sldId id="444" r:id="rId27"/>
    <p:sldId id="445" r:id="rId28"/>
    <p:sldId id="446" r:id="rId29"/>
    <p:sldId id="488" r:id="rId30"/>
    <p:sldId id="392" r:id="rId31"/>
    <p:sldId id="471" r:id="rId32"/>
    <p:sldId id="475" r:id="rId33"/>
    <p:sldId id="416" r:id="rId34"/>
    <p:sldId id="492" r:id="rId35"/>
    <p:sldId id="447" r:id="rId36"/>
    <p:sldId id="448" r:id="rId37"/>
    <p:sldId id="449" r:id="rId38"/>
    <p:sldId id="402" r:id="rId39"/>
    <p:sldId id="403" r:id="rId40"/>
    <p:sldId id="406" r:id="rId41"/>
    <p:sldId id="404" r:id="rId42"/>
    <p:sldId id="450" r:id="rId43"/>
    <p:sldId id="453" r:id="rId44"/>
    <p:sldId id="452" r:id="rId45"/>
    <p:sldId id="451" r:id="rId46"/>
    <p:sldId id="405" r:id="rId47"/>
    <p:sldId id="497" r:id="rId48"/>
    <p:sldId id="498" r:id="rId49"/>
    <p:sldId id="506" r:id="rId50"/>
    <p:sldId id="499" r:id="rId51"/>
    <p:sldId id="500" r:id="rId52"/>
    <p:sldId id="501" r:id="rId53"/>
    <p:sldId id="507" r:id="rId54"/>
    <p:sldId id="502" r:id="rId55"/>
    <p:sldId id="432" r:id="rId56"/>
    <p:sldId id="433" r:id="rId57"/>
    <p:sldId id="434" r:id="rId58"/>
    <p:sldId id="435" r:id="rId59"/>
    <p:sldId id="407" r:id="rId60"/>
    <p:sldId id="438" r:id="rId61"/>
    <p:sldId id="408" r:id="rId62"/>
    <p:sldId id="503" r:id="rId63"/>
    <p:sldId id="412" r:id="rId64"/>
    <p:sldId id="413" r:id="rId65"/>
    <p:sldId id="493" r:id="rId66"/>
    <p:sldId id="504" r:id="rId67"/>
    <p:sldId id="417" r:id="rId68"/>
    <p:sldId id="418" r:id="rId69"/>
    <p:sldId id="419" r:id="rId70"/>
    <p:sldId id="420" r:id="rId71"/>
    <p:sldId id="508" r:id="rId72"/>
    <p:sldId id="421" r:id="rId73"/>
    <p:sldId id="458" r:id="rId74"/>
    <p:sldId id="459" r:id="rId75"/>
    <p:sldId id="428" r:id="rId76"/>
    <p:sldId id="455" r:id="rId77"/>
    <p:sldId id="460" r:id="rId78"/>
    <p:sldId id="461" r:id="rId79"/>
    <p:sldId id="462" r:id="rId80"/>
    <p:sldId id="463" r:id="rId81"/>
    <p:sldId id="489" r:id="rId82"/>
    <p:sldId id="464" r:id="rId83"/>
    <p:sldId id="465" r:id="rId84"/>
    <p:sldId id="466" r:id="rId85"/>
    <p:sldId id="469" r:id="rId86"/>
    <p:sldId id="426" r:id="rId87"/>
    <p:sldId id="454" r:id="rId88"/>
    <p:sldId id="505" r:id="rId89"/>
    <p:sldId id="509" r:id="rId90"/>
    <p:sldId id="510"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Clegg" initials="AKC" lastIdx="34" clrIdx="0"/>
  <p:cmAuthor id="1" name="Tracy Barrett" initials="TB" lastIdx="105" clrIdx="1"/>
  <p:cmAuthor id="2" name="Karen Collins" initials="KC" lastIdx="2" clrIdx="2"/>
  <p:cmAuthor id="3" name="Vicki Pugh" initials="VP" lastIdx="4" clrIdx="3">
    <p:extLst>
      <p:ext uri="{19B8F6BF-5375-455C-9EA6-DF929625EA0E}">
        <p15:presenceInfo xmlns:p15="http://schemas.microsoft.com/office/powerpoint/2012/main" userId="fb86ba5f6b82553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28" autoAdjust="0"/>
    <p:restoredTop sz="94136" autoAdjust="0"/>
  </p:normalViewPr>
  <p:slideViewPr>
    <p:cSldViewPr>
      <p:cViewPr varScale="1">
        <p:scale>
          <a:sx n="108" d="100"/>
          <a:sy n="108" d="100"/>
        </p:scale>
        <p:origin x="2154"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2"/>
    </p:cViewPr>
  </p:sorterViewPr>
  <p:notesViewPr>
    <p:cSldViewPr>
      <p:cViewPr varScale="1">
        <p:scale>
          <a:sx n="85" d="100"/>
          <a:sy n="85" d="100"/>
        </p:scale>
        <p:origin x="1952"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99"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customXml" Target="../customXml/item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commentAuthors" Target="commentAuthors.xml"/><Relationship Id="rId98"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F0889-8FE0-4C1A-872C-50C2E71AD45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9D650D50-F01A-4133-970B-69EACF9E2428}">
      <dgm:prSet phldrT="[Text]"/>
      <dgm:spPr>
        <a:solidFill>
          <a:schemeClr val="accent6">
            <a:lumMod val="40000"/>
            <a:lumOff val="60000"/>
          </a:schemeClr>
        </a:solidFill>
        <a:ln>
          <a:solidFill>
            <a:schemeClr val="tx1"/>
          </a:solidFill>
        </a:ln>
      </dgm:spPr>
      <dgm:t>
        <a:bodyPr/>
        <a:lstStyle/>
        <a:p>
          <a:r>
            <a:rPr lang="en-GB" b="1" dirty="0">
              <a:solidFill>
                <a:schemeClr val="accent6">
                  <a:lumMod val="50000"/>
                </a:schemeClr>
              </a:solidFill>
            </a:rPr>
            <a:t>Detection</a:t>
          </a:r>
        </a:p>
      </dgm:t>
    </dgm:pt>
    <dgm:pt modelId="{FB96EFF8-B3B1-4FDE-8C93-26463E09EDC4}" type="parTrans" cxnId="{F4F5842C-C407-4C8E-91CE-01F685410516}">
      <dgm:prSet/>
      <dgm:spPr/>
      <dgm:t>
        <a:bodyPr/>
        <a:lstStyle/>
        <a:p>
          <a:endParaRPr lang="en-GB"/>
        </a:p>
      </dgm:t>
    </dgm:pt>
    <dgm:pt modelId="{BE3101D0-DC67-4795-A221-CE5F3B38CACD}" type="sibTrans" cxnId="{F4F5842C-C407-4C8E-91CE-01F685410516}">
      <dgm:prSet/>
      <dgm:spPr/>
      <dgm:t>
        <a:bodyPr/>
        <a:lstStyle/>
        <a:p>
          <a:endParaRPr lang="en-GB"/>
        </a:p>
      </dgm:t>
    </dgm:pt>
    <dgm:pt modelId="{DFCC1165-0B13-4BB6-9E94-E30D668528FB}">
      <dgm:prSet phldrT="[Text]"/>
      <dgm:spPr>
        <a:ln>
          <a:solidFill>
            <a:schemeClr val="tx1"/>
          </a:solidFill>
        </a:ln>
      </dgm:spPr>
      <dgm:t>
        <a:bodyPr/>
        <a:lstStyle/>
        <a:p>
          <a:pPr algn="l"/>
          <a:r>
            <a:rPr lang="en-GB" dirty="0"/>
            <a:t>The body is</a:t>
          </a:r>
          <a:r>
            <a:rPr lang="en-GB" b="1" dirty="0">
              <a:solidFill>
                <a:schemeClr val="accent6">
                  <a:lumMod val="75000"/>
                </a:schemeClr>
              </a:solidFill>
            </a:rPr>
            <a:t> exposed </a:t>
          </a:r>
          <a:r>
            <a:rPr lang="en-GB" dirty="0"/>
            <a:t>to the pathogen which enters the body. </a:t>
          </a:r>
          <a:r>
            <a:rPr lang="en-GB" b="1" dirty="0">
              <a:solidFill>
                <a:schemeClr val="accent6">
                  <a:lumMod val="75000"/>
                </a:schemeClr>
              </a:solidFill>
            </a:rPr>
            <a:t>Antigens</a:t>
          </a:r>
          <a:r>
            <a:rPr lang="en-GB" dirty="0"/>
            <a:t> (foreign proteins on the surface of the pathogen) are </a:t>
          </a:r>
          <a:r>
            <a:rPr lang="en-GB" b="1" dirty="0">
              <a:solidFill>
                <a:schemeClr val="accent6">
                  <a:lumMod val="75000"/>
                </a:schemeClr>
              </a:solidFill>
            </a:rPr>
            <a:t>detected</a:t>
          </a:r>
          <a:r>
            <a:rPr lang="en-GB" dirty="0"/>
            <a:t> by the immune system. </a:t>
          </a:r>
        </a:p>
      </dgm:t>
    </dgm:pt>
    <dgm:pt modelId="{CD419EE1-7546-44A6-AB80-EC31CA8C7AEC}" type="parTrans" cxnId="{BC01C7F1-59CC-4F6D-AEAA-0CA18B19A5EF}">
      <dgm:prSet/>
      <dgm:spPr/>
      <dgm:t>
        <a:bodyPr/>
        <a:lstStyle/>
        <a:p>
          <a:endParaRPr lang="en-GB"/>
        </a:p>
      </dgm:t>
    </dgm:pt>
    <dgm:pt modelId="{E850DBF5-CE78-478B-B153-8D78D2DFBBB4}" type="sibTrans" cxnId="{BC01C7F1-59CC-4F6D-AEAA-0CA18B19A5EF}">
      <dgm:prSet/>
      <dgm:spPr/>
      <dgm:t>
        <a:bodyPr/>
        <a:lstStyle/>
        <a:p>
          <a:endParaRPr lang="en-GB"/>
        </a:p>
      </dgm:t>
    </dgm:pt>
    <dgm:pt modelId="{E028EB0F-62F6-4995-ABD1-943C2FDA1539}">
      <dgm:prSet phldrT="[Text]"/>
      <dgm:spPr>
        <a:solidFill>
          <a:schemeClr val="accent6">
            <a:lumMod val="60000"/>
            <a:lumOff val="40000"/>
          </a:schemeClr>
        </a:solidFill>
        <a:ln>
          <a:solidFill>
            <a:schemeClr val="tx1"/>
          </a:solidFill>
        </a:ln>
      </dgm:spPr>
      <dgm:t>
        <a:bodyPr/>
        <a:lstStyle/>
        <a:p>
          <a:r>
            <a:rPr lang="en-GB" b="1" dirty="0">
              <a:solidFill>
                <a:schemeClr val="tx1"/>
              </a:solidFill>
            </a:rPr>
            <a:t>Activation</a:t>
          </a:r>
        </a:p>
      </dgm:t>
    </dgm:pt>
    <dgm:pt modelId="{A88027CE-8E08-4466-AE80-48B4AC7F9231}" type="parTrans" cxnId="{1FCC81BA-9BD3-4C18-8265-0522E866CBB2}">
      <dgm:prSet/>
      <dgm:spPr/>
      <dgm:t>
        <a:bodyPr/>
        <a:lstStyle/>
        <a:p>
          <a:endParaRPr lang="en-GB"/>
        </a:p>
      </dgm:t>
    </dgm:pt>
    <dgm:pt modelId="{60D74F6D-3E45-4440-ADED-5862875ABCC0}" type="sibTrans" cxnId="{1FCC81BA-9BD3-4C18-8265-0522E866CBB2}">
      <dgm:prSet/>
      <dgm:spPr/>
      <dgm:t>
        <a:bodyPr/>
        <a:lstStyle/>
        <a:p>
          <a:endParaRPr lang="en-GB"/>
        </a:p>
      </dgm:t>
    </dgm:pt>
    <dgm:pt modelId="{23474A5F-9924-4091-B12E-247D7FA5D4F8}">
      <dgm:prSet phldrT="[Text]"/>
      <dgm:spPr>
        <a:ln>
          <a:solidFill>
            <a:schemeClr val="tx1"/>
          </a:solidFill>
        </a:ln>
      </dgm:spPr>
      <dgm:t>
        <a:bodyPr/>
        <a:lstStyle/>
        <a:p>
          <a:r>
            <a:rPr lang="en-GB" dirty="0"/>
            <a:t>The antigens</a:t>
          </a:r>
          <a:r>
            <a:rPr lang="en-GB" b="1" dirty="0">
              <a:solidFill>
                <a:schemeClr val="accent6">
                  <a:lumMod val="75000"/>
                </a:schemeClr>
              </a:solidFill>
            </a:rPr>
            <a:t> trigger </a:t>
          </a:r>
          <a:r>
            <a:rPr lang="en-GB" b="0" dirty="0">
              <a:solidFill>
                <a:schemeClr val="tx1"/>
              </a:solidFill>
            </a:rPr>
            <a:t>an</a:t>
          </a:r>
          <a:r>
            <a:rPr lang="en-GB" b="1" dirty="0">
              <a:solidFill>
                <a:schemeClr val="accent6">
                  <a:lumMod val="75000"/>
                </a:schemeClr>
              </a:solidFill>
            </a:rPr>
            <a:t> immune response </a:t>
          </a:r>
          <a:r>
            <a:rPr lang="en-GB" b="0" dirty="0">
              <a:solidFill>
                <a:schemeClr val="tx1"/>
              </a:solidFill>
            </a:rPr>
            <a:t>which causes </a:t>
          </a:r>
          <a:r>
            <a:rPr lang="en-GB" dirty="0"/>
            <a:t>the </a:t>
          </a:r>
          <a:r>
            <a:rPr lang="en-GB" b="1" dirty="0">
              <a:solidFill>
                <a:schemeClr val="accent6">
                  <a:lumMod val="75000"/>
                </a:schemeClr>
              </a:solidFill>
            </a:rPr>
            <a:t>lymphocytes</a:t>
          </a:r>
          <a:r>
            <a:rPr lang="en-GB" dirty="0"/>
            <a:t> to produce </a:t>
          </a:r>
          <a:r>
            <a:rPr lang="en-GB" b="1" u="sng" dirty="0">
              <a:solidFill>
                <a:schemeClr val="accent6">
                  <a:lumMod val="75000"/>
                </a:schemeClr>
              </a:solidFill>
            </a:rPr>
            <a:t>specific</a:t>
          </a:r>
          <a:r>
            <a:rPr lang="en-GB" dirty="0"/>
            <a:t> </a:t>
          </a:r>
          <a:r>
            <a:rPr lang="en-GB" b="1" dirty="0">
              <a:solidFill>
                <a:schemeClr val="accent6">
                  <a:lumMod val="75000"/>
                </a:schemeClr>
              </a:solidFill>
            </a:rPr>
            <a:t>antibodies</a:t>
          </a:r>
          <a:r>
            <a:rPr lang="en-GB" dirty="0"/>
            <a:t> which destroy the pathogens.</a:t>
          </a:r>
        </a:p>
      </dgm:t>
    </dgm:pt>
    <dgm:pt modelId="{CF90D318-607B-4B2E-BB55-42344E4628B4}" type="parTrans" cxnId="{5F21723E-8811-489A-89F0-0E87C2AFFF27}">
      <dgm:prSet/>
      <dgm:spPr/>
      <dgm:t>
        <a:bodyPr/>
        <a:lstStyle/>
        <a:p>
          <a:endParaRPr lang="en-GB"/>
        </a:p>
      </dgm:t>
    </dgm:pt>
    <dgm:pt modelId="{6C2F7BA8-E451-41BD-8A1B-01BB84717DEE}" type="sibTrans" cxnId="{5F21723E-8811-489A-89F0-0E87C2AFFF27}">
      <dgm:prSet/>
      <dgm:spPr/>
      <dgm:t>
        <a:bodyPr/>
        <a:lstStyle/>
        <a:p>
          <a:endParaRPr lang="en-GB"/>
        </a:p>
      </dgm:t>
    </dgm:pt>
    <dgm:pt modelId="{3DD6301B-00FA-4B8D-9FE9-A3B88EBB1E5B}">
      <dgm:prSet phldrT="[Text]"/>
      <dgm:spPr>
        <a:solidFill>
          <a:schemeClr val="accent6">
            <a:lumMod val="75000"/>
          </a:schemeClr>
        </a:solidFill>
        <a:ln>
          <a:solidFill>
            <a:schemeClr val="tx1"/>
          </a:solidFill>
        </a:ln>
      </dgm:spPr>
      <dgm:t>
        <a:bodyPr/>
        <a:lstStyle/>
        <a:p>
          <a:r>
            <a:rPr lang="en-GB" dirty="0"/>
            <a:t>Memory</a:t>
          </a:r>
        </a:p>
      </dgm:t>
    </dgm:pt>
    <dgm:pt modelId="{41C53BC8-7E7F-44BE-B49C-594B78EB3FFF}" type="parTrans" cxnId="{0C10ECE2-45B9-4CC5-8CF1-332165E7C354}">
      <dgm:prSet/>
      <dgm:spPr/>
      <dgm:t>
        <a:bodyPr/>
        <a:lstStyle/>
        <a:p>
          <a:endParaRPr lang="en-GB"/>
        </a:p>
      </dgm:t>
    </dgm:pt>
    <dgm:pt modelId="{F0AB823B-5F64-47DD-8DFB-16BFA1B43E6B}" type="sibTrans" cxnId="{0C10ECE2-45B9-4CC5-8CF1-332165E7C354}">
      <dgm:prSet/>
      <dgm:spPr/>
      <dgm:t>
        <a:bodyPr/>
        <a:lstStyle/>
        <a:p>
          <a:endParaRPr lang="en-GB"/>
        </a:p>
      </dgm:t>
    </dgm:pt>
    <dgm:pt modelId="{17D85D8E-5D86-43B2-9937-47DD104220FA}">
      <dgm:prSet phldrT="[Text]"/>
      <dgm:spPr>
        <a:ln>
          <a:solidFill>
            <a:schemeClr val="tx1"/>
          </a:solidFill>
        </a:ln>
      </dgm:spPr>
      <dgm:t>
        <a:bodyPr/>
        <a:lstStyle/>
        <a:p>
          <a:r>
            <a:rPr lang="en-GB" dirty="0"/>
            <a:t>The antigen triggers the production of </a:t>
          </a:r>
          <a:r>
            <a:rPr lang="en-GB" b="1" dirty="0">
              <a:solidFill>
                <a:schemeClr val="accent6">
                  <a:lumMod val="75000"/>
                </a:schemeClr>
              </a:solidFill>
            </a:rPr>
            <a:t>memory lymphocytes</a:t>
          </a:r>
          <a:r>
            <a:rPr lang="en-GB" dirty="0"/>
            <a:t>. If the body is </a:t>
          </a:r>
          <a:r>
            <a:rPr lang="en-GB" b="1" dirty="0">
              <a:solidFill>
                <a:schemeClr val="accent6">
                  <a:lumMod val="75000"/>
                </a:schemeClr>
              </a:solidFill>
            </a:rPr>
            <a:t>re-infected</a:t>
          </a:r>
          <a:r>
            <a:rPr lang="en-GB" dirty="0"/>
            <a:t> with the </a:t>
          </a:r>
          <a:r>
            <a:rPr lang="en-GB" b="1" dirty="0">
              <a:solidFill>
                <a:schemeClr val="accent6">
                  <a:lumMod val="75000"/>
                </a:schemeClr>
              </a:solidFill>
            </a:rPr>
            <a:t>same pathogen </a:t>
          </a:r>
          <a:r>
            <a:rPr lang="en-GB" dirty="0"/>
            <a:t>the memory lymphocytes respond by producing </a:t>
          </a:r>
          <a:r>
            <a:rPr lang="en-GB" b="1" dirty="0">
              <a:solidFill>
                <a:schemeClr val="accent6">
                  <a:lumMod val="75000"/>
                </a:schemeClr>
              </a:solidFill>
            </a:rPr>
            <a:t>antibodies</a:t>
          </a:r>
          <a:r>
            <a:rPr lang="en-GB" dirty="0"/>
            <a:t> much more </a:t>
          </a:r>
          <a:r>
            <a:rPr lang="en-GB" b="1" dirty="0">
              <a:solidFill>
                <a:schemeClr val="accent6">
                  <a:lumMod val="75000"/>
                </a:schemeClr>
              </a:solidFill>
            </a:rPr>
            <a:t>rapidly</a:t>
          </a:r>
          <a:r>
            <a:rPr lang="en-GB" dirty="0"/>
            <a:t>. This is called the </a:t>
          </a:r>
          <a:r>
            <a:rPr lang="en-GB" b="1" dirty="0">
              <a:solidFill>
                <a:schemeClr val="accent6">
                  <a:lumMod val="75000"/>
                </a:schemeClr>
              </a:solidFill>
            </a:rPr>
            <a:t>secondary response </a:t>
          </a:r>
          <a:r>
            <a:rPr lang="en-GB" dirty="0"/>
            <a:t>to the antigen.</a:t>
          </a:r>
        </a:p>
      </dgm:t>
    </dgm:pt>
    <dgm:pt modelId="{6DF780C6-8087-4018-909A-1A4B0708DE8C}" type="parTrans" cxnId="{FC618AC2-D4C8-4C06-AD1E-DC24CE99FE08}">
      <dgm:prSet/>
      <dgm:spPr/>
      <dgm:t>
        <a:bodyPr/>
        <a:lstStyle/>
        <a:p>
          <a:endParaRPr lang="en-GB"/>
        </a:p>
      </dgm:t>
    </dgm:pt>
    <dgm:pt modelId="{A6C4F027-0A68-451E-8E27-EA02BFA9C543}" type="sibTrans" cxnId="{FC618AC2-D4C8-4C06-AD1E-DC24CE99FE08}">
      <dgm:prSet/>
      <dgm:spPr/>
      <dgm:t>
        <a:bodyPr/>
        <a:lstStyle/>
        <a:p>
          <a:endParaRPr lang="en-GB"/>
        </a:p>
      </dgm:t>
    </dgm:pt>
    <dgm:pt modelId="{3B19D5E9-7165-454A-84E2-E3B9FE4BF100}" type="pres">
      <dgm:prSet presAssocID="{1FCF0889-8FE0-4C1A-872C-50C2E71AD450}" presName="linearFlow" presStyleCnt="0">
        <dgm:presLayoutVars>
          <dgm:dir/>
          <dgm:animLvl val="lvl"/>
          <dgm:resizeHandles val="exact"/>
        </dgm:presLayoutVars>
      </dgm:prSet>
      <dgm:spPr/>
    </dgm:pt>
    <dgm:pt modelId="{6CE6A819-C393-4E0D-84E5-1F0175180DC8}" type="pres">
      <dgm:prSet presAssocID="{9D650D50-F01A-4133-970B-69EACF9E2428}" presName="composite" presStyleCnt="0"/>
      <dgm:spPr/>
    </dgm:pt>
    <dgm:pt modelId="{7CE0C234-2F1C-4AC5-B303-94DF4DE5AA23}" type="pres">
      <dgm:prSet presAssocID="{9D650D50-F01A-4133-970B-69EACF9E2428}" presName="parentText" presStyleLbl="alignNode1" presStyleIdx="0" presStyleCnt="3">
        <dgm:presLayoutVars>
          <dgm:chMax val="1"/>
          <dgm:bulletEnabled val="1"/>
        </dgm:presLayoutVars>
      </dgm:prSet>
      <dgm:spPr/>
    </dgm:pt>
    <dgm:pt modelId="{3DF76D75-EC60-4307-9490-6642AAE4058D}" type="pres">
      <dgm:prSet presAssocID="{9D650D50-F01A-4133-970B-69EACF9E2428}" presName="descendantText" presStyleLbl="alignAcc1" presStyleIdx="0" presStyleCnt="3">
        <dgm:presLayoutVars>
          <dgm:bulletEnabled val="1"/>
        </dgm:presLayoutVars>
      </dgm:prSet>
      <dgm:spPr/>
    </dgm:pt>
    <dgm:pt modelId="{C0EB2781-285B-4EDB-BBFD-0DD4BDB35E98}" type="pres">
      <dgm:prSet presAssocID="{BE3101D0-DC67-4795-A221-CE5F3B38CACD}" presName="sp" presStyleCnt="0"/>
      <dgm:spPr/>
    </dgm:pt>
    <dgm:pt modelId="{C23BF8B8-8AF8-41DC-8449-874B3D9C6D70}" type="pres">
      <dgm:prSet presAssocID="{E028EB0F-62F6-4995-ABD1-943C2FDA1539}" presName="composite" presStyleCnt="0"/>
      <dgm:spPr/>
    </dgm:pt>
    <dgm:pt modelId="{566C39F7-B2AA-4F3A-95A9-02845CD9FDA5}" type="pres">
      <dgm:prSet presAssocID="{E028EB0F-62F6-4995-ABD1-943C2FDA1539}" presName="parentText" presStyleLbl="alignNode1" presStyleIdx="1" presStyleCnt="3">
        <dgm:presLayoutVars>
          <dgm:chMax val="1"/>
          <dgm:bulletEnabled val="1"/>
        </dgm:presLayoutVars>
      </dgm:prSet>
      <dgm:spPr/>
    </dgm:pt>
    <dgm:pt modelId="{09829BFB-AAE6-44E8-B943-6792CB325D43}" type="pres">
      <dgm:prSet presAssocID="{E028EB0F-62F6-4995-ABD1-943C2FDA1539}" presName="descendantText" presStyleLbl="alignAcc1" presStyleIdx="1" presStyleCnt="3">
        <dgm:presLayoutVars>
          <dgm:bulletEnabled val="1"/>
        </dgm:presLayoutVars>
      </dgm:prSet>
      <dgm:spPr/>
    </dgm:pt>
    <dgm:pt modelId="{116ECF60-6C9E-4D66-B9CB-85D62A6F6C90}" type="pres">
      <dgm:prSet presAssocID="{60D74F6D-3E45-4440-ADED-5862875ABCC0}" presName="sp" presStyleCnt="0"/>
      <dgm:spPr/>
    </dgm:pt>
    <dgm:pt modelId="{42C27552-28C7-42C5-AFB2-F5D31BB2B57C}" type="pres">
      <dgm:prSet presAssocID="{3DD6301B-00FA-4B8D-9FE9-A3B88EBB1E5B}" presName="composite" presStyleCnt="0"/>
      <dgm:spPr/>
    </dgm:pt>
    <dgm:pt modelId="{1E5D607D-F44E-4779-89D0-6231D65A6E9B}" type="pres">
      <dgm:prSet presAssocID="{3DD6301B-00FA-4B8D-9FE9-A3B88EBB1E5B}" presName="parentText" presStyleLbl="alignNode1" presStyleIdx="2" presStyleCnt="3">
        <dgm:presLayoutVars>
          <dgm:chMax val="1"/>
          <dgm:bulletEnabled val="1"/>
        </dgm:presLayoutVars>
      </dgm:prSet>
      <dgm:spPr/>
    </dgm:pt>
    <dgm:pt modelId="{EAEF495D-9909-4EEF-9EF6-B2A70ABFDC3D}" type="pres">
      <dgm:prSet presAssocID="{3DD6301B-00FA-4B8D-9FE9-A3B88EBB1E5B}" presName="descendantText" presStyleLbl="alignAcc1" presStyleIdx="2" presStyleCnt="3" custScaleY="101639">
        <dgm:presLayoutVars>
          <dgm:bulletEnabled val="1"/>
        </dgm:presLayoutVars>
      </dgm:prSet>
      <dgm:spPr/>
    </dgm:pt>
  </dgm:ptLst>
  <dgm:cxnLst>
    <dgm:cxn modelId="{CE620A17-91F1-42AA-9CC3-67969D5DC527}" type="presOf" srcId="{3DD6301B-00FA-4B8D-9FE9-A3B88EBB1E5B}" destId="{1E5D607D-F44E-4779-89D0-6231D65A6E9B}" srcOrd="0" destOrd="0" presId="urn:microsoft.com/office/officeart/2005/8/layout/chevron2"/>
    <dgm:cxn modelId="{F4F5842C-C407-4C8E-91CE-01F685410516}" srcId="{1FCF0889-8FE0-4C1A-872C-50C2E71AD450}" destId="{9D650D50-F01A-4133-970B-69EACF9E2428}" srcOrd="0" destOrd="0" parTransId="{FB96EFF8-B3B1-4FDE-8C93-26463E09EDC4}" sibTransId="{BE3101D0-DC67-4795-A221-CE5F3B38CACD}"/>
    <dgm:cxn modelId="{2F99F938-B3FD-4BE5-BBED-85C60F981FC5}" type="presOf" srcId="{17D85D8E-5D86-43B2-9937-47DD104220FA}" destId="{EAEF495D-9909-4EEF-9EF6-B2A70ABFDC3D}" srcOrd="0" destOrd="0" presId="urn:microsoft.com/office/officeart/2005/8/layout/chevron2"/>
    <dgm:cxn modelId="{5F21723E-8811-489A-89F0-0E87C2AFFF27}" srcId="{E028EB0F-62F6-4995-ABD1-943C2FDA1539}" destId="{23474A5F-9924-4091-B12E-247D7FA5D4F8}" srcOrd="0" destOrd="0" parTransId="{CF90D318-607B-4B2E-BB55-42344E4628B4}" sibTransId="{6C2F7BA8-E451-41BD-8A1B-01BB84717DEE}"/>
    <dgm:cxn modelId="{A8305955-A366-4CFF-8157-F1B701EE3568}" type="presOf" srcId="{1FCF0889-8FE0-4C1A-872C-50C2E71AD450}" destId="{3B19D5E9-7165-454A-84E2-E3B9FE4BF100}" srcOrd="0" destOrd="0" presId="urn:microsoft.com/office/officeart/2005/8/layout/chevron2"/>
    <dgm:cxn modelId="{9A82CC81-3C75-4B98-90BB-8718C619D728}" type="presOf" srcId="{DFCC1165-0B13-4BB6-9E94-E30D668528FB}" destId="{3DF76D75-EC60-4307-9490-6642AAE4058D}" srcOrd="0" destOrd="0" presId="urn:microsoft.com/office/officeart/2005/8/layout/chevron2"/>
    <dgm:cxn modelId="{B07DD88E-F136-48A8-8D6A-5D8347C2CDFC}" type="presOf" srcId="{E028EB0F-62F6-4995-ABD1-943C2FDA1539}" destId="{566C39F7-B2AA-4F3A-95A9-02845CD9FDA5}" srcOrd="0" destOrd="0" presId="urn:microsoft.com/office/officeart/2005/8/layout/chevron2"/>
    <dgm:cxn modelId="{0E57A3A1-BB29-488D-B70B-19C83B8B0224}" type="presOf" srcId="{23474A5F-9924-4091-B12E-247D7FA5D4F8}" destId="{09829BFB-AAE6-44E8-B943-6792CB325D43}" srcOrd="0" destOrd="0" presId="urn:microsoft.com/office/officeart/2005/8/layout/chevron2"/>
    <dgm:cxn modelId="{1FCC81BA-9BD3-4C18-8265-0522E866CBB2}" srcId="{1FCF0889-8FE0-4C1A-872C-50C2E71AD450}" destId="{E028EB0F-62F6-4995-ABD1-943C2FDA1539}" srcOrd="1" destOrd="0" parTransId="{A88027CE-8E08-4466-AE80-48B4AC7F9231}" sibTransId="{60D74F6D-3E45-4440-ADED-5862875ABCC0}"/>
    <dgm:cxn modelId="{FC618AC2-D4C8-4C06-AD1E-DC24CE99FE08}" srcId="{3DD6301B-00FA-4B8D-9FE9-A3B88EBB1E5B}" destId="{17D85D8E-5D86-43B2-9937-47DD104220FA}" srcOrd="0" destOrd="0" parTransId="{6DF780C6-8087-4018-909A-1A4B0708DE8C}" sibTransId="{A6C4F027-0A68-451E-8E27-EA02BFA9C543}"/>
    <dgm:cxn modelId="{06E65ADA-C97D-4BD3-AF12-E1A00FA0C62F}" type="presOf" srcId="{9D650D50-F01A-4133-970B-69EACF9E2428}" destId="{7CE0C234-2F1C-4AC5-B303-94DF4DE5AA23}" srcOrd="0" destOrd="0" presId="urn:microsoft.com/office/officeart/2005/8/layout/chevron2"/>
    <dgm:cxn modelId="{0C10ECE2-45B9-4CC5-8CF1-332165E7C354}" srcId="{1FCF0889-8FE0-4C1A-872C-50C2E71AD450}" destId="{3DD6301B-00FA-4B8D-9FE9-A3B88EBB1E5B}" srcOrd="2" destOrd="0" parTransId="{41C53BC8-7E7F-44BE-B49C-594B78EB3FFF}" sibTransId="{F0AB823B-5F64-47DD-8DFB-16BFA1B43E6B}"/>
    <dgm:cxn modelId="{BC01C7F1-59CC-4F6D-AEAA-0CA18B19A5EF}" srcId="{9D650D50-F01A-4133-970B-69EACF9E2428}" destId="{DFCC1165-0B13-4BB6-9E94-E30D668528FB}" srcOrd="0" destOrd="0" parTransId="{CD419EE1-7546-44A6-AB80-EC31CA8C7AEC}" sibTransId="{E850DBF5-CE78-478B-B153-8D78D2DFBBB4}"/>
    <dgm:cxn modelId="{039E1177-BC87-484A-A161-0B554CC127A1}" type="presParOf" srcId="{3B19D5E9-7165-454A-84E2-E3B9FE4BF100}" destId="{6CE6A819-C393-4E0D-84E5-1F0175180DC8}" srcOrd="0" destOrd="0" presId="urn:microsoft.com/office/officeart/2005/8/layout/chevron2"/>
    <dgm:cxn modelId="{9475AE33-4267-49BF-9FD3-DBEC22C75D27}" type="presParOf" srcId="{6CE6A819-C393-4E0D-84E5-1F0175180DC8}" destId="{7CE0C234-2F1C-4AC5-B303-94DF4DE5AA23}" srcOrd="0" destOrd="0" presId="urn:microsoft.com/office/officeart/2005/8/layout/chevron2"/>
    <dgm:cxn modelId="{6EE65356-CEC4-4031-9763-2E0C2CF96DD8}" type="presParOf" srcId="{6CE6A819-C393-4E0D-84E5-1F0175180DC8}" destId="{3DF76D75-EC60-4307-9490-6642AAE4058D}" srcOrd="1" destOrd="0" presId="urn:microsoft.com/office/officeart/2005/8/layout/chevron2"/>
    <dgm:cxn modelId="{88A8AB19-DD93-4119-8378-0FAF73492EF0}" type="presParOf" srcId="{3B19D5E9-7165-454A-84E2-E3B9FE4BF100}" destId="{C0EB2781-285B-4EDB-BBFD-0DD4BDB35E98}" srcOrd="1" destOrd="0" presId="urn:microsoft.com/office/officeart/2005/8/layout/chevron2"/>
    <dgm:cxn modelId="{55198C6E-072B-41BD-BF03-84354292A4FF}" type="presParOf" srcId="{3B19D5E9-7165-454A-84E2-E3B9FE4BF100}" destId="{C23BF8B8-8AF8-41DC-8449-874B3D9C6D70}" srcOrd="2" destOrd="0" presId="urn:microsoft.com/office/officeart/2005/8/layout/chevron2"/>
    <dgm:cxn modelId="{C47BA5FD-4A70-4D80-8F68-B2C4280C9D90}" type="presParOf" srcId="{C23BF8B8-8AF8-41DC-8449-874B3D9C6D70}" destId="{566C39F7-B2AA-4F3A-95A9-02845CD9FDA5}" srcOrd="0" destOrd="0" presId="urn:microsoft.com/office/officeart/2005/8/layout/chevron2"/>
    <dgm:cxn modelId="{23DDEB67-1E3F-410A-BE01-50B366DEE554}" type="presParOf" srcId="{C23BF8B8-8AF8-41DC-8449-874B3D9C6D70}" destId="{09829BFB-AAE6-44E8-B943-6792CB325D43}" srcOrd="1" destOrd="0" presId="urn:microsoft.com/office/officeart/2005/8/layout/chevron2"/>
    <dgm:cxn modelId="{AFCAC12B-CEC2-4534-A72B-695FAF4EACB3}" type="presParOf" srcId="{3B19D5E9-7165-454A-84E2-E3B9FE4BF100}" destId="{116ECF60-6C9E-4D66-B9CB-85D62A6F6C90}" srcOrd="3" destOrd="0" presId="urn:microsoft.com/office/officeart/2005/8/layout/chevron2"/>
    <dgm:cxn modelId="{2A60D841-BBE3-4A7C-A99F-7BF4B09B914C}" type="presParOf" srcId="{3B19D5E9-7165-454A-84E2-E3B9FE4BF100}" destId="{42C27552-28C7-42C5-AFB2-F5D31BB2B57C}" srcOrd="4" destOrd="0" presId="urn:microsoft.com/office/officeart/2005/8/layout/chevron2"/>
    <dgm:cxn modelId="{3D9C0D19-822C-48DE-B11E-DE53151ACE8F}" type="presParOf" srcId="{42C27552-28C7-42C5-AFB2-F5D31BB2B57C}" destId="{1E5D607D-F44E-4779-89D0-6231D65A6E9B}" srcOrd="0" destOrd="0" presId="urn:microsoft.com/office/officeart/2005/8/layout/chevron2"/>
    <dgm:cxn modelId="{873A8749-9448-477F-8A3A-4C12F4534B3E}" type="presParOf" srcId="{42C27552-28C7-42C5-AFB2-F5D31BB2B57C}" destId="{EAEF495D-9909-4EEF-9EF6-B2A70ABFDC3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F338BB-DAF4-4D8F-94B5-0A8751BCA30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AD4DA1DE-221C-40D5-A464-9A722F356379}">
      <dgm:prSet phldrT="[Text]"/>
      <dgm:spPr>
        <a:solidFill>
          <a:schemeClr val="accent6">
            <a:lumMod val="20000"/>
            <a:lumOff val="80000"/>
          </a:schemeClr>
        </a:solidFill>
        <a:ln>
          <a:solidFill>
            <a:schemeClr val="accent6">
              <a:lumMod val="75000"/>
            </a:schemeClr>
          </a:solidFill>
        </a:ln>
      </dgm:spPr>
      <dgm:t>
        <a:bodyPr/>
        <a:lstStyle/>
        <a:p>
          <a:r>
            <a:rPr lang="en-GB" dirty="0">
              <a:solidFill>
                <a:schemeClr val="tx1"/>
              </a:solidFill>
            </a:rPr>
            <a:t>Stage 1</a:t>
          </a:r>
        </a:p>
      </dgm:t>
    </dgm:pt>
    <dgm:pt modelId="{545ED9C7-55DA-4F95-B231-5FB2E325FF6D}" type="parTrans" cxnId="{73F40E88-EE56-41F7-B334-C7910C859BF9}">
      <dgm:prSet/>
      <dgm:spPr/>
      <dgm:t>
        <a:bodyPr/>
        <a:lstStyle/>
        <a:p>
          <a:endParaRPr lang="en-GB"/>
        </a:p>
      </dgm:t>
    </dgm:pt>
    <dgm:pt modelId="{3D7B3568-F30B-429A-88FB-CCDDA451856C}" type="sibTrans" cxnId="{73F40E88-EE56-41F7-B334-C7910C859BF9}">
      <dgm:prSet/>
      <dgm:spPr/>
      <dgm:t>
        <a:bodyPr/>
        <a:lstStyle/>
        <a:p>
          <a:endParaRPr lang="en-GB"/>
        </a:p>
      </dgm:t>
    </dgm:pt>
    <dgm:pt modelId="{B4FC88A9-79B7-4EFC-907A-A14CAF19EDF4}">
      <dgm:prSet phldrT="[Text]"/>
      <dgm:spPr>
        <a:ln>
          <a:solidFill>
            <a:schemeClr val="accent6">
              <a:lumMod val="75000"/>
            </a:schemeClr>
          </a:solidFill>
        </a:ln>
      </dgm:spPr>
      <dgm:t>
        <a:bodyPr/>
        <a:lstStyle/>
        <a:p>
          <a:r>
            <a:rPr lang="en-GB" dirty="0"/>
            <a:t>Healthy volunteers try small doses of the drug to check it is </a:t>
          </a:r>
          <a:r>
            <a:rPr lang="en-GB" b="1" dirty="0">
              <a:solidFill>
                <a:schemeClr val="accent6">
                  <a:lumMod val="75000"/>
                </a:schemeClr>
              </a:solidFill>
            </a:rPr>
            <a:t>safe</a:t>
          </a:r>
          <a:r>
            <a:rPr lang="en-GB" dirty="0"/>
            <a:t> and has </a:t>
          </a:r>
          <a:r>
            <a:rPr lang="en-GB" b="1" i="0" dirty="0">
              <a:solidFill>
                <a:schemeClr val="accent6">
                  <a:lumMod val="75000"/>
                </a:schemeClr>
              </a:solidFill>
            </a:rPr>
            <a:t>no side effects</a:t>
          </a:r>
          <a:endParaRPr lang="en-GB" dirty="0"/>
        </a:p>
      </dgm:t>
    </dgm:pt>
    <dgm:pt modelId="{1C7467E4-C65D-4C71-A7D0-C21E89FD9262}" type="parTrans" cxnId="{AEBCC43D-D631-41D7-A46F-848A595AB341}">
      <dgm:prSet/>
      <dgm:spPr/>
      <dgm:t>
        <a:bodyPr/>
        <a:lstStyle/>
        <a:p>
          <a:endParaRPr lang="en-GB"/>
        </a:p>
      </dgm:t>
    </dgm:pt>
    <dgm:pt modelId="{857240A5-52DA-4FB3-9DAE-3775C4A944C9}" type="sibTrans" cxnId="{AEBCC43D-D631-41D7-A46F-848A595AB341}">
      <dgm:prSet/>
      <dgm:spPr/>
      <dgm:t>
        <a:bodyPr/>
        <a:lstStyle/>
        <a:p>
          <a:endParaRPr lang="en-GB"/>
        </a:p>
      </dgm:t>
    </dgm:pt>
    <dgm:pt modelId="{AACE2315-2836-4AF3-B69F-96E3F7678C48}">
      <dgm:prSet phldrT="[Text]"/>
      <dgm:spPr>
        <a:solidFill>
          <a:schemeClr val="accent6">
            <a:lumMod val="40000"/>
            <a:lumOff val="60000"/>
          </a:schemeClr>
        </a:solidFill>
        <a:ln>
          <a:solidFill>
            <a:schemeClr val="accent6">
              <a:lumMod val="75000"/>
            </a:schemeClr>
          </a:solidFill>
        </a:ln>
      </dgm:spPr>
      <dgm:t>
        <a:bodyPr/>
        <a:lstStyle/>
        <a:p>
          <a:r>
            <a:rPr lang="en-GB" dirty="0">
              <a:solidFill>
                <a:schemeClr val="tx1"/>
              </a:solidFill>
            </a:rPr>
            <a:t>Stage 2</a:t>
          </a:r>
        </a:p>
      </dgm:t>
    </dgm:pt>
    <dgm:pt modelId="{36442D1B-7BFC-45D8-95A8-602A6598A26F}" type="parTrans" cxnId="{413423DA-3FA0-4BC1-8F71-CEC941B080B6}">
      <dgm:prSet/>
      <dgm:spPr/>
      <dgm:t>
        <a:bodyPr/>
        <a:lstStyle/>
        <a:p>
          <a:endParaRPr lang="en-GB"/>
        </a:p>
      </dgm:t>
    </dgm:pt>
    <dgm:pt modelId="{2E790DDD-9DFE-4580-B929-C550ACE0DCCD}" type="sibTrans" cxnId="{413423DA-3FA0-4BC1-8F71-CEC941B080B6}">
      <dgm:prSet/>
      <dgm:spPr/>
      <dgm:t>
        <a:bodyPr/>
        <a:lstStyle/>
        <a:p>
          <a:endParaRPr lang="en-GB"/>
        </a:p>
      </dgm:t>
    </dgm:pt>
    <dgm:pt modelId="{71B1676D-C5E9-4B46-AE37-CB8831ECD840}">
      <dgm:prSet phldrT="[Text]"/>
      <dgm:spPr>
        <a:ln>
          <a:solidFill>
            <a:schemeClr val="accent6">
              <a:lumMod val="75000"/>
            </a:schemeClr>
          </a:solidFill>
        </a:ln>
      </dgm:spPr>
      <dgm:t>
        <a:bodyPr/>
        <a:lstStyle/>
        <a:p>
          <a:r>
            <a:rPr lang="en-GB" dirty="0"/>
            <a:t>A small number of </a:t>
          </a:r>
          <a:r>
            <a:rPr lang="en-GB" b="1" dirty="0">
              <a:solidFill>
                <a:schemeClr val="accent6">
                  <a:lumMod val="75000"/>
                </a:schemeClr>
              </a:solidFill>
            </a:rPr>
            <a:t>patients</a:t>
          </a:r>
          <a:r>
            <a:rPr lang="en-GB" dirty="0"/>
            <a:t> try the drug at a </a:t>
          </a:r>
          <a:r>
            <a:rPr lang="en-GB" b="1" dirty="0">
              <a:solidFill>
                <a:schemeClr val="accent6">
                  <a:lumMod val="75000"/>
                </a:schemeClr>
              </a:solidFill>
            </a:rPr>
            <a:t>low dose </a:t>
          </a:r>
          <a:r>
            <a:rPr lang="en-GB" dirty="0"/>
            <a:t>to see if it works</a:t>
          </a:r>
        </a:p>
      </dgm:t>
    </dgm:pt>
    <dgm:pt modelId="{161DA7B5-2C40-47B5-8941-8AD95F8EAA67}" type="parTrans" cxnId="{E33C79AD-AD81-4995-84FC-70BA4C7517E2}">
      <dgm:prSet/>
      <dgm:spPr/>
      <dgm:t>
        <a:bodyPr/>
        <a:lstStyle/>
        <a:p>
          <a:endParaRPr lang="en-GB"/>
        </a:p>
      </dgm:t>
    </dgm:pt>
    <dgm:pt modelId="{D2946BDB-9901-459D-8D50-BBD642C9A506}" type="sibTrans" cxnId="{E33C79AD-AD81-4995-84FC-70BA4C7517E2}">
      <dgm:prSet/>
      <dgm:spPr/>
      <dgm:t>
        <a:bodyPr/>
        <a:lstStyle/>
        <a:p>
          <a:endParaRPr lang="en-GB"/>
        </a:p>
      </dgm:t>
    </dgm:pt>
    <dgm:pt modelId="{A2619944-2B29-4B03-B61C-6D247A925272}">
      <dgm:prSet phldrT="[Text]"/>
      <dgm:spPr>
        <a:solidFill>
          <a:schemeClr val="accent6">
            <a:lumMod val="60000"/>
            <a:lumOff val="40000"/>
          </a:schemeClr>
        </a:solidFill>
        <a:ln>
          <a:solidFill>
            <a:schemeClr val="accent6">
              <a:lumMod val="75000"/>
            </a:schemeClr>
          </a:solidFill>
        </a:ln>
      </dgm:spPr>
      <dgm:t>
        <a:bodyPr/>
        <a:lstStyle/>
        <a:p>
          <a:r>
            <a:rPr lang="en-GB" dirty="0">
              <a:solidFill>
                <a:schemeClr val="tx1"/>
              </a:solidFill>
            </a:rPr>
            <a:t>Stage 3</a:t>
          </a:r>
        </a:p>
      </dgm:t>
    </dgm:pt>
    <dgm:pt modelId="{B428AA37-98D4-4C40-9F97-A6433DCBCC0A}" type="parTrans" cxnId="{6272424E-7DFE-44FC-87D9-CEDAAC39D5C1}">
      <dgm:prSet/>
      <dgm:spPr/>
      <dgm:t>
        <a:bodyPr/>
        <a:lstStyle/>
        <a:p>
          <a:endParaRPr lang="en-GB"/>
        </a:p>
      </dgm:t>
    </dgm:pt>
    <dgm:pt modelId="{7DE6BBC0-F2BF-44DD-B820-9362BDD7D028}" type="sibTrans" cxnId="{6272424E-7DFE-44FC-87D9-CEDAAC39D5C1}">
      <dgm:prSet/>
      <dgm:spPr/>
      <dgm:t>
        <a:bodyPr/>
        <a:lstStyle/>
        <a:p>
          <a:endParaRPr lang="en-GB"/>
        </a:p>
      </dgm:t>
    </dgm:pt>
    <dgm:pt modelId="{B91EAD5D-1685-4AC3-9BB1-8B26B8B354A8}">
      <dgm:prSet phldrT="[Text]"/>
      <dgm:spPr>
        <a:ln>
          <a:solidFill>
            <a:schemeClr val="accent6">
              <a:lumMod val="75000"/>
            </a:schemeClr>
          </a:solidFill>
        </a:ln>
      </dgm:spPr>
      <dgm:t>
        <a:bodyPr/>
        <a:lstStyle/>
        <a:p>
          <a:r>
            <a:rPr lang="en-GB" dirty="0"/>
            <a:t>A larger number of patients take the new drug and different doses are trialled to find the </a:t>
          </a:r>
          <a:r>
            <a:rPr lang="en-GB" b="1" dirty="0">
              <a:solidFill>
                <a:schemeClr val="accent6">
                  <a:lumMod val="75000"/>
                </a:schemeClr>
              </a:solidFill>
            </a:rPr>
            <a:t>optimum dose</a:t>
          </a:r>
          <a:endParaRPr lang="en-GB" dirty="0"/>
        </a:p>
      </dgm:t>
    </dgm:pt>
    <dgm:pt modelId="{52C861F9-BB4A-4448-84F6-D752F6D8808D}" type="parTrans" cxnId="{5E923B59-A9C8-43A3-B023-C270EBC152A5}">
      <dgm:prSet/>
      <dgm:spPr/>
      <dgm:t>
        <a:bodyPr/>
        <a:lstStyle/>
        <a:p>
          <a:endParaRPr lang="en-GB"/>
        </a:p>
      </dgm:t>
    </dgm:pt>
    <dgm:pt modelId="{3266D060-6894-4ABC-8559-AF67B581993B}" type="sibTrans" cxnId="{5E923B59-A9C8-43A3-B023-C270EBC152A5}">
      <dgm:prSet/>
      <dgm:spPr/>
      <dgm:t>
        <a:bodyPr/>
        <a:lstStyle/>
        <a:p>
          <a:endParaRPr lang="en-GB"/>
        </a:p>
      </dgm:t>
    </dgm:pt>
    <dgm:pt modelId="{096B29AD-12A8-4813-8571-A5C028EE6503}">
      <dgm:prSet/>
      <dgm:spPr>
        <a:solidFill>
          <a:schemeClr val="accent6">
            <a:lumMod val="75000"/>
          </a:schemeClr>
        </a:solidFill>
        <a:ln>
          <a:solidFill>
            <a:schemeClr val="accent6">
              <a:lumMod val="75000"/>
            </a:schemeClr>
          </a:solidFill>
        </a:ln>
      </dgm:spPr>
      <dgm:t>
        <a:bodyPr/>
        <a:lstStyle/>
        <a:p>
          <a:r>
            <a:rPr lang="en-GB" dirty="0">
              <a:solidFill>
                <a:schemeClr val="tx1"/>
              </a:solidFill>
            </a:rPr>
            <a:t>Stage 4</a:t>
          </a:r>
        </a:p>
      </dgm:t>
    </dgm:pt>
    <dgm:pt modelId="{30EE9BCD-EB83-4251-9CD4-A34552CAA8E7}" type="parTrans" cxnId="{1F01FEF6-4E61-4B7C-B56B-FD5FBB2EFE9B}">
      <dgm:prSet/>
      <dgm:spPr/>
      <dgm:t>
        <a:bodyPr/>
        <a:lstStyle/>
        <a:p>
          <a:endParaRPr lang="en-GB"/>
        </a:p>
      </dgm:t>
    </dgm:pt>
    <dgm:pt modelId="{75E2E4F1-0C32-4CE9-B02F-6B83226A89EB}" type="sibTrans" cxnId="{1F01FEF6-4E61-4B7C-B56B-FD5FBB2EFE9B}">
      <dgm:prSet/>
      <dgm:spPr/>
      <dgm:t>
        <a:bodyPr/>
        <a:lstStyle/>
        <a:p>
          <a:endParaRPr lang="en-GB"/>
        </a:p>
      </dgm:t>
    </dgm:pt>
    <dgm:pt modelId="{C0EDFCCD-EDF8-4425-9839-D82702D77C42}">
      <dgm:prSet/>
      <dgm:spPr>
        <a:ln>
          <a:solidFill>
            <a:schemeClr val="accent6">
              <a:lumMod val="75000"/>
            </a:schemeClr>
          </a:solidFill>
        </a:ln>
      </dgm:spPr>
      <dgm:t>
        <a:bodyPr lIns="36000" tIns="144000" rIns="0" bIns="36000" anchor="t" anchorCtr="1"/>
        <a:lstStyle/>
        <a:p>
          <a:r>
            <a:rPr lang="en-GB" b="1" u="sng" dirty="0">
              <a:solidFill>
                <a:schemeClr val="accent6">
                  <a:lumMod val="75000"/>
                </a:schemeClr>
              </a:solidFill>
            </a:rPr>
            <a:t>A double blind trial </a:t>
          </a:r>
          <a:r>
            <a:rPr lang="en-GB" dirty="0"/>
            <a:t>will occur to see how effective the new drug is. The patients are divided into groups</a:t>
          </a:r>
        </a:p>
      </dgm:t>
    </dgm:pt>
    <dgm:pt modelId="{27E7E8FA-6B3E-41B6-8428-1B57CAEB8EF2}" type="parTrans" cxnId="{A03637BE-E0A4-4F0F-A3C9-AA14FC5B2DC9}">
      <dgm:prSet/>
      <dgm:spPr/>
      <dgm:t>
        <a:bodyPr/>
        <a:lstStyle/>
        <a:p>
          <a:endParaRPr lang="en-GB"/>
        </a:p>
      </dgm:t>
    </dgm:pt>
    <dgm:pt modelId="{12B90095-F124-4572-AF4D-2521B3B53339}" type="sibTrans" cxnId="{A03637BE-E0A4-4F0F-A3C9-AA14FC5B2DC9}">
      <dgm:prSet/>
      <dgm:spPr/>
      <dgm:t>
        <a:bodyPr/>
        <a:lstStyle/>
        <a:p>
          <a:endParaRPr lang="en-GB"/>
        </a:p>
      </dgm:t>
    </dgm:pt>
    <dgm:pt modelId="{94E6A21F-6FA0-44ED-AF9A-40064B603278}" type="pres">
      <dgm:prSet presAssocID="{23F338BB-DAF4-4D8F-94B5-0A8751BCA308}" presName="linearFlow" presStyleCnt="0">
        <dgm:presLayoutVars>
          <dgm:dir/>
          <dgm:animLvl val="lvl"/>
          <dgm:resizeHandles val="exact"/>
        </dgm:presLayoutVars>
      </dgm:prSet>
      <dgm:spPr/>
    </dgm:pt>
    <dgm:pt modelId="{C77D2C44-769B-47DF-A23E-E9166E4132DE}" type="pres">
      <dgm:prSet presAssocID="{AD4DA1DE-221C-40D5-A464-9A722F356379}" presName="composite" presStyleCnt="0"/>
      <dgm:spPr/>
    </dgm:pt>
    <dgm:pt modelId="{6848725E-C3B6-4D49-BF71-A1A97E67056D}" type="pres">
      <dgm:prSet presAssocID="{AD4DA1DE-221C-40D5-A464-9A722F356379}" presName="parentText" presStyleLbl="alignNode1" presStyleIdx="0" presStyleCnt="4" custLinFactNeighborX="0" custLinFactNeighborY="-87">
        <dgm:presLayoutVars>
          <dgm:chMax val="1"/>
          <dgm:bulletEnabled val="1"/>
        </dgm:presLayoutVars>
      </dgm:prSet>
      <dgm:spPr/>
    </dgm:pt>
    <dgm:pt modelId="{33732291-A760-49F2-8107-CA11DFB49339}" type="pres">
      <dgm:prSet presAssocID="{AD4DA1DE-221C-40D5-A464-9A722F356379}" presName="descendantText" presStyleLbl="alignAcc1" presStyleIdx="0" presStyleCnt="4" custScaleY="100000">
        <dgm:presLayoutVars>
          <dgm:bulletEnabled val="1"/>
        </dgm:presLayoutVars>
      </dgm:prSet>
      <dgm:spPr/>
    </dgm:pt>
    <dgm:pt modelId="{B8BA7221-1FFF-47A5-85F3-470075E0E340}" type="pres">
      <dgm:prSet presAssocID="{3D7B3568-F30B-429A-88FB-CCDDA451856C}" presName="sp" presStyleCnt="0"/>
      <dgm:spPr/>
    </dgm:pt>
    <dgm:pt modelId="{85CD70C2-1F1A-4234-A598-483A27579359}" type="pres">
      <dgm:prSet presAssocID="{AACE2315-2836-4AF3-B69F-96E3F7678C48}" presName="composite" presStyleCnt="0"/>
      <dgm:spPr/>
    </dgm:pt>
    <dgm:pt modelId="{421FA4B4-F246-473A-9ADB-1617F96BB8DC}" type="pres">
      <dgm:prSet presAssocID="{AACE2315-2836-4AF3-B69F-96E3F7678C48}" presName="parentText" presStyleLbl="alignNode1" presStyleIdx="1" presStyleCnt="4" custLinFactNeighborY="-4347">
        <dgm:presLayoutVars>
          <dgm:chMax val="1"/>
          <dgm:bulletEnabled val="1"/>
        </dgm:presLayoutVars>
      </dgm:prSet>
      <dgm:spPr/>
    </dgm:pt>
    <dgm:pt modelId="{590A5808-A06D-4AEA-A569-437A0532EF4D}" type="pres">
      <dgm:prSet presAssocID="{AACE2315-2836-4AF3-B69F-96E3F7678C48}" presName="descendantText" presStyleLbl="alignAcc1" presStyleIdx="1" presStyleCnt="4" custLinFactNeighborX="729" custLinFactNeighborY="-5709">
        <dgm:presLayoutVars>
          <dgm:bulletEnabled val="1"/>
        </dgm:presLayoutVars>
      </dgm:prSet>
      <dgm:spPr/>
    </dgm:pt>
    <dgm:pt modelId="{5B1AC8CF-DA11-4D2D-AA34-6117029F2095}" type="pres">
      <dgm:prSet presAssocID="{2E790DDD-9DFE-4580-B929-C550ACE0DCCD}" presName="sp" presStyleCnt="0"/>
      <dgm:spPr/>
    </dgm:pt>
    <dgm:pt modelId="{783BA3B4-26BD-4988-ABEA-BCB868BDDCF6}" type="pres">
      <dgm:prSet presAssocID="{A2619944-2B29-4B03-B61C-6D247A925272}" presName="composite" presStyleCnt="0"/>
      <dgm:spPr/>
    </dgm:pt>
    <dgm:pt modelId="{EC86CEA4-D3C4-46FB-8975-59F3B0131729}" type="pres">
      <dgm:prSet presAssocID="{A2619944-2B29-4B03-B61C-6D247A925272}" presName="parentText" presStyleLbl="alignNode1" presStyleIdx="2" presStyleCnt="4" custLinFactNeighborY="-8608">
        <dgm:presLayoutVars>
          <dgm:chMax val="1"/>
          <dgm:bulletEnabled val="1"/>
        </dgm:presLayoutVars>
      </dgm:prSet>
      <dgm:spPr/>
    </dgm:pt>
    <dgm:pt modelId="{492C681B-4A92-400C-81C8-2B91B10F3303}" type="pres">
      <dgm:prSet presAssocID="{A2619944-2B29-4B03-B61C-6D247A925272}" presName="descendantText" presStyleLbl="alignAcc1" presStyleIdx="2" presStyleCnt="4" custLinFactNeighborY="-13244">
        <dgm:presLayoutVars>
          <dgm:bulletEnabled val="1"/>
        </dgm:presLayoutVars>
      </dgm:prSet>
      <dgm:spPr/>
    </dgm:pt>
    <dgm:pt modelId="{75B2F653-5111-44C1-8B20-C437D93C824C}" type="pres">
      <dgm:prSet presAssocID="{7DE6BBC0-F2BF-44DD-B820-9362BDD7D028}" presName="sp" presStyleCnt="0"/>
      <dgm:spPr/>
    </dgm:pt>
    <dgm:pt modelId="{89BA5072-E52C-4ACD-9688-572A72932E73}" type="pres">
      <dgm:prSet presAssocID="{096B29AD-12A8-4813-8571-A5C028EE6503}" presName="composite" presStyleCnt="0"/>
      <dgm:spPr/>
    </dgm:pt>
    <dgm:pt modelId="{79CD32DF-01B8-44ED-A5D5-AFBBA3183220}" type="pres">
      <dgm:prSet presAssocID="{096B29AD-12A8-4813-8571-A5C028EE6503}" presName="parentText" presStyleLbl="alignNode1" presStyleIdx="3" presStyleCnt="4" custScaleY="102602" custLinFactNeighborX="0" custLinFactNeighborY="-19203">
        <dgm:presLayoutVars>
          <dgm:chMax val="1"/>
          <dgm:bulletEnabled val="1"/>
        </dgm:presLayoutVars>
      </dgm:prSet>
      <dgm:spPr/>
    </dgm:pt>
    <dgm:pt modelId="{AFC8D5A9-5BB2-4765-B0E0-7DFF33E43402}" type="pres">
      <dgm:prSet presAssocID="{096B29AD-12A8-4813-8571-A5C028EE6503}" presName="descendantText" presStyleLbl="alignAcc1" presStyleIdx="3" presStyleCnt="4" custScaleX="97135" custScaleY="108528" custLinFactNeighborX="-1082" custLinFactNeighborY="-29339">
        <dgm:presLayoutVars>
          <dgm:bulletEnabled val="1"/>
        </dgm:presLayoutVars>
      </dgm:prSet>
      <dgm:spPr/>
    </dgm:pt>
  </dgm:ptLst>
  <dgm:cxnLst>
    <dgm:cxn modelId="{BF76000E-73F4-4336-A1AF-5D3F83E1CED2}" type="presOf" srcId="{B91EAD5D-1685-4AC3-9BB1-8B26B8B354A8}" destId="{492C681B-4A92-400C-81C8-2B91B10F3303}" srcOrd="0" destOrd="0" presId="urn:microsoft.com/office/officeart/2005/8/layout/chevron2"/>
    <dgm:cxn modelId="{AEBCC43D-D631-41D7-A46F-848A595AB341}" srcId="{AD4DA1DE-221C-40D5-A464-9A722F356379}" destId="{B4FC88A9-79B7-4EFC-907A-A14CAF19EDF4}" srcOrd="0" destOrd="0" parTransId="{1C7467E4-C65D-4C71-A7D0-C21E89FD9262}" sibTransId="{857240A5-52DA-4FB3-9DAE-3775C4A944C9}"/>
    <dgm:cxn modelId="{4C878C3F-C375-4A11-8039-CBCB12F6A9B2}" type="presOf" srcId="{AD4DA1DE-221C-40D5-A464-9A722F356379}" destId="{6848725E-C3B6-4D49-BF71-A1A97E67056D}" srcOrd="0" destOrd="0" presId="urn:microsoft.com/office/officeart/2005/8/layout/chevron2"/>
    <dgm:cxn modelId="{669FD64C-DDAE-4E54-BD60-F34818144128}" type="presOf" srcId="{AACE2315-2836-4AF3-B69F-96E3F7678C48}" destId="{421FA4B4-F246-473A-9ADB-1617F96BB8DC}" srcOrd="0" destOrd="0" presId="urn:microsoft.com/office/officeart/2005/8/layout/chevron2"/>
    <dgm:cxn modelId="{6272424E-7DFE-44FC-87D9-CEDAAC39D5C1}" srcId="{23F338BB-DAF4-4D8F-94B5-0A8751BCA308}" destId="{A2619944-2B29-4B03-B61C-6D247A925272}" srcOrd="2" destOrd="0" parTransId="{B428AA37-98D4-4C40-9F97-A6433DCBCC0A}" sibTransId="{7DE6BBC0-F2BF-44DD-B820-9362BDD7D028}"/>
    <dgm:cxn modelId="{6ECE1178-694B-475E-8ABA-54FFFE121FFF}" type="presOf" srcId="{B4FC88A9-79B7-4EFC-907A-A14CAF19EDF4}" destId="{33732291-A760-49F2-8107-CA11DFB49339}" srcOrd="0" destOrd="0" presId="urn:microsoft.com/office/officeart/2005/8/layout/chevron2"/>
    <dgm:cxn modelId="{5E923B59-A9C8-43A3-B023-C270EBC152A5}" srcId="{A2619944-2B29-4B03-B61C-6D247A925272}" destId="{B91EAD5D-1685-4AC3-9BB1-8B26B8B354A8}" srcOrd="0" destOrd="0" parTransId="{52C861F9-BB4A-4448-84F6-D752F6D8808D}" sibTransId="{3266D060-6894-4ABC-8559-AF67B581993B}"/>
    <dgm:cxn modelId="{0D98307A-07A0-4703-A223-51101A906C7C}" type="presOf" srcId="{23F338BB-DAF4-4D8F-94B5-0A8751BCA308}" destId="{94E6A21F-6FA0-44ED-AF9A-40064B603278}" srcOrd="0" destOrd="0" presId="urn:microsoft.com/office/officeart/2005/8/layout/chevron2"/>
    <dgm:cxn modelId="{26A2977E-9C63-4ED3-BB57-B1A1CBCBDD2B}" type="presOf" srcId="{C0EDFCCD-EDF8-4425-9839-D82702D77C42}" destId="{AFC8D5A9-5BB2-4765-B0E0-7DFF33E43402}" srcOrd="0" destOrd="0" presId="urn:microsoft.com/office/officeart/2005/8/layout/chevron2"/>
    <dgm:cxn modelId="{73F40E88-EE56-41F7-B334-C7910C859BF9}" srcId="{23F338BB-DAF4-4D8F-94B5-0A8751BCA308}" destId="{AD4DA1DE-221C-40D5-A464-9A722F356379}" srcOrd="0" destOrd="0" parTransId="{545ED9C7-55DA-4F95-B231-5FB2E325FF6D}" sibTransId="{3D7B3568-F30B-429A-88FB-CCDDA451856C}"/>
    <dgm:cxn modelId="{E33C79AD-AD81-4995-84FC-70BA4C7517E2}" srcId="{AACE2315-2836-4AF3-B69F-96E3F7678C48}" destId="{71B1676D-C5E9-4B46-AE37-CB8831ECD840}" srcOrd="0" destOrd="0" parTransId="{161DA7B5-2C40-47B5-8941-8AD95F8EAA67}" sibTransId="{D2946BDB-9901-459D-8D50-BBD642C9A506}"/>
    <dgm:cxn modelId="{A03637BE-E0A4-4F0F-A3C9-AA14FC5B2DC9}" srcId="{096B29AD-12A8-4813-8571-A5C028EE6503}" destId="{C0EDFCCD-EDF8-4425-9839-D82702D77C42}" srcOrd="0" destOrd="0" parTransId="{27E7E8FA-6B3E-41B6-8428-1B57CAEB8EF2}" sibTransId="{12B90095-F124-4572-AF4D-2521B3B53339}"/>
    <dgm:cxn modelId="{FCC56BCE-1691-474D-B11E-2992BBE117F1}" type="presOf" srcId="{096B29AD-12A8-4813-8571-A5C028EE6503}" destId="{79CD32DF-01B8-44ED-A5D5-AFBBA3183220}" srcOrd="0" destOrd="0" presId="urn:microsoft.com/office/officeart/2005/8/layout/chevron2"/>
    <dgm:cxn modelId="{413423DA-3FA0-4BC1-8F71-CEC941B080B6}" srcId="{23F338BB-DAF4-4D8F-94B5-0A8751BCA308}" destId="{AACE2315-2836-4AF3-B69F-96E3F7678C48}" srcOrd="1" destOrd="0" parTransId="{36442D1B-7BFC-45D8-95A8-602A6598A26F}" sibTransId="{2E790DDD-9DFE-4580-B929-C550ACE0DCCD}"/>
    <dgm:cxn modelId="{28AA7FE1-85F1-4598-84B3-EE17A9E833D6}" type="presOf" srcId="{A2619944-2B29-4B03-B61C-6D247A925272}" destId="{EC86CEA4-D3C4-46FB-8975-59F3B0131729}" srcOrd="0" destOrd="0" presId="urn:microsoft.com/office/officeart/2005/8/layout/chevron2"/>
    <dgm:cxn modelId="{D19DCCE5-4393-4625-A422-4FD328BEA005}" type="presOf" srcId="{71B1676D-C5E9-4B46-AE37-CB8831ECD840}" destId="{590A5808-A06D-4AEA-A569-437A0532EF4D}" srcOrd="0" destOrd="0" presId="urn:microsoft.com/office/officeart/2005/8/layout/chevron2"/>
    <dgm:cxn modelId="{1F01FEF6-4E61-4B7C-B56B-FD5FBB2EFE9B}" srcId="{23F338BB-DAF4-4D8F-94B5-0A8751BCA308}" destId="{096B29AD-12A8-4813-8571-A5C028EE6503}" srcOrd="3" destOrd="0" parTransId="{30EE9BCD-EB83-4251-9CD4-A34552CAA8E7}" sibTransId="{75E2E4F1-0C32-4CE9-B02F-6B83226A89EB}"/>
    <dgm:cxn modelId="{CD4AF929-FBFE-4D4E-A95A-D0BBC837D39D}" type="presParOf" srcId="{94E6A21F-6FA0-44ED-AF9A-40064B603278}" destId="{C77D2C44-769B-47DF-A23E-E9166E4132DE}" srcOrd="0" destOrd="0" presId="urn:microsoft.com/office/officeart/2005/8/layout/chevron2"/>
    <dgm:cxn modelId="{2F7E51AC-AD78-40CA-A3A2-50D7E549362F}" type="presParOf" srcId="{C77D2C44-769B-47DF-A23E-E9166E4132DE}" destId="{6848725E-C3B6-4D49-BF71-A1A97E67056D}" srcOrd="0" destOrd="0" presId="urn:microsoft.com/office/officeart/2005/8/layout/chevron2"/>
    <dgm:cxn modelId="{D380CE0B-FE7C-4A9F-A9BF-3CEC4A7E9E2A}" type="presParOf" srcId="{C77D2C44-769B-47DF-A23E-E9166E4132DE}" destId="{33732291-A760-49F2-8107-CA11DFB49339}" srcOrd="1" destOrd="0" presId="urn:microsoft.com/office/officeart/2005/8/layout/chevron2"/>
    <dgm:cxn modelId="{39A42384-FCAF-4111-AFCA-A8368C42F785}" type="presParOf" srcId="{94E6A21F-6FA0-44ED-AF9A-40064B603278}" destId="{B8BA7221-1FFF-47A5-85F3-470075E0E340}" srcOrd="1" destOrd="0" presId="urn:microsoft.com/office/officeart/2005/8/layout/chevron2"/>
    <dgm:cxn modelId="{19E24616-F537-4D66-B3CF-5A38D3D6B2D6}" type="presParOf" srcId="{94E6A21F-6FA0-44ED-AF9A-40064B603278}" destId="{85CD70C2-1F1A-4234-A598-483A27579359}" srcOrd="2" destOrd="0" presId="urn:microsoft.com/office/officeart/2005/8/layout/chevron2"/>
    <dgm:cxn modelId="{5B7C3426-EB3E-467E-A1FE-F8E5778B0549}" type="presParOf" srcId="{85CD70C2-1F1A-4234-A598-483A27579359}" destId="{421FA4B4-F246-473A-9ADB-1617F96BB8DC}" srcOrd="0" destOrd="0" presId="urn:microsoft.com/office/officeart/2005/8/layout/chevron2"/>
    <dgm:cxn modelId="{435CDB32-0661-44AD-A390-E2E903B80CF4}" type="presParOf" srcId="{85CD70C2-1F1A-4234-A598-483A27579359}" destId="{590A5808-A06D-4AEA-A569-437A0532EF4D}" srcOrd="1" destOrd="0" presId="urn:microsoft.com/office/officeart/2005/8/layout/chevron2"/>
    <dgm:cxn modelId="{134F3F48-9CB1-45AA-ACE6-59ABFE093390}" type="presParOf" srcId="{94E6A21F-6FA0-44ED-AF9A-40064B603278}" destId="{5B1AC8CF-DA11-4D2D-AA34-6117029F2095}" srcOrd="3" destOrd="0" presId="urn:microsoft.com/office/officeart/2005/8/layout/chevron2"/>
    <dgm:cxn modelId="{E5D04DE4-FA99-4785-9A97-B602EB23A497}" type="presParOf" srcId="{94E6A21F-6FA0-44ED-AF9A-40064B603278}" destId="{783BA3B4-26BD-4988-ABEA-BCB868BDDCF6}" srcOrd="4" destOrd="0" presId="urn:microsoft.com/office/officeart/2005/8/layout/chevron2"/>
    <dgm:cxn modelId="{80442463-E8C8-42F3-BD42-9B2A802ADAE1}" type="presParOf" srcId="{783BA3B4-26BD-4988-ABEA-BCB868BDDCF6}" destId="{EC86CEA4-D3C4-46FB-8975-59F3B0131729}" srcOrd="0" destOrd="0" presId="urn:microsoft.com/office/officeart/2005/8/layout/chevron2"/>
    <dgm:cxn modelId="{67C365FE-1E9B-478F-AE42-46FA137DF3C2}" type="presParOf" srcId="{783BA3B4-26BD-4988-ABEA-BCB868BDDCF6}" destId="{492C681B-4A92-400C-81C8-2B91B10F3303}" srcOrd="1" destOrd="0" presId="urn:microsoft.com/office/officeart/2005/8/layout/chevron2"/>
    <dgm:cxn modelId="{048EAED4-0D56-45CD-860B-40E7C8BE71FE}" type="presParOf" srcId="{94E6A21F-6FA0-44ED-AF9A-40064B603278}" destId="{75B2F653-5111-44C1-8B20-C437D93C824C}" srcOrd="5" destOrd="0" presId="urn:microsoft.com/office/officeart/2005/8/layout/chevron2"/>
    <dgm:cxn modelId="{23C3046A-D410-4908-9F0B-6E86CEE2FEB3}" type="presParOf" srcId="{94E6A21F-6FA0-44ED-AF9A-40064B603278}" destId="{89BA5072-E52C-4ACD-9688-572A72932E73}" srcOrd="6" destOrd="0" presId="urn:microsoft.com/office/officeart/2005/8/layout/chevron2"/>
    <dgm:cxn modelId="{E7BD6A43-B5C7-48B3-B81C-71B752773DC7}" type="presParOf" srcId="{89BA5072-E52C-4ACD-9688-572A72932E73}" destId="{79CD32DF-01B8-44ED-A5D5-AFBBA3183220}" srcOrd="0" destOrd="0" presId="urn:microsoft.com/office/officeart/2005/8/layout/chevron2"/>
    <dgm:cxn modelId="{9B70E794-986D-424C-81EB-2582D30948C1}" type="presParOf" srcId="{89BA5072-E52C-4ACD-9688-572A72932E73}" destId="{AFC8D5A9-5BB2-4765-B0E0-7DFF33E4340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0C234-2F1C-4AC5-B303-94DF4DE5AA23}">
      <dsp:nvSpPr>
        <dsp:cNvPr id="0" name=""/>
        <dsp:cNvSpPr/>
      </dsp:nvSpPr>
      <dsp:spPr>
        <a:xfrm rot="5400000">
          <a:off x="-267108" y="267546"/>
          <a:ext cx="1780721" cy="1246504"/>
        </a:xfrm>
        <a:prstGeom prst="chevron">
          <a:avLst/>
        </a:prstGeom>
        <a:solidFill>
          <a:schemeClr val="accent6">
            <a:lumMod val="40000"/>
            <a:lumOff val="6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b="1" kern="1200" dirty="0">
              <a:solidFill>
                <a:schemeClr val="accent6">
                  <a:lumMod val="50000"/>
                </a:schemeClr>
              </a:solidFill>
            </a:rPr>
            <a:t>Detection</a:t>
          </a:r>
        </a:p>
      </dsp:txBody>
      <dsp:txXfrm rot="-5400000">
        <a:off x="1" y="623689"/>
        <a:ext cx="1246504" cy="534217"/>
      </dsp:txXfrm>
    </dsp:sp>
    <dsp:sp modelId="{3DF76D75-EC60-4307-9490-6642AAE4058D}">
      <dsp:nvSpPr>
        <dsp:cNvPr id="0" name=""/>
        <dsp:cNvSpPr/>
      </dsp:nvSpPr>
      <dsp:spPr>
        <a:xfrm rot="5400000">
          <a:off x="4112970" y="-2866026"/>
          <a:ext cx="1157468" cy="6890399"/>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The body is</a:t>
          </a:r>
          <a:r>
            <a:rPr lang="en-GB" sz="1800" b="1" kern="1200" dirty="0">
              <a:solidFill>
                <a:schemeClr val="accent6">
                  <a:lumMod val="75000"/>
                </a:schemeClr>
              </a:solidFill>
            </a:rPr>
            <a:t> exposed </a:t>
          </a:r>
          <a:r>
            <a:rPr lang="en-GB" sz="1800" kern="1200" dirty="0"/>
            <a:t>to the pathogen which enters the body. </a:t>
          </a:r>
          <a:r>
            <a:rPr lang="en-GB" sz="1800" b="1" kern="1200" dirty="0">
              <a:solidFill>
                <a:schemeClr val="accent6">
                  <a:lumMod val="75000"/>
                </a:schemeClr>
              </a:solidFill>
            </a:rPr>
            <a:t>Antigens</a:t>
          </a:r>
          <a:r>
            <a:rPr lang="en-GB" sz="1800" kern="1200" dirty="0"/>
            <a:t> (foreign proteins on the surface of the pathogen) are </a:t>
          </a:r>
          <a:r>
            <a:rPr lang="en-GB" sz="1800" b="1" kern="1200" dirty="0">
              <a:solidFill>
                <a:schemeClr val="accent6">
                  <a:lumMod val="75000"/>
                </a:schemeClr>
              </a:solidFill>
            </a:rPr>
            <a:t>detected</a:t>
          </a:r>
          <a:r>
            <a:rPr lang="en-GB" sz="1800" kern="1200" dirty="0"/>
            <a:t> by the immune system. </a:t>
          </a:r>
        </a:p>
      </dsp:txBody>
      <dsp:txXfrm rot="-5400000">
        <a:off x="1246505" y="56942"/>
        <a:ext cx="6833896" cy="1044462"/>
      </dsp:txXfrm>
    </dsp:sp>
    <dsp:sp modelId="{566C39F7-B2AA-4F3A-95A9-02845CD9FDA5}">
      <dsp:nvSpPr>
        <dsp:cNvPr id="0" name=""/>
        <dsp:cNvSpPr/>
      </dsp:nvSpPr>
      <dsp:spPr>
        <a:xfrm rot="5400000">
          <a:off x="-267108" y="1856280"/>
          <a:ext cx="1780721" cy="1246504"/>
        </a:xfrm>
        <a:prstGeom prst="chevron">
          <a:avLst/>
        </a:prstGeom>
        <a:solidFill>
          <a:schemeClr val="accent6">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b="1" kern="1200" dirty="0">
              <a:solidFill>
                <a:schemeClr val="tx1"/>
              </a:solidFill>
            </a:rPr>
            <a:t>Activation</a:t>
          </a:r>
        </a:p>
      </dsp:txBody>
      <dsp:txXfrm rot="-5400000">
        <a:off x="1" y="2212423"/>
        <a:ext cx="1246504" cy="534217"/>
      </dsp:txXfrm>
    </dsp:sp>
    <dsp:sp modelId="{09829BFB-AAE6-44E8-B943-6792CB325D43}">
      <dsp:nvSpPr>
        <dsp:cNvPr id="0" name=""/>
        <dsp:cNvSpPr/>
      </dsp:nvSpPr>
      <dsp:spPr>
        <a:xfrm rot="5400000">
          <a:off x="4112970" y="-1277292"/>
          <a:ext cx="1157468" cy="6890399"/>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The antigens</a:t>
          </a:r>
          <a:r>
            <a:rPr lang="en-GB" sz="1800" b="1" kern="1200" dirty="0">
              <a:solidFill>
                <a:schemeClr val="accent6">
                  <a:lumMod val="75000"/>
                </a:schemeClr>
              </a:solidFill>
            </a:rPr>
            <a:t> trigger </a:t>
          </a:r>
          <a:r>
            <a:rPr lang="en-GB" sz="1800" b="0" kern="1200" dirty="0">
              <a:solidFill>
                <a:schemeClr val="tx1"/>
              </a:solidFill>
            </a:rPr>
            <a:t>an</a:t>
          </a:r>
          <a:r>
            <a:rPr lang="en-GB" sz="1800" b="1" kern="1200" dirty="0">
              <a:solidFill>
                <a:schemeClr val="accent6">
                  <a:lumMod val="75000"/>
                </a:schemeClr>
              </a:solidFill>
            </a:rPr>
            <a:t> immune response </a:t>
          </a:r>
          <a:r>
            <a:rPr lang="en-GB" sz="1800" b="0" kern="1200" dirty="0">
              <a:solidFill>
                <a:schemeClr val="tx1"/>
              </a:solidFill>
            </a:rPr>
            <a:t>which causes </a:t>
          </a:r>
          <a:r>
            <a:rPr lang="en-GB" sz="1800" kern="1200" dirty="0"/>
            <a:t>the </a:t>
          </a:r>
          <a:r>
            <a:rPr lang="en-GB" sz="1800" b="1" kern="1200" dirty="0">
              <a:solidFill>
                <a:schemeClr val="accent6">
                  <a:lumMod val="75000"/>
                </a:schemeClr>
              </a:solidFill>
            </a:rPr>
            <a:t>lymphocytes</a:t>
          </a:r>
          <a:r>
            <a:rPr lang="en-GB" sz="1800" kern="1200" dirty="0"/>
            <a:t> to produce </a:t>
          </a:r>
          <a:r>
            <a:rPr lang="en-GB" sz="1800" b="1" u="sng" kern="1200" dirty="0">
              <a:solidFill>
                <a:schemeClr val="accent6">
                  <a:lumMod val="75000"/>
                </a:schemeClr>
              </a:solidFill>
            </a:rPr>
            <a:t>specific</a:t>
          </a:r>
          <a:r>
            <a:rPr lang="en-GB" sz="1800" kern="1200" dirty="0"/>
            <a:t> </a:t>
          </a:r>
          <a:r>
            <a:rPr lang="en-GB" sz="1800" b="1" kern="1200" dirty="0">
              <a:solidFill>
                <a:schemeClr val="accent6">
                  <a:lumMod val="75000"/>
                </a:schemeClr>
              </a:solidFill>
            </a:rPr>
            <a:t>antibodies</a:t>
          </a:r>
          <a:r>
            <a:rPr lang="en-GB" sz="1800" kern="1200" dirty="0"/>
            <a:t> which destroy the pathogens.</a:t>
          </a:r>
        </a:p>
      </dsp:txBody>
      <dsp:txXfrm rot="-5400000">
        <a:off x="1246505" y="1645676"/>
        <a:ext cx="6833896" cy="1044462"/>
      </dsp:txXfrm>
    </dsp:sp>
    <dsp:sp modelId="{1E5D607D-F44E-4779-89D0-6231D65A6E9B}">
      <dsp:nvSpPr>
        <dsp:cNvPr id="0" name=""/>
        <dsp:cNvSpPr/>
      </dsp:nvSpPr>
      <dsp:spPr>
        <a:xfrm rot="5400000">
          <a:off x="-267108" y="3454500"/>
          <a:ext cx="1780721" cy="1246504"/>
        </a:xfrm>
        <a:prstGeom prst="chevron">
          <a:avLst/>
        </a:prstGeom>
        <a:solidFill>
          <a:schemeClr val="accent6">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Memory</a:t>
          </a:r>
        </a:p>
      </dsp:txBody>
      <dsp:txXfrm rot="-5400000">
        <a:off x="1" y="3810643"/>
        <a:ext cx="1246504" cy="534217"/>
      </dsp:txXfrm>
    </dsp:sp>
    <dsp:sp modelId="{EAEF495D-9909-4EEF-9EF6-B2A70ABFDC3D}">
      <dsp:nvSpPr>
        <dsp:cNvPr id="0" name=""/>
        <dsp:cNvSpPr/>
      </dsp:nvSpPr>
      <dsp:spPr>
        <a:xfrm rot="5400000">
          <a:off x="4103484" y="320927"/>
          <a:ext cx="1176439" cy="6890399"/>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t>The antigen triggers the production of </a:t>
          </a:r>
          <a:r>
            <a:rPr lang="en-GB" sz="1800" b="1" kern="1200" dirty="0">
              <a:solidFill>
                <a:schemeClr val="accent6">
                  <a:lumMod val="75000"/>
                </a:schemeClr>
              </a:solidFill>
            </a:rPr>
            <a:t>memory lymphocytes</a:t>
          </a:r>
          <a:r>
            <a:rPr lang="en-GB" sz="1800" kern="1200" dirty="0"/>
            <a:t>. If the body is </a:t>
          </a:r>
          <a:r>
            <a:rPr lang="en-GB" sz="1800" b="1" kern="1200" dirty="0">
              <a:solidFill>
                <a:schemeClr val="accent6">
                  <a:lumMod val="75000"/>
                </a:schemeClr>
              </a:solidFill>
            </a:rPr>
            <a:t>re-infected</a:t>
          </a:r>
          <a:r>
            <a:rPr lang="en-GB" sz="1800" kern="1200" dirty="0"/>
            <a:t> with the </a:t>
          </a:r>
          <a:r>
            <a:rPr lang="en-GB" sz="1800" b="1" kern="1200" dirty="0">
              <a:solidFill>
                <a:schemeClr val="accent6">
                  <a:lumMod val="75000"/>
                </a:schemeClr>
              </a:solidFill>
            </a:rPr>
            <a:t>same pathogen </a:t>
          </a:r>
          <a:r>
            <a:rPr lang="en-GB" sz="1800" kern="1200" dirty="0"/>
            <a:t>the memory lymphocytes respond by producing </a:t>
          </a:r>
          <a:r>
            <a:rPr lang="en-GB" sz="1800" b="1" kern="1200" dirty="0">
              <a:solidFill>
                <a:schemeClr val="accent6">
                  <a:lumMod val="75000"/>
                </a:schemeClr>
              </a:solidFill>
            </a:rPr>
            <a:t>antibodies</a:t>
          </a:r>
          <a:r>
            <a:rPr lang="en-GB" sz="1800" kern="1200" dirty="0"/>
            <a:t> much more </a:t>
          </a:r>
          <a:r>
            <a:rPr lang="en-GB" sz="1800" b="1" kern="1200" dirty="0">
              <a:solidFill>
                <a:schemeClr val="accent6">
                  <a:lumMod val="75000"/>
                </a:schemeClr>
              </a:solidFill>
            </a:rPr>
            <a:t>rapidly</a:t>
          </a:r>
          <a:r>
            <a:rPr lang="en-GB" sz="1800" kern="1200" dirty="0"/>
            <a:t>. This is called the </a:t>
          </a:r>
          <a:r>
            <a:rPr lang="en-GB" sz="1800" b="1" kern="1200" dirty="0">
              <a:solidFill>
                <a:schemeClr val="accent6">
                  <a:lumMod val="75000"/>
                </a:schemeClr>
              </a:solidFill>
            </a:rPr>
            <a:t>secondary response </a:t>
          </a:r>
          <a:r>
            <a:rPr lang="en-GB" sz="1800" kern="1200" dirty="0"/>
            <a:t>to the antigen.</a:t>
          </a:r>
        </a:p>
      </dsp:txBody>
      <dsp:txXfrm rot="-5400000">
        <a:off x="1246505" y="3235336"/>
        <a:ext cx="6832970" cy="1061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8725E-C3B6-4D49-BF71-A1A97E67056D}">
      <dsp:nvSpPr>
        <dsp:cNvPr id="0" name=""/>
        <dsp:cNvSpPr/>
      </dsp:nvSpPr>
      <dsp:spPr>
        <a:xfrm rot="5400000">
          <a:off x="-192491" y="192491"/>
          <a:ext cx="1283275" cy="898292"/>
        </a:xfrm>
        <a:prstGeom prst="chevron">
          <a:avLst/>
        </a:prstGeom>
        <a:solidFill>
          <a:schemeClr val="accent6">
            <a:lumMod val="20000"/>
            <a:lumOff val="8000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rPr>
            <a:t>Stage 1</a:t>
          </a:r>
        </a:p>
      </dsp:txBody>
      <dsp:txXfrm rot="-5400000">
        <a:off x="1" y="449145"/>
        <a:ext cx="898292" cy="384983"/>
      </dsp:txXfrm>
    </dsp:sp>
    <dsp:sp modelId="{33732291-A760-49F2-8107-CA11DFB49339}">
      <dsp:nvSpPr>
        <dsp:cNvPr id="0" name=""/>
        <dsp:cNvSpPr/>
      </dsp:nvSpPr>
      <dsp:spPr>
        <a:xfrm rot="5400000">
          <a:off x="4352561" y="-3453721"/>
          <a:ext cx="834128" cy="7742667"/>
        </a:xfrm>
        <a:prstGeom prst="round2SameRect">
          <a:avLst/>
        </a:prstGeom>
        <a:solidFill>
          <a:schemeClr val="lt1">
            <a:alpha val="90000"/>
            <a:hueOff val="0"/>
            <a:satOff val="0"/>
            <a:lumOff val="0"/>
            <a:alphaOff val="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Healthy volunteers try small doses of the drug to check it is </a:t>
          </a:r>
          <a:r>
            <a:rPr lang="en-GB" sz="2100" b="1" kern="1200" dirty="0">
              <a:solidFill>
                <a:schemeClr val="accent6">
                  <a:lumMod val="75000"/>
                </a:schemeClr>
              </a:solidFill>
            </a:rPr>
            <a:t>safe</a:t>
          </a:r>
          <a:r>
            <a:rPr lang="en-GB" sz="2100" kern="1200" dirty="0"/>
            <a:t> and has </a:t>
          </a:r>
          <a:r>
            <a:rPr lang="en-GB" sz="2100" b="1" i="0" kern="1200" dirty="0">
              <a:solidFill>
                <a:schemeClr val="accent6">
                  <a:lumMod val="75000"/>
                </a:schemeClr>
              </a:solidFill>
            </a:rPr>
            <a:t>no side effects</a:t>
          </a:r>
          <a:endParaRPr lang="en-GB" sz="2100" kern="1200" dirty="0"/>
        </a:p>
      </dsp:txBody>
      <dsp:txXfrm rot="-5400000">
        <a:off x="898292" y="41267"/>
        <a:ext cx="7701948" cy="752690"/>
      </dsp:txXfrm>
    </dsp:sp>
    <dsp:sp modelId="{421FA4B4-F246-473A-9ADB-1617F96BB8DC}">
      <dsp:nvSpPr>
        <dsp:cNvPr id="0" name=""/>
        <dsp:cNvSpPr/>
      </dsp:nvSpPr>
      <dsp:spPr>
        <a:xfrm rot="5400000">
          <a:off x="-192491" y="1275886"/>
          <a:ext cx="1283275" cy="898292"/>
        </a:xfrm>
        <a:prstGeom prst="chevron">
          <a:avLst/>
        </a:prstGeom>
        <a:solidFill>
          <a:schemeClr val="accent6">
            <a:lumMod val="40000"/>
            <a:lumOff val="6000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rPr>
            <a:t>Stage 2</a:t>
          </a:r>
        </a:p>
      </dsp:txBody>
      <dsp:txXfrm rot="-5400000">
        <a:off x="1" y="1532540"/>
        <a:ext cx="898292" cy="384983"/>
      </dsp:txXfrm>
    </dsp:sp>
    <dsp:sp modelId="{590A5808-A06D-4AEA-A569-437A0532EF4D}">
      <dsp:nvSpPr>
        <dsp:cNvPr id="0" name=""/>
        <dsp:cNvSpPr/>
      </dsp:nvSpPr>
      <dsp:spPr>
        <a:xfrm rot="5400000">
          <a:off x="4352561" y="-2362710"/>
          <a:ext cx="834128" cy="7742667"/>
        </a:xfrm>
        <a:prstGeom prst="round2SameRect">
          <a:avLst/>
        </a:prstGeom>
        <a:solidFill>
          <a:schemeClr val="lt1">
            <a:alpha val="90000"/>
            <a:hueOff val="0"/>
            <a:satOff val="0"/>
            <a:lumOff val="0"/>
            <a:alphaOff val="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A small number of </a:t>
          </a:r>
          <a:r>
            <a:rPr lang="en-GB" sz="2100" b="1" kern="1200" dirty="0">
              <a:solidFill>
                <a:schemeClr val="accent6">
                  <a:lumMod val="75000"/>
                </a:schemeClr>
              </a:solidFill>
            </a:rPr>
            <a:t>patients</a:t>
          </a:r>
          <a:r>
            <a:rPr lang="en-GB" sz="2100" kern="1200" dirty="0"/>
            <a:t> try the drug at a </a:t>
          </a:r>
          <a:r>
            <a:rPr lang="en-GB" sz="2100" b="1" kern="1200" dirty="0">
              <a:solidFill>
                <a:schemeClr val="accent6">
                  <a:lumMod val="75000"/>
                </a:schemeClr>
              </a:solidFill>
            </a:rPr>
            <a:t>low dose </a:t>
          </a:r>
          <a:r>
            <a:rPr lang="en-GB" sz="2100" kern="1200" dirty="0"/>
            <a:t>to see if it works</a:t>
          </a:r>
        </a:p>
      </dsp:txBody>
      <dsp:txXfrm rot="-5400000">
        <a:off x="898292" y="1132278"/>
        <a:ext cx="7701948" cy="752690"/>
      </dsp:txXfrm>
    </dsp:sp>
    <dsp:sp modelId="{EC86CEA4-D3C4-46FB-8975-59F3B0131729}">
      <dsp:nvSpPr>
        <dsp:cNvPr id="0" name=""/>
        <dsp:cNvSpPr/>
      </dsp:nvSpPr>
      <dsp:spPr>
        <a:xfrm rot="5400000">
          <a:off x="-192491" y="2359837"/>
          <a:ext cx="1283275" cy="898292"/>
        </a:xfrm>
        <a:prstGeom prst="chevron">
          <a:avLst/>
        </a:prstGeom>
        <a:solidFill>
          <a:schemeClr val="accent6">
            <a:lumMod val="60000"/>
            <a:lumOff val="4000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rPr>
            <a:t>Stage 3</a:t>
          </a:r>
        </a:p>
      </dsp:txBody>
      <dsp:txXfrm rot="-5400000">
        <a:off x="1" y="2616491"/>
        <a:ext cx="898292" cy="384983"/>
      </dsp:txXfrm>
    </dsp:sp>
    <dsp:sp modelId="{492C681B-4A92-400C-81C8-2B91B10F3303}">
      <dsp:nvSpPr>
        <dsp:cNvPr id="0" name=""/>
        <dsp:cNvSpPr/>
      </dsp:nvSpPr>
      <dsp:spPr>
        <a:xfrm rot="5400000">
          <a:off x="4352561" y="-1286930"/>
          <a:ext cx="834128" cy="7742667"/>
        </a:xfrm>
        <a:prstGeom prst="round2SameRect">
          <a:avLst/>
        </a:prstGeom>
        <a:solidFill>
          <a:schemeClr val="lt1">
            <a:alpha val="90000"/>
            <a:hueOff val="0"/>
            <a:satOff val="0"/>
            <a:lumOff val="0"/>
            <a:alphaOff val="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A larger number of patients take the new drug and different doses are trialled to find the </a:t>
          </a:r>
          <a:r>
            <a:rPr lang="en-GB" sz="2100" b="1" kern="1200" dirty="0">
              <a:solidFill>
                <a:schemeClr val="accent6">
                  <a:lumMod val="75000"/>
                </a:schemeClr>
              </a:solidFill>
            </a:rPr>
            <a:t>optimum dose</a:t>
          </a:r>
          <a:endParaRPr lang="en-GB" sz="2100" kern="1200" dirty="0"/>
        </a:p>
      </dsp:txBody>
      <dsp:txXfrm rot="-5400000">
        <a:off x="898292" y="2208058"/>
        <a:ext cx="7701948" cy="752690"/>
      </dsp:txXfrm>
    </dsp:sp>
    <dsp:sp modelId="{79CD32DF-01B8-44ED-A5D5-AFBBA3183220}">
      <dsp:nvSpPr>
        <dsp:cNvPr id="0" name=""/>
        <dsp:cNvSpPr/>
      </dsp:nvSpPr>
      <dsp:spPr>
        <a:xfrm rot="5400000">
          <a:off x="-209186" y="3398073"/>
          <a:ext cx="1316666" cy="898292"/>
        </a:xfrm>
        <a:prstGeom prst="chevron">
          <a:avLst/>
        </a:prstGeom>
        <a:solidFill>
          <a:schemeClr val="accent6">
            <a:lumMod val="7500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solidFill>
                <a:schemeClr val="tx1"/>
              </a:solidFill>
            </a:rPr>
            <a:t>Stage 4</a:t>
          </a:r>
        </a:p>
      </dsp:txBody>
      <dsp:txXfrm rot="-5400000">
        <a:off x="1" y="3638032"/>
        <a:ext cx="898292" cy="418374"/>
      </dsp:txXfrm>
    </dsp:sp>
    <dsp:sp modelId="{AFC8D5A9-5BB2-4765-B0E0-7DFF33E43402}">
      <dsp:nvSpPr>
        <dsp:cNvPr id="0" name=""/>
        <dsp:cNvSpPr/>
      </dsp:nvSpPr>
      <dsp:spPr>
        <a:xfrm rot="5400000">
          <a:off x="4233218" y="-136071"/>
          <a:ext cx="905263" cy="7520839"/>
        </a:xfrm>
        <a:prstGeom prst="round2SameRect">
          <a:avLst/>
        </a:prstGeom>
        <a:solidFill>
          <a:schemeClr val="lt1">
            <a:alpha val="90000"/>
            <a:hueOff val="0"/>
            <a:satOff val="0"/>
            <a:lumOff val="0"/>
            <a:alphaOff val="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000" tIns="144000" rIns="0" bIns="36000" numCol="1" spcCol="1270" anchor="t" anchorCtr="1">
          <a:noAutofit/>
        </a:bodyPr>
        <a:lstStyle/>
        <a:p>
          <a:pPr marL="228600" lvl="1" indent="-228600" algn="l" defTabSz="933450">
            <a:lnSpc>
              <a:spcPct val="90000"/>
            </a:lnSpc>
            <a:spcBef>
              <a:spcPct val="0"/>
            </a:spcBef>
            <a:spcAft>
              <a:spcPct val="15000"/>
            </a:spcAft>
            <a:buChar char="•"/>
          </a:pPr>
          <a:r>
            <a:rPr lang="en-GB" sz="2100" b="1" u="sng" kern="1200" dirty="0">
              <a:solidFill>
                <a:schemeClr val="accent6">
                  <a:lumMod val="75000"/>
                </a:schemeClr>
              </a:solidFill>
            </a:rPr>
            <a:t>A double blind trial </a:t>
          </a:r>
          <a:r>
            <a:rPr lang="en-GB" sz="2100" kern="1200" dirty="0"/>
            <a:t>will occur to see how effective the new drug is. The patients are divided into groups</a:t>
          </a:r>
        </a:p>
      </dsp:txBody>
      <dsp:txXfrm rot="-5400000">
        <a:off x="925431" y="3215907"/>
        <a:ext cx="7476648" cy="81688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D2026-0859-4913-9377-3DA08F595AD2}" type="datetimeFigureOut">
              <a:rPr lang="en-US" smtClean="0"/>
              <a:pPr/>
              <a:t>7/17/2020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D32D9-63A9-423F-8B77-368638260D4D}" type="slidenum">
              <a:rPr lang="en-US" smtClean="0"/>
              <a:pPr/>
              <a:t>‹#›</a:t>
            </a:fld>
            <a:endParaRPr lang="en-US" dirty="0"/>
          </a:p>
        </p:txBody>
      </p:sp>
    </p:spTree>
    <p:extLst>
      <p:ext uri="{BB962C8B-B14F-4D97-AF65-F5344CB8AC3E}">
        <p14:creationId xmlns:p14="http://schemas.microsoft.com/office/powerpoint/2010/main" val="45470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a:t>
            </a:fld>
            <a:endParaRPr lang="en-US" dirty="0"/>
          </a:p>
        </p:txBody>
      </p:sp>
    </p:spTree>
    <p:extLst>
      <p:ext uri="{BB962C8B-B14F-4D97-AF65-F5344CB8AC3E}">
        <p14:creationId xmlns:p14="http://schemas.microsoft.com/office/powerpoint/2010/main" val="20357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22</a:t>
            </a:fld>
            <a:endParaRPr lang="en-US" dirty="0"/>
          </a:p>
        </p:txBody>
      </p:sp>
    </p:spTree>
    <p:extLst>
      <p:ext uri="{BB962C8B-B14F-4D97-AF65-F5344CB8AC3E}">
        <p14:creationId xmlns:p14="http://schemas.microsoft.com/office/powerpoint/2010/main" val="114694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24</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25</a:t>
            </a:fld>
            <a:endParaRPr lang="en-US" dirty="0"/>
          </a:p>
        </p:txBody>
      </p:sp>
    </p:spTree>
    <p:extLst>
      <p:ext uri="{BB962C8B-B14F-4D97-AF65-F5344CB8AC3E}">
        <p14:creationId xmlns:p14="http://schemas.microsoft.com/office/powerpoint/2010/main" val="869657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28</a:t>
            </a:fld>
            <a:endParaRPr lang="en-US" dirty="0"/>
          </a:p>
        </p:txBody>
      </p:sp>
    </p:spTree>
    <p:extLst>
      <p:ext uri="{BB962C8B-B14F-4D97-AF65-F5344CB8AC3E}">
        <p14:creationId xmlns:p14="http://schemas.microsoft.com/office/powerpoint/2010/main" val="788138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30</a:t>
            </a:fld>
            <a:endParaRPr lang="en-US" dirty="0"/>
          </a:p>
        </p:txBody>
      </p:sp>
    </p:spTree>
    <p:extLst>
      <p:ext uri="{BB962C8B-B14F-4D97-AF65-F5344CB8AC3E}">
        <p14:creationId xmlns:p14="http://schemas.microsoft.com/office/powerpoint/2010/main" val="1880982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33</a:t>
            </a:fld>
            <a:endParaRPr lang="en-US" dirty="0"/>
          </a:p>
        </p:txBody>
      </p:sp>
    </p:spTree>
    <p:extLst>
      <p:ext uri="{BB962C8B-B14F-4D97-AF65-F5344CB8AC3E}">
        <p14:creationId xmlns:p14="http://schemas.microsoft.com/office/powerpoint/2010/main" val="1146940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http://www.bbc.co.uk/education/clips/z2mcd2p</a:t>
            </a:r>
          </a:p>
        </p:txBody>
      </p:sp>
      <p:sp>
        <p:nvSpPr>
          <p:cNvPr id="4" name="Slide Number Placeholder 3"/>
          <p:cNvSpPr>
            <a:spLocks noGrp="1"/>
          </p:cNvSpPr>
          <p:nvPr>
            <p:ph type="sldNum" sz="quarter" idx="10"/>
          </p:nvPr>
        </p:nvSpPr>
        <p:spPr/>
        <p:txBody>
          <a:bodyPr/>
          <a:lstStyle/>
          <a:p>
            <a:fld id="{2C9D32D9-63A9-423F-8B77-368638260D4D}" type="slidenum">
              <a:rPr lang="en-US" smtClean="0"/>
              <a:pPr/>
              <a:t>34</a:t>
            </a:fld>
            <a:endParaRPr lang="en-US" dirty="0"/>
          </a:p>
        </p:txBody>
      </p:sp>
    </p:spTree>
    <p:extLst>
      <p:ext uri="{BB962C8B-B14F-4D97-AF65-F5344CB8AC3E}">
        <p14:creationId xmlns:p14="http://schemas.microsoft.com/office/powerpoint/2010/main" val="1901222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35</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36</a:t>
            </a:fld>
            <a:endParaRPr lang="en-US" dirty="0"/>
          </a:p>
        </p:txBody>
      </p:sp>
    </p:spTree>
    <p:extLst>
      <p:ext uri="{BB962C8B-B14F-4D97-AF65-F5344CB8AC3E}">
        <p14:creationId xmlns:p14="http://schemas.microsoft.com/office/powerpoint/2010/main" val="939929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37</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a:t>
            </a:fld>
            <a:endParaRPr lang="en-US" dirty="0"/>
          </a:p>
        </p:txBody>
      </p:sp>
    </p:spTree>
    <p:extLst>
      <p:ext uri="{BB962C8B-B14F-4D97-AF65-F5344CB8AC3E}">
        <p14:creationId xmlns:p14="http://schemas.microsoft.com/office/powerpoint/2010/main" val="598747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38</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39</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40</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https://www.flickr.com/photos/biologycourses/7006411072  autoclave image</a:t>
            </a:r>
          </a:p>
        </p:txBody>
      </p:sp>
      <p:sp>
        <p:nvSpPr>
          <p:cNvPr id="4" name="Slide Number Placeholder 3"/>
          <p:cNvSpPr>
            <a:spLocks noGrp="1"/>
          </p:cNvSpPr>
          <p:nvPr>
            <p:ph type="sldNum" sz="quarter" idx="10"/>
          </p:nvPr>
        </p:nvSpPr>
        <p:spPr/>
        <p:txBody>
          <a:bodyPr/>
          <a:lstStyle/>
          <a:p>
            <a:fld id="{2C9D32D9-63A9-423F-8B77-368638260D4D}" type="slidenum">
              <a:rPr lang="en-US" smtClean="0"/>
              <a:pPr/>
              <a:t>41</a:t>
            </a:fld>
            <a:endParaRPr lang="en-US" dirty="0"/>
          </a:p>
        </p:txBody>
      </p:sp>
    </p:spTree>
    <p:extLst>
      <p:ext uri="{BB962C8B-B14F-4D97-AF65-F5344CB8AC3E}">
        <p14:creationId xmlns:p14="http://schemas.microsoft.com/office/powerpoint/2010/main" val="10249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solidFill>
            </a:endParaRPr>
          </a:p>
        </p:txBody>
      </p:sp>
      <p:sp>
        <p:nvSpPr>
          <p:cNvPr id="4" name="Slide Number Placeholder 3"/>
          <p:cNvSpPr>
            <a:spLocks noGrp="1"/>
          </p:cNvSpPr>
          <p:nvPr>
            <p:ph type="sldNum" sz="quarter" idx="10"/>
          </p:nvPr>
        </p:nvSpPr>
        <p:spPr/>
        <p:txBody>
          <a:bodyPr/>
          <a:lstStyle/>
          <a:p>
            <a:fld id="{2C9D32D9-63A9-423F-8B77-368638260D4D}" type="slidenum">
              <a:rPr lang="en-US" smtClean="0"/>
              <a:pPr/>
              <a:t>44</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45</a:t>
            </a:fld>
            <a:endParaRPr lang="en-US" dirty="0"/>
          </a:p>
        </p:txBody>
      </p:sp>
    </p:spTree>
    <p:extLst>
      <p:ext uri="{BB962C8B-B14F-4D97-AF65-F5344CB8AC3E}">
        <p14:creationId xmlns:p14="http://schemas.microsoft.com/office/powerpoint/2010/main" val="1110383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48</a:t>
            </a:fld>
            <a:endParaRPr lang="en-US" dirty="0"/>
          </a:p>
        </p:txBody>
      </p:sp>
    </p:spTree>
    <p:extLst>
      <p:ext uri="{BB962C8B-B14F-4D97-AF65-F5344CB8AC3E}">
        <p14:creationId xmlns:p14="http://schemas.microsoft.com/office/powerpoint/2010/main" val="1777967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52</a:t>
            </a:fld>
            <a:endParaRPr lang="en-US" dirty="0"/>
          </a:p>
        </p:txBody>
      </p:sp>
    </p:spTree>
    <p:extLst>
      <p:ext uri="{BB962C8B-B14F-4D97-AF65-F5344CB8AC3E}">
        <p14:creationId xmlns:p14="http://schemas.microsoft.com/office/powerpoint/2010/main" val="1146940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53</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54</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a:t>
            </a:fld>
            <a:endParaRPr lang="en-US" dirty="0"/>
          </a:p>
        </p:txBody>
      </p:sp>
    </p:spTree>
    <p:extLst>
      <p:ext uri="{BB962C8B-B14F-4D97-AF65-F5344CB8AC3E}">
        <p14:creationId xmlns:p14="http://schemas.microsoft.com/office/powerpoint/2010/main" val="1022498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55</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56</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57</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58</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59</a:t>
            </a:fld>
            <a:endParaRPr lang="en-US" dirty="0"/>
          </a:p>
        </p:txBody>
      </p:sp>
    </p:spTree>
    <p:extLst>
      <p:ext uri="{BB962C8B-B14F-4D97-AF65-F5344CB8AC3E}">
        <p14:creationId xmlns:p14="http://schemas.microsoft.com/office/powerpoint/2010/main" val="670696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60</a:t>
            </a:fld>
            <a:endParaRPr lang="en-US" dirty="0"/>
          </a:p>
        </p:txBody>
      </p:sp>
    </p:spTree>
    <p:extLst>
      <p:ext uri="{BB962C8B-B14F-4D97-AF65-F5344CB8AC3E}">
        <p14:creationId xmlns:p14="http://schemas.microsoft.com/office/powerpoint/2010/main" val="1110383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64</a:t>
            </a:fld>
            <a:endParaRPr lang="en-US" dirty="0"/>
          </a:p>
        </p:txBody>
      </p:sp>
    </p:spTree>
    <p:extLst>
      <p:ext uri="{BB962C8B-B14F-4D97-AF65-F5344CB8AC3E}">
        <p14:creationId xmlns:p14="http://schemas.microsoft.com/office/powerpoint/2010/main" val="1777967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70</a:t>
            </a:fld>
            <a:endParaRPr lang="en-US" dirty="0"/>
          </a:p>
        </p:txBody>
      </p:sp>
    </p:spTree>
    <p:extLst>
      <p:ext uri="{BB962C8B-B14F-4D97-AF65-F5344CB8AC3E}">
        <p14:creationId xmlns:p14="http://schemas.microsoft.com/office/powerpoint/2010/main" val="1239046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https://www.youtube.com/watch?v=UTSf09Huz70&amp;list=PL3FB3D1EAAD2DBE57</a:t>
            </a:r>
          </a:p>
          <a:p>
            <a:endParaRPr lang="en-GB" dirty="0"/>
          </a:p>
          <a:p>
            <a:r>
              <a:rPr lang="en-GB" dirty="0"/>
              <a:t>WHO factsheet last accessed 21/8/2107 http://www.who.int/mediacentre/factsheets/fs355/en/</a:t>
            </a:r>
          </a:p>
        </p:txBody>
      </p:sp>
      <p:sp>
        <p:nvSpPr>
          <p:cNvPr id="4" name="Slide Number Placeholder 3"/>
          <p:cNvSpPr>
            <a:spLocks noGrp="1"/>
          </p:cNvSpPr>
          <p:nvPr>
            <p:ph type="sldNum" sz="quarter" idx="10"/>
          </p:nvPr>
        </p:nvSpPr>
        <p:spPr/>
        <p:txBody>
          <a:bodyPr/>
          <a:lstStyle/>
          <a:p>
            <a:fld id="{2C9D32D9-63A9-423F-8B77-368638260D4D}" type="slidenum">
              <a:rPr lang="en-US" smtClean="0"/>
              <a:pPr/>
              <a:t>71</a:t>
            </a:fld>
            <a:endParaRPr lang="en-US" dirty="0"/>
          </a:p>
        </p:txBody>
      </p:sp>
    </p:spTree>
    <p:extLst>
      <p:ext uri="{BB962C8B-B14F-4D97-AF65-F5344CB8AC3E}">
        <p14:creationId xmlns:p14="http://schemas.microsoft.com/office/powerpoint/2010/main" val="1570641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72</a:t>
            </a:fld>
            <a:endParaRPr lang="en-US" dirty="0"/>
          </a:p>
        </p:txBody>
      </p:sp>
    </p:spTree>
    <p:extLst>
      <p:ext uri="{BB962C8B-B14F-4D97-AF65-F5344CB8AC3E}">
        <p14:creationId xmlns:p14="http://schemas.microsoft.com/office/powerpoint/2010/main" val="2004599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6</a:t>
            </a:fld>
            <a:endParaRPr lang="en-US" dirty="0"/>
          </a:p>
        </p:txBody>
      </p:sp>
    </p:spTree>
    <p:extLst>
      <p:ext uri="{BB962C8B-B14F-4D97-AF65-F5344CB8AC3E}">
        <p14:creationId xmlns:p14="http://schemas.microsoft.com/office/powerpoint/2010/main" val="3439336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https://www.nhs.uk/Livewell/loseweight/Pages/BodyMassIndex.aspx</a:t>
            </a: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73</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https://upload.wikimedia.org/wikipedia/commons/thumb/1/13/Body_mass_index_simplified.svg/2000px-Body_mass_index_simplified.svg.png</a:t>
            </a:r>
          </a:p>
          <a:p>
            <a:r>
              <a:rPr lang="en-GB" dirty="0"/>
              <a:t>https://www.nhs.uk/Tools/Pages/Healthyweightcalculator.aspx</a:t>
            </a:r>
          </a:p>
        </p:txBody>
      </p:sp>
      <p:sp>
        <p:nvSpPr>
          <p:cNvPr id="4" name="Slide Number Placeholder 3"/>
          <p:cNvSpPr>
            <a:spLocks noGrp="1"/>
          </p:cNvSpPr>
          <p:nvPr>
            <p:ph type="sldNum" sz="quarter" idx="10"/>
          </p:nvPr>
        </p:nvSpPr>
        <p:spPr/>
        <p:txBody>
          <a:bodyPr/>
          <a:lstStyle/>
          <a:p>
            <a:fld id="{2C9D32D9-63A9-423F-8B77-368638260D4D}" type="slidenum">
              <a:rPr lang="en-US" smtClean="0"/>
              <a:pPr/>
              <a:t>74</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75</a:t>
            </a:fld>
            <a:endParaRPr lang="en-US" dirty="0"/>
          </a:p>
        </p:txBody>
      </p:sp>
    </p:spTree>
    <p:extLst>
      <p:ext uri="{BB962C8B-B14F-4D97-AF65-F5344CB8AC3E}">
        <p14:creationId xmlns:p14="http://schemas.microsoft.com/office/powerpoint/2010/main" val="560883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a:t>
            </a:r>
          </a:p>
          <a:p>
            <a:endParaRPr lang="en-GB" dirty="0"/>
          </a:p>
          <a:p>
            <a:r>
              <a:rPr lang="en-GB" dirty="0"/>
              <a:t>https://www.youtube.com/watch?v=Sw9OGC7IJWwyoutube.com/watch?v=YoPyFGYcr7s</a:t>
            </a:r>
          </a:p>
          <a:p>
            <a:r>
              <a:rPr lang="en-GB" dirty="0"/>
              <a:t>https://www.youtube.com/watch?v=V2Aj-iJ6p38</a:t>
            </a:r>
          </a:p>
        </p:txBody>
      </p:sp>
      <p:sp>
        <p:nvSpPr>
          <p:cNvPr id="4" name="Slide Number Placeholder 3"/>
          <p:cNvSpPr>
            <a:spLocks noGrp="1"/>
          </p:cNvSpPr>
          <p:nvPr>
            <p:ph type="sldNum" sz="quarter" idx="10"/>
          </p:nvPr>
        </p:nvSpPr>
        <p:spPr/>
        <p:txBody>
          <a:bodyPr/>
          <a:lstStyle/>
          <a:p>
            <a:fld id="{2C9D32D9-63A9-423F-8B77-368638260D4D}" type="slidenum">
              <a:rPr lang="en-US" smtClean="0"/>
              <a:pPr/>
              <a:t>76</a:t>
            </a:fld>
            <a:endParaRPr lang="en-US" dirty="0"/>
          </a:p>
        </p:txBody>
      </p:sp>
    </p:spTree>
    <p:extLst>
      <p:ext uri="{BB962C8B-B14F-4D97-AF65-F5344CB8AC3E}">
        <p14:creationId xmlns:p14="http://schemas.microsoft.com/office/powerpoint/2010/main" val="1012673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https://www.youtube.com/watch?v=cQuARMhr9lo</a:t>
            </a:r>
          </a:p>
        </p:txBody>
      </p:sp>
      <p:sp>
        <p:nvSpPr>
          <p:cNvPr id="4" name="Slide Number Placeholder 3"/>
          <p:cNvSpPr>
            <a:spLocks noGrp="1"/>
          </p:cNvSpPr>
          <p:nvPr>
            <p:ph type="sldNum" sz="quarter" idx="10"/>
          </p:nvPr>
        </p:nvSpPr>
        <p:spPr/>
        <p:txBody>
          <a:bodyPr/>
          <a:lstStyle/>
          <a:p>
            <a:fld id="{2C9D32D9-63A9-423F-8B77-368638260D4D}" type="slidenum">
              <a:rPr lang="en-US" smtClean="0"/>
              <a:pPr/>
              <a:t>77</a:t>
            </a:fld>
            <a:endParaRPr lang="en-US" dirty="0"/>
          </a:p>
        </p:txBody>
      </p:sp>
    </p:spTree>
    <p:extLst>
      <p:ext uri="{BB962C8B-B14F-4D97-AF65-F5344CB8AC3E}">
        <p14:creationId xmlns:p14="http://schemas.microsoft.com/office/powerpoint/2010/main" val="1742609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78</a:t>
            </a:fld>
            <a:endParaRPr lang="en-US" dirty="0"/>
          </a:p>
        </p:txBody>
      </p:sp>
    </p:spTree>
    <p:extLst>
      <p:ext uri="{BB962C8B-B14F-4D97-AF65-F5344CB8AC3E}">
        <p14:creationId xmlns:p14="http://schemas.microsoft.com/office/powerpoint/2010/main" val="11681200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https://www.nhs.uk/conditions/cardiovascular-disease/</a:t>
            </a:r>
          </a:p>
        </p:txBody>
      </p:sp>
      <p:sp>
        <p:nvSpPr>
          <p:cNvPr id="4" name="Slide Number Placeholder 3"/>
          <p:cNvSpPr>
            <a:spLocks noGrp="1"/>
          </p:cNvSpPr>
          <p:nvPr>
            <p:ph type="sldNum" sz="quarter" idx="10"/>
          </p:nvPr>
        </p:nvSpPr>
        <p:spPr/>
        <p:txBody>
          <a:bodyPr/>
          <a:lstStyle/>
          <a:p>
            <a:fld id="{2C9D32D9-63A9-423F-8B77-368638260D4D}" type="slidenum">
              <a:rPr lang="en-US" smtClean="0"/>
              <a:pPr/>
              <a:t>79</a:t>
            </a:fld>
            <a:endParaRPr lang="en-US" dirty="0"/>
          </a:p>
        </p:txBody>
      </p:sp>
    </p:spTree>
    <p:extLst>
      <p:ext uri="{BB962C8B-B14F-4D97-AF65-F5344CB8AC3E}">
        <p14:creationId xmlns:p14="http://schemas.microsoft.com/office/powerpoint/2010/main" val="14531976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https://www.youtube.com/watch?v=gV4a_9Kh3ts</a:t>
            </a: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80</a:t>
            </a:fld>
            <a:endParaRPr lang="en-US" dirty="0"/>
          </a:p>
        </p:txBody>
      </p:sp>
    </p:spTree>
    <p:extLst>
      <p:ext uri="{BB962C8B-B14F-4D97-AF65-F5344CB8AC3E}">
        <p14:creationId xmlns:p14="http://schemas.microsoft.com/office/powerpoint/2010/main" val="1453197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Heart stent animation https://www.youtube.com/watch?v=icAN3dglyLQ</a:t>
            </a:r>
          </a:p>
        </p:txBody>
      </p:sp>
      <p:sp>
        <p:nvSpPr>
          <p:cNvPr id="4" name="Slide Number Placeholder 3"/>
          <p:cNvSpPr>
            <a:spLocks noGrp="1"/>
          </p:cNvSpPr>
          <p:nvPr>
            <p:ph type="sldNum" sz="quarter" idx="10"/>
          </p:nvPr>
        </p:nvSpPr>
        <p:spPr/>
        <p:txBody>
          <a:bodyPr/>
          <a:lstStyle/>
          <a:p>
            <a:fld id="{2C9D32D9-63A9-423F-8B77-368638260D4D}" type="slidenum">
              <a:rPr lang="en-US" smtClean="0"/>
              <a:pPr/>
              <a:t>82</a:t>
            </a:fld>
            <a:endParaRPr lang="en-US" dirty="0"/>
          </a:p>
        </p:txBody>
      </p:sp>
    </p:spTree>
    <p:extLst>
      <p:ext uri="{BB962C8B-B14F-4D97-AF65-F5344CB8AC3E}">
        <p14:creationId xmlns:p14="http://schemas.microsoft.com/office/powerpoint/2010/main" val="1633659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Sensitivity</a:t>
            </a:r>
            <a:r>
              <a:rPr lang="en-GB" baseline="0" dirty="0"/>
              <a:t> needed for video shows a real heart transplant </a:t>
            </a:r>
            <a:r>
              <a:rPr lang="en-GB" dirty="0"/>
              <a:t>https://www.youtube.com/watch?v=yDDpGpbJAlU </a:t>
            </a:r>
          </a:p>
        </p:txBody>
      </p:sp>
      <p:sp>
        <p:nvSpPr>
          <p:cNvPr id="4" name="Slide Number Placeholder 3"/>
          <p:cNvSpPr>
            <a:spLocks noGrp="1"/>
          </p:cNvSpPr>
          <p:nvPr>
            <p:ph type="sldNum" sz="quarter" idx="10"/>
          </p:nvPr>
        </p:nvSpPr>
        <p:spPr/>
        <p:txBody>
          <a:bodyPr/>
          <a:lstStyle/>
          <a:p>
            <a:fld id="{2C9D32D9-63A9-423F-8B77-368638260D4D}" type="slidenum">
              <a:rPr lang="en-US" smtClean="0"/>
              <a:pPr/>
              <a:t>83</a:t>
            </a:fld>
            <a:endParaRPr lang="en-US" dirty="0"/>
          </a:p>
        </p:txBody>
      </p:sp>
    </p:spTree>
    <p:extLst>
      <p:ext uri="{BB962C8B-B14F-4D97-AF65-F5344CB8AC3E}">
        <p14:creationId xmlns:p14="http://schemas.microsoft.com/office/powerpoint/2010/main" val="586898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7</a:t>
            </a:fld>
            <a:endParaRPr lang="en-US" dirty="0"/>
          </a:p>
        </p:txBody>
      </p:sp>
    </p:spTree>
    <p:extLst>
      <p:ext uri="{BB962C8B-B14F-4D97-AF65-F5344CB8AC3E}">
        <p14:creationId xmlns:p14="http://schemas.microsoft.com/office/powerpoint/2010/main" val="441985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84</a:t>
            </a:fld>
            <a:endParaRPr lang="en-US" dirty="0"/>
          </a:p>
        </p:txBody>
      </p:sp>
    </p:spTree>
    <p:extLst>
      <p:ext uri="{BB962C8B-B14F-4D97-AF65-F5344CB8AC3E}">
        <p14:creationId xmlns:p14="http://schemas.microsoft.com/office/powerpoint/2010/main" val="1110383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86</a:t>
            </a:fld>
            <a:endParaRPr lang="en-US" dirty="0"/>
          </a:p>
        </p:txBody>
      </p:sp>
    </p:spTree>
    <p:extLst>
      <p:ext uri="{BB962C8B-B14F-4D97-AF65-F5344CB8AC3E}">
        <p14:creationId xmlns:p14="http://schemas.microsoft.com/office/powerpoint/2010/main" val="177796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14</a:t>
            </a:fld>
            <a:endParaRPr lang="en-US" dirty="0"/>
          </a:p>
        </p:txBody>
      </p:sp>
    </p:spTree>
    <p:extLst>
      <p:ext uri="{BB962C8B-B14F-4D97-AF65-F5344CB8AC3E}">
        <p14:creationId xmlns:p14="http://schemas.microsoft.com/office/powerpoint/2010/main" val="143580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18</a:t>
            </a:fld>
            <a:endParaRPr lang="en-US" dirty="0"/>
          </a:p>
        </p:txBody>
      </p:sp>
    </p:spTree>
    <p:extLst>
      <p:ext uri="{BB962C8B-B14F-4D97-AF65-F5344CB8AC3E}">
        <p14:creationId xmlns:p14="http://schemas.microsoft.com/office/powerpoint/2010/main" val="1559025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406" y="764704"/>
            <a:ext cx="8964488"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83406" y="2420888"/>
            <a:ext cx="8964488" cy="1752600"/>
          </a:xfrm>
        </p:spPr>
        <p:txBody>
          <a:bodyPr/>
          <a:lstStyle>
            <a:lvl1pPr marL="0" indent="0" algn="ctr">
              <a:buNone/>
              <a:defRPr>
                <a:solidFill>
                  <a:schemeClr val="tx1">
                    <a:tint val="75000"/>
                  </a:schemeClr>
                </a:solidFill>
                <a:latin typeface="News Gothic MT"/>
                <a:cs typeface="News Gothic M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8179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214464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617688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348606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486682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69407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5270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a:lstStyle/>
          <a:p>
            <a:fld id="{B595F713-2110-964B-A68E-481EBA276186}" type="datetimeFigureOut">
              <a:rPr lang="en-GB" smtClean="0"/>
              <a:pPr/>
              <a:t>17/07/2020</a:t>
            </a:fld>
            <a:endParaRPr lang="en-GB" dirty="0"/>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402CBB9E-F5D3-6E40-A939-4B2058AA44B4}" type="slidenum">
              <a:rPr lang="en-GB" smtClean="0"/>
              <a:pPr/>
              <a:t>‹#›</a:t>
            </a:fld>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title"/>
          </p:nvPr>
        </p:nvSpPr>
        <p:spPr>
          <a:xfrm>
            <a:off x="457200" y="92079"/>
            <a:ext cx="8229600" cy="1508125"/>
          </a:xfrm>
          <a:prstGeom prst="rect">
            <a:avLst/>
          </a:prstGeom>
        </p:spPr>
        <p:txBody>
          <a:bodyPr lIns="0" tIns="0" rIns="0" bIns="0">
            <a:noAutofit/>
          </a:bodyPr>
          <a:lstStyle>
            <a:lvl1pPr>
              <a:defRPr sz="4425">
                <a:latin typeface="Gill Sans"/>
                <a:ea typeface="Gill Sans"/>
                <a:cs typeface="Gill Sans"/>
                <a:sym typeface="Gill Sans"/>
              </a:defRPr>
            </a:lvl1pPr>
          </a:lstStyle>
          <a:p>
            <a:pPr lvl="0">
              <a:defRPr sz="1800"/>
            </a:pPr>
            <a:r>
              <a:rPr lang="en-US" sz="4425"/>
              <a:t>Click to edit Master title style</a:t>
            </a:r>
            <a:endParaRPr sz="4425"/>
          </a:p>
        </p:txBody>
      </p:sp>
      <p:sp>
        <p:nvSpPr>
          <p:cNvPr id="7" name="Shape 7"/>
          <p:cNvSpPr>
            <a:spLocks noGrp="1"/>
          </p:cNvSpPr>
          <p:nvPr>
            <p:ph type="body" idx="1"/>
          </p:nvPr>
        </p:nvSpPr>
        <p:spPr>
          <a:xfrm>
            <a:off x="457200" y="1600200"/>
            <a:ext cx="8229600" cy="5257800"/>
          </a:xfrm>
          <a:prstGeom prst="rect">
            <a:avLst/>
          </a:prstGeom>
        </p:spPr>
        <p:txBody>
          <a:bodyPr>
            <a:noAutofit/>
          </a:bodyPr>
          <a:lstStyle>
            <a:lvl1pPr marL="0" indent="0" algn="ctr">
              <a:spcBef>
                <a:spcPts val="2475"/>
              </a:spcBef>
              <a:buSzTx/>
              <a:buFontTx/>
              <a:buNone/>
              <a:defRPr>
                <a:latin typeface="Gill Sans"/>
                <a:ea typeface="Gill Sans"/>
                <a:cs typeface="Gill Sans"/>
                <a:sym typeface="Gill Sans"/>
              </a:defRPr>
            </a:lvl1pPr>
            <a:lvl2pPr marL="0" indent="240506" algn="ctr">
              <a:spcBef>
                <a:spcPts val="2475"/>
              </a:spcBef>
              <a:buSzTx/>
              <a:buFontTx/>
              <a:buNone/>
              <a:defRPr>
                <a:latin typeface="Gill Sans"/>
                <a:ea typeface="Gill Sans"/>
                <a:cs typeface="Gill Sans"/>
                <a:sym typeface="Gill Sans"/>
              </a:defRPr>
            </a:lvl2pPr>
            <a:lvl3pPr marL="0" indent="481013" algn="ctr">
              <a:spcBef>
                <a:spcPts val="2475"/>
              </a:spcBef>
              <a:buSzTx/>
              <a:buFontTx/>
              <a:buNone/>
              <a:defRPr>
                <a:latin typeface="Gill Sans"/>
                <a:ea typeface="Gill Sans"/>
                <a:cs typeface="Gill Sans"/>
                <a:sym typeface="Gill Sans"/>
              </a:defRPr>
            </a:lvl3pPr>
            <a:lvl4pPr marL="0" indent="722709" algn="ctr">
              <a:spcBef>
                <a:spcPts val="2475"/>
              </a:spcBef>
              <a:buSzTx/>
              <a:buFontTx/>
              <a:buNone/>
              <a:defRPr>
                <a:latin typeface="Gill Sans"/>
                <a:ea typeface="Gill Sans"/>
                <a:cs typeface="Gill Sans"/>
                <a:sym typeface="Gill Sans"/>
              </a:defRPr>
            </a:lvl4pPr>
            <a:lvl5pPr marL="0" indent="963215" algn="ctr">
              <a:spcBef>
                <a:spcPts val="2475"/>
              </a:spcBef>
              <a:buSzTx/>
              <a:buFontTx/>
              <a:buNone/>
              <a:defRPr>
                <a:latin typeface="Gill Sans"/>
                <a:ea typeface="Gill Sans"/>
                <a:cs typeface="Gill Sans"/>
                <a:sym typeface="Gill Sans"/>
              </a:defRPr>
            </a:lvl5pPr>
          </a:lstStyle>
          <a:p>
            <a:pPr lvl="0">
              <a:defRPr sz="1800"/>
            </a:pPr>
            <a:r>
              <a:rPr lang="en-US" sz="2250"/>
              <a:t>Click to edit Master text styles</a:t>
            </a:r>
          </a:p>
          <a:p>
            <a:pPr lvl="1">
              <a:defRPr sz="1800"/>
            </a:pPr>
            <a:r>
              <a:rPr lang="en-US" sz="2250"/>
              <a:t>Second level</a:t>
            </a:r>
          </a:p>
          <a:p>
            <a:pPr lvl="2">
              <a:defRPr sz="1800"/>
            </a:pPr>
            <a:r>
              <a:rPr lang="en-US" sz="2250"/>
              <a:t>Third level</a:t>
            </a:r>
          </a:p>
          <a:p>
            <a:pPr lvl="3">
              <a:defRPr sz="1800"/>
            </a:pPr>
            <a:r>
              <a:rPr lang="en-US" sz="2250"/>
              <a:t>Fourth level</a:t>
            </a:r>
          </a:p>
          <a:p>
            <a:pPr lvl="4">
              <a:defRPr sz="1800"/>
            </a:pPr>
            <a:r>
              <a:rPr lang="en-US" sz="2250"/>
              <a:t>Fifth level</a:t>
            </a:r>
            <a:endParaRPr sz="2250"/>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Default">
    <p:spTree>
      <p:nvGrpSpPr>
        <p:cNvPr id="1" name=""/>
        <p:cNvGrpSpPr/>
        <p:nvPr/>
      </p:nvGrpSpPr>
      <p:grpSpPr>
        <a:xfrm>
          <a:off x="0" y="0"/>
          <a:ext cx="0" cy="0"/>
          <a:chOff x="0" y="0"/>
          <a:chExt cx="0" cy="0"/>
        </a:xfrm>
      </p:grpSpPr>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Default">
    <p:spTree>
      <p:nvGrpSpPr>
        <p:cNvPr id="1" name=""/>
        <p:cNvGrpSpPr/>
        <p:nvPr/>
      </p:nvGrpSpPr>
      <p:grpSpPr>
        <a:xfrm>
          <a:off x="0" y="0"/>
          <a:ext cx="0" cy="0"/>
          <a:chOff x="0" y="0"/>
          <a:chExt cx="0" cy="0"/>
        </a:xfrm>
      </p:grpSpPr>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Default">
    <p:spTree>
      <p:nvGrpSpPr>
        <p:cNvPr id="1" name=""/>
        <p:cNvGrpSpPr/>
        <p:nvPr/>
      </p:nvGrpSpPr>
      <p:grpSpPr>
        <a:xfrm>
          <a:off x="0" y="0"/>
          <a:ext cx="0" cy="0"/>
          <a:chOff x="0" y="0"/>
          <a:chExt cx="0" cy="0"/>
        </a:xfrm>
      </p:grpSpPr>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Picture with Caption">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_Picture with Caption">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_Picture with Caption">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59166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3"/>
            <a:ext cx="2057400" cy="365125"/>
          </a:xfrm>
          <a:prstGeom prst="rect">
            <a:avLst/>
          </a:prstGeom>
        </p:spPr>
        <p:txBody>
          <a:bodyPr/>
          <a:lstStyle/>
          <a:p>
            <a:fld id="{B595F713-2110-964B-A68E-481EBA276186}" type="datetimeFigureOut">
              <a:rPr lang="en-GB" smtClean="0"/>
              <a:pPr/>
              <a:t>17/07/2020</a:t>
            </a:fld>
            <a:endParaRPr lang="en-GB" dirty="0"/>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402CBB9E-F5D3-6E40-A939-4B2058AA44B4}"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9398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45997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94769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750867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22436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7065854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3.jpe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pic>
        <p:nvPicPr>
          <p:cNvPr id="11" name="Picture 10" descr="pixl ppt back generic 201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7938" y="774701"/>
            <a:ext cx="9116061" cy="20828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7429" y="2996952"/>
            <a:ext cx="9126570" cy="3456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a:t>
            </a:r>
            <a:r>
              <a:rPr lang="en-US" dirty="0" err="1"/>
              <a:t>hkhkjh</a:t>
            </a:r>
            <a:endParaRPr lang="en-US" dirty="0"/>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791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2" r:id="rId3"/>
  </p:sldLayoutIdLst>
  <p:txStyles>
    <p:titleStyle>
      <a:lvl1pPr algn="l" defTabSz="342900" rtl="0" eaLnBrk="1" latinLnBrk="0" hangingPunct="1">
        <a:spcBef>
          <a:spcPct val="0"/>
        </a:spcBef>
        <a:buNone/>
        <a:defRPr sz="3300" kern="1200">
          <a:solidFill>
            <a:schemeClr val="tx1"/>
          </a:solidFill>
          <a:latin typeface="+mj-lt"/>
          <a:ea typeface="+mj-ea"/>
          <a:cs typeface="Lato Medium"/>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News Gothic MT"/>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News Gothic MT"/>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News Gothic MT"/>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3059005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2CBB9E-F5D3-6E40-A939-4B2058AA44B4}" type="slidenum">
              <a:rPr lang="en-GB" smtClean="0"/>
              <a:pPr/>
              <a:t>‹#›</a:t>
            </a:fld>
            <a:endParaRPr lang="en-GB" dirty="0"/>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91113" y="16872"/>
            <a:ext cx="1029761" cy="1020648"/>
          </a:xfrm>
          <a:prstGeom prst="rect">
            <a:avLst/>
          </a:prstGeom>
        </p:spPr>
      </p:pic>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126" y="16872"/>
            <a:ext cx="2530113" cy="831540"/>
          </a:xfrm>
          <a:prstGeom prst="rect">
            <a:avLst/>
          </a:prstGeom>
        </p:spPr>
      </p:pic>
      <p:sp>
        <p:nvSpPr>
          <p:cNvPr id="9" name="Rectangle 8"/>
          <p:cNvSpPr/>
          <p:nvPr/>
        </p:nvSpPr>
        <p:spPr>
          <a:xfrm>
            <a:off x="0" y="6561058"/>
            <a:ext cx="9144000" cy="22640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900" dirty="0">
                <a:latin typeface="Arial" panose="020B0604020202020204" pitchFamily="34" charset="0"/>
                <a:cs typeface="Arial" panose="020B0604020202020204" pitchFamily="34" charset="0"/>
              </a:rPr>
              <a:t>better hope – brighter</a:t>
            </a:r>
            <a:r>
              <a:rPr lang="en-GB" sz="900" baseline="0" dirty="0">
                <a:latin typeface="Arial" panose="020B0604020202020204" pitchFamily="34" charset="0"/>
                <a:cs typeface="Arial" panose="020B0604020202020204" pitchFamily="34" charset="0"/>
              </a:rPr>
              <a:t> future</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457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5.jpeg"/><Relationship Id="rId4" Type="http://schemas.openxmlformats.org/officeDocument/2006/relationships/hyperlink" Target="http://www.pixl.org.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openxmlformats.org/officeDocument/2006/relationships/hyperlink" Target="https://upload.wikimedia.org/wikipedia/commons/f/fe/Mimosa_Pudica.gif" TargetMode="External"/><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hyperlink" Target="http://www.bbc.co.uk/education/clips/z2mcd2p" TargetMode="External"/><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youtube.com/watch?v=hejV-wmuZio"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hyperlink" Target="http://www.bbc.co.uk/education/clips/z6xcd2p"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FsaCjgJjUAhWBtBoKHU74AXgQjRwIBw&amp;url=https://commons.wikimedia.org/wiki/File:Anti-hiv-medications.jpg&amp;psig=AFQjCNFGB6Yv5bYKV0lpcSNVtttSWBqXkA&amp;ust=1496246869154502"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UTSf09Huz70&amp;index=1&amp;list=PL3FB3D1EAAD2DBE57"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http://www.who.int/mediacentre/factsheets/fs355/en/"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hyperlink" Target="https://www.nhs.uk/Livewell/loseweight/Pages/BodyMassIndex.aspx"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jpeg"/></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hyperlink" Target="https://www.youtube.com/watch?v=V2Aj-iJ6p38" TargetMode="External"/><Relationship Id="rId4" Type="http://schemas.openxmlformats.org/officeDocument/2006/relationships/hyperlink" Target="https://www.youtube.com/watch?v=YoPyFGYcr7s"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cQuARMhr9lo"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78.emf"/><Relationship Id="rId4" Type="http://schemas.openxmlformats.org/officeDocument/2006/relationships/image" Target="../media/image77.emf"/></Relationships>
</file>

<file path=ppt/slides/_rels/slide7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80.tiff"/></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 Id="rId4" Type="http://schemas.openxmlformats.org/officeDocument/2006/relationships/hyperlink" Target="https://www.youtube.com/watch?v=y6QJceOAVY0"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hyperlink" Target="https://www.youtube.com/watch?v=icAN3dglyLQ" TargetMode="External"/><Relationship Id="rId4" Type="http://schemas.openxmlformats.org/officeDocument/2006/relationships/image" Target="../media/image88.jpeg"/></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yDDpGpbJAlU"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tiff"/></Relationships>
</file>

<file path=ppt/slides/_rels/slide8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520" y="0"/>
            <a:ext cx="9252520" cy="7571303"/>
          </a:xfrm>
          <a:prstGeom prst="rect">
            <a:avLst/>
          </a:prstGeom>
          <a:noFill/>
        </p:spPr>
        <p:txBody>
          <a:bodyPr wrap="square" rtlCol="0">
            <a:spAutoFit/>
          </a:bodyPr>
          <a:lstStyle/>
          <a:p>
            <a:r>
              <a:rPr lang="en-GB" sz="900" dirty="0">
                <a:solidFill>
                  <a:schemeClr val="bg1">
                    <a:lumMod val="85000"/>
                  </a:schemeClr>
                </a:solidFill>
              </a:rPr>
              <a:t>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a:t>
            </a:r>
          </a:p>
        </p:txBody>
      </p:sp>
      <p:pic>
        <p:nvPicPr>
          <p:cNvPr id="1026" name="Picture 2" descr="pixl-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624"/>
            <a:ext cx="1639040" cy="792088"/>
          </a:xfrm>
          <a:prstGeom prst="rect">
            <a:avLst/>
          </a:prstGeom>
          <a:noFill/>
          <a:ln w="9525">
            <a:solidFill>
              <a:srgbClr val="000000"/>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Lst>
        </p:spPr>
      </p:pic>
      <p:sp>
        <p:nvSpPr>
          <p:cNvPr id="5" name="Text Box 3"/>
          <p:cNvSpPr txBox="1">
            <a:spLocks noChangeArrowheads="1"/>
          </p:cNvSpPr>
          <p:nvPr/>
        </p:nvSpPr>
        <p:spPr bwMode="auto">
          <a:xfrm>
            <a:off x="215516" y="5217942"/>
            <a:ext cx="8820979" cy="887304"/>
          </a:xfrm>
          <a:prstGeom prst="rect">
            <a:avLst/>
          </a:prstGeom>
          <a:solidFill>
            <a:srgbClr val="FFFFFF"/>
          </a:solidFill>
          <a:ln w="38100" cmpd="dbl">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This resource is strictly for the use of member schools for as long as they remain members of The PiXL Club. It may not be copied, sold nor transferred to a third party or used by the school after membership ceases. Until such time it may be freely used within the member school.</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All opinions and contributions are those of the authors. The contents of this resource are not connected with nor endorsed by any other company, organisation or institution.</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TextBox 5"/>
          <p:cNvSpPr txBox="1"/>
          <p:nvPr/>
        </p:nvSpPr>
        <p:spPr>
          <a:xfrm>
            <a:off x="827584" y="6237312"/>
            <a:ext cx="7272808" cy="400110"/>
          </a:xfrm>
          <a:prstGeom prst="rect">
            <a:avLst/>
          </a:prstGeom>
          <a:noFill/>
        </p:spPr>
        <p:txBody>
          <a:bodyPr wrap="square" rtlCol="0">
            <a:spAutoFit/>
          </a:bodyPr>
          <a:lstStyle/>
          <a:p>
            <a:r>
              <a:rPr lang="en-US" sz="1000" u="sng" dirty="0">
                <a:hlinkClick r:id="rId4"/>
              </a:rPr>
              <a:t>www.pixl.org.uk</a:t>
            </a:r>
            <a:r>
              <a:rPr lang="en-US" sz="1000" dirty="0"/>
              <a:t>					The PiXL Club Ltd, Company number 07321607</a:t>
            </a:r>
            <a:endParaRPr lang="en-GB" sz="1000" dirty="0"/>
          </a:p>
          <a:p>
            <a:endParaRPr lang="en-GB" sz="1000" dirty="0"/>
          </a:p>
        </p:txBody>
      </p:sp>
      <p:sp>
        <p:nvSpPr>
          <p:cNvPr id="7" name="TextBox 6"/>
          <p:cNvSpPr txBox="1"/>
          <p:nvPr/>
        </p:nvSpPr>
        <p:spPr>
          <a:xfrm>
            <a:off x="2555775" y="4747322"/>
            <a:ext cx="3816424" cy="338554"/>
          </a:xfrm>
          <a:prstGeom prst="rect">
            <a:avLst/>
          </a:prstGeom>
          <a:noFill/>
        </p:spPr>
        <p:txBody>
          <a:bodyPr wrap="square" rtlCol="0">
            <a:spAutoFit/>
          </a:bodyPr>
          <a:lstStyle/>
          <a:p>
            <a:pPr algn="ctr"/>
            <a:r>
              <a:rPr lang="en-GB" sz="1600" dirty="0"/>
              <a:t>© Copyright The PiXL Club Ltd, 2017</a:t>
            </a:r>
          </a:p>
        </p:txBody>
      </p:sp>
      <p:sp>
        <p:nvSpPr>
          <p:cNvPr id="8" name="TextBox 7"/>
          <p:cNvSpPr txBox="1"/>
          <p:nvPr/>
        </p:nvSpPr>
        <p:spPr>
          <a:xfrm>
            <a:off x="233952" y="881336"/>
            <a:ext cx="8496943" cy="4742837"/>
          </a:xfrm>
          <a:prstGeom prst="rect">
            <a:avLst/>
          </a:prstGeom>
          <a:noFill/>
        </p:spPr>
        <p:txBody>
          <a:bodyPr wrap="square" rtlCol="0">
            <a:spAutoFit/>
          </a:bodyPr>
          <a:lstStyle/>
          <a:p>
            <a:pPr algn="ctr">
              <a:lnSpc>
                <a:spcPct val="115000"/>
              </a:lnSpc>
              <a:spcAft>
                <a:spcPts val="0"/>
              </a:spcAft>
            </a:pPr>
            <a:r>
              <a:rPr lang="en-GB" sz="7200" b="1" dirty="0"/>
              <a:t>PiXL KnowIT!</a:t>
            </a:r>
          </a:p>
          <a:p>
            <a:pPr algn="ctr">
              <a:lnSpc>
                <a:spcPct val="115000"/>
              </a:lnSpc>
              <a:spcAft>
                <a:spcPts val="0"/>
              </a:spcAft>
            </a:pPr>
            <a:r>
              <a:rPr lang="en-GB" sz="3600" b="1" dirty="0">
                <a:latin typeface="Arial" panose="020B0604020202020204" pitchFamily="34" charset="0"/>
                <a:ea typeface="Calibri" panose="020F0502020204030204" pitchFamily="34" charset="0"/>
                <a:cs typeface="Times New Roman" panose="02020603050405020304" pitchFamily="18" charset="0"/>
              </a:rPr>
              <a:t>GCSE Biology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r>
              <a:rPr lang="en-GB" dirty="0"/>
              <a:t> </a:t>
            </a:r>
          </a:p>
          <a:p>
            <a:pPr algn="ctr"/>
            <a:endParaRPr lang="en-GB" dirty="0"/>
          </a:p>
          <a:p>
            <a:pPr algn="ctr"/>
            <a:r>
              <a:rPr lang="en-GB" sz="4400" b="1" dirty="0">
                <a:solidFill>
                  <a:schemeClr val="accent2"/>
                </a:solidFill>
              </a:rPr>
              <a:t>Edexcel Topic 5 – Health, disease and the development of medicines.</a:t>
            </a:r>
          </a:p>
          <a:p>
            <a:pPr algn="ctr"/>
            <a:r>
              <a:rPr lang="en-GB" dirty="0"/>
              <a:t>  </a:t>
            </a:r>
          </a:p>
          <a:p>
            <a:pPr algn="ctr"/>
            <a:r>
              <a:rPr lang="en-GB" dirty="0"/>
              <a:t> </a:t>
            </a:r>
          </a:p>
          <a:p>
            <a:pPr algn="ctr"/>
            <a:endParaRPr lang="en-GB" dirty="0"/>
          </a:p>
        </p:txBody>
      </p:sp>
      <p:pic>
        <p:nvPicPr>
          <p:cNvPr id="9" name="374f7cfc-9279-43ad-9851-155d90395642" descr="image00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5552" y="58096"/>
            <a:ext cx="1484057" cy="1104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29374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9512" y="764704"/>
            <a:ext cx="8712968" cy="4924425"/>
          </a:xfrm>
          <a:prstGeom prst="rect">
            <a:avLst/>
          </a:prstGeom>
          <a:noFill/>
        </p:spPr>
        <p:txBody>
          <a:bodyPr wrap="square" rtlCol="0">
            <a:spAutoFit/>
          </a:bodyPr>
          <a:lstStyle/>
          <a:p>
            <a:pPr algn="ctr"/>
            <a:r>
              <a:rPr lang="en-GB" sz="2400" b="1" u="sng" dirty="0">
                <a:solidFill>
                  <a:schemeClr val="accent6">
                    <a:lumMod val="75000"/>
                  </a:schemeClr>
                </a:solidFill>
                <a:effectLst>
                  <a:outerShdw blurRad="38100" dist="38100" dir="2700000" algn="tl">
                    <a:srgbClr val="000000">
                      <a:alpha val="43137"/>
                    </a:srgbClr>
                  </a:outerShdw>
                </a:effectLst>
              </a:rPr>
              <a:t>Example of a Protist Disease</a:t>
            </a:r>
          </a:p>
          <a:p>
            <a:r>
              <a:rPr lang="en-GB" sz="2400" b="1" dirty="0"/>
              <a:t>Malaria</a:t>
            </a:r>
          </a:p>
          <a:p>
            <a:pPr>
              <a:buClr>
                <a:schemeClr val="accent6">
                  <a:lumMod val="50000"/>
                </a:schemeClr>
              </a:buClr>
              <a:buFont typeface="Wingdings" pitchFamily="2" charset="2"/>
              <a:buChar char="§"/>
            </a:pPr>
            <a:r>
              <a:rPr lang="en-GB" dirty="0"/>
              <a:t> The </a:t>
            </a:r>
            <a:r>
              <a:rPr lang="en-GB" sz="1900" dirty="0"/>
              <a:t>malaria causing </a:t>
            </a:r>
            <a:r>
              <a:rPr lang="en-GB" sz="1900" b="1" dirty="0">
                <a:solidFill>
                  <a:schemeClr val="accent6">
                    <a:lumMod val="75000"/>
                  </a:schemeClr>
                </a:solidFill>
              </a:rPr>
              <a:t>protist</a:t>
            </a:r>
            <a:r>
              <a:rPr lang="en-GB" sz="1900" dirty="0"/>
              <a:t> is spread by </a:t>
            </a:r>
            <a:r>
              <a:rPr lang="en-GB" sz="1900" b="1" dirty="0">
                <a:solidFill>
                  <a:schemeClr val="accent6">
                    <a:lumMod val="75000"/>
                  </a:schemeClr>
                </a:solidFill>
              </a:rPr>
              <a:t>mosquitoes</a:t>
            </a:r>
            <a:r>
              <a:rPr lang="en-GB" sz="1900" dirty="0"/>
              <a:t> feeding on infected blood and then biting a human.</a:t>
            </a:r>
          </a:p>
          <a:p>
            <a:pPr>
              <a:buClr>
                <a:schemeClr val="accent6">
                  <a:lumMod val="50000"/>
                </a:schemeClr>
              </a:buClr>
              <a:buFont typeface="Wingdings" pitchFamily="2" charset="2"/>
              <a:buChar char="§"/>
            </a:pPr>
            <a:r>
              <a:rPr lang="en-GB" sz="1900" dirty="0"/>
              <a:t> Mosquitoes are animal </a:t>
            </a:r>
            <a:r>
              <a:rPr lang="en-GB" sz="1900" b="1" dirty="0">
                <a:solidFill>
                  <a:schemeClr val="accent6">
                    <a:lumMod val="75000"/>
                  </a:schemeClr>
                </a:solidFill>
              </a:rPr>
              <a:t>vectors </a:t>
            </a:r>
            <a:r>
              <a:rPr lang="en-GB" sz="1900" dirty="0"/>
              <a:t>as they pass on malaria but do not suffer themselves.</a:t>
            </a:r>
          </a:p>
          <a:p>
            <a:pPr>
              <a:buClr>
                <a:schemeClr val="accent6">
                  <a:lumMod val="50000"/>
                </a:schemeClr>
              </a:buClr>
              <a:buFont typeface="Wingdings" pitchFamily="2" charset="2"/>
              <a:buChar char="§"/>
            </a:pPr>
            <a:r>
              <a:rPr lang="en-GB" sz="1900" dirty="0"/>
              <a:t> Malaria causes damage to blood and the liver. It </a:t>
            </a:r>
            <a:r>
              <a:rPr lang="en-GB" sz="1900" b="1" dirty="0">
                <a:solidFill>
                  <a:schemeClr val="accent6">
                    <a:lumMod val="75000"/>
                  </a:schemeClr>
                </a:solidFill>
              </a:rPr>
              <a:t>can be fatal</a:t>
            </a:r>
            <a:r>
              <a:rPr lang="en-GB" sz="1900" dirty="0"/>
              <a:t>.</a:t>
            </a:r>
          </a:p>
          <a:p>
            <a:pPr>
              <a:buClr>
                <a:schemeClr val="accent6">
                  <a:lumMod val="50000"/>
                </a:schemeClr>
              </a:buClr>
              <a:buFont typeface="Wingdings" pitchFamily="2" charset="2"/>
              <a:buChar char="§"/>
            </a:pPr>
            <a:r>
              <a:rPr lang="en-GB" sz="1900" dirty="0"/>
              <a:t> Control the </a:t>
            </a:r>
            <a:r>
              <a:rPr lang="en-GB" sz="1900" b="1" dirty="0">
                <a:solidFill>
                  <a:schemeClr val="accent6">
                    <a:lumMod val="75000"/>
                  </a:schemeClr>
                </a:solidFill>
              </a:rPr>
              <a:t>spread</a:t>
            </a:r>
            <a:r>
              <a:rPr lang="en-GB" sz="1900" dirty="0"/>
              <a:t> by preventing mosquitoes </a:t>
            </a:r>
            <a:r>
              <a:rPr lang="en-GB" sz="1900" b="1" dirty="0">
                <a:solidFill>
                  <a:schemeClr val="accent6">
                    <a:lumMod val="75000"/>
                  </a:schemeClr>
                </a:solidFill>
              </a:rPr>
              <a:t>breeding</a:t>
            </a:r>
            <a:r>
              <a:rPr lang="en-GB" sz="1900" dirty="0"/>
              <a:t> and use mosquito</a:t>
            </a:r>
            <a:r>
              <a:rPr lang="en-GB" sz="1900" b="1" dirty="0">
                <a:solidFill>
                  <a:schemeClr val="accent6">
                    <a:lumMod val="75000"/>
                  </a:schemeClr>
                </a:solidFill>
              </a:rPr>
              <a:t> nets </a:t>
            </a:r>
            <a:r>
              <a:rPr lang="en-GB" sz="1900" dirty="0"/>
              <a:t>to avoid being bitten.</a:t>
            </a:r>
          </a:p>
          <a:p>
            <a:endParaRPr lang="en-GB" dirty="0"/>
          </a:p>
          <a:p>
            <a:endParaRPr lang="en-GB" sz="2400" b="1" dirty="0"/>
          </a:p>
          <a:p>
            <a:endParaRPr lang="en-GB" sz="2400" b="1" dirty="0"/>
          </a:p>
          <a:p>
            <a:endParaRPr lang="en-GB" dirty="0"/>
          </a:p>
          <a:p>
            <a:endParaRPr lang="en-GB" sz="1400" b="1" dirty="0"/>
          </a:p>
          <a:p>
            <a:endParaRPr lang="en-GB" dirty="0"/>
          </a:p>
          <a:p>
            <a:endParaRPr lang="en-GB" dirty="0"/>
          </a:p>
          <a:p>
            <a:endParaRPr lang="en-GB" dirty="0"/>
          </a:p>
        </p:txBody>
      </p:sp>
      <p:pic>
        <p:nvPicPr>
          <p:cNvPr id="99331" name="Picture 3"/>
          <p:cNvPicPr>
            <a:picLocks noChangeArrowheads="1"/>
          </p:cNvPicPr>
          <p:nvPr/>
        </p:nvPicPr>
        <p:blipFill>
          <a:blip r:embed="rId2" cstate="print"/>
          <a:srcRect/>
          <a:stretch>
            <a:fillRect/>
          </a:stretch>
        </p:blipFill>
        <p:spPr bwMode="auto">
          <a:xfrm>
            <a:off x="5220072" y="3573256"/>
            <a:ext cx="3240000" cy="2160000"/>
          </a:xfrm>
          <a:prstGeom prst="rect">
            <a:avLst/>
          </a:prstGeom>
          <a:noFill/>
          <a:ln w="9525">
            <a:solidFill>
              <a:schemeClr val="accent6">
                <a:lumMod val="75000"/>
              </a:schemeClr>
            </a:solidFill>
            <a:miter lim="800000"/>
            <a:headEnd/>
            <a:tailEnd/>
          </a:ln>
          <a:effectLst>
            <a:outerShdw blurRad="50800" dist="38100" dir="5400000" algn="t" rotWithShape="0">
              <a:prstClr val="black">
                <a:alpha val="40000"/>
              </a:prstClr>
            </a:outerShdw>
          </a:effectLst>
        </p:spPr>
      </p:pic>
      <p:pic>
        <p:nvPicPr>
          <p:cNvPr id="1026" name="Picture 2" descr="https://upload.wikimedia.org/wikipedia/commons/thumb/0/0a/The_use_of_long_lasting_insecticide_treated_nets_each_night_is_one_of_the_most_effective_ways_to_prevent_malaria%2C_Vanuatu%2C_2012._Photo-_DFAT_%2812779509264%29.jpg/640px-The_use_of_long_lasting_insecticide_treated_nets_each_night_is_one_of_the_most_effective_ways_to_prevent_malaria%2C_Vanuatu%2C_2012._Photo-_DFAT_%2812779509264%29.jpg"/>
          <p:cNvPicPr>
            <a:picLocks noChangeArrowheads="1"/>
          </p:cNvPicPr>
          <p:nvPr/>
        </p:nvPicPr>
        <p:blipFill>
          <a:blip r:embed="rId3" cstate="print"/>
          <a:srcRect/>
          <a:stretch>
            <a:fillRect/>
          </a:stretch>
        </p:blipFill>
        <p:spPr bwMode="auto">
          <a:xfrm>
            <a:off x="539912" y="3573256"/>
            <a:ext cx="3240000" cy="2160000"/>
          </a:xfrm>
          <a:prstGeom prst="rect">
            <a:avLst/>
          </a:prstGeom>
          <a:solidFill>
            <a:schemeClr val="accent6">
              <a:lumMod val="75000"/>
            </a:schemeClr>
          </a:solidFill>
          <a:ln>
            <a:solidFill>
              <a:schemeClr val="accent6">
                <a:lumMod val="75000"/>
              </a:schemeClr>
            </a:solidFill>
          </a:ln>
          <a:effectLst>
            <a:outerShdw blurRad="50800" dist="38100" dir="5400000" algn="t" rotWithShape="0">
              <a:prstClr val="black">
                <a:alpha val="40000"/>
              </a:prstClr>
            </a:outerShdw>
          </a:effectLst>
        </p:spPr>
      </p:pic>
      <p:sp>
        <p:nvSpPr>
          <p:cNvPr id="6" name="Rectangle 5"/>
          <p:cNvSpPr/>
          <p:nvPr/>
        </p:nvSpPr>
        <p:spPr>
          <a:xfrm>
            <a:off x="1259632" y="188640"/>
            <a:ext cx="7884368" cy="369332"/>
          </a:xfrm>
          <a:prstGeom prst="rect">
            <a:avLst/>
          </a:prstGeom>
        </p:spPr>
        <p:txBody>
          <a:bodyPr wrap="square">
            <a:spAutoFit/>
          </a:bodyPr>
          <a:lstStyle/>
          <a:p>
            <a:pPr algn="r"/>
            <a:r>
              <a:rPr lang="en-US" b="1" dirty="0">
                <a:solidFill>
                  <a:schemeClr val="accent6"/>
                </a:solidFill>
                <a:ea typeface=""/>
                <a:cs typeface="News Gothic MT"/>
              </a:rPr>
              <a:t>Health, disease and the development of medicines part 1- Health and disease </a:t>
            </a:r>
            <a:endParaRPr lang="en-GB" dirty="0"/>
          </a:p>
        </p:txBody>
      </p:sp>
    </p:spTree>
    <p:extLst>
      <p:ext uri="{BB962C8B-B14F-4D97-AF65-F5344CB8AC3E}">
        <p14:creationId xmlns:p14="http://schemas.microsoft.com/office/powerpoint/2010/main" val="1113305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470196678"/>
              </p:ext>
            </p:extLst>
          </p:nvPr>
        </p:nvGraphicFramePr>
        <p:xfrm>
          <a:off x="179512" y="764704"/>
          <a:ext cx="8784977" cy="5785920"/>
        </p:xfrm>
        <a:graphic>
          <a:graphicData uri="http://schemas.openxmlformats.org/drawingml/2006/table">
            <a:tbl>
              <a:tblPr>
                <a:tableStyleId>{5940675A-B579-460E-94D1-54222C63F5DA}</a:tableStyleId>
              </a:tblPr>
              <a:tblGrid>
                <a:gridCol w="1550289">
                  <a:extLst>
                    <a:ext uri="{9D8B030D-6E8A-4147-A177-3AD203B41FA5}">
                      <a16:colId xmlns:a16="http://schemas.microsoft.com/office/drawing/2014/main" val="20000"/>
                    </a:ext>
                  </a:extLst>
                </a:gridCol>
                <a:gridCol w="1550289">
                  <a:extLst>
                    <a:ext uri="{9D8B030D-6E8A-4147-A177-3AD203B41FA5}">
                      <a16:colId xmlns:a16="http://schemas.microsoft.com/office/drawing/2014/main" val="20001"/>
                    </a:ext>
                  </a:extLst>
                </a:gridCol>
                <a:gridCol w="1808671">
                  <a:extLst>
                    <a:ext uri="{9D8B030D-6E8A-4147-A177-3AD203B41FA5}">
                      <a16:colId xmlns:a16="http://schemas.microsoft.com/office/drawing/2014/main" val="20002"/>
                    </a:ext>
                  </a:extLst>
                </a:gridCol>
                <a:gridCol w="2723599">
                  <a:extLst>
                    <a:ext uri="{9D8B030D-6E8A-4147-A177-3AD203B41FA5}">
                      <a16:colId xmlns:a16="http://schemas.microsoft.com/office/drawing/2014/main" val="20003"/>
                    </a:ext>
                  </a:extLst>
                </a:gridCol>
                <a:gridCol w="1152129">
                  <a:extLst>
                    <a:ext uri="{9D8B030D-6E8A-4147-A177-3AD203B41FA5}">
                      <a16:colId xmlns:a16="http://schemas.microsoft.com/office/drawing/2014/main" val="20004"/>
                    </a:ext>
                  </a:extLst>
                </a:gridCol>
              </a:tblGrid>
              <a:tr h="216024">
                <a:tc>
                  <a:txBody>
                    <a:bodyPr/>
                    <a:lstStyle/>
                    <a:p>
                      <a:pPr marL="0" marR="0" algn="ctr">
                        <a:spcBef>
                          <a:spcPts val="0"/>
                        </a:spcBef>
                        <a:spcAft>
                          <a:spcPts val="0"/>
                        </a:spcAft>
                      </a:pPr>
                      <a:r>
                        <a:rPr lang="en-GB" sz="1600" b="1" dirty="0">
                          <a:effectLst/>
                        </a:rPr>
                        <a:t>Disease</a:t>
                      </a:r>
                      <a:endParaRPr lang="en-GB" sz="1600" b="1" dirty="0">
                        <a:solidFill>
                          <a:schemeClr val="tx1"/>
                        </a:solidFill>
                        <a:effectLst/>
                        <a:latin typeface="+mn-lt"/>
                      </a:endParaRPr>
                    </a:p>
                  </a:txBody>
                  <a:tcPr anchor="ctr">
                    <a:solidFill>
                      <a:schemeClr val="accent6"/>
                    </a:solidFill>
                  </a:tcPr>
                </a:tc>
                <a:tc>
                  <a:txBody>
                    <a:bodyPr/>
                    <a:lstStyle/>
                    <a:p>
                      <a:pPr marL="0" marR="0" algn="ctr">
                        <a:spcBef>
                          <a:spcPts val="0"/>
                        </a:spcBef>
                        <a:spcAft>
                          <a:spcPts val="0"/>
                        </a:spcAft>
                      </a:pPr>
                      <a:r>
                        <a:rPr lang="en-GB" sz="1600" b="1" dirty="0">
                          <a:effectLst/>
                        </a:rPr>
                        <a:t>Symptom</a:t>
                      </a:r>
                      <a:endParaRPr lang="en-GB" sz="1600" b="1" dirty="0">
                        <a:solidFill>
                          <a:schemeClr val="tx1"/>
                        </a:solidFill>
                        <a:effectLst/>
                        <a:latin typeface="+mn-lt"/>
                      </a:endParaRPr>
                    </a:p>
                  </a:txBody>
                  <a:tcPr anchor="ctr">
                    <a:solidFill>
                      <a:schemeClr val="accent6"/>
                    </a:solidFill>
                  </a:tcPr>
                </a:tc>
                <a:tc>
                  <a:txBody>
                    <a:bodyPr/>
                    <a:lstStyle/>
                    <a:p>
                      <a:pPr marL="0" marR="0" algn="ctr">
                        <a:spcBef>
                          <a:spcPts val="0"/>
                        </a:spcBef>
                        <a:spcAft>
                          <a:spcPts val="0"/>
                        </a:spcAft>
                      </a:pPr>
                      <a:r>
                        <a:rPr lang="en-GB" sz="1600" b="1" dirty="0">
                          <a:effectLst/>
                        </a:rPr>
                        <a:t>Method of transmission</a:t>
                      </a:r>
                      <a:endParaRPr lang="en-GB" sz="1600" b="1" dirty="0">
                        <a:solidFill>
                          <a:schemeClr val="tx1"/>
                        </a:solidFill>
                        <a:effectLst/>
                        <a:latin typeface="+mn-lt"/>
                      </a:endParaRPr>
                    </a:p>
                  </a:txBody>
                  <a:tcPr anchor="ctr">
                    <a:solidFill>
                      <a:schemeClr val="accent6"/>
                    </a:solidFill>
                  </a:tcPr>
                </a:tc>
                <a:tc>
                  <a:txBody>
                    <a:bodyPr/>
                    <a:lstStyle/>
                    <a:p>
                      <a:pPr marL="0" marR="0" algn="ctr">
                        <a:spcBef>
                          <a:spcPts val="0"/>
                        </a:spcBef>
                        <a:spcAft>
                          <a:spcPts val="0"/>
                        </a:spcAft>
                      </a:pPr>
                      <a:r>
                        <a:rPr lang="en-GB" sz="1600" b="1" dirty="0">
                          <a:effectLst/>
                        </a:rPr>
                        <a:t>Control spread of</a:t>
                      </a:r>
                      <a:r>
                        <a:rPr lang="en-GB" sz="1600" b="1" baseline="0" dirty="0">
                          <a:effectLst/>
                        </a:rPr>
                        <a:t> disease </a:t>
                      </a:r>
                      <a:r>
                        <a:rPr lang="en-GB" sz="1600" b="1" dirty="0">
                          <a:effectLst/>
                        </a:rPr>
                        <a:t>by:</a:t>
                      </a:r>
                      <a:endParaRPr lang="en-GB" sz="1600" b="1" dirty="0">
                        <a:solidFill>
                          <a:schemeClr val="tx1"/>
                        </a:solidFill>
                        <a:effectLst/>
                        <a:latin typeface="+mn-lt"/>
                      </a:endParaRPr>
                    </a:p>
                  </a:txBody>
                  <a:tcPr anchor="ctr">
                    <a:solidFill>
                      <a:schemeClr val="accent6"/>
                    </a:solidFill>
                  </a:tcPr>
                </a:tc>
                <a:tc>
                  <a:txBody>
                    <a:bodyPr/>
                    <a:lstStyle/>
                    <a:p>
                      <a:pPr marL="0" marR="0" algn="l">
                        <a:spcBef>
                          <a:spcPts val="0"/>
                        </a:spcBef>
                        <a:spcAft>
                          <a:spcPts val="0"/>
                        </a:spcAft>
                      </a:pPr>
                      <a:r>
                        <a:rPr lang="en-GB" sz="1600" b="1" dirty="0">
                          <a:effectLst/>
                        </a:rPr>
                        <a:t>Caused by:</a:t>
                      </a:r>
                      <a:endParaRPr lang="en-GB" sz="1600" b="1" dirty="0">
                        <a:solidFill>
                          <a:schemeClr val="tx1"/>
                        </a:solidFill>
                        <a:effectLst/>
                        <a:latin typeface="+mn-lt"/>
                      </a:endParaRPr>
                    </a:p>
                  </a:txBody>
                  <a:tcPr anchor="ctr">
                    <a:solidFill>
                      <a:schemeClr val="accent6"/>
                    </a:solidFill>
                  </a:tcPr>
                </a:tc>
                <a:extLst>
                  <a:ext uri="{0D108BD9-81ED-4DB2-BD59-A6C34878D82A}">
                    <a16:rowId xmlns:a16="http://schemas.microsoft.com/office/drawing/2014/main" val="10000"/>
                  </a:ext>
                </a:extLst>
              </a:tr>
              <a:tr h="828000">
                <a:tc>
                  <a:txBody>
                    <a:bodyPr/>
                    <a:lstStyle/>
                    <a:p>
                      <a:pPr marL="0" marR="0" algn="ctr">
                        <a:spcBef>
                          <a:spcPts val="0"/>
                        </a:spcBef>
                        <a:spcAft>
                          <a:spcPts val="0"/>
                        </a:spcAft>
                      </a:pPr>
                      <a:r>
                        <a:rPr lang="en-GB" sz="1800" b="0" dirty="0">
                          <a:effectLst/>
                        </a:rPr>
                        <a:t>Malaria</a:t>
                      </a:r>
                      <a:endParaRPr lang="en-GB" sz="1800" b="0" dirty="0">
                        <a:solidFill>
                          <a:schemeClr val="tx1"/>
                        </a:solidFill>
                        <a:effectLst/>
                        <a:latin typeface="+mn-lt"/>
                      </a:endParaRPr>
                    </a:p>
                  </a:txBody>
                  <a:tcPr anchor="ctr"/>
                </a:tc>
                <a:tc>
                  <a:txBody>
                    <a:bodyPr/>
                    <a:lstStyle/>
                    <a:p>
                      <a:pPr marL="0" marR="0" algn="ctr">
                        <a:spcBef>
                          <a:spcPts val="0"/>
                        </a:spcBef>
                        <a:spcAft>
                          <a:spcPts val="0"/>
                        </a:spcAft>
                      </a:pPr>
                      <a:r>
                        <a:rPr lang="en-GB" sz="1600" b="0" dirty="0">
                          <a:solidFill>
                            <a:schemeClr val="tx1"/>
                          </a:solidFill>
                          <a:effectLst/>
                          <a:latin typeface="+mn-lt"/>
                        </a:rPr>
                        <a:t>Recurrent</a:t>
                      </a:r>
                      <a:r>
                        <a:rPr lang="en-GB" sz="1600" b="0" baseline="0" dirty="0">
                          <a:solidFill>
                            <a:schemeClr val="tx1"/>
                          </a:solidFill>
                          <a:effectLst/>
                          <a:latin typeface="+mn-lt"/>
                        </a:rPr>
                        <a:t> fever</a:t>
                      </a:r>
                      <a:endParaRPr lang="en-GB" sz="1600" b="0" dirty="0">
                        <a:solidFill>
                          <a:schemeClr val="tx1"/>
                        </a:solidFill>
                        <a:effectLst/>
                        <a:latin typeface="+mn-lt"/>
                      </a:endParaRPr>
                    </a:p>
                  </a:txBody>
                  <a:tcPr anchor="ctr"/>
                </a:tc>
                <a:tc>
                  <a:txBody>
                    <a:bodyPr/>
                    <a:lstStyle/>
                    <a:p>
                      <a:pPr algn="ctr"/>
                      <a:r>
                        <a:rPr lang="en-GB" sz="1600" b="0" dirty="0"/>
                        <a:t>Animal vector</a:t>
                      </a:r>
                    </a:p>
                  </a:txBody>
                  <a:tcPr anchor="ctr"/>
                </a:tc>
                <a:tc>
                  <a:txBody>
                    <a:bodyPr/>
                    <a:lstStyle/>
                    <a:p>
                      <a:pPr algn="ctr"/>
                      <a:r>
                        <a:rPr lang="en-GB" sz="1600" b="0" dirty="0"/>
                        <a:t>Preventing breeding of mosquitoes or</a:t>
                      </a:r>
                      <a:r>
                        <a:rPr lang="en-GB" sz="1600" b="0" baseline="0" dirty="0"/>
                        <a:t> u</a:t>
                      </a:r>
                      <a:r>
                        <a:rPr lang="en-GB" sz="1600" b="0" dirty="0"/>
                        <a:t>se of a net to prevent being bitten.</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noProof="0" dirty="0">
                          <a:ln>
                            <a:noFill/>
                          </a:ln>
                          <a:effectLst/>
                          <a:uLnTx/>
                          <a:uFillTx/>
                        </a:rPr>
                        <a:t>Protist</a:t>
                      </a:r>
                      <a:endParaRPr kumimoji="0" lang="en-GB" sz="1600" b="0"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1"/>
                  </a:ext>
                </a:extLst>
              </a:tr>
              <a:tr h="828000">
                <a:tc>
                  <a:txBody>
                    <a:bodyPr/>
                    <a:lstStyle/>
                    <a:p>
                      <a:pPr marL="0" marR="0" algn="ctr">
                        <a:spcBef>
                          <a:spcPts val="0"/>
                        </a:spcBef>
                        <a:spcAft>
                          <a:spcPts val="0"/>
                        </a:spcAft>
                      </a:pPr>
                      <a:r>
                        <a:rPr lang="en-GB" sz="1800" b="0" dirty="0">
                          <a:solidFill>
                            <a:schemeClr val="tx1"/>
                          </a:solidFill>
                          <a:effectLst/>
                          <a:latin typeface="+mn-lt"/>
                        </a:rPr>
                        <a:t>Chalara ash dieback</a:t>
                      </a:r>
                    </a:p>
                  </a:txBody>
                  <a:tcPr anchor="ctr"/>
                </a:tc>
                <a:tc>
                  <a:txBody>
                    <a:bodyPr/>
                    <a:lstStyle/>
                    <a:p>
                      <a:pPr marL="0" marR="0" algn="ctr">
                        <a:spcBef>
                          <a:spcPts val="0"/>
                        </a:spcBef>
                        <a:spcAft>
                          <a:spcPts val="0"/>
                        </a:spcAft>
                      </a:pPr>
                      <a:r>
                        <a:rPr lang="en-GB" sz="1600" b="0" dirty="0">
                          <a:solidFill>
                            <a:schemeClr val="tx1"/>
                          </a:solidFill>
                          <a:effectLst/>
                          <a:latin typeface="+mn-lt"/>
                        </a:rPr>
                        <a:t>Leaf loss and bark lesions</a:t>
                      </a:r>
                    </a:p>
                  </a:txBody>
                  <a:tcPr anchor="ctr"/>
                </a:tc>
                <a:tc>
                  <a:txBody>
                    <a:bodyPr/>
                    <a:lstStyle/>
                    <a:p>
                      <a:pPr marL="0" marR="0" algn="ctr">
                        <a:spcBef>
                          <a:spcPts val="0"/>
                        </a:spcBef>
                        <a:spcAft>
                          <a:spcPts val="0"/>
                        </a:spcAft>
                      </a:pPr>
                      <a:r>
                        <a:rPr lang="en-GB" sz="1600" b="0" dirty="0">
                          <a:solidFill>
                            <a:schemeClr val="tx1"/>
                          </a:solidFill>
                          <a:effectLst/>
                          <a:latin typeface="+mn-lt"/>
                        </a:rPr>
                        <a:t>Airborne</a:t>
                      </a:r>
                      <a:r>
                        <a:rPr lang="en-GB" sz="1600" b="0" baseline="0" dirty="0">
                          <a:solidFill>
                            <a:schemeClr val="tx1"/>
                          </a:solidFill>
                          <a:effectLst/>
                          <a:latin typeface="+mn-lt"/>
                        </a:rPr>
                        <a:t> </a:t>
                      </a:r>
                      <a:endParaRPr lang="en-GB" sz="1600" b="0" dirty="0">
                        <a:solidFill>
                          <a:schemeClr val="tx1"/>
                        </a:solidFill>
                        <a:effectLst/>
                        <a:latin typeface="+mn-lt"/>
                      </a:endParaRPr>
                    </a:p>
                  </a:txBody>
                  <a:tcPr anchor="ctr"/>
                </a:tc>
                <a:tc>
                  <a:txBody>
                    <a:bodyPr/>
                    <a:lstStyle/>
                    <a:p>
                      <a:pPr marL="0" marR="0" algn="ctr">
                        <a:spcBef>
                          <a:spcPts val="0"/>
                        </a:spcBef>
                        <a:spcAft>
                          <a:spcPts val="0"/>
                        </a:spcAft>
                      </a:pPr>
                      <a:r>
                        <a:rPr lang="en-GB" sz="1600" b="0" dirty="0">
                          <a:solidFill>
                            <a:schemeClr val="tx1"/>
                          </a:solidFill>
                          <a:effectLst/>
                          <a:latin typeface="+mn-lt"/>
                        </a:rPr>
                        <a:t>Remove infected leaf litter. Clean all tools, vehicles and footwear.</a:t>
                      </a:r>
                    </a:p>
                  </a:txBody>
                  <a:tcPr anchor="ctr"/>
                </a:tc>
                <a:tc>
                  <a:txBody>
                    <a:bodyPr/>
                    <a:lstStyle/>
                    <a:p>
                      <a:pPr marL="0" marR="0" algn="ctr">
                        <a:spcBef>
                          <a:spcPts val="0"/>
                        </a:spcBef>
                        <a:spcAft>
                          <a:spcPts val="0"/>
                        </a:spcAft>
                      </a:pPr>
                      <a:r>
                        <a:rPr lang="en-GB" sz="1600" b="0" dirty="0">
                          <a:solidFill>
                            <a:schemeClr val="tx1"/>
                          </a:solidFill>
                          <a:effectLst/>
                          <a:latin typeface="+mn-lt"/>
                        </a:rPr>
                        <a:t>Fungus</a:t>
                      </a:r>
                    </a:p>
                  </a:txBody>
                  <a:tcPr anchor="ctr"/>
                </a:tc>
                <a:extLst>
                  <a:ext uri="{0D108BD9-81ED-4DB2-BD59-A6C34878D82A}">
                    <a16:rowId xmlns:a16="http://schemas.microsoft.com/office/drawing/2014/main" val="10002"/>
                  </a:ext>
                </a:extLst>
              </a:tr>
              <a:tr h="828000">
                <a:tc>
                  <a:txBody>
                    <a:bodyPr/>
                    <a:lstStyle/>
                    <a:p>
                      <a:pPr marL="0" marR="0" algn="ctr">
                        <a:spcBef>
                          <a:spcPts val="0"/>
                        </a:spcBef>
                        <a:spcAft>
                          <a:spcPts val="0"/>
                        </a:spcAft>
                      </a:pPr>
                      <a:r>
                        <a:rPr lang="en-GB" sz="1800" b="0" dirty="0">
                          <a:solidFill>
                            <a:schemeClr val="tx1"/>
                          </a:solidFill>
                          <a:effectLst/>
                          <a:latin typeface="+mn-lt"/>
                        </a:rPr>
                        <a:t>Cholera</a:t>
                      </a:r>
                    </a:p>
                  </a:txBody>
                  <a:tcPr anchor="ctr"/>
                </a:tc>
                <a:tc>
                  <a:txBody>
                    <a:bodyPr/>
                    <a:lstStyle/>
                    <a:p>
                      <a:pPr marL="0" marR="0" algn="ctr">
                        <a:spcBef>
                          <a:spcPts val="0"/>
                        </a:spcBef>
                        <a:spcAft>
                          <a:spcPts val="0"/>
                        </a:spcAft>
                      </a:pPr>
                      <a:r>
                        <a:rPr lang="en-GB" sz="1600" b="0" dirty="0">
                          <a:solidFill>
                            <a:schemeClr val="tx1"/>
                          </a:solidFill>
                          <a:effectLst/>
                          <a:latin typeface="+mn-lt"/>
                        </a:rPr>
                        <a:t>Diarrhoea</a:t>
                      </a:r>
                    </a:p>
                  </a:txBody>
                  <a:tcPr anchor="ctr"/>
                </a:tc>
                <a:tc>
                  <a:txBody>
                    <a:bodyPr/>
                    <a:lstStyle/>
                    <a:p>
                      <a:pPr marL="0" marR="0" algn="ctr">
                        <a:spcBef>
                          <a:spcPts val="0"/>
                        </a:spcBef>
                        <a:spcAft>
                          <a:spcPts val="0"/>
                        </a:spcAft>
                      </a:pPr>
                      <a:r>
                        <a:rPr lang="en-GB" sz="1600" b="0" dirty="0">
                          <a:solidFill>
                            <a:schemeClr val="tx1"/>
                          </a:solidFill>
                          <a:effectLst/>
                          <a:latin typeface="+mn-lt"/>
                        </a:rPr>
                        <a:t>Water</a:t>
                      </a:r>
                      <a:r>
                        <a:rPr lang="en-GB" sz="1600" b="0" baseline="0" dirty="0">
                          <a:solidFill>
                            <a:schemeClr val="tx1"/>
                          </a:solidFill>
                          <a:effectLst/>
                          <a:latin typeface="+mn-lt"/>
                        </a:rPr>
                        <a:t>borne</a:t>
                      </a:r>
                      <a:endParaRPr lang="en-GB" sz="1600" b="0" dirty="0">
                        <a:solidFill>
                          <a:schemeClr val="tx1"/>
                        </a:solidFill>
                        <a:effectLst/>
                        <a:latin typeface="+mn-lt"/>
                      </a:endParaRPr>
                    </a:p>
                  </a:txBody>
                  <a:tcPr anchor="ctr"/>
                </a:tc>
                <a:tc>
                  <a:txBody>
                    <a:bodyPr/>
                    <a:lstStyle/>
                    <a:p>
                      <a:pPr marL="0" marR="0" algn="ctr">
                        <a:spcBef>
                          <a:spcPts val="0"/>
                        </a:spcBef>
                        <a:spcAft>
                          <a:spcPts val="0"/>
                        </a:spcAft>
                      </a:pPr>
                      <a:r>
                        <a:rPr lang="en-GB" sz="1600" b="0" dirty="0">
                          <a:solidFill>
                            <a:schemeClr val="tx1"/>
                          </a:solidFill>
                          <a:effectLst/>
                          <a:latin typeface="+mn-lt"/>
                        </a:rPr>
                        <a:t>Clean drinking water and  good hygiene</a:t>
                      </a:r>
                      <a:r>
                        <a:rPr lang="en-GB" sz="1600" b="0" baseline="0" dirty="0">
                          <a:solidFill>
                            <a:schemeClr val="tx1"/>
                          </a:solidFill>
                          <a:effectLst/>
                          <a:latin typeface="+mn-lt"/>
                        </a:rPr>
                        <a:t> and </a:t>
                      </a:r>
                      <a:r>
                        <a:rPr lang="en-GB" sz="1600" b="0" dirty="0">
                          <a:solidFill>
                            <a:schemeClr val="tx1"/>
                          </a:solidFill>
                          <a:effectLst/>
                          <a:latin typeface="+mn-lt"/>
                        </a:rPr>
                        <a:t>sanitation.</a:t>
                      </a:r>
                    </a:p>
                  </a:txBody>
                  <a:tcPr anchor="ctr"/>
                </a:tc>
                <a:tc>
                  <a:txBody>
                    <a:bodyPr/>
                    <a:lstStyle/>
                    <a:p>
                      <a:pPr marL="0" marR="0" algn="ctr">
                        <a:spcBef>
                          <a:spcPts val="0"/>
                        </a:spcBef>
                        <a:spcAft>
                          <a:spcPts val="0"/>
                        </a:spcAft>
                      </a:pPr>
                      <a:r>
                        <a:rPr lang="en-GB" sz="1600" b="0" dirty="0">
                          <a:solidFill>
                            <a:schemeClr val="tx1"/>
                          </a:solidFill>
                          <a:effectLst/>
                          <a:latin typeface="+mn-lt"/>
                        </a:rPr>
                        <a:t>Bacteria</a:t>
                      </a:r>
                    </a:p>
                  </a:txBody>
                  <a:tcPr anchor="ctr"/>
                </a:tc>
                <a:extLst>
                  <a:ext uri="{0D108BD9-81ED-4DB2-BD59-A6C34878D82A}">
                    <a16:rowId xmlns:a16="http://schemas.microsoft.com/office/drawing/2014/main" val="10003"/>
                  </a:ext>
                </a:extLst>
              </a:tr>
              <a:tr h="828000">
                <a:tc>
                  <a:txBody>
                    <a:bodyPr/>
                    <a:lstStyle/>
                    <a:p>
                      <a:pPr marL="0" marR="0" algn="ctr">
                        <a:spcBef>
                          <a:spcPts val="0"/>
                        </a:spcBef>
                        <a:spcAft>
                          <a:spcPts val="0"/>
                        </a:spcAft>
                      </a:pPr>
                      <a:r>
                        <a:rPr lang="en-GB" sz="1800" b="0" dirty="0">
                          <a:solidFill>
                            <a:schemeClr val="tx1"/>
                          </a:solidFill>
                          <a:effectLst/>
                          <a:latin typeface="+mn-lt"/>
                        </a:rPr>
                        <a:t>Tuberculosis</a:t>
                      </a:r>
                    </a:p>
                  </a:txBody>
                  <a:tcPr anchor="ctr"/>
                </a:tc>
                <a:tc>
                  <a:txBody>
                    <a:bodyPr/>
                    <a:lstStyle/>
                    <a:p>
                      <a:pPr marL="0" marR="0" algn="ctr">
                        <a:spcBef>
                          <a:spcPts val="0"/>
                        </a:spcBef>
                        <a:spcAft>
                          <a:spcPts val="0"/>
                        </a:spcAft>
                      </a:pPr>
                      <a:r>
                        <a:rPr lang="en-GB" sz="1600" b="0" dirty="0">
                          <a:solidFill>
                            <a:schemeClr val="tx1"/>
                          </a:solidFill>
                          <a:effectLst/>
                          <a:latin typeface="+mn-lt"/>
                        </a:rPr>
                        <a:t>Lung damage</a:t>
                      </a:r>
                    </a:p>
                  </a:txBody>
                  <a:tcPr anchor="ctr"/>
                </a:tc>
                <a:tc>
                  <a:txBody>
                    <a:bodyPr/>
                    <a:lstStyle/>
                    <a:p>
                      <a:pPr marL="0" marR="0" algn="ctr">
                        <a:spcBef>
                          <a:spcPts val="0"/>
                        </a:spcBef>
                        <a:spcAft>
                          <a:spcPts val="0"/>
                        </a:spcAft>
                      </a:pPr>
                      <a:r>
                        <a:rPr lang="en-GB" sz="1600" b="0" dirty="0">
                          <a:solidFill>
                            <a:schemeClr val="tx1"/>
                          </a:solidFill>
                          <a:effectLst/>
                          <a:latin typeface="+mn-lt"/>
                        </a:rPr>
                        <a:t>Airborne</a:t>
                      </a:r>
                    </a:p>
                  </a:txBody>
                  <a:tcPr anchor="ctr"/>
                </a:tc>
                <a:tc>
                  <a:txBody>
                    <a:bodyPr/>
                    <a:lstStyle/>
                    <a:p>
                      <a:pPr marL="0" marR="0" algn="ctr">
                        <a:spcBef>
                          <a:spcPts val="0"/>
                        </a:spcBef>
                        <a:spcAft>
                          <a:spcPts val="0"/>
                        </a:spcAft>
                      </a:pPr>
                      <a:r>
                        <a:rPr lang="en-GB" sz="1600" b="0" dirty="0">
                          <a:solidFill>
                            <a:schemeClr val="tx1"/>
                          </a:solidFill>
                          <a:effectLst/>
                          <a:latin typeface="+mn-lt"/>
                        </a:rPr>
                        <a:t>Vaccination programme.</a:t>
                      </a:r>
                      <a:r>
                        <a:rPr lang="en-GB" sz="1600" b="0" baseline="0" dirty="0">
                          <a:solidFill>
                            <a:schemeClr val="tx1"/>
                          </a:solidFill>
                          <a:effectLst/>
                          <a:latin typeface="+mn-lt"/>
                        </a:rPr>
                        <a:t> </a:t>
                      </a:r>
                    </a:p>
                    <a:p>
                      <a:pPr marL="0" marR="0" algn="ctr">
                        <a:spcBef>
                          <a:spcPts val="0"/>
                        </a:spcBef>
                        <a:spcAft>
                          <a:spcPts val="0"/>
                        </a:spcAft>
                      </a:pPr>
                      <a:r>
                        <a:rPr lang="en-GB" sz="1600" b="0" baseline="0" dirty="0">
                          <a:solidFill>
                            <a:schemeClr val="tx1"/>
                          </a:solidFill>
                          <a:effectLst/>
                          <a:latin typeface="+mn-lt"/>
                        </a:rPr>
                        <a:t>Treat infection with antibiotics.</a:t>
                      </a:r>
                      <a:endParaRPr lang="en-GB" sz="1600" b="0" dirty="0">
                        <a:solidFill>
                          <a:schemeClr val="tx1"/>
                        </a:solidFill>
                        <a:effectLst/>
                        <a:latin typeface="+mn-lt"/>
                      </a:endParaRPr>
                    </a:p>
                  </a:txBody>
                  <a:tcPr anchor="ctr"/>
                </a:tc>
                <a:tc>
                  <a:txBody>
                    <a:bodyPr/>
                    <a:lstStyle/>
                    <a:p>
                      <a:pPr marL="0" marR="0" algn="ctr">
                        <a:spcBef>
                          <a:spcPts val="0"/>
                        </a:spcBef>
                        <a:spcAft>
                          <a:spcPts val="0"/>
                        </a:spcAft>
                      </a:pPr>
                      <a:r>
                        <a:rPr lang="en-GB" sz="1600" b="0" dirty="0">
                          <a:solidFill>
                            <a:schemeClr val="tx1"/>
                          </a:solidFill>
                          <a:effectLst/>
                          <a:latin typeface="+mn-lt"/>
                        </a:rPr>
                        <a:t>Bacteria</a:t>
                      </a:r>
                    </a:p>
                  </a:txBody>
                  <a:tcPr anchor="ctr"/>
                </a:tc>
                <a:extLst>
                  <a:ext uri="{0D108BD9-81ED-4DB2-BD59-A6C34878D82A}">
                    <a16:rowId xmlns:a16="http://schemas.microsoft.com/office/drawing/2014/main" val="10004"/>
                  </a:ext>
                </a:extLst>
              </a:tr>
              <a:tr h="828000">
                <a:tc>
                  <a:txBody>
                    <a:bodyPr/>
                    <a:lstStyle/>
                    <a:p>
                      <a:pPr marL="0" marR="0" algn="ctr">
                        <a:spcBef>
                          <a:spcPts val="0"/>
                        </a:spcBef>
                        <a:spcAft>
                          <a:spcPts val="0"/>
                        </a:spcAft>
                      </a:pPr>
                      <a:r>
                        <a:rPr lang="en-GB" sz="1800" b="0" dirty="0">
                          <a:solidFill>
                            <a:schemeClr val="tx1"/>
                          </a:solidFill>
                          <a:effectLst/>
                          <a:latin typeface="+mn-lt"/>
                        </a:rPr>
                        <a:t>HIV</a:t>
                      </a:r>
                    </a:p>
                  </a:txBody>
                  <a:tcPr anchor="ctr"/>
                </a:tc>
                <a:tc>
                  <a:txBody>
                    <a:bodyPr/>
                    <a:lstStyle/>
                    <a:p>
                      <a:pPr marL="0" marR="0" algn="ctr">
                        <a:spcBef>
                          <a:spcPts val="0"/>
                        </a:spcBef>
                        <a:spcAft>
                          <a:spcPts val="0"/>
                        </a:spcAft>
                      </a:pPr>
                      <a:r>
                        <a:rPr lang="en-GB" sz="1600" b="0" dirty="0">
                          <a:solidFill>
                            <a:schemeClr val="tx1"/>
                          </a:solidFill>
                          <a:effectLst/>
                          <a:latin typeface="+mn-lt"/>
                        </a:rPr>
                        <a:t>Flu</a:t>
                      </a:r>
                      <a:r>
                        <a:rPr lang="en-GB" sz="1600" b="0" baseline="0" dirty="0">
                          <a:solidFill>
                            <a:schemeClr val="tx1"/>
                          </a:solidFill>
                          <a:effectLst/>
                          <a:latin typeface="+mn-lt"/>
                        </a:rPr>
                        <a:t> like illness</a:t>
                      </a:r>
                      <a:endParaRPr lang="en-GB" sz="1600" b="0" dirty="0">
                        <a:solidFill>
                          <a:schemeClr val="tx1"/>
                        </a:solidFill>
                        <a:effectLst/>
                        <a:latin typeface="+mn-lt"/>
                      </a:endParaRPr>
                    </a:p>
                  </a:txBody>
                  <a:tcPr anchor="ctr"/>
                </a:tc>
                <a:tc>
                  <a:txBody>
                    <a:bodyPr/>
                    <a:lstStyle/>
                    <a:p>
                      <a:pPr marL="0" marR="0" algn="ctr">
                        <a:spcBef>
                          <a:spcPts val="0"/>
                        </a:spcBef>
                        <a:spcAft>
                          <a:spcPts val="0"/>
                        </a:spcAft>
                      </a:pPr>
                      <a:r>
                        <a:rPr lang="en-GB" sz="1600" b="0" dirty="0">
                          <a:solidFill>
                            <a:schemeClr val="tx1"/>
                          </a:solidFill>
                          <a:effectLst/>
                          <a:latin typeface="+mn-lt"/>
                        </a:rPr>
                        <a:t>Sexual contact or bodily fluids</a:t>
                      </a:r>
                      <a:r>
                        <a:rPr lang="en-GB" sz="1600" b="0" baseline="0" dirty="0">
                          <a:solidFill>
                            <a:schemeClr val="tx1"/>
                          </a:solidFill>
                          <a:effectLst/>
                          <a:latin typeface="+mn-lt"/>
                        </a:rPr>
                        <a:t>. Direct contact.</a:t>
                      </a:r>
                      <a:endParaRPr lang="en-GB" sz="1600" b="0" dirty="0">
                        <a:solidFill>
                          <a:schemeClr val="tx1"/>
                        </a:solidFill>
                        <a:effectLst/>
                        <a:latin typeface="+mn-lt"/>
                      </a:endParaRPr>
                    </a:p>
                  </a:txBody>
                  <a:tcPr anchor="ctr"/>
                </a:tc>
                <a:tc>
                  <a:txBody>
                    <a:bodyPr/>
                    <a:lstStyle/>
                    <a:p>
                      <a:pPr marL="0" marR="0" algn="ctr">
                        <a:spcBef>
                          <a:spcPts val="0"/>
                        </a:spcBef>
                        <a:spcAft>
                          <a:spcPts val="0"/>
                        </a:spcAft>
                      </a:pPr>
                      <a:r>
                        <a:rPr lang="en-GB" sz="1600" b="0" baseline="0" dirty="0">
                          <a:solidFill>
                            <a:schemeClr val="tx1"/>
                          </a:solidFill>
                          <a:effectLst/>
                          <a:latin typeface="+mn-lt"/>
                        </a:rPr>
                        <a:t>Use of condoms / clean needles.  </a:t>
                      </a:r>
                    </a:p>
                    <a:p>
                      <a:pPr marL="0" marR="0" algn="ctr">
                        <a:spcBef>
                          <a:spcPts val="0"/>
                        </a:spcBef>
                        <a:spcAft>
                          <a:spcPts val="0"/>
                        </a:spcAft>
                      </a:pPr>
                      <a:r>
                        <a:rPr lang="en-GB" sz="1600" b="0" baseline="0" dirty="0">
                          <a:solidFill>
                            <a:schemeClr val="tx1"/>
                          </a:solidFill>
                          <a:effectLst/>
                          <a:latin typeface="+mn-lt"/>
                        </a:rPr>
                        <a:t>Treat infection with antiretroviral drugs.</a:t>
                      </a:r>
                      <a:endParaRPr lang="en-GB" sz="1600" b="0"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Virus</a:t>
                      </a:r>
                    </a:p>
                  </a:txBody>
                  <a:tcPr anchor="ctr"/>
                </a:tc>
                <a:extLst>
                  <a:ext uri="{0D108BD9-81ED-4DB2-BD59-A6C34878D82A}">
                    <a16:rowId xmlns:a16="http://schemas.microsoft.com/office/drawing/2014/main" val="10005"/>
                  </a:ext>
                </a:extLst>
              </a:tr>
              <a:tr h="828000">
                <a:tc>
                  <a:txBody>
                    <a:bodyPr/>
                    <a:lstStyle/>
                    <a:p>
                      <a:pPr marL="0" marR="0" algn="ctr">
                        <a:spcBef>
                          <a:spcPts val="0"/>
                        </a:spcBef>
                        <a:spcAft>
                          <a:spcPts val="0"/>
                        </a:spcAft>
                      </a:pPr>
                      <a:r>
                        <a:rPr lang="en-GB" sz="1800" b="0" dirty="0">
                          <a:solidFill>
                            <a:schemeClr val="tx1"/>
                          </a:solidFill>
                          <a:effectLst/>
                          <a:latin typeface="+mn-lt"/>
                        </a:rPr>
                        <a:t>Ebola </a:t>
                      </a:r>
                      <a:r>
                        <a:rPr lang="en-GB" sz="1800" b="0" i="1" dirty="0">
                          <a:solidFill>
                            <a:schemeClr val="tx1"/>
                          </a:solidFill>
                          <a:effectLst/>
                          <a:latin typeface="+mn-lt"/>
                        </a:rPr>
                        <a:t>(biology</a:t>
                      </a:r>
                      <a:r>
                        <a:rPr lang="en-GB" sz="1800" b="0" i="1" baseline="0" dirty="0">
                          <a:solidFill>
                            <a:schemeClr val="tx1"/>
                          </a:solidFill>
                          <a:effectLst/>
                          <a:latin typeface="+mn-lt"/>
                        </a:rPr>
                        <a:t> only)</a:t>
                      </a:r>
                      <a:endParaRPr lang="en-GB" sz="1800" b="0" i="1" dirty="0">
                        <a:solidFill>
                          <a:schemeClr val="tx1"/>
                        </a:solidFill>
                        <a:effectLst/>
                        <a:latin typeface="+mn-lt"/>
                      </a:endParaRPr>
                    </a:p>
                  </a:txBody>
                  <a:tcPr anchor="ctr"/>
                </a:tc>
                <a:tc>
                  <a:txBody>
                    <a:bodyPr/>
                    <a:lstStyle/>
                    <a:p>
                      <a:pPr marL="0" marR="0" algn="ctr">
                        <a:spcBef>
                          <a:spcPts val="0"/>
                        </a:spcBef>
                        <a:spcAft>
                          <a:spcPts val="0"/>
                        </a:spcAft>
                      </a:pPr>
                      <a:r>
                        <a:rPr lang="en-GB" sz="1600" b="0" dirty="0">
                          <a:solidFill>
                            <a:schemeClr val="tx1"/>
                          </a:solidFill>
                          <a:effectLst/>
                          <a:latin typeface="+mn-lt"/>
                        </a:rPr>
                        <a:t>Haemorrhagic fever</a:t>
                      </a:r>
                    </a:p>
                  </a:txBody>
                  <a:tcPr anchor="ctr"/>
                </a:tc>
                <a:tc>
                  <a:txBody>
                    <a:bodyPr/>
                    <a:lstStyle/>
                    <a:p>
                      <a:pPr marL="0" marR="0" algn="ctr">
                        <a:spcBef>
                          <a:spcPts val="0"/>
                        </a:spcBef>
                        <a:spcAft>
                          <a:spcPts val="0"/>
                        </a:spcAft>
                      </a:pPr>
                      <a:r>
                        <a:rPr lang="en-GB" sz="1600" b="0" dirty="0">
                          <a:solidFill>
                            <a:schemeClr val="tx1"/>
                          </a:solidFill>
                          <a:effectLst/>
                          <a:latin typeface="+mn-lt"/>
                        </a:rPr>
                        <a:t>Bodily fluid - direct contact</a:t>
                      </a:r>
                    </a:p>
                  </a:txBody>
                  <a:tcPr anchor="ctr"/>
                </a:tc>
                <a:tc>
                  <a:txBody>
                    <a:bodyPr/>
                    <a:lstStyle/>
                    <a:p>
                      <a:pPr marL="0" marR="0" algn="ctr">
                        <a:spcBef>
                          <a:spcPts val="0"/>
                        </a:spcBef>
                        <a:spcAft>
                          <a:spcPts val="0"/>
                        </a:spcAft>
                      </a:pPr>
                      <a:r>
                        <a:rPr lang="en-GB" sz="1600" b="0" dirty="0">
                          <a:solidFill>
                            <a:schemeClr val="tx1"/>
                          </a:solidFill>
                          <a:effectLst/>
                          <a:latin typeface="+mn-lt"/>
                        </a:rPr>
                        <a:t>Avoid</a:t>
                      </a:r>
                      <a:r>
                        <a:rPr lang="en-GB" sz="1600" b="0" baseline="0" dirty="0">
                          <a:solidFill>
                            <a:schemeClr val="tx1"/>
                          </a:solidFill>
                          <a:effectLst/>
                          <a:latin typeface="+mn-lt"/>
                        </a:rPr>
                        <a:t> contact with people infected with Ebola. </a:t>
                      </a:r>
                      <a:endParaRPr lang="en-GB" sz="1600" b="0" dirty="0">
                        <a:solidFill>
                          <a:schemeClr val="tx1"/>
                        </a:solidFill>
                        <a:effectLst/>
                        <a:latin typeface="+mn-lt"/>
                      </a:endParaRPr>
                    </a:p>
                    <a:p>
                      <a:pPr marL="0" marR="0" algn="ctr">
                        <a:spcBef>
                          <a:spcPts val="0"/>
                        </a:spcBef>
                        <a:spcAft>
                          <a:spcPts val="0"/>
                        </a:spcAft>
                      </a:pPr>
                      <a:endParaRPr lang="en-GB" sz="1600" b="0"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Virus</a:t>
                      </a:r>
                    </a:p>
                  </a:txBody>
                  <a:tcPr anchor="ctr"/>
                </a:tc>
                <a:extLst>
                  <a:ext uri="{0D108BD9-81ED-4DB2-BD59-A6C34878D82A}">
                    <a16:rowId xmlns:a16="http://schemas.microsoft.com/office/drawing/2014/main" val="10006"/>
                  </a:ext>
                </a:extLst>
              </a:tr>
            </a:tbl>
          </a:graphicData>
        </a:graphic>
      </p:graphicFrame>
      <p:sp>
        <p:nvSpPr>
          <p:cNvPr id="4" name="Title 1"/>
          <p:cNvSpPr>
            <a:spLocks noGrp="1"/>
          </p:cNvSpPr>
          <p:nvPr>
            <p:ph type="ctrTitle"/>
          </p:nvPr>
        </p:nvSpPr>
        <p:spPr>
          <a:xfrm>
            <a:off x="611188" y="34925"/>
            <a:ext cx="8532812" cy="657225"/>
          </a:xfrm>
        </p:spPr>
        <p:txBody>
          <a:bodyPr>
            <a:noAutofit/>
          </a:bodyPr>
          <a:lstStyle/>
          <a:p>
            <a:pPr marL="342900" lvl="1" algn="r" defTabSz="342900" rtl="0">
              <a:spcBef>
                <a:spcPct val="20000"/>
              </a:spcBef>
              <a:defRPr/>
            </a:pPr>
            <a:r>
              <a:rPr kumimoji="0" lang="en-US" sz="2000" b="1" i="0" u="none" strike="noStrike" kern="1200" cap="none" spc="0" normalizeH="0" baseline="0" noProof="0" dirty="0">
                <a:ln>
                  <a:noFill/>
                </a:ln>
                <a:solidFill>
                  <a:schemeClr val="accent6"/>
                </a:solidFill>
                <a:effectLst/>
                <a:uLnTx/>
                <a:uFillTx/>
                <a:latin typeface="Calibri"/>
                <a:ea typeface=""/>
                <a:cs typeface="News Gothic MT"/>
              </a:rPr>
              <a:t>Health, disease and</a:t>
            </a:r>
            <a:r>
              <a:rPr kumimoji="0" lang="en-US" sz="2000" b="1" i="0" u="none" strike="noStrike" kern="1200" cap="none" spc="0" normalizeH="0" noProof="0" dirty="0">
                <a:ln>
                  <a:noFill/>
                </a:ln>
                <a:solidFill>
                  <a:schemeClr val="accent6"/>
                </a:solidFill>
                <a:effectLst/>
                <a:uLnTx/>
                <a:uFillTx/>
                <a:latin typeface="Calibri"/>
                <a:ea typeface=""/>
                <a:cs typeface="News Gothic MT"/>
              </a:rPr>
              <a:t> the development of medicines part 1- </a:t>
            </a:r>
            <a:r>
              <a:rPr kumimoji="0" lang="en-US" b="1" i="0" u="none" strike="noStrike" kern="1200" cap="none" spc="0" normalizeH="0" noProof="0" dirty="0">
                <a:ln>
                  <a:noFill/>
                </a:ln>
                <a:solidFill>
                  <a:schemeClr val="accent6"/>
                </a:solidFill>
                <a:effectLst/>
                <a:uLnTx/>
                <a:uFillTx/>
                <a:latin typeface="Calibri"/>
                <a:ea typeface=""/>
                <a:cs typeface="News Gothic MT"/>
              </a:rPr>
              <a:t>Health and disease </a:t>
            </a:r>
            <a:endParaRPr kumimoji="0" lang="en-US" b="1" i="0" u="none" strike="noStrike" kern="1200" cap="none" spc="0" normalizeH="0" baseline="0" noProof="0" dirty="0">
              <a:ln>
                <a:noFill/>
              </a:ln>
              <a:solidFill>
                <a:schemeClr val="accent6"/>
              </a:solidFill>
              <a:effectLst/>
              <a:uLnTx/>
              <a:uFillTx/>
              <a:latin typeface="Calibri"/>
              <a:ea typeface=""/>
              <a:cs typeface="News Gothic MT"/>
            </a:endParaRPr>
          </a:p>
        </p:txBody>
      </p:sp>
    </p:spTree>
    <p:extLst>
      <p:ext uri="{BB962C8B-B14F-4D97-AF65-F5344CB8AC3E}">
        <p14:creationId xmlns:p14="http://schemas.microsoft.com/office/powerpoint/2010/main" val="1368381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611188" y="34925"/>
            <a:ext cx="8532812" cy="657225"/>
          </a:xfrm>
        </p:spPr>
        <p:txBody>
          <a:bodyPr>
            <a:noAutofit/>
          </a:bodyPr>
          <a:lstStyle/>
          <a:p>
            <a:pPr marL="342900" lvl="1" algn="r" defTabSz="342900" rtl="0">
              <a:spcBef>
                <a:spcPct val="20000"/>
              </a:spcBef>
              <a:defRPr/>
            </a:pPr>
            <a:r>
              <a:rPr kumimoji="0" lang="en-US" sz="2000" b="1" i="0" u="none" strike="noStrike" kern="1200" cap="none" spc="0" normalizeH="0" baseline="0" noProof="0" dirty="0">
                <a:ln>
                  <a:noFill/>
                </a:ln>
                <a:solidFill>
                  <a:schemeClr val="accent6"/>
                </a:solidFill>
                <a:effectLst/>
                <a:uLnTx/>
                <a:uFillTx/>
                <a:latin typeface="Calibri"/>
                <a:ea typeface=""/>
                <a:cs typeface="News Gothic MT"/>
              </a:rPr>
              <a:t>Health, disease and</a:t>
            </a:r>
            <a:r>
              <a:rPr kumimoji="0" lang="en-US" sz="2000" b="1" i="0" u="none" strike="noStrike" kern="1200" cap="none" spc="0" normalizeH="0" noProof="0" dirty="0">
                <a:ln>
                  <a:noFill/>
                </a:ln>
                <a:solidFill>
                  <a:schemeClr val="accent6"/>
                </a:solidFill>
                <a:effectLst/>
                <a:uLnTx/>
                <a:uFillTx/>
                <a:latin typeface="Calibri"/>
                <a:ea typeface=""/>
                <a:cs typeface="News Gothic MT"/>
              </a:rPr>
              <a:t> the development of medicines part 1- </a:t>
            </a:r>
            <a:r>
              <a:rPr lang="en-US" b="1" kern="1200" dirty="0">
                <a:solidFill>
                  <a:schemeClr val="accent6"/>
                </a:solidFill>
                <a:latin typeface="Calibri"/>
                <a:ea typeface=""/>
                <a:cs typeface="News Gothic MT"/>
              </a:rPr>
              <a:t>Lifecycle of a virus (Biology)</a:t>
            </a:r>
            <a:r>
              <a:rPr kumimoji="0" lang="en-US" b="1" i="0" u="none" strike="noStrike" kern="1200" cap="none" spc="0" normalizeH="0" noProof="0" dirty="0">
                <a:ln>
                  <a:noFill/>
                </a:ln>
                <a:solidFill>
                  <a:schemeClr val="accent6"/>
                </a:solidFill>
                <a:effectLst/>
                <a:uLnTx/>
                <a:uFillTx/>
                <a:latin typeface="Calibri"/>
                <a:ea typeface=""/>
                <a:cs typeface="News Gothic MT"/>
              </a:rPr>
              <a:t> </a:t>
            </a:r>
            <a:endParaRPr kumimoji="0" lang="en-US" b="1" i="0" u="none" strike="noStrike" kern="1200" cap="none" spc="0" normalizeH="0" baseline="0" noProof="0" dirty="0">
              <a:ln>
                <a:noFill/>
              </a:ln>
              <a:solidFill>
                <a:schemeClr val="accent6"/>
              </a:solidFill>
              <a:effectLst/>
              <a:uLnTx/>
              <a:uFillTx/>
              <a:latin typeface="Calibri"/>
              <a:ea typeface=""/>
              <a:cs typeface="News Gothic MT"/>
            </a:endParaRPr>
          </a:p>
        </p:txBody>
      </p:sp>
      <p:pic>
        <p:nvPicPr>
          <p:cNvPr id="171010" name="Picture 2"/>
          <p:cNvPicPr>
            <a:picLocks noChangeAspect="1" noChangeArrowheads="1"/>
          </p:cNvPicPr>
          <p:nvPr/>
        </p:nvPicPr>
        <p:blipFill>
          <a:blip r:embed="rId2" cstate="print"/>
          <a:srcRect/>
          <a:stretch>
            <a:fillRect/>
          </a:stretch>
        </p:blipFill>
        <p:spPr bwMode="auto">
          <a:xfrm>
            <a:off x="0" y="1153344"/>
            <a:ext cx="9144000" cy="5516016"/>
          </a:xfrm>
          <a:prstGeom prst="rect">
            <a:avLst/>
          </a:prstGeom>
          <a:noFill/>
          <a:ln w="9525">
            <a:noFill/>
            <a:miter lim="800000"/>
            <a:headEnd/>
            <a:tailEnd/>
          </a:ln>
        </p:spPr>
      </p:pic>
      <p:sp>
        <p:nvSpPr>
          <p:cNvPr id="5" name="Rectangle 4"/>
          <p:cNvSpPr/>
          <p:nvPr/>
        </p:nvSpPr>
        <p:spPr>
          <a:xfrm>
            <a:off x="179512" y="724634"/>
            <a:ext cx="8640960" cy="400110"/>
          </a:xfrm>
          <a:prstGeom prst="rect">
            <a:avLst/>
          </a:prstGeom>
          <a:solidFill>
            <a:schemeClr val="accent6">
              <a:lumMod val="20000"/>
              <a:lumOff val="80000"/>
            </a:schemeClr>
          </a:solidFill>
          <a:ln>
            <a:solidFill>
              <a:schemeClr val="accent6">
                <a:lumMod val="75000"/>
              </a:schemeClr>
            </a:solidFill>
          </a:ln>
        </p:spPr>
        <p:txBody>
          <a:bodyPr wrap="square">
            <a:spAutoFit/>
          </a:bodyPr>
          <a:lstStyle/>
          <a:p>
            <a:pPr algn="ctr"/>
            <a:r>
              <a:rPr lang="en-GB" sz="2000" dirty="0"/>
              <a:t>Viruses are not living organisms and cannot reproduce without a host cell. </a:t>
            </a:r>
          </a:p>
        </p:txBody>
      </p:sp>
    </p:spTree>
    <p:extLst>
      <p:ext uri="{BB962C8B-B14F-4D97-AF65-F5344CB8AC3E}">
        <p14:creationId xmlns:p14="http://schemas.microsoft.com/office/powerpoint/2010/main" val="1368381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9512" y="764704"/>
            <a:ext cx="8712968" cy="923330"/>
          </a:xfrm>
          <a:prstGeom prst="rect">
            <a:avLst/>
          </a:prstGeom>
          <a:noFill/>
        </p:spPr>
        <p:txBody>
          <a:bodyPr wrap="square" rtlCol="0">
            <a:spAutoFit/>
          </a:bodyPr>
          <a:lstStyle/>
          <a:p>
            <a:endParaRPr lang="en-GB" dirty="0"/>
          </a:p>
          <a:p>
            <a:endParaRPr lang="en-GB" dirty="0"/>
          </a:p>
          <a:p>
            <a:endParaRPr lang="en-GB" dirty="0"/>
          </a:p>
        </p:txBody>
      </p:sp>
      <p:sp>
        <p:nvSpPr>
          <p:cNvPr id="11" name="Oval 10"/>
          <p:cNvSpPr/>
          <p:nvPr/>
        </p:nvSpPr>
        <p:spPr>
          <a:xfrm>
            <a:off x="6804248" y="5373216"/>
            <a:ext cx="1296144" cy="216024"/>
          </a:xfrm>
          <a:prstGeom prst="ellipse">
            <a:avLst/>
          </a:prstGeom>
          <a:no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p:cNvSpPr txBox="1"/>
          <p:nvPr/>
        </p:nvSpPr>
        <p:spPr>
          <a:xfrm>
            <a:off x="107504" y="692696"/>
            <a:ext cx="5112568" cy="7602081"/>
          </a:xfrm>
          <a:prstGeom prst="rect">
            <a:avLst/>
          </a:prstGeom>
          <a:noFill/>
        </p:spPr>
        <p:txBody>
          <a:bodyPr wrap="square" rtlCol="0">
            <a:spAutoFit/>
          </a:bodyPr>
          <a:lstStyle/>
          <a:p>
            <a:r>
              <a:rPr lang="en-GB" b="1" dirty="0">
                <a:solidFill>
                  <a:schemeClr val="accent6">
                    <a:lumMod val="75000"/>
                  </a:schemeClr>
                </a:solidFill>
              </a:rPr>
              <a:t>Sexually transmitted infections </a:t>
            </a:r>
            <a:r>
              <a:rPr lang="en-GB" dirty="0"/>
              <a:t>(STI) are passed from one person to another through </a:t>
            </a:r>
            <a:r>
              <a:rPr lang="en-GB" b="1" dirty="0">
                <a:solidFill>
                  <a:schemeClr val="accent6">
                    <a:lumMod val="75000"/>
                  </a:schemeClr>
                </a:solidFill>
              </a:rPr>
              <a:t>unprotected sex </a:t>
            </a:r>
            <a:r>
              <a:rPr lang="en-GB" dirty="0"/>
              <a:t>or </a:t>
            </a:r>
            <a:r>
              <a:rPr lang="en-GB" b="1" dirty="0">
                <a:solidFill>
                  <a:schemeClr val="accent6">
                    <a:lumMod val="75000"/>
                  </a:schemeClr>
                </a:solidFill>
              </a:rPr>
              <a:t>genital contact</a:t>
            </a:r>
            <a:r>
              <a:rPr lang="en-GB" dirty="0"/>
              <a:t>. </a:t>
            </a:r>
            <a:r>
              <a:rPr lang="en-GB" b="1" dirty="0">
                <a:solidFill>
                  <a:schemeClr val="accent6">
                    <a:lumMod val="75000"/>
                  </a:schemeClr>
                </a:solidFill>
              </a:rPr>
              <a:t>HIV </a:t>
            </a:r>
            <a:r>
              <a:rPr lang="en-GB" dirty="0"/>
              <a:t>is</a:t>
            </a:r>
            <a:r>
              <a:rPr lang="en-GB" b="1" dirty="0">
                <a:solidFill>
                  <a:schemeClr val="accent6">
                    <a:lumMod val="75000"/>
                  </a:schemeClr>
                </a:solidFill>
              </a:rPr>
              <a:t> </a:t>
            </a:r>
            <a:r>
              <a:rPr lang="en-GB" dirty="0"/>
              <a:t>an STI which is spread via infected </a:t>
            </a:r>
            <a:r>
              <a:rPr lang="en-GB" b="1" dirty="0">
                <a:solidFill>
                  <a:schemeClr val="accent6">
                    <a:lumMod val="75000"/>
                  </a:schemeClr>
                </a:solidFill>
              </a:rPr>
              <a:t>bodily fluids</a:t>
            </a:r>
            <a:r>
              <a:rPr lang="en-GB" dirty="0"/>
              <a:t>. Spread can be reduced by wearing a </a:t>
            </a:r>
            <a:r>
              <a:rPr lang="en-GB" b="1" dirty="0">
                <a:solidFill>
                  <a:schemeClr val="accent6">
                    <a:lumMod val="75000"/>
                  </a:schemeClr>
                </a:solidFill>
              </a:rPr>
              <a:t>condom</a:t>
            </a:r>
            <a:r>
              <a:rPr lang="en-GB" dirty="0"/>
              <a:t>, not sharing needles if a drug user and use of medication to prevent an infected person passing on the STI to another e.g. a mother to her unborn child.</a:t>
            </a:r>
          </a:p>
          <a:p>
            <a:r>
              <a:rPr lang="en-GB" b="1" dirty="0">
                <a:solidFill>
                  <a:schemeClr val="accent6">
                    <a:lumMod val="75000"/>
                  </a:schemeClr>
                </a:solidFill>
              </a:rPr>
              <a:t>Chlamydia</a:t>
            </a:r>
            <a:r>
              <a:rPr lang="en-GB" dirty="0"/>
              <a:t> is the most common STI in the UK. It is a </a:t>
            </a:r>
            <a:r>
              <a:rPr lang="en-GB" b="1" dirty="0">
                <a:solidFill>
                  <a:schemeClr val="accent6">
                    <a:lumMod val="75000"/>
                  </a:schemeClr>
                </a:solidFill>
              </a:rPr>
              <a:t>bacterial</a:t>
            </a:r>
            <a:r>
              <a:rPr lang="en-GB" dirty="0"/>
              <a:t> infection. The bacteria are spread through infected </a:t>
            </a:r>
            <a:r>
              <a:rPr lang="en-GB" b="1" dirty="0">
                <a:solidFill>
                  <a:schemeClr val="accent6">
                    <a:lumMod val="75000"/>
                  </a:schemeClr>
                </a:solidFill>
              </a:rPr>
              <a:t>bodily fluids</a:t>
            </a:r>
            <a:r>
              <a:rPr lang="en-GB" dirty="0"/>
              <a:t>. To </a:t>
            </a:r>
            <a:r>
              <a:rPr lang="en-GB" b="1" dirty="0">
                <a:solidFill>
                  <a:schemeClr val="accent6">
                    <a:lumMod val="75000"/>
                  </a:schemeClr>
                </a:solidFill>
              </a:rPr>
              <a:t>reduce </a:t>
            </a:r>
            <a:r>
              <a:rPr lang="en-GB" dirty="0"/>
              <a:t>the chance of catching Chlamydia, people should use </a:t>
            </a:r>
            <a:r>
              <a:rPr lang="en-GB" b="1" dirty="0">
                <a:solidFill>
                  <a:schemeClr val="accent6">
                    <a:lumMod val="75000"/>
                  </a:schemeClr>
                </a:solidFill>
              </a:rPr>
              <a:t>barrier methods of contraception </a:t>
            </a:r>
            <a:r>
              <a:rPr lang="en-GB" dirty="0"/>
              <a:t>such as a condom.</a:t>
            </a:r>
          </a:p>
          <a:p>
            <a:r>
              <a:rPr lang="en-GB" dirty="0"/>
              <a:t>Most people have no symptoms and so do not know they are infected. In</a:t>
            </a:r>
            <a:r>
              <a:rPr lang="en-GB" b="1" dirty="0">
                <a:solidFill>
                  <a:schemeClr val="accent6">
                    <a:lumMod val="75000"/>
                  </a:schemeClr>
                </a:solidFill>
              </a:rPr>
              <a:t> women</a:t>
            </a:r>
            <a:r>
              <a:rPr lang="en-GB" dirty="0"/>
              <a:t>, Chlamydia can cause </a:t>
            </a:r>
            <a:r>
              <a:rPr lang="en-GB" b="1" dirty="0">
                <a:solidFill>
                  <a:schemeClr val="accent6">
                    <a:lumMod val="75000"/>
                  </a:schemeClr>
                </a:solidFill>
              </a:rPr>
              <a:t>pain</a:t>
            </a:r>
            <a:r>
              <a:rPr lang="en-GB" dirty="0"/>
              <a:t> or a </a:t>
            </a:r>
            <a:r>
              <a:rPr lang="en-GB" b="1" dirty="0">
                <a:solidFill>
                  <a:schemeClr val="accent6">
                    <a:lumMod val="75000"/>
                  </a:schemeClr>
                </a:solidFill>
              </a:rPr>
              <a:t>burning sensation </a:t>
            </a:r>
            <a:r>
              <a:rPr lang="en-GB" dirty="0"/>
              <a:t>when </a:t>
            </a:r>
            <a:r>
              <a:rPr lang="en-GB" b="1" dirty="0">
                <a:solidFill>
                  <a:schemeClr val="accent6">
                    <a:lumMod val="75000"/>
                  </a:schemeClr>
                </a:solidFill>
              </a:rPr>
              <a:t>urinating</a:t>
            </a:r>
            <a:r>
              <a:rPr lang="en-GB" dirty="0"/>
              <a:t>, vaginal </a:t>
            </a:r>
            <a:r>
              <a:rPr lang="en-GB" b="1" dirty="0">
                <a:solidFill>
                  <a:schemeClr val="accent6">
                    <a:lumMod val="75000"/>
                  </a:schemeClr>
                </a:solidFill>
              </a:rPr>
              <a:t>discharge</a:t>
            </a:r>
            <a:r>
              <a:rPr lang="en-GB" dirty="0"/>
              <a:t>, </a:t>
            </a:r>
            <a:r>
              <a:rPr lang="en-GB" b="1" dirty="0">
                <a:solidFill>
                  <a:schemeClr val="accent6">
                    <a:lumMod val="75000"/>
                  </a:schemeClr>
                </a:solidFill>
              </a:rPr>
              <a:t>pain</a:t>
            </a:r>
            <a:r>
              <a:rPr lang="en-GB" dirty="0"/>
              <a:t> in the lower abdomen and </a:t>
            </a:r>
            <a:r>
              <a:rPr lang="en-GB" b="1" dirty="0">
                <a:solidFill>
                  <a:schemeClr val="accent6">
                    <a:lumMod val="75000"/>
                  </a:schemeClr>
                </a:solidFill>
              </a:rPr>
              <a:t>heavy periods</a:t>
            </a:r>
            <a:r>
              <a:rPr lang="en-GB" dirty="0"/>
              <a:t>.</a:t>
            </a:r>
          </a:p>
          <a:p>
            <a:r>
              <a:rPr lang="en-GB" dirty="0"/>
              <a:t>In </a:t>
            </a:r>
            <a:r>
              <a:rPr lang="en-GB" b="1" dirty="0">
                <a:solidFill>
                  <a:schemeClr val="accent6">
                    <a:lumMod val="75000"/>
                  </a:schemeClr>
                </a:solidFill>
              </a:rPr>
              <a:t>men</a:t>
            </a:r>
            <a:r>
              <a:rPr lang="en-GB" dirty="0"/>
              <a:t>, Chlamydia can cause pain or a </a:t>
            </a:r>
            <a:r>
              <a:rPr lang="en-GB" b="1" dirty="0">
                <a:solidFill>
                  <a:schemeClr val="accent6">
                    <a:lumMod val="75000"/>
                  </a:schemeClr>
                </a:solidFill>
              </a:rPr>
              <a:t>burning sensation </a:t>
            </a:r>
            <a:r>
              <a:rPr lang="en-GB" dirty="0"/>
              <a:t>when </a:t>
            </a:r>
            <a:r>
              <a:rPr lang="en-GB" b="1" dirty="0">
                <a:solidFill>
                  <a:schemeClr val="accent6">
                    <a:lumMod val="75000"/>
                  </a:schemeClr>
                </a:solidFill>
              </a:rPr>
              <a:t>urinating</a:t>
            </a:r>
            <a:r>
              <a:rPr lang="en-GB" dirty="0"/>
              <a:t>, a </a:t>
            </a:r>
            <a:r>
              <a:rPr lang="en-GB" b="1" dirty="0">
                <a:solidFill>
                  <a:schemeClr val="accent6">
                    <a:lumMod val="75000"/>
                  </a:schemeClr>
                </a:solidFill>
              </a:rPr>
              <a:t>discharge</a:t>
            </a:r>
            <a:r>
              <a:rPr lang="en-GB" dirty="0"/>
              <a:t> from the tip of the penis and </a:t>
            </a:r>
            <a:r>
              <a:rPr lang="en-GB" b="1" dirty="0">
                <a:solidFill>
                  <a:schemeClr val="accent6">
                    <a:lumMod val="75000"/>
                  </a:schemeClr>
                </a:solidFill>
              </a:rPr>
              <a:t>pain</a:t>
            </a:r>
            <a:r>
              <a:rPr lang="en-GB" dirty="0"/>
              <a:t> in the </a:t>
            </a:r>
            <a:r>
              <a:rPr lang="en-GB" b="1" dirty="0">
                <a:solidFill>
                  <a:schemeClr val="accent6">
                    <a:lumMod val="75000"/>
                  </a:schemeClr>
                </a:solidFill>
              </a:rPr>
              <a:t>testicles</a:t>
            </a:r>
            <a:r>
              <a:rPr lang="en-GB" dirty="0"/>
              <a:t>.  </a:t>
            </a:r>
          </a:p>
          <a:p>
            <a:endParaRPr lang="en-GB" dirty="0"/>
          </a:p>
          <a:p>
            <a:endParaRPr lang="en-GB" sz="1000" dirty="0"/>
          </a:p>
          <a:p>
            <a:endParaRPr lang="en-GB" dirty="0"/>
          </a:p>
          <a:p>
            <a:endParaRPr lang="en-GB" dirty="0"/>
          </a:p>
          <a:p>
            <a:endParaRPr lang="en-GB" dirty="0"/>
          </a:p>
          <a:p>
            <a:endParaRPr lang="en-GB" dirty="0"/>
          </a:p>
        </p:txBody>
      </p:sp>
      <p:sp>
        <p:nvSpPr>
          <p:cNvPr id="8" name="Title 1"/>
          <p:cNvSpPr txBox="1">
            <a:spLocks/>
          </p:cNvSpPr>
          <p:nvPr/>
        </p:nvSpPr>
        <p:spPr>
          <a:xfrm>
            <a:off x="611188" y="34925"/>
            <a:ext cx="8532812" cy="65722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a:ln>
                  <a:noFill/>
                </a:ln>
                <a:solidFill>
                  <a:schemeClr val="accent6"/>
                </a:solidFill>
                <a:effectLst/>
                <a:uLnTx/>
                <a:uFillTx/>
                <a:latin typeface="Calibri"/>
                <a:ea typeface=""/>
                <a:cs typeface="News Gothic MT"/>
              </a:rPr>
              <a:t>Health, disease and the development of medicines part 1- </a:t>
            </a:r>
            <a:r>
              <a:rPr kumimoji="0" lang="en-US" sz="1800" b="1" i="0" u="none" strike="noStrike" kern="1200" cap="none" spc="0" normalizeH="0" baseline="0" noProof="0" dirty="0">
                <a:ln>
                  <a:noFill/>
                </a:ln>
                <a:solidFill>
                  <a:schemeClr val="accent6"/>
                </a:solidFill>
                <a:effectLst/>
                <a:uLnTx/>
                <a:uFillTx/>
                <a:latin typeface="Calibri"/>
                <a:ea typeface=""/>
                <a:cs typeface="News Gothic MT"/>
              </a:rPr>
              <a:t>Health and disease </a:t>
            </a:r>
          </a:p>
        </p:txBody>
      </p:sp>
      <p:pic>
        <p:nvPicPr>
          <p:cNvPr id="116738" name="Picture 2" descr="https://media.defense.gov/2015/Apr/28/2001044117/-1/-1/0/150427-F-YG475-002.JPG"/>
          <p:cNvPicPr>
            <a:picLocks noChangeAspect="1" noChangeArrowheads="1"/>
          </p:cNvPicPr>
          <p:nvPr/>
        </p:nvPicPr>
        <p:blipFill>
          <a:blip r:embed="rId3" cstate="print"/>
          <a:srcRect/>
          <a:stretch>
            <a:fillRect/>
          </a:stretch>
        </p:blipFill>
        <p:spPr bwMode="auto">
          <a:xfrm>
            <a:off x="5292080" y="764704"/>
            <a:ext cx="3681038" cy="2525242"/>
          </a:xfrm>
          <a:prstGeom prst="rect">
            <a:avLst/>
          </a:prstGeom>
          <a:noFill/>
        </p:spPr>
      </p:pic>
      <p:sp>
        <p:nvSpPr>
          <p:cNvPr id="9" name="Rectangle 8"/>
          <p:cNvSpPr/>
          <p:nvPr/>
        </p:nvSpPr>
        <p:spPr>
          <a:xfrm>
            <a:off x="5292080" y="3356992"/>
            <a:ext cx="3672408" cy="2739211"/>
          </a:xfrm>
          <a:prstGeom prst="rect">
            <a:avLst/>
          </a:prstGeom>
          <a:solidFill>
            <a:schemeClr val="accent6">
              <a:lumMod val="20000"/>
              <a:lumOff val="80000"/>
            </a:schemeClr>
          </a:solidFill>
          <a:ln>
            <a:solidFill>
              <a:schemeClr val="accent6">
                <a:lumMod val="75000"/>
              </a:schemeClr>
            </a:solidFill>
          </a:ln>
        </p:spPr>
        <p:txBody>
          <a:bodyPr wrap="square">
            <a:spAutoFit/>
          </a:bodyPr>
          <a:lstStyle/>
          <a:p>
            <a:r>
              <a:rPr lang="en-GB" dirty="0"/>
              <a:t>Chlamydia can be </a:t>
            </a:r>
            <a:r>
              <a:rPr lang="en-GB" b="1" dirty="0">
                <a:solidFill>
                  <a:schemeClr val="accent6">
                    <a:lumMod val="75000"/>
                  </a:schemeClr>
                </a:solidFill>
              </a:rPr>
              <a:t>detected </a:t>
            </a:r>
            <a:r>
              <a:rPr lang="en-GB" dirty="0"/>
              <a:t>using a </a:t>
            </a:r>
            <a:r>
              <a:rPr lang="en-GB" b="1" dirty="0">
                <a:solidFill>
                  <a:schemeClr val="accent6">
                    <a:lumMod val="75000"/>
                  </a:schemeClr>
                </a:solidFill>
              </a:rPr>
              <a:t>urine test </a:t>
            </a:r>
            <a:r>
              <a:rPr lang="en-GB" dirty="0"/>
              <a:t>or a </a:t>
            </a:r>
            <a:r>
              <a:rPr lang="en-GB" b="1" dirty="0">
                <a:solidFill>
                  <a:schemeClr val="accent6">
                    <a:lumMod val="75000"/>
                  </a:schemeClr>
                </a:solidFill>
              </a:rPr>
              <a:t>swab</a:t>
            </a:r>
            <a:r>
              <a:rPr lang="en-GB" dirty="0"/>
              <a:t> of the affected area. It can be </a:t>
            </a:r>
            <a:r>
              <a:rPr lang="en-GB" b="1" dirty="0">
                <a:solidFill>
                  <a:schemeClr val="accent6">
                    <a:lumMod val="75000"/>
                  </a:schemeClr>
                </a:solidFill>
              </a:rPr>
              <a:t>treated with antibiotics</a:t>
            </a:r>
            <a:r>
              <a:rPr lang="en-GB" dirty="0"/>
              <a:t>. Chlamydia can be passed by an infected pregnant woman to her unborn baby.</a:t>
            </a:r>
          </a:p>
          <a:p>
            <a:endParaRPr lang="en-GB" sz="1000" dirty="0"/>
          </a:p>
          <a:p>
            <a:r>
              <a:rPr lang="en-GB" dirty="0"/>
              <a:t>If left</a:t>
            </a:r>
            <a:r>
              <a:rPr lang="en-GB" b="1" dirty="0">
                <a:solidFill>
                  <a:schemeClr val="accent6">
                    <a:lumMod val="75000"/>
                  </a:schemeClr>
                </a:solidFill>
              </a:rPr>
              <a:t> untreated</a:t>
            </a:r>
            <a:r>
              <a:rPr lang="en-GB" dirty="0"/>
              <a:t>, Chlamydia can cause </a:t>
            </a:r>
            <a:r>
              <a:rPr lang="en-GB" b="1" dirty="0">
                <a:solidFill>
                  <a:schemeClr val="accent6">
                    <a:lumMod val="75000"/>
                  </a:schemeClr>
                </a:solidFill>
              </a:rPr>
              <a:t>long term health problems </a:t>
            </a:r>
            <a:r>
              <a:rPr lang="en-GB" dirty="0"/>
              <a:t>and infertility.</a:t>
            </a:r>
          </a:p>
        </p:txBody>
      </p:sp>
    </p:spTree>
    <p:extLst>
      <p:ext uri="{BB962C8B-B14F-4D97-AF65-F5344CB8AC3E}">
        <p14:creationId xmlns:p14="http://schemas.microsoft.com/office/powerpoint/2010/main" val="111330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3970318"/>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endParaRPr lang="en-GB" dirty="0"/>
          </a:p>
          <a:p>
            <a:r>
              <a:rPr lang="en-GB" sz="3600" b="1" dirty="0">
                <a:solidFill>
                  <a:schemeClr val="tx1">
                    <a:lumMod val="50000"/>
                    <a:lumOff val="50000"/>
                  </a:schemeClr>
                </a:solidFill>
              </a:rPr>
              <a:t>Health and disease</a:t>
            </a:r>
          </a:p>
          <a:p>
            <a:r>
              <a:rPr lang="en-GB" sz="3600" b="1" dirty="0">
                <a:solidFill>
                  <a:schemeClr val="tx1">
                    <a:lumMod val="50000"/>
                    <a:lumOff val="50000"/>
                  </a:schemeClr>
                </a:solidFill>
              </a:rPr>
              <a:t>Part 1</a:t>
            </a:r>
          </a:p>
          <a:p>
            <a:endParaRPr lang="en-GB" sz="3600" b="1" dirty="0">
              <a:solidFill>
                <a:schemeClr val="tx1">
                  <a:lumMod val="50000"/>
                  <a:lumOff val="50000"/>
                </a:schemeClr>
              </a:solidFill>
            </a:endParaRPr>
          </a:p>
          <a:p>
            <a:endParaRPr lang="en-GB" dirty="0"/>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4211960" y="886544"/>
            <a:ext cx="4914900" cy="5638800"/>
          </a:xfrm>
          <a:prstGeom prst="rect">
            <a:avLst/>
          </a:prstGeom>
        </p:spPr>
      </p:pic>
      <p:sp>
        <p:nvSpPr>
          <p:cNvPr id="6" name="Rectangle 5"/>
          <p:cNvSpPr/>
          <p:nvPr/>
        </p:nvSpPr>
        <p:spPr>
          <a:xfrm>
            <a:off x="-396552" y="4005064"/>
            <a:ext cx="4572000" cy="1920526"/>
          </a:xfrm>
          <a:prstGeom prst="rect">
            <a:avLst/>
          </a:prstGeom>
        </p:spPr>
        <p:txBody>
          <a:bodyPr>
            <a:spAutoFit/>
          </a:bodyPr>
          <a:lstStyle/>
          <a:p>
            <a:pPr marL="685800" lvl="1" indent="-342900">
              <a:lnSpc>
                <a:spcPct val="110000"/>
              </a:lnSpc>
              <a:buFont typeface="Arial" charset="0"/>
              <a:buChar char="•"/>
            </a:pPr>
            <a:r>
              <a:rPr lang="en-US" b="1" dirty="0">
                <a:solidFill>
                  <a:schemeClr val="bg1">
                    <a:lumMod val="50000"/>
                  </a:schemeClr>
                </a:solidFill>
              </a:rPr>
              <a:t>Definition of health</a:t>
            </a:r>
          </a:p>
          <a:p>
            <a:pPr marL="685800" lvl="1" indent="-342900">
              <a:lnSpc>
                <a:spcPct val="110000"/>
              </a:lnSpc>
              <a:buFont typeface="Arial" charset="0"/>
              <a:buChar char="•"/>
            </a:pPr>
            <a:r>
              <a:rPr lang="en-US" b="1" dirty="0">
                <a:solidFill>
                  <a:schemeClr val="bg1">
                    <a:lumMod val="50000"/>
                  </a:schemeClr>
                </a:solidFill>
              </a:rPr>
              <a:t>Difference between communicable and non-communicable diseases</a:t>
            </a:r>
          </a:p>
          <a:p>
            <a:pPr marL="685800" lvl="1" indent="-342900">
              <a:lnSpc>
                <a:spcPct val="110000"/>
              </a:lnSpc>
              <a:buFont typeface="Arial" charset="0"/>
              <a:buChar char="•"/>
            </a:pPr>
            <a:r>
              <a:rPr lang="en-US" b="1" dirty="0">
                <a:solidFill>
                  <a:schemeClr val="bg1">
                    <a:lumMod val="50000"/>
                  </a:schemeClr>
                </a:solidFill>
              </a:rPr>
              <a:t>Common infections, pathogens and how they are spread</a:t>
            </a:r>
          </a:p>
          <a:p>
            <a:pPr marL="685800" lvl="1" indent="-342900">
              <a:lnSpc>
                <a:spcPct val="110000"/>
              </a:lnSpc>
              <a:buFont typeface="Arial" charset="0"/>
              <a:buChar char="•"/>
            </a:pPr>
            <a:r>
              <a:rPr lang="en-US" b="1" dirty="0">
                <a:solidFill>
                  <a:schemeClr val="bg1">
                    <a:lumMod val="50000"/>
                  </a:schemeClr>
                </a:solidFill>
              </a:rPr>
              <a:t>Lifecycle of a virus (biology)</a:t>
            </a:r>
          </a:p>
        </p:txBody>
      </p:sp>
    </p:spTree>
    <p:extLst>
      <p:ext uri="{BB962C8B-B14F-4D97-AF65-F5344CB8AC3E}">
        <p14:creationId xmlns:p14="http://schemas.microsoft.com/office/powerpoint/2010/main" val="994288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264903138"/>
              </p:ext>
            </p:extLst>
          </p:nvPr>
        </p:nvGraphicFramePr>
        <p:xfrm>
          <a:off x="179512" y="1556792"/>
          <a:ext cx="8784977" cy="4719120"/>
        </p:xfrm>
        <a:graphic>
          <a:graphicData uri="http://schemas.openxmlformats.org/drawingml/2006/table">
            <a:tbl>
              <a:tblPr>
                <a:tableStyleId>{5940675A-B579-460E-94D1-54222C63F5DA}</a:tableStyleId>
              </a:tblPr>
              <a:tblGrid>
                <a:gridCol w="1550289">
                  <a:extLst>
                    <a:ext uri="{9D8B030D-6E8A-4147-A177-3AD203B41FA5}">
                      <a16:colId xmlns:a16="http://schemas.microsoft.com/office/drawing/2014/main" val="20000"/>
                    </a:ext>
                  </a:extLst>
                </a:gridCol>
                <a:gridCol w="1550289">
                  <a:extLst>
                    <a:ext uri="{9D8B030D-6E8A-4147-A177-3AD203B41FA5}">
                      <a16:colId xmlns:a16="http://schemas.microsoft.com/office/drawing/2014/main" val="20001"/>
                    </a:ext>
                  </a:extLst>
                </a:gridCol>
                <a:gridCol w="1808671">
                  <a:extLst>
                    <a:ext uri="{9D8B030D-6E8A-4147-A177-3AD203B41FA5}">
                      <a16:colId xmlns:a16="http://schemas.microsoft.com/office/drawing/2014/main" val="20002"/>
                    </a:ext>
                  </a:extLst>
                </a:gridCol>
                <a:gridCol w="2723599">
                  <a:extLst>
                    <a:ext uri="{9D8B030D-6E8A-4147-A177-3AD203B41FA5}">
                      <a16:colId xmlns:a16="http://schemas.microsoft.com/office/drawing/2014/main" val="20003"/>
                    </a:ext>
                  </a:extLst>
                </a:gridCol>
                <a:gridCol w="1152129">
                  <a:extLst>
                    <a:ext uri="{9D8B030D-6E8A-4147-A177-3AD203B41FA5}">
                      <a16:colId xmlns:a16="http://schemas.microsoft.com/office/drawing/2014/main" val="20004"/>
                    </a:ext>
                  </a:extLst>
                </a:gridCol>
              </a:tblGrid>
              <a:tr h="216024">
                <a:tc>
                  <a:txBody>
                    <a:bodyPr/>
                    <a:lstStyle/>
                    <a:p>
                      <a:pPr marL="0" marR="0" algn="ctr">
                        <a:spcBef>
                          <a:spcPts val="0"/>
                        </a:spcBef>
                        <a:spcAft>
                          <a:spcPts val="0"/>
                        </a:spcAft>
                      </a:pPr>
                      <a:r>
                        <a:rPr lang="en-GB" sz="1600" b="1" dirty="0">
                          <a:effectLst/>
                        </a:rPr>
                        <a:t>Disease</a:t>
                      </a:r>
                      <a:endParaRPr lang="en-GB" sz="1600" b="1" dirty="0">
                        <a:solidFill>
                          <a:schemeClr val="tx1"/>
                        </a:solidFill>
                        <a:effectLst/>
                        <a:latin typeface="+mn-lt"/>
                      </a:endParaRPr>
                    </a:p>
                  </a:txBody>
                  <a:tcPr anchor="ctr">
                    <a:solidFill>
                      <a:schemeClr val="accent6"/>
                    </a:solidFill>
                  </a:tcPr>
                </a:tc>
                <a:tc>
                  <a:txBody>
                    <a:bodyPr/>
                    <a:lstStyle/>
                    <a:p>
                      <a:pPr marL="0" marR="0" algn="ctr">
                        <a:spcBef>
                          <a:spcPts val="0"/>
                        </a:spcBef>
                        <a:spcAft>
                          <a:spcPts val="0"/>
                        </a:spcAft>
                      </a:pPr>
                      <a:r>
                        <a:rPr lang="en-GB" sz="1600" b="1" dirty="0">
                          <a:effectLst/>
                        </a:rPr>
                        <a:t>Symptom</a:t>
                      </a:r>
                      <a:endParaRPr lang="en-GB" sz="1600" b="1" dirty="0">
                        <a:solidFill>
                          <a:schemeClr val="tx1"/>
                        </a:solidFill>
                        <a:effectLst/>
                        <a:latin typeface="+mn-lt"/>
                      </a:endParaRPr>
                    </a:p>
                  </a:txBody>
                  <a:tcPr anchor="ctr">
                    <a:solidFill>
                      <a:schemeClr val="accent6"/>
                    </a:solidFill>
                  </a:tcPr>
                </a:tc>
                <a:tc>
                  <a:txBody>
                    <a:bodyPr/>
                    <a:lstStyle/>
                    <a:p>
                      <a:pPr marL="0" marR="0" algn="ctr">
                        <a:spcBef>
                          <a:spcPts val="0"/>
                        </a:spcBef>
                        <a:spcAft>
                          <a:spcPts val="0"/>
                        </a:spcAft>
                      </a:pPr>
                      <a:r>
                        <a:rPr lang="en-GB" sz="1600" b="1" dirty="0">
                          <a:effectLst/>
                        </a:rPr>
                        <a:t>Method of transmission</a:t>
                      </a:r>
                      <a:endParaRPr lang="en-GB" sz="1600" b="1" dirty="0">
                        <a:solidFill>
                          <a:schemeClr val="tx1"/>
                        </a:solidFill>
                        <a:effectLst/>
                        <a:latin typeface="+mn-lt"/>
                      </a:endParaRPr>
                    </a:p>
                  </a:txBody>
                  <a:tcPr anchor="ctr">
                    <a:solidFill>
                      <a:schemeClr val="accent6"/>
                    </a:solidFill>
                  </a:tcPr>
                </a:tc>
                <a:tc>
                  <a:txBody>
                    <a:bodyPr/>
                    <a:lstStyle/>
                    <a:p>
                      <a:pPr marL="0" marR="0" algn="ctr">
                        <a:spcBef>
                          <a:spcPts val="0"/>
                        </a:spcBef>
                        <a:spcAft>
                          <a:spcPts val="0"/>
                        </a:spcAft>
                      </a:pPr>
                      <a:r>
                        <a:rPr lang="en-GB" sz="1600" b="1" dirty="0">
                          <a:effectLst/>
                        </a:rPr>
                        <a:t>Control spread of</a:t>
                      </a:r>
                      <a:r>
                        <a:rPr lang="en-GB" sz="1600" b="1" baseline="0" dirty="0">
                          <a:effectLst/>
                        </a:rPr>
                        <a:t> disease </a:t>
                      </a:r>
                      <a:r>
                        <a:rPr lang="en-GB" sz="1600" b="1" dirty="0">
                          <a:effectLst/>
                        </a:rPr>
                        <a:t>by:</a:t>
                      </a:r>
                      <a:endParaRPr lang="en-GB" sz="1600" b="1" dirty="0">
                        <a:solidFill>
                          <a:schemeClr val="tx1"/>
                        </a:solidFill>
                        <a:effectLst/>
                        <a:latin typeface="+mn-lt"/>
                      </a:endParaRPr>
                    </a:p>
                  </a:txBody>
                  <a:tcPr anchor="ctr">
                    <a:solidFill>
                      <a:schemeClr val="accent6"/>
                    </a:solidFill>
                  </a:tcPr>
                </a:tc>
                <a:tc>
                  <a:txBody>
                    <a:bodyPr/>
                    <a:lstStyle/>
                    <a:p>
                      <a:pPr marL="0" marR="0" algn="l">
                        <a:spcBef>
                          <a:spcPts val="0"/>
                        </a:spcBef>
                        <a:spcAft>
                          <a:spcPts val="0"/>
                        </a:spcAft>
                      </a:pPr>
                      <a:r>
                        <a:rPr lang="en-GB" sz="1600" b="1" dirty="0">
                          <a:effectLst/>
                        </a:rPr>
                        <a:t>Caused by:</a:t>
                      </a:r>
                      <a:endParaRPr lang="en-GB" sz="1600" b="1" dirty="0">
                        <a:solidFill>
                          <a:schemeClr val="tx1"/>
                        </a:solidFill>
                        <a:effectLst/>
                        <a:latin typeface="+mn-lt"/>
                      </a:endParaRPr>
                    </a:p>
                  </a:txBody>
                  <a:tcPr anchor="ctr">
                    <a:solidFill>
                      <a:schemeClr val="accent6"/>
                    </a:solidFill>
                  </a:tcPr>
                </a:tc>
                <a:extLst>
                  <a:ext uri="{0D108BD9-81ED-4DB2-BD59-A6C34878D82A}">
                    <a16:rowId xmlns:a16="http://schemas.microsoft.com/office/drawing/2014/main" val="10000"/>
                  </a:ext>
                </a:extLst>
              </a:tr>
              <a:tr h="828000">
                <a:tc>
                  <a:txBody>
                    <a:bodyPr/>
                    <a:lstStyle/>
                    <a:p>
                      <a:pPr marL="0" marR="0" algn="ctr">
                        <a:spcBef>
                          <a:spcPts val="0"/>
                        </a:spcBef>
                        <a:spcAft>
                          <a:spcPts val="0"/>
                        </a:spcAft>
                      </a:pPr>
                      <a:r>
                        <a:rPr lang="en-GB" sz="1800" b="0" dirty="0">
                          <a:effectLst/>
                        </a:rPr>
                        <a:t>Malaria</a:t>
                      </a:r>
                      <a:endParaRPr lang="en-GB" sz="1800" b="0" dirty="0">
                        <a:solidFill>
                          <a:schemeClr val="tx1"/>
                        </a:solidFill>
                        <a:effectLst/>
                        <a:latin typeface="+mn-lt"/>
                      </a:endParaRPr>
                    </a:p>
                  </a:txBody>
                  <a:tcPr anchor="ctr"/>
                </a:tc>
                <a:tc>
                  <a:txBody>
                    <a:bodyPr/>
                    <a:lstStyle/>
                    <a:p>
                      <a:pPr marL="0" marR="0" algn="ctr">
                        <a:spcBef>
                          <a:spcPts val="0"/>
                        </a:spcBef>
                        <a:spcAft>
                          <a:spcPts val="0"/>
                        </a:spcAft>
                      </a:pPr>
                      <a:r>
                        <a:rPr lang="en-GB" sz="1600" b="0" dirty="0">
                          <a:solidFill>
                            <a:schemeClr val="tx1"/>
                          </a:solidFill>
                          <a:effectLst/>
                          <a:latin typeface="+mn-lt"/>
                        </a:rPr>
                        <a:t>Recurrent</a:t>
                      </a:r>
                      <a:r>
                        <a:rPr lang="en-GB" sz="1600" b="0" baseline="0" dirty="0">
                          <a:solidFill>
                            <a:schemeClr val="tx1"/>
                          </a:solidFill>
                          <a:effectLst/>
                          <a:latin typeface="+mn-lt"/>
                        </a:rPr>
                        <a:t> fever</a:t>
                      </a:r>
                      <a:endParaRPr lang="en-GB" sz="1600" b="0" dirty="0">
                        <a:solidFill>
                          <a:schemeClr val="tx1"/>
                        </a:solidFill>
                        <a:effectLst/>
                        <a:latin typeface="+mn-lt"/>
                      </a:endParaRPr>
                    </a:p>
                  </a:txBody>
                  <a:tcPr anchor="ctr"/>
                </a:tc>
                <a:tc>
                  <a:txBody>
                    <a:bodyPr/>
                    <a:lstStyle/>
                    <a:p>
                      <a:pPr algn="ctr"/>
                      <a:endParaRPr lang="en-GB" sz="1600" b="0" dirty="0"/>
                    </a:p>
                  </a:txBody>
                  <a:tcPr anchor="ctr"/>
                </a:tc>
                <a:tc>
                  <a:txBody>
                    <a:bodyPr/>
                    <a:lstStyle/>
                    <a:p>
                      <a:pPr algn="ctr"/>
                      <a:r>
                        <a:rPr lang="en-GB" sz="1600" b="0" dirty="0"/>
                        <a:t>Preventing breeding of mosquitoes or</a:t>
                      </a:r>
                      <a:r>
                        <a:rPr lang="en-GB" sz="1600" b="0" baseline="0" dirty="0"/>
                        <a:t> u</a:t>
                      </a:r>
                      <a:r>
                        <a:rPr lang="en-GB" sz="1600" b="0" dirty="0"/>
                        <a:t>se of a net to prevent being bitten.</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1"/>
                  </a:ext>
                </a:extLst>
              </a:tr>
              <a:tr h="828000">
                <a:tc>
                  <a:txBody>
                    <a:bodyPr/>
                    <a:lstStyle/>
                    <a:p>
                      <a:pPr marL="0" marR="0" algn="ctr">
                        <a:spcBef>
                          <a:spcPts val="0"/>
                        </a:spcBef>
                        <a:spcAft>
                          <a:spcPts val="0"/>
                        </a:spcAft>
                      </a:pPr>
                      <a:r>
                        <a:rPr lang="en-GB" sz="1800" b="0" dirty="0">
                          <a:solidFill>
                            <a:schemeClr val="tx1"/>
                          </a:solidFill>
                          <a:effectLst/>
                          <a:latin typeface="+mn-lt"/>
                        </a:rPr>
                        <a:t>Chalara ash dieback</a:t>
                      </a:r>
                    </a:p>
                  </a:txBody>
                  <a:tcPr anchor="ctr"/>
                </a:tc>
                <a:tc>
                  <a:txBody>
                    <a:bodyPr/>
                    <a:lstStyle/>
                    <a:p>
                      <a:pPr marL="0" marR="0" algn="ctr">
                        <a:spcBef>
                          <a:spcPts val="0"/>
                        </a:spcBef>
                        <a:spcAft>
                          <a:spcPts val="0"/>
                        </a:spcAft>
                      </a:pPr>
                      <a:r>
                        <a:rPr lang="en-GB" sz="1600" b="0" dirty="0">
                          <a:solidFill>
                            <a:schemeClr val="tx1"/>
                          </a:solidFill>
                          <a:effectLst/>
                          <a:latin typeface="+mn-lt"/>
                        </a:rPr>
                        <a:t>Leaf loss and bark lesions</a:t>
                      </a:r>
                    </a:p>
                  </a:txBody>
                  <a:tcPr anchor="ctr"/>
                </a:tc>
                <a:tc>
                  <a:txBody>
                    <a:bodyPr/>
                    <a:lstStyle/>
                    <a:p>
                      <a:pPr marL="0" marR="0" algn="ctr">
                        <a:spcBef>
                          <a:spcPts val="0"/>
                        </a:spcBef>
                        <a:spcAft>
                          <a:spcPts val="0"/>
                        </a:spcAft>
                      </a:pPr>
                      <a:r>
                        <a:rPr lang="en-GB" sz="1600" b="0" dirty="0">
                          <a:solidFill>
                            <a:schemeClr val="tx1"/>
                          </a:solidFill>
                          <a:effectLst/>
                          <a:latin typeface="+mn-lt"/>
                        </a:rPr>
                        <a:t>Airborne</a:t>
                      </a:r>
                      <a:r>
                        <a:rPr lang="en-GB" sz="1600" b="0" baseline="0" dirty="0">
                          <a:solidFill>
                            <a:schemeClr val="tx1"/>
                          </a:solidFill>
                          <a:effectLst/>
                          <a:latin typeface="+mn-lt"/>
                        </a:rPr>
                        <a:t> </a:t>
                      </a:r>
                      <a:endParaRPr lang="en-GB" sz="1600" b="0" dirty="0">
                        <a:solidFill>
                          <a:schemeClr val="tx1"/>
                        </a:solidFill>
                        <a:effectLst/>
                        <a:latin typeface="+mn-lt"/>
                      </a:endParaRPr>
                    </a:p>
                  </a:txBody>
                  <a:tcPr anchor="ctr"/>
                </a:tc>
                <a:tc>
                  <a:txBody>
                    <a:bodyPr/>
                    <a:lstStyle/>
                    <a:p>
                      <a:pPr marL="0" marR="0" algn="ctr">
                        <a:spcBef>
                          <a:spcPts val="0"/>
                        </a:spcBef>
                        <a:spcAft>
                          <a:spcPts val="0"/>
                        </a:spcAft>
                      </a:pPr>
                      <a:endParaRPr lang="en-GB" sz="1600" b="0" dirty="0">
                        <a:solidFill>
                          <a:schemeClr val="tx1"/>
                        </a:solidFill>
                        <a:effectLst/>
                        <a:latin typeface="+mn-lt"/>
                      </a:endParaRPr>
                    </a:p>
                  </a:txBody>
                  <a:tcPr anchor="ctr"/>
                </a:tc>
                <a:tc>
                  <a:txBody>
                    <a:bodyPr/>
                    <a:lstStyle/>
                    <a:p>
                      <a:pPr marL="0" marR="0" algn="ctr">
                        <a:spcBef>
                          <a:spcPts val="0"/>
                        </a:spcBef>
                        <a:spcAft>
                          <a:spcPts val="0"/>
                        </a:spcAft>
                      </a:pPr>
                      <a:r>
                        <a:rPr lang="en-GB" sz="1600" b="0" dirty="0">
                          <a:solidFill>
                            <a:schemeClr val="tx1"/>
                          </a:solidFill>
                          <a:effectLst/>
                          <a:latin typeface="+mn-lt"/>
                        </a:rPr>
                        <a:t>Fungus</a:t>
                      </a:r>
                    </a:p>
                  </a:txBody>
                  <a:tcPr anchor="ctr"/>
                </a:tc>
                <a:extLst>
                  <a:ext uri="{0D108BD9-81ED-4DB2-BD59-A6C34878D82A}">
                    <a16:rowId xmlns:a16="http://schemas.microsoft.com/office/drawing/2014/main" val="10002"/>
                  </a:ext>
                </a:extLst>
              </a:tr>
              <a:tr h="828000">
                <a:tc>
                  <a:txBody>
                    <a:bodyPr/>
                    <a:lstStyle/>
                    <a:p>
                      <a:pPr marL="0" marR="0" algn="ctr">
                        <a:spcBef>
                          <a:spcPts val="0"/>
                        </a:spcBef>
                        <a:spcAft>
                          <a:spcPts val="0"/>
                        </a:spcAft>
                      </a:pPr>
                      <a:r>
                        <a:rPr lang="en-GB" sz="1800" b="0" dirty="0">
                          <a:solidFill>
                            <a:schemeClr val="tx1"/>
                          </a:solidFill>
                          <a:effectLst/>
                          <a:latin typeface="+mn-lt"/>
                        </a:rPr>
                        <a:t>Cholera</a:t>
                      </a:r>
                    </a:p>
                  </a:txBody>
                  <a:tcPr anchor="ctr"/>
                </a:tc>
                <a:tc>
                  <a:txBody>
                    <a:bodyPr/>
                    <a:lstStyle/>
                    <a:p>
                      <a:pPr marL="0" marR="0" algn="ctr">
                        <a:spcBef>
                          <a:spcPts val="0"/>
                        </a:spcBef>
                        <a:spcAft>
                          <a:spcPts val="0"/>
                        </a:spcAft>
                      </a:pPr>
                      <a:r>
                        <a:rPr lang="en-GB" sz="1600" b="0" dirty="0">
                          <a:solidFill>
                            <a:schemeClr val="tx1"/>
                          </a:solidFill>
                          <a:effectLst/>
                          <a:latin typeface="+mn-lt"/>
                        </a:rPr>
                        <a:t>Diarrhoea</a:t>
                      </a:r>
                    </a:p>
                  </a:txBody>
                  <a:tcPr anchor="ctr"/>
                </a:tc>
                <a:tc>
                  <a:txBody>
                    <a:bodyPr/>
                    <a:lstStyle/>
                    <a:p>
                      <a:pPr marL="0" marR="0" algn="ctr">
                        <a:spcBef>
                          <a:spcPts val="0"/>
                        </a:spcBef>
                        <a:spcAft>
                          <a:spcPts val="0"/>
                        </a:spcAft>
                      </a:pPr>
                      <a:r>
                        <a:rPr lang="en-GB" sz="1600" b="0" dirty="0">
                          <a:solidFill>
                            <a:schemeClr val="tx1"/>
                          </a:solidFill>
                          <a:effectLst/>
                          <a:latin typeface="+mn-lt"/>
                        </a:rPr>
                        <a:t>Water</a:t>
                      </a:r>
                      <a:r>
                        <a:rPr lang="en-GB" sz="1600" b="0" baseline="0" dirty="0">
                          <a:solidFill>
                            <a:schemeClr val="tx1"/>
                          </a:solidFill>
                          <a:effectLst/>
                          <a:latin typeface="+mn-lt"/>
                        </a:rPr>
                        <a:t>borne</a:t>
                      </a:r>
                      <a:endParaRPr lang="en-GB" sz="1600" b="0" dirty="0">
                        <a:solidFill>
                          <a:schemeClr val="tx1"/>
                        </a:solidFill>
                        <a:effectLst/>
                        <a:latin typeface="+mn-lt"/>
                      </a:endParaRPr>
                    </a:p>
                  </a:txBody>
                  <a:tcPr anchor="ctr"/>
                </a:tc>
                <a:tc>
                  <a:txBody>
                    <a:bodyPr/>
                    <a:lstStyle/>
                    <a:p>
                      <a:pPr marL="0" marR="0" algn="ctr">
                        <a:spcBef>
                          <a:spcPts val="0"/>
                        </a:spcBef>
                        <a:spcAft>
                          <a:spcPts val="0"/>
                        </a:spcAft>
                      </a:pPr>
                      <a:endParaRPr lang="en-GB" sz="1600" b="0" dirty="0">
                        <a:solidFill>
                          <a:schemeClr val="tx1"/>
                        </a:solidFill>
                        <a:effectLst/>
                        <a:latin typeface="+mn-lt"/>
                      </a:endParaRPr>
                    </a:p>
                  </a:txBody>
                  <a:tcPr anchor="ctr"/>
                </a:tc>
                <a:tc>
                  <a:txBody>
                    <a:bodyPr/>
                    <a:lstStyle/>
                    <a:p>
                      <a:pPr marL="0" marR="0" algn="ctr">
                        <a:spcBef>
                          <a:spcPts val="0"/>
                        </a:spcBef>
                        <a:spcAft>
                          <a:spcPts val="0"/>
                        </a:spcAft>
                      </a:pPr>
                      <a:r>
                        <a:rPr lang="en-GB" sz="1600" b="0" dirty="0">
                          <a:solidFill>
                            <a:schemeClr val="tx1"/>
                          </a:solidFill>
                          <a:effectLst/>
                          <a:latin typeface="+mn-lt"/>
                        </a:rPr>
                        <a:t>Bacteria</a:t>
                      </a:r>
                    </a:p>
                  </a:txBody>
                  <a:tcPr anchor="ctr"/>
                </a:tc>
                <a:extLst>
                  <a:ext uri="{0D108BD9-81ED-4DB2-BD59-A6C34878D82A}">
                    <a16:rowId xmlns:a16="http://schemas.microsoft.com/office/drawing/2014/main" val="10003"/>
                  </a:ext>
                </a:extLst>
              </a:tr>
              <a:tr h="828000">
                <a:tc>
                  <a:txBody>
                    <a:bodyPr/>
                    <a:lstStyle/>
                    <a:p>
                      <a:pPr marL="0" marR="0" algn="ctr">
                        <a:spcBef>
                          <a:spcPts val="0"/>
                        </a:spcBef>
                        <a:spcAft>
                          <a:spcPts val="0"/>
                        </a:spcAft>
                      </a:pPr>
                      <a:r>
                        <a:rPr lang="en-GB" sz="1800" b="0" dirty="0">
                          <a:solidFill>
                            <a:schemeClr val="tx1"/>
                          </a:solidFill>
                          <a:effectLst/>
                          <a:latin typeface="+mn-lt"/>
                        </a:rPr>
                        <a:t>HIV</a:t>
                      </a:r>
                    </a:p>
                  </a:txBody>
                  <a:tcPr anchor="ctr"/>
                </a:tc>
                <a:tc>
                  <a:txBody>
                    <a:bodyPr/>
                    <a:lstStyle/>
                    <a:p>
                      <a:pPr marL="0" marR="0" algn="ctr">
                        <a:spcBef>
                          <a:spcPts val="0"/>
                        </a:spcBef>
                        <a:spcAft>
                          <a:spcPts val="0"/>
                        </a:spcAft>
                      </a:pPr>
                      <a:r>
                        <a:rPr lang="en-GB" sz="1600" b="0" dirty="0">
                          <a:solidFill>
                            <a:schemeClr val="tx1"/>
                          </a:solidFill>
                          <a:effectLst/>
                          <a:latin typeface="+mn-lt"/>
                        </a:rPr>
                        <a:t>Flu</a:t>
                      </a:r>
                      <a:r>
                        <a:rPr lang="en-GB" sz="1600" b="0" baseline="0" dirty="0">
                          <a:solidFill>
                            <a:schemeClr val="tx1"/>
                          </a:solidFill>
                          <a:effectLst/>
                          <a:latin typeface="+mn-lt"/>
                        </a:rPr>
                        <a:t> like illness</a:t>
                      </a:r>
                      <a:endParaRPr lang="en-GB" sz="1600" b="0" dirty="0">
                        <a:solidFill>
                          <a:schemeClr val="tx1"/>
                        </a:solidFill>
                        <a:effectLst/>
                        <a:latin typeface="+mn-lt"/>
                      </a:endParaRPr>
                    </a:p>
                  </a:txBody>
                  <a:tcPr anchor="ctr"/>
                </a:tc>
                <a:tc>
                  <a:txBody>
                    <a:bodyPr/>
                    <a:lstStyle/>
                    <a:p>
                      <a:pPr marL="0" marR="0" algn="ctr">
                        <a:spcBef>
                          <a:spcPts val="0"/>
                        </a:spcBef>
                        <a:spcAft>
                          <a:spcPts val="0"/>
                        </a:spcAft>
                      </a:pPr>
                      <a:endParaRPr lang="en-GB" sz="1600" b="0" dirty="0">
                        <a:solidFill>
                          <a:schemeClr val="tx1"/>
                        </a:solidFill>
                        <a:effectLst/>
                        <a:latin typeface="+mn-lt"/>
                      </a:endParaRPr>
                    </a:p>
                  </a:txBody>
                  <a:tcPr anchor="ctr"/>
                </a:tc>
                <a:tc>
                  <a:txBody>
                    <a:bodyPr/>
                    <a:lstStyle/>
                    <a:p>
                      <a:pPr marL="0" marR="0" algn="ctr">
                        <a:spcBef>
                          <a:spcPts val="0"/>
                        </a:spcBef>
                        <a:spcAft>
                          <a:spcPts val="0"/>
                        </a:spcAft>
                      </a:pPr>
                      <a:endParaRPr lang="en-GB" sz="1600" b="0"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Virus</a:t>
                      </a:r>
                    </a:p>
                  </a:txBody>
                  <a:tcPr anchor="ctr"/>
                </a:tc>
                <a:extLst>
                  <a:ext uri="{0D108BD9-81ED-4DB2-BD59-A6C34878D82A}">
                    <a16:rowId xmlns:a16="http://schemas.microsoft.com/office/drawing/2014/main" val="10004"/>
                  </a:ext>
                </a:extLst>
              </a:tr>
              <a:tr h="828000">
                <a:tc>
                  <a:txBody>
                    <a:bodyPr/>
                    <a:lstStyle/>
                    <a:p>
                      <a:pPr marL="0" marR="0" algn="ctr">
                        <a:spcBef>
                          <a:spcPts val="0"/>
                        </a:spcBef>
                        <a:spcAft>
                          <a:spcPts val="0"/>
                        </a:spcAft>
                      </a:pPr>
                      <a:r>
                        <a:rPr lang="en-GB" sz="1800" b="0" dirty="0">
                          <a:solidFill>
                            <a:schemeClr val="tx1"/>
                          </a:solidFill>
                          <a:effectLst/>
                          <a:latin typeface="+mn-lt"/>
                        </a:rPr>
                        <a:t>Ebola (biology only)</a:t>
                      </a:r>
                    </a:p>
                  </a:txBody>
                  <a:tcPr anchor="ctr"/>
                </a:tc>
                <a:tc>
                  <a:txBody>
                    <a:bodyPr/>
                    <a:lstStyle/>
                    <a:p>
                      <a:pPr marL="0" marR="0" algn="ctr">
                        <a:spcBef>
                          <a:spcPts val="0"/>
                        </a:spcBef>
                        <a:spcAft>
                          <a:spcPts val="0"/>
                        </a:spcAft>
                      </a:pPr>
                      <a:r>
                        <a:rPr lang="en-GB" sz="1600" b="0" dirty="0">
                          <a:solidFill>
                            <a:schemeClr val="tx1"/>
                          </a:solidFill>
                          <a:effectLst/>
                          <a:latin typeface="+mn-lt"/>
                        </a:rPr>
                        <a:t>Haemorrhagic fever</a:t>
                      </a:r>
                    </a:p>
                  </a:txBody>
                  <a:tcPr anchor="ctr"/>
                </a:tc>
                <a:tc>
                  <a:txBody>
                    <a:bodyPr/>
                    <a:lstStyle/>
                    <a:p>
                      <a:pPr marL="0" marR="0" algn="ctr">
                        <a:spcBef>
                          <a:spcPts val="0"/>
                        </a:spcBef>
                        <a:spcAft>
                          <a:spcPts val="0"/>
                        </a:spcAft>
                      </a:pPr>
                      <a:r>
                        <a:rPr lang="en-GB" sz="1600" b="0" dirty="0">
                          <a:solidFill>
                            <a:schemeClr val="tx1"/>
                          </a:solidFill>
                          <a:effectLst/>
                          <a:latin typeface="+mn-lt"/>
                        </a:rPr>
                        <a:t>Bodily fluid - direct contact</a:t>
                      </a:r>
                    </a:p>
                  </a:txBody>
                  <a:tcPr anchor="ctr"/>
                </a:tc>
                <a:tc>
                  <a:txBody>
                    <a:bodyPr/>
                    <a:lstStyle/>
                    <a:p>
                      <a:pPr marL="0" marR="0" algn="ctr">
                        <a:spcBef>
                          <a:spcPts val="0"/>
                        </a:spcBef>
                        <a:spcAft>
                          <a:spcPts val="0"/>
                        </a:spcAft>
                      </a:pPr>
                      <a:endParaRPr lang="en-GB" sz="1600" b="0" dirty="0">
                        <a:solidFill>
                          <a:schemeClr val="tx1"/>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1188640" y="0"/>
            <a:ext cx="10332640" cy="657041"/>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1800" b="1" i="0" u="none" strike="noStrike" kern="0" cap="none" spc="0" normalizeH="0" baseline="0" noProof="0" dirty="0">
                <a:ln>
                  <a:noFill/>
                </a:ln>
                <a:solidFill>
                  <a:schemeClr val="accent6"/>
                </a:solidFill>
                <a:effectLst/>
                <a:uLnTx/>
                <a:uFillTx/>
              </a:rPr>
              <a:t>Health, disease and the development of medicines part 1 – </a:t>
            </a:r>
            <a:r>
              <a:rPr kumimoji="0" lang="en-US" sz="18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8" name="TextBox 7"/>
          <p:cNvSpPr txBox="1"/>
          <p:nvPr/>
        </p:nvSpPr>
        <p:spPr>
          <a:xfrm>
            <a:off x="179512" y="764704"/>
            <a:ext cx="8712968" cy="369332"/>
          </a:xfrm>
          <a:prstGeom prst="rect">
            <a:avLst/>
          </a:prstGeom>
          <a:noFill/>
        </p:spPr>
        <p:txBody>
          <a:bodyPr wrap="square" rtlCol="0">
            <a:spAutoFit/>
          </a:bodyPr>
          <a:lstStyle/>
          <a:p>
            <a:r>
              <a:rPr lang="en-GB" dirty="0"/>
              <a:t>1. Complete the table by filling in the missing information.</a:t>
            </a:r>
          </a:p>
        </p:txBody>
      </p:sp>
    </p:spTree>
    <p:extLst>
      <p:ext uri="{BB962C8B-B14F-4D97-AF65-F5344CB8AC3E}">
        <p14:creationId xmlns:p14="http://schemas.microsoft.com/office/powerpoint/2010/main" val="1368381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5" name="TextBox 4"/>
          <p:cNvSpPr txBox="1"/>
          <p:nvPr/>
        </p:nvSpPr>
        <p:spPr>
          <a:xfrm>
            <a:off x="149087" y="729783"/>
            <a:ext cx="8915400" cy="9510296"/>
          </a:xfrm>
          <a:prstGeom prst="rect">
            <a:avLst/>
          </a:prstGeom>
          <a:noFill/>
        </p:spPr>
        <p:txBody>
          <a:bodyPr wrap="square" rtlCol="0">
            <a:spAutoFit/>
          </a:bodyPr>
          <a:lstStyle/>
          <a:p>
            <a:pPr>
              <a:lnSpc>
                <a:spcPct val="150000"/>
              </a:lnSpc>
            </a:pPr>
            <a:r>
              <a:rPr lang="en-GB" sz="2400" dirty="0"/>
              <a:t>2. Define the word health.</a:t>
            </a:r>
          </a:p>
          <a:p>
            <a:pPr>
              <a:lnSpc>
                <a:spcPct val="150000"/>
              </a:lnSpc>
            </a:pPr>
            <a:r>
              <a:rPr lang="en-GB" sz="2400" dirty="0"/>
              <a:t>3. What are communicable diseases?</a:t>
            </a:r>
          </a:p>
          <a:p>
            <a:pPr>
              <a:lnSpc>
                <a:spcPct val="150000"/>
              </a:lnSpc>
            </a:pPr>
            <a:r>
              <a:rPr lang="en-GB" sz="2400" dirty="0"/>
              <a:t>4. What are non-communicable diseases?</a:t>
            </a:r>
          </a:p>
          <a:p>
            <a:pPr>
              <a:lnSpc>
                <a:spcPct val="150000"/>
              </a:lnSpc>
            </a:pPr>
            <a:r>
              <a:rPr lang="en-GB" sz="2400" dirty="0"/>
              <a:t>5. What does the term ‘susceptible to other diseases’ mean?</a:t>
            </a:r>
          </a:p>
          <a:p>
            <a:pPr>
              <a:lnSpc>
                <a:spcPct val="150000"/>
              </a:lnSpc>
            </a:pPr>
            <a:r>
              <a:rPr lang="en-GB" sz="2400" dirty="0"/>
              <a:t>6. What is the definition of a pathogen?</a:t>
            </a:r>
          </a:p>
          <a:p>
            <a:pPr>
              <a:lnSpc>
                <a:spcPct val="150000"/>
              </a:lnSpc>
            </a:pPr>
            <a:r>
              <a:rPr lang="en-GB" sz="2400" dirty="0"/>
              <a:t>7. How can the spread of Chlamydia be reduced?</a:t>
            </a:r>
          </a:p>
          <a:p>
            <a:pPr marL="457200" indent="-457200">
              <a:lnSpc>
                <a:spcPct val="150000"/>
              </a:lnSpc>
            </a:pPr>
            <a:r>
              <a:rPr lang="en-GB" sz="2400" dirty="0"/>
              <a:t>8. What disease does HIV cause eventually if it is not successfully  managed?</a:t>
            </a:r>
          </a:p>
          <a:p>
            <a:pPr marL="457200" indent="-457200">
              <a:lnSpc>
                <a:spcPct val="150000"/>
              </a:lnSpc>
            </a:pPr>
            <a:r>
              <a:rPr lang="en-GB" sz="2400" dirty="0"/>
              <a:t>9. What type of pathogen causes Chlamydia?</a:t>
            </a:r>
          </a:p>
          <a:p>
            <a:pPr marL="457200" indent="-457200">
              <a:lnSpc>
                <a:spcPct val="150000"/>
              </a:lnSpc>
            </a:pPr>
            <a:endParaRPr lang="en-GB" sz="2400" dirty="0"/>
          </a:p>
          <a:p>
            <a:pPr marL="457200" indent="-457200">
              <a:lnSpc>
                <a:spcPct val="150000"/>
              </a:lnSpc>
            </a:pPr>
            <a:endParaRPr lang="en-GB" sz="2400" dirty="0"/>
          </a:p>
          <a:p>
            <a:pPr marL="457200" indent="-457200">
              <a:lnSpc>
                <a:spcPct val="150000"/>
              </a:lnSpc>
            </a:pPr>
            <a:endParaRPr lang="en-GB" sz="2400" dirty="0"/>
          </a:p>
          <a:p>
            <a:pPr marL="457200" indent="-457200">
              <a:lnSpc>
                <a:spcPct val="150000"/>
              </a:lnSpc>
            </a:pPr>
            <a:endParaRPr lang="en-GB" sz="2400" dirty="0"/>
          </a:p>
          <a:p>
            <a:pPr marL="457200" indent="-457200">
              <a:lnSpc>
                <a:spcPct val="150000"/>
              </a:lnSpc>
              <a:buAutoNum type="arabicPeriod" startAt="7"/>
            </a:pPr>
            <a:endParaRPr lang="en-GB" sz="2400" dirty="0"/>
          </a:p>
          <a:p>
            <a:pPr>
              <a:lnSpc>
                <a:spcPct val="150000"/>
              </a:lnSpc>
            </a:pPr>
            <a:endParaRPr lang="en-GB" sz="2400" dirty="0"/>
          </a:p>
          <a:p>
            <a:pPr>
              <a:lnSpc>
                <a:spcPct val="150000"/>
              </a:lnSpc>
            </a:pPr>
            <a:endParaRPr lang="en-GB" sz="2400" dirty="0"/>
          </a:p>
          <a:p>
            <a:pPr>
              <a:lnSpc>
                <a:spcPct val="150000"/>
              </a:lnSpc>
            </a:pPr>
            <a:endParaRPr lang="en-GB" sz="2400" dirty="0"/>
          </a:p>
        </p:txBody>
      </p:sp>
      <p:sp>
        <p:nvSpPr>
          <p:cNvPr id="6" name="Title 1"/>
          <p:cNvSpPr>
            <a:spLocks noGrp="1"/>
          </p:cNvSpPr>
          <p:nvPr>
            <p:ph type="ctrTitle"/>
          </p:nvPr>
        </p:nvSpPr>
        <p:spPr>
          <a:xfrm>
            <a:off x="1331640" y="-54725"/>
            <a:ext cx="7812360" cy="844082"/>
          </a:xfrm>
        </p:spPr>
        <p:txBody>
          <a:bodyPr>
            <a:noAutofit/>
          </a:bodyPr>
          <a:lstStyle/>
          <a:p>
            <a:pPr marL="342900" lvl="1" algn="r" defTabSz="342900" rtl="0">
              <a:spcBef>
                <a:spcPct val="20000"/>
              </a:spcBef>
            </a:pPr>
            <a:r>
              <a:rPr kumimoji="0" lang="en-US" sz="2400" b="1" i="0" u="none" strike="noStrike" kern="0" cap="none" spc="0" normalizeH="0" baseline="0" noProof="0" dirty="0">
                <a:ln>
                  <a:noFill/>
                </a:ln>
                <a:solidFill>
                  <a:schemeClr val="accent6"/>
                </a:solidFill>
                <a:effectLst/>
                <a:uLnTx/>
                <a:uFillTx/>
              </a:rPr>
              <a:t>Health, disease and the development of medicines part 1 </a:t>
            </a:r>
            <a:r>
              <a:rPr lang="en-US" sz="2400" b="1" dirty="0">
                <a:solidFill>
                  <a:schemeClr val="accent6"/>
                </a:solidFill>
              </a:rPr>
              <a:t>–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Tree>
    <p:extLst>
      <p:ext uri="{BB962C8B-B14F-4D97-AF65-F5344CB8AC3E}">
        <p14:creationId xmlns:p14="http://schemas.microsoft.com/office/powerpoint/2010/main" val="561138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54725"/>
            <a:ext cx="7812360" cy="844082"/>
          </a:xfrm>
        </p:spPr>
        <p:txBody>
          <a:bodyPr>
            <a:noAutofit/>
          </a:bodyPr>
          <a:lstStyle/>
          <a:p>
            <a:pPr marL="342900" lvl="1" algn="r" defTabSz="342900" rtl="0">
              <a:spcBef>
                <a:spcPct val="20000"/>
              </a:spcBef>
            </a:pPr>
            <a:r>
              <a:rPr kumimoji="0" lang="en-US" sz="2400" b="1" i="0" u="none" strike="noStrike" kern="0" cap="none" spc="0" normalizeH="0" baseline="0" noProof="0" dirty="0">
                <a:ln>
                  <a:noFill/>
                </a:ln>
                <a:solidFill>
                  <a:schemeClr val="accent6"/>
                </a:solidFill>
                <a:effectLst/>
                <a:uLnTx/>
                <a:uFillTx/>
              </a:rPr>
              <a:t>Health, disease and the development of medicines part 1</a:t>
            </a:r>
            <a:r>
              <a:rPr lang="en-US" sz="2400" b="1" dirty="0">
                <a:solidFill>
                  <a:schemeClr val="accent6"/>
                </a:solidFill>
              </a:rPr>
              <a:t>–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5" name="TextBox 4"/>
          <p:cNvSpPr txBox="1"/>
          <p:nvPr/>
        </p:nvSpPr>
        <p:spPr>
          <a:xfrm>
            <a:off x="323528" y="908720"/>
            <a:ext cx="8424936" cy="3670236"/>
          </a:xfrm>
          <a:prstGeom prst="rect">
            <a:avLst/>
          </a:prstGeom>
          <a:noFill/>
        </p:spPr>
        <p:txBody>
          <a:bodyPr wrap="square" rtlCol="0">
            <a:spAutoFit/>
          </a:bodyPr>
          <a:lstStyle/>
          <a:p>
            <a:pPr marL="342900" indent="-342900"/>
            <a:r>
              <a:rPr lang="en-GB" sz="2100" b="1" dirty="0"/>
              <a:t>Biology Only</a:t>
            </a:r>
          </a:p>
          <a:p>
            <a:pPr>
              <a:lnSpc>
                <a:spcPct val="150000"/>
              </a:lnSpc>
            </a:pPr>
            <a:r>
              <a:rPr lang="en-GB" sz="2100" dirty="0"/>
              <a:t>10. What are the two pathways involved in the lifecycle of a virus?</a:t>
            </a:r>
          </a:p>
          <a:p>
            <a:pPr>
              <a:lnSpc>
                <a:spcPct val="150000"/>
              </a:lnSpc>
            </a:pPr>
            <a:r>
              <a:rPr lang="en-GB" sz="2100" dirty="0"/>
              <a:t>11. Which pathway involves the assimilation of lots of new active viral     particles?</a:t>
            </a:r>
          </a:p>
          <a:p>
            <a:pPr>
              <a:lnSpc>
                <a:spcPct val="150000"/>
              </a:lnSpc>
            </a:pPr>
            <a:endParaRPr lang="en-GB" dirty="0"/>
          </a:p>
          <a:p>
            <a:pPr marL="342900" indent="-342900"/>
            <a:endParaRPr lang="en-GB" dirty="0"/>
          </a:p>
          <a:p>
            <a:pPr marL="342900" indent="-342900"/>
            <a:endParaRPr lang="en-GB" dirty="0"/>
          </a:p>
          <a:p>
            <a:pPr marL="342900" indent="-342900">
              <a:buAutoNum type="arabicPeriod" startAt="10"/>
            </a:pPr>
            <a:endParaRPr lang="en-GB" dirty="0"/>
          </a:p>
          <a:p>
            <a:pPr marL="342900" indent="-342900">
              <a:buAutoNum type="arabicPeriod" startAt="10"/>
            </a:pPr>
            <a:endParaRPr lang="en-GB" dirty="0"/>
          </a:p>
          <a:p>
            <a:pPr marL="342900" indent="-342900">
              <a:buAutoNum type="arabicPeriod" startAt="10"/>
            </a:pPr>
            <a:endParaRPr lang="en-GB" dirty="0"/>
          </a:p>
        </p:txBody>
      </p:sp>
    </p:spTree>
    <p:extLst>
      <p:ext uri="{BB962C8B-B14F-4D97-AF65-F5344CB8AC3E}">
        <p14:creationId xmlns:p14="http://schemas.microsoft.com/office/powerpoint/2010/main" val="1461605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3600986"/>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endParaRPr lang="en-GB" dirty="0"/>
          </a:p>
          <a:p>
            <a:pPr lvl="0"/>
            <a:r>
              <a:rPr lang="en-GB" sz="2800" b="1" dirty="0">
                <a:solidFill>
                  <a:prstClr val="black">
                    <a:lumMod val="50000"/>
                    <a:lumOff val="50000"/>
                  </a:prstClr>
                </a:solidFill>
              </a:rPr>
              <a:t>Health and disease</a:t>
            </a:r>
          </a:p>
          <a:p>
            <a:pPr lvl="0"/>
            <a:r>
              <a:rPr lang="en-GB" sz="2800" b="1" dirty="0">
                <a:solidFill>
                  <a:prstClr val="black">
                    <a:lumMod val="50000"/>
                    <a:lumOff val="50000"/>
                  </a:prstClr>
                </a:solidFill>
              </a:rPr>
              <a:t>Part 1</a:t>
            </a:r>
          </a:p>
          <a:p>
            <a:pPr lvl="0"/>
            <a:endParaRPr lang="en-GB" sz="2800" b="1" dirty="0">
              <a:solidFill>
                <a:prstClr val="black">
                  <a:lumMod val="50000"/>
                  <a:lumOff val="50000"/>
                </a:prstClr>
              </a:solidFill>
            </a:endParaRPr>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sp>
        <p:nvSpPr>
          <p:cNvPr id="5" name="Rectangle 4"/>
          <p:cNvSpPr/>
          <p:nvPr/>
        </p:nvSpPr>
        <p:spPr>
          <a:xfrm>
            <a:off x="-324544" y="3933056"/>
            <a:ext cx="4572000" cy="1920526"/>
          </a:xfrm>
          <a:prstGeom prst="rect">
            <a:avLst/>
          </a:prstGeom>
        </p:spPr>
        <p:txBody>
          <a:bodyPr>
            <a:spAutoFit/>
          </a:bodyPr>
          <a:lstStyle/>
          <a:p>
            <a:pPr marL="685800" lvl="1" indent="-342900">
              <a:lnSpc>
                <a:spcPct val="110000"/>
              </a:lnSpc>
              <a:buFont typeface="Arial" charset="0"/>
              <a:buChar char="•"/>
            </a:pPr>
            <a:r>
              <a:rPr lang="en-US" b="1" dirty="0">
                <a:solidFill>
                  <a:schemeClr val="bg1">
                    <a:lumMod val="50000"/>
                  </a:schemeClr>
                </a:solidFill>
              </a:rPr>
              <a:t>Definition of health</a:t>
            </a:r>
          </a:p>
          <a:p>
            <a:pPr marL="685800" lvl="1" indent="-342900">
              <a:lnSpc>
                <a:spcPct val="110000"/>
              </a:lnSpc>
              <a:buFont typeface="Arial" charset="0"/>
              <a:buChar char="•"/>
            </a:pPr>
            <a:r>
              <a:rPr lang="en-US" b="1" dirty="0">
                <a:solidFill>
                  <a:schemeClr val="bg1">
                    <a:lumMod val="50000"/>
                  </a:schemeClr>
                </a:solidFill>
              </a:rPr>
              <a:t>Difference between communicable and non-communicable diseases</a:t>
            </a:r>
          </a:p>
          <a:p>
            <a:pPr marL="685800" lvl="1" indent="-342900">
              <a:lnSpc>
                <a:spcPct val="110000"/>
              </a:lnSpc>
              <a:buFont typeface="Arial" charset="0"/>
              <a:buChar char="•"/>
            </a:pPr>
            <a:r>
              <a:rPr lang="en-US" b="1" dirty="0">
                <a:solidFill>
                  <a:schemeClr val="bg1">
                    <a:lumMod val="50000"/>
                  </a:schemeClr>
                </a:solidFill>
              </a:rPr>
              <a:t>Common infections, pathogens and how they are spread</a:t>
            </a:r>
          </a:p>
          <a:p>
            <a:pPr marL="685800" lvl="1" indent="-342900">
              <a:lnSpc>
                <a:spcPct val="110000"/>
              </a:lnSpc>
              <a:buFont typeface="Arial" charset="0"/>
              <a:buChar char="•"/>
            </a:pPr>
            <a:r>
              <a:rPr lang="en-US" b="1" dirty="0">
                <a:solidFill>
                  <a:schemeClr val="bg1">
                    <a:lumMod val="50000"/>
                  </a:schemeClr>
                </a:solidFill>
              </a:rPr>
              <a:t>Lifecycle of a virus (biology)</a:t>
            </a:r>
          </a:p>
        </p:txBody>
      </p:sp>
    </p:spTree>
    <p:extLst>
      <p:ext uri="{BB962C8B-B14F-4D97-AF65-F5344CB8AC3E}">
        <p14:creationId xmlns:p14="http://schemas.microsoft.com/office/powerpoint/2010/main" val="1921545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88640" y="0"/>
            <a:ext cx="10332640" cy="657041"/>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1800" b="1" i="0" u="none" strike="noStrike" kern="0" cap="none" spc="0" normalizeH="0" baseline="0" noProof="0" dirty="0">
                <a:ln>
                  <a:noFill/>
                </a:ln>
                <a:solidFill>
                  <a:schemeClr val="accent6"/>
                </a:solidFill>
                <a:effectLst/>
                <a:uLnTx/>
                <a:uFillTx/>
              </a:rPr>
              <a:t>Health, disease and the development of medicines part 1 – </a:t>
            </a:r>
            <a:r>
              <a:rPr lang="en-US" b="1" dirty="0">
                <a:latin typeface="Calibri"/>
              </a:rPr>
              <a:t>Answer</a:t>
            </a:r>
            <a:r>
              <a:rPr kumimoji="0" lang="en-US" sz="18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8" name="TextBox 7"/>
          <p:cNvSpPr txBox="1"/>
          <p:nvPr/>
        </p:nvSpPr>
        <p:spPr>
          <a:xfrm>
            <a:off x="179512" y="692696"/>
            <a:ext cx="8712968" cy="369332"/>
          </a:xfrm>
          <a:prstGeom prst="rect">
            <a:avLst/>
          </a:prstGeom>
          <a:noFill/>
        </p:spPr>
        <p:txBody>
          <a:bodyPr wrap="square" rtlCol="0">
            <a:spAutoFit/>
          </a:bodyPr>
          <a:lstStyle/>
          <a:p>
            <a:r>
              <a:rPr lang="en-GB" dirty="0"/>
              <a:t>1. Complete the table by filling in the missing information.</a:t>
            </a:r>
          </a:p>
        </p:txBody>
      </p:sp>
      <p:graphicFrame>
        <p:nvGraphicFramePr>
          <p:cNvPr id="9" name="Table 8"/>
          <p:cNvGraphicFramePr>
            <a:graphicFrameLocks noGrp="1"/>
          </p:cNvGraphicFramePr>
          <p:nvPr>
            <p:extLst>
              <p:ext uri="{D42A27DB-BD31-4B8C-83A1-F6EECF244321}">
                <p14:modId xmlns:p14="http://schemas.microsoft.com/office/powerpoint/2010/main" val="1220614025"/>
              </p:ext>
            </p:extLst>
          </p:nvPr>
        </p:nvGraphicFramePr>
        <p:xfrm>
          <a:off x="467544" y="1124744"/>
          <a:ext cx="8316416" cy="5373217"/>
        </p:xfrm>
        <a:graphic>
          <a:graphicData uri="http://schemas.openxmlformats.org/drawingml/2006/table">
            <a:tbl>
              <a:tblPr>
                <a:tableStyleId>{5940675A-B579-460E-94D1-54222C63F5DA}</a:tableStyleId>
              </a:tblPr>
              <a:tblGrid>
                <a:gridCol w="1467602">
                  <a:extLst>
                    <a:ext uri="{9D8B030D-6E8A-4147-A177-3AD203B41FA5}">
                      <a16:colId xmlns:a16="http://schemas.microsoft.com/office/drawing/2014/main" val="20000"/>
                    </a:ext>
                  </a:extLst>
                </a:gridCol>
                <a:gridCol w="1467602">
                  <a:extLst>
                    <a:ext uri="{9D8B030D-6E8A-4147-A177-3AD203B41FA5}">
                      <a16:colId xmlns:a16="http://schemas.microsoft.com/office/drawing/2014/main" val="20001"/>
                    </a:ext>
                  </a:extLst>
                </a:gridCol>
                <a:gridCol w="1712203">
                  <a:extLst>
                    <a:ext uri="{9D8B030D-6E8A-4147-A177-3AD203B41FA5}">
                      <a16:colId xmlns:a16="http://schemas.microsoft.com/office/drawing/2014/main" val="20002"/>
                    </a:ext>
                  </a:extLst>
                </a:gridCol>
                <a:gridCol w="2578331">
                  <a:extLst>
                    <a:ext uri="{9D8B030D-6E8A-4147-A177-3AD203B41FA5}">
                      <a16:colId xmlns:a16="http://schemas.microsoft.com/office/drawing/2014/main" val="20003"/>
                    </a:ext>
                  </a:extLst>
                </a:gridCol>
                <a:gridCol w="1090678">
                  <a:extLst>
                    <a:ext uri="{9D8B030D-6E8A-4147-A177-3AD203B41FA5}">
                      <a16:colId xmlns:a16="http://schemas.microsoft.com/office/drawing/2014/main" val="20004"/>
                    </a:ext>
                  </a:extLst>
                </a:gridCol>
              </a:tblGrid>
              <a:tr h="627630">
                <a:tc>
                  <a:txBody>
                    <a:bodyPr/>
                    <a:lstStyle/>
                    <a:p>
                      <a:pPr marL="0" marR="0" algn="ctr">
                        <a:spcBef>
                          <a:spcPts val="0"/>
                        </a:spcBef>
                        <a:spcAft>
                          <a:spcPts val="0"/>
                        </a:spcAft>
                      </a:pPr>
                      <a:r>
                        <a:rPr lang="en-GB" sz="1600" b="1" dirty="0">
                          <a:effectLst/>
                        </a:rPr>
                        <a:t>Disease</a:t>
                      </a:r>
                      <a:endParaRPr lang="en-GB" sz="1600" b="1" dirty="0">
                        <a:solidFill>
                          <a:schemeClr val="tx1"/>
                        </a:solidFill>
                        <a:effectLst/>
                        <a:latin typeface="+mn-lt"/>
                      </a:endParaRPr>
                    </a:p>
                  </a:txBody>
                  <a:tcPr anchor="ctr">
                    <a:solidFill>
                      <a:schemeClr val="accent6"/>
                    </a:solidFill>
                  </a:tcPr>
                </a:tc>
                <a:tc>
                  <a:txBody>
                    <a:bodyPr/>
                    <a:lstStyle/>
                    <a:p>
                      <a:pPr marL="0" marR="0" algn="ctr">
                        <a:spcBef>
                          <a:spcPts val="0"/>
                        </a:spcBef>
                        <a:spcAft>
                          <a:spcPts val="0"/>
                        </a:spcAft>
                      </a:pPr>
                      <a:r>
                        <a:rPr lang="en-GB" sz="1600" b="1" dirty="0">
                          <a:effectLst/>
                        </a:rPr>
                        <a:t>Symptom</a:t>
                      </a:r>
                      <a:endParaRPr lang="en-GB" sz="1600" b="1" dirty="0">
                        <a:solidFill>
                          <a:schemeClr val="tx1"/>
                        </a:solidFill>
                        <a:effectLst/>
                        <a:latin typeface="+mn-lt"/>
                      </a:endParaRPr>
                    </a:p>
                  </a:txBody>
                  <a:tcPr anchor="ctr">
                    <a:solidFill>
                      <a:schemeClr val="accent6"/>
                    </a:solidFill>
                  </a:tcPr>
                </a:tc>
                <a:tc>
                  <a:txBody>
                    <a:bodyPr/>
                    <a:lstStyle/>
                    <a:p>
                      <a:pPr marL="0" marR="0" algn="ctr">
                        <a:spcBef>
                          <a:spcPts val="0"/>
                        </a:spcBef>
                        <a:spcAft>
                          <a:spcPts val="0"/>
                        </a:spcAft>
                      </a:pPr>
                      <a:r>
                        <a:rPr lang="en-GB" sz="1600" b="1" dirty="0">
                          <a:effectLst/>
                        </a:rPr>
                        <a:t>Method of transmission</a:t>
                      </a:r>
                      <a:endParaRPr lang="en-GB" sz="1600" b="1" dirty="0">
                        <a:solidFill>
                          <a:schemeClr val="tx1"/>
                        </a:solidFill>
                        <a:effectLst/>
                        <a:latin typeface="+mn-lt"/>
                      </a:endParaRPr>
                    </a:p>
                  </a:txBody>
                  <a:tcPr anchor="ctr">
                    <a:solidFill>
                      <a:schemeClr val="accent6"/>
                    </a:solidFill>
                  </a:tcPr>
                </a:tc>
                <a:tc>
                  <a:txBody>
                    <a:bodyPr/>
                    <a:lstStyle/>
                    <a:p>
                      <a:pPr marL="0" marR="0" algn="ctr">
                        <a:spcBef>
                          <a:spcPts val="0"/>
                        </a:spcBef>
                        <a:spcAft>
                          <a:spcPts val="0"/>
                        </a:spcAft>
                      </a:pPr>
                      <a:r>
                        <a:rPr lang="en-GB" sz="1600" b="1" dirty="0">
                          <a:effectLst/>
                        </a:rPr>
                        <a:t>Control spread of</a:t>
                      </a:r>
                      <a:r>
                        <a:rPr lang="en-GB" sz="1600" b="1" baseline="0" dirty="0">
                          <a:effectLst/>
                        </a:rPr>
                        <a:t> disease </a:t>
                      </a:r>
                      <a:r>
                        <a:rPr lang="en-GB" sz="1600" b="1" dirty="0">
                          <a:effectLst/>
                        </a:rPr>
                        <a:t>by:</a:t>
                      </a:r>
                      <a:endParaRPr lang="en-GB" sz="1600" b="1" dirty="0">
                        <a:solidFill>
                          <a:schemeClr val="tx1"/>
                        </a:solidFill>
                        <a:effectLst/>
                        <a:latin typeface="+mn-lt"/>
                      </a:endParaRPr>
                    </a:p>
                  </a:txBody>
                  <a:tcPr anchor="ctr">
                    <a:solidFill>
                      <a:schemeClr val="accent6"/>
                    </a:solidFill>
                  </a:tcPr>
                </a:tc>
                <a:tc>
                  <a:txBody>
                    <a:bodyPr/>
                    <a:lstStyle/>
                    <a:p>
                      <a:pPr marL="0" marR="0" algn="l">
                        <a:spcBef>
                          <a:spcPts val="0"/>
                        </a:spcBef>
                        <a:spcAft>
                          <a:spcPts val="0"/>
                        </a:spcAft>
                      </a:pPr>
                      <a:r>
                        <a:rPr lang="en-GB" sz="1600" b="1" dirty="0">
                          <a:effectLst/>
                        </a:rPr>
                        <a:t>Caused by:</a:t>
                      </a:r>
                      <a:endParaRPr lang="en-GB" sz="1600" b="1" dirty="0">
                        <a:solidFill>
                          <a:schemeClr val="tx1"/>
                        </a:solidFill>
                        <a:effectLst/>
                        <a:latin typeface="+mn-lt"/>
                      </a:endParaRPr>
                    </a:p>
                  </a:txBody>
                  <a:tcPr anchor="ctr">
                    <a:solidFill>
                      <a:schemeClr val="accent6"/>
                    </a:solidFill>
                  </a:tcPr>
                </a:tc>
                <a:extLst>
                  <a:ext uri="{0D108BD9-81ED-4DB2-BD59-A6C34878D82A}">
                    <a16:rowId xmlns:a16="http://schemas.microsoft.com/office/drawing/2014/main" val="10000"/>
                  </a:ext>
                </a:extLst>
              </a:tr>
              <a:tr h="897357">
                <a:tc>
                  <a:txBody>
                    <a:bodyPr/>
                    <a:lstStyle/>
                    <a:p>
                      <a:pPr marL="0" marR="0" algn="ctr">
                        <a:spcBef>
                          <a:spcPts val="0"/>
                        </a:spcBef>
                        <a:spcAft>
                          <a:spcPts val="0"/>
                        </a:spcAft>
                      </a:pPr>
                      <a:r>
                        <a:rPr lang="en-GB" sz="1800" b="0" dirty="0">
                          <a:effectLst/>
                        </a:rPr>
                        <a:t>Malaria</a:t>
                      </a:r>
                      <a:endParaRPr lang="en-GB" sz="1800" b="0" dirty="0">
                        <a:solidFill>
                          <a:schemeClr val="tx1"/>
                        </a:solidFill>
                        <a:effectLst/>
                        <a:latin typeface="+mn-lt"/>
                      </a:endParaRPr>
                    </a:p>
                  </a:txBody>
                  <a:tcPr anchor="ctr"/>
                </a:tc>
                <a:tc>
                  <a:txBody>
                    <a:bodyPr/>
                    <a:lstStyle/>
                    <a:p>
                      <a:pPr marL="0" marR="0" algn="ctr">
                        <a:spcBef>
                          <a:spcPts val="0"/>
                        </a:spcBef>
                        <a:spcAft>
                          <a:spcPts val="0"/>
                        </a:spcAft>
                      </a:pPr>
                      <a:r>
                        <a:rPr lang="en-GB" sz="1600" b="0" dirty="0">
                          <a:solidFill>
                            <a:schemeClr val="tx1"/>
                          </a:solidFill>
                          <a:effectLst/>
                          <a:latin typeface="+mn-lt"/>
                        </a:rPr>
                        <a:t>Recurrent</a:t>
                      </a:r>
                      <a:r>
                        <a:rPr lang="en-GB" sz="1600" b="0" baseline="0" dirty="0">
                          <a:solidFill>
                            <a:schemeClr val="tx1"/>
                          </a:solidFill>
                          <a:effectLst/>
                          <a:latin typeface="+mn-lt"/>
                        </a:rPr>
                        <a:t> fever</a:t>
                      </a:r>
                      <a:endParaRPr lang="en-GB" sz="1600" b="0" dirty="0">
                        <a:solidFill>
                          <a:schemeClr val="tx1"/>
                        </a:solidFill>
                        <a:effectLst/>
                        <a:latin typeface="+mn-lt"/>
                      </a:endParaRPr>
                    </a:p>
                  </a:txBody>
                  <a:tcPr anchor="ctr"/>
                </a:tc>
                <a:tc>
                  <a:txBody>
                    <a:bodyPr/>
                    <a:lstStyle/>
                    <a:p>
                      <a:pPr algn="ctr"/>
                      <a:r>
                        <a:rPr lang="en-GB" sz="1600" b="1" dirty="0">
                          <a:solidFill>
                            <a:srgbClr val="00B050"/>
                          </a:solidFill>
                        </a:rPr>
                        <a:t>Animal vector</a:t>
                      </a:r>
                    </a:p>
                  </a:txBody>
                  <a:tcPr anchor="ctr"/>
                </a:tc>
                <a:tc>
                  <a:txBody>
                    <a:bodyPr/>
                    <a:lstStyle/>
                    <a:p>
                      <a:pPr algn="ctr"/>
                      <a:r>
                        <a:rPr lang="en-GB" sz="1600" b="0" dirty="0"/>
                        <a:t>Preventing breeding of mosquitoes or</a:t>
                      </a:r>
                      <a:r>
                        <a:rPr lang="en-GB" sz="1600" b="0" baseline="0" dirty="0"/>
                        <a:t> u</a:t>
                      </a:r>
                      <a:r>
                        <a:rPr lang="en-GB" sz="1600" b="0" dirty="0"/>
                        <a:t>se of a net to prevent being bitten.</a:t>
                      </a: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a:ln>
                            <a:noFill/>
                          </a:ln>
                          <a:solidFill>
                            <a:srgbClr val="00B050"/>
                          </a:solidFill>
                          <a:effectLst/>
                          <a:uLnTx/>
                          <a:uFillTx/>
                        </a:rPr>
                        <a:t>Protist</a:t>
                      </a:r>
                      <a:endParaRPr kumimoji="0" lang="en-GB" sz="1600" b="1" i="0" u="none" strike="noStrike" kern="1200" cap="none" spc="0" normalizeH="0" baseline="0" noProof="0" dirty="0">
                        <a:ln>
                          <a:noFill/>
                        </a:ln>
                        <a:solidFill>
                          <a:srgbClr val="00B050"/>
                        </a:solidFill>
                        <a:effectLst/>
                        <a:uLnTx/>
                        <a:uFillTx/>
                        <a:latin typeface="+mn-lt"/>
                        <a:ea typeface="+mn-ea"/>
                        <a:cs typeface="+mn-cs"/>
                      </a:endParaRPr>
                    </a:p>
                  </a:txBody>
                  <a:tcPr anchor="ctr"/>
                </a:tc>
                <a:extLst>
                  <a:ext uri="{0D108BD9-81ED-4DB2-BD59-A6C34878D82A}">
                    <a16:rowId xmlns:a16="http://schemas.microsoft.com/office/drawing/2014/main" val="10001"/>
                  </a:ext>
                </a:extLst>
              </a:tr>
              <a:tr h="897357">
                <a:tc>
                  <a:txBody>
                    <a:bodyPr/>
                    <a:lstStyle/>
                    <a:p>
                      <a:pPr marL="0" marR="0" algn="ctr">
                        <a:spcBef>
                          <a:spcPts val="0"/>
                        </a:spcBef>
                        <a:spcAft>
                          <a:spcPts val="0"/>
                        </a:spcAft>
                      </a:pPr>
                      <a:r>
                        <a:rPr lang="en-GB" sz="1800" b="0" dirty="0">
                          <a:solidFill>
                            <a:schemeClr val="tx1"/>
                          </a:solidFill>
                          <a:effectLst/>
                          <a:latin typeface="+mn-lt"/>
                        </a:rPr>
                        <a:t>Chalara ash dieback</a:t>
                      </a:r>
                    </a:p>
                  </a:txBody>
                  <a:tcPr anchor="ctr"/>
                </a:tc>
                <a:tc>
                  <a:txBody>
                    <a:bodyPr/>
                    <a:lstStyle/>
                    <a:p>
                      <a:pPr marL="0" marR="0" algn="ctr">
                        <a:spcBef>
                          <a:spcPts val="0"/>
                        </a:spcBef>
                        <a:spcAft>
                          <a:spcPts val="0"/>
                        </a:spcAft>
                      </a:pPr>
                      <a:r>
                        <a:rPr lang="en-GB" sz="1600" b="0" dirty="0">
                          <a:solidFill>
                            <a:schemeClr val="tx1"/>
                          </a:solidFill>
                          <a:effectLst/>
                          <a:latin typeface="+mn-lt"/>
                        </a:rPr>
                        <a:t>Leaf loss and bark lesions</a:t>
                      </a:r>
                    </a:p>
                  </a:txBody>
                  <a:tcPr anchor="ctr"/>
                </a:tc>
                <a:tc>
                  <a:txBody>
                    <a:bodyPr/>
                    <a:lstStyle/>
                    <a:p>
                      <a:pPr marL="0" marR="0" algn="ctr">
                        <a:spcBef>
                          <a:spcPts val="0"/>
                        </a:spcBef>
                        <a:spcAft>
                          <a:spcPts val="0"/>
                        </a:spcAft>
                      </a:pPr>
                      <a:r>
                        <a:rPr lang="en-GB" sz="1600" b="0" dirty="0">
                          <a:solidFill>
                            <a:schemeClr val="tx1"/>
                          </a:solidFill>
                          <a:effectLst/>
                          <a:latin typeface="+mn-lt"/>
                        </a:rPr>
                        <a:t>Airborne</a:t>
                      </a:r>
                      <a:r>
                        <a:rPr lang="en-GB" sz="1600" b="0" baseline="0" dirty="0">
                          <a:solidFill>
                            <a:schemeClr val="tx1"/>
                          </a:solidFill>
                          <a:effectLst/>
                          <a:latin typeface="+mn-lt"/>
                        </a:rPr>
                        <a:t> </a:t>
                      </a:r>
                      <a:endParaRPr lang="en-GB" sz="1600" b="0" dirty="0">
                        <a:solidFill>
                          <a:schemeClr val="tx1"/>
                        </a:solidFill>
                        <a:effectLst/>
                        <a:latin typeface="+mn-lt"/>
                      </a:endParaRPr>
                    </a:p>
                  </a:txBody>
                  <a:tcPr anchor="ctr"/>
                </a:tc>
                <a:tc>
                  <a:txBody>
                    <a:bodyPr/>
                    <a:lstStyle/>
                    <a:p>
                      <a:pPr marL="0" marR="0" algn="ctr">
                        <a:spcBef>
                          <a:spcPts val="0"/>
                        </a:spcBef>
                        <a:spcAft>
                          <a:spcPts val="0"/>
                        </a:spcAft>
                      </a:pPr>
                      <a:r>
                        <a:rPr lang="en-GB" sz="1600" b="1" dirty="0">
                          <a:solidFill>
                            <a:srgbClr val="00B050"/>
                          </a:solidFill>
                          <a:effectLst/>
                          <a:latin typeface="+mn-lt"/>
                        </a:rPr>
                        <a:t>Remove infected leaf litter. Clean all tools, vehicles and footwear.</a:t>
                      </a:r>
                    </a:p>
                  </a:txBody>
                  <a:tcPr anchor="ctr"/>
                </a:tc>
                <a:tc>
                  <a:txBody>
                    <a:bodyPr/>
                    <a:lstStyle/>
                    <a:p>
                      <a:pPr marL="0" marR="0" algn="ctr">
                        <a:spcBef>
                          <a:spcPts val="0"/>
                        </a:spcBef>
                        <a:spcAft>
                          <a:spcPts val="0"/>
                        </a:spcAft>
                      </a:pPr>
                      <a:r>
                        <a:rPr lang="en-GB" sz="1600" b="0" dirty="0">
                          <a:solidFill>
                            <a:schemeClr val="tx1"/>
                          </a:solidFill>
                          <a:effectLst/>
                          <a:latin typeface="+mn-lt"/>
                        </a:rPr>
                        <a:t>Fungus</a:t>
                      </a:r>
                    </a:p>
                  </a:txBody>
                  <a:tcPr anchor="ctr"/>
                </a:tc>
                <a:extLst>
                  <a:ext uri="{0D108BD9-81ED-4DB2-BD59-A6C34878D82A}">
                    <a16:rowId xmlns:a16="http://schemas.microsoft.com/office/drawing/2014/main" val="10002"/>
                  </a:ext>
                </a:extLst>
              </a:tr>
              <a:tr h="897357">
                <a:tc>
                  <a:txBody>
                    <a:bodyPr/>
                    <a:lstStyle/>
                    <a:p>
                      <a:pPr marL="0" marR="0" algn="ctr">
                        <a:spcBef>
                          <a:spcPts val="0"/>
                        </a:spcBef>
                        <a:spcAft>
                          <a:spcPts val="0"/>
                        </a:spcAft>
                      </a:pPr>
                      <a:r>
                        <a:rPr lang="en-GB" sz="1800" b="0" dirty="0">
                          <a:solidFill>
                            <a:schemeClr val="tx1"/>
                          </a:solidFill>
                          <a:effectLst/>
                          <a:latin typeface="+mn-lt"/>
                        </a:rPr>
                        <a:t>Cholera</a:t>
                      </a:r>
                    </a:p>
                  </a:txBody>
                  <a:tcPr anchor="ctr"/>
                </a:tc>
                <a:tc>
                  <a:txBody>
                    <a:bodyPr/>
                    <a:lstStyle/>
                    <a:p>
                      <a:pPr marL="0" marR="0" algn="ctr">
                        <a:spcBef>
                          <a:spcPts val="0"/>
                        </a:spcBef>
                        <a:spcAft>
                          <a:spcPts val="0"/>
                        </a:spcAft>
                      </a:pPr>
                      <a:r>
                        <a:rPr lang="en-GB" sz="1600" b="0" dirty="0">
                          <a:solidFill>
                            <a:schemeClr val="tx1"/>
                          </a:solidFill>
                          <a:effectLst/>
                          <a:latin typeface="+mn-lt"/>
                        </a:rPr>
                        <a:t>Diarrhoea</a:t>
                      </a:r>
                    </a:p>
                  </a:txBody>
                  <a:tcPr anchor="ctr"/>
                </a:tc>
                <a:tc>
                  <a:txBody>
                    <a:bodyPr/>
                    <a:lstStyle/>
                    <a:p>
                      <a:pPr marL="0" marR="0" algn="ctr">
                        <a:spcBef>
                          <a:spcPts val="0"/>
                        </a:spcBef>
                        <a:spcAft>
                          <a:spcPts val="0"/>
                        </a:spcAft>
                      </a:pPr>
                      <a:r>
                        <a:rPr lang="en-GB" sz="1600" b="0" dirty="0">
                          <a:solidFill>
                            <a:schemeClr val="tx1"/>
                          </a:solidFill>
                          <a:effectLst/>
                          <a:latin typeface="+mn-lt"/>
                        </a:rPr>
                        <a:t>Water</a:t>
                      </a:r>
                      <a:r>
                        <a:rPr lang="en-GB" sz="1600" b="0" baseline="0" dirty="0">
                          <a:solidFill>
                            <a:schemeClr val="tx1"/>
                          </a:solidFill>
                          <a:effectLst/>
                          <a:latin typeface="+mn-lt"/>
                        </a:rPr>
                        <a:t>borne</a:t>
                      </a:r>
                      <a:endParaRPr lang="en-GB" sz="1600" b="0" dirty="0">
                        <a:solidFill>
                          <a:schemeClr val="tx1"/>
                        </a:solidFill>
                        <a:effectLst/>
                        <a:latin typeface="+mn-lt"/>
                      </a:endParaRPr>
                    </a:p>
                  </a:txBody>
                  <a:tcPr anchor="ctr"/>
                </a:tc>
                <a:tc>
                  <a:txBody>
                    <a:bodyPr/>
                    <a:lstStyle/>
                    <a:p>
                      <a:pPr marL="0" marR="0" algn="ctr">
                        <a:spcBef>
                          <a:spcPts val="0"/>
                        </a:spcBef>
                        <a:spcAft>
                          <a:spcPts val="0"/>
                        </a:spcAft>
                      </a:pPr>
                      <a:r>
                        <a:rPr lang="en-GB" sz="1600" b="1" dirty="0">
                          <a:solidFill>
                            <a:srgbClr val="00B050"/>
                          </a:solidFill>
                          <a:effectLst/>
                          <a:latin typeface="+mn-lt"/>
                        </a:rPr>
                        <a:t>Clean drinking water and  good hygiene</a:t>
                      </a:r>
                      <a:r>
                        <a:rPr lang="en-GB" sz="1600" b="1" baseline="0" dirty="0">
                          <a:solidFill>
                            <a:srgbClr val="00B050"/>
                          </a:solidFill>
                          <a:effectLst/>
                          <a:latin typeface="+mn-lt"/>
                        </a:rPr>
                        <a:t> and </a:t>
                      </a:r>
                      <a:r>
                        <a:rPr lang="en-GB" sz="1600" b="1" dirty="0">
                          <a:solidFill>
                            <a:srgbClr val="00B050"/>
                          </a:solidFill>
                          <a:effectLst/>
                          <a:latin typeface="+mn-lt"/>
                        </a:rPr>
                        <a:t>sanitation.</a:t>
                      </a:r>
                    </a:p>
                  </a:txBody>
                  <a:tcPr anchor="ctr"/>
                </a:tc>
                <a:tc>
                  <a:txBody>
                    <a:bodyPr/>
                    <a:lstStyle/>
                    <a:p>
                      <a:pPr marL="0" marR="0" algn="ctr">
                        <a:spcBef>
                          <a:spcPts val="0"/>
                        </a:spcBef>
                        <a:spcAft>
                          <a:spcPts val="0"/>
                        </a:spcAft>
                      </a:pPr>
                      <a:r>
                        <a:rPr lang="en-GB" sz="1600" b="0" dirty="0">
                          <a:solidFill>
                            <a:schemeClr val="tx1"/>
                          </a:solidFill>
                          <a:effectLst/>
                          <a:latin typeface="+mn-lt"/>
                        </a:rPr>
                        <a:t>Bacteria</a:t>
                      </a:r>
                    </a:p>
                  </a:txBody>
                  <a:tcPr anchor="ctr"/>
                </a:tc>
                <a:extLst>
                  <a:ext uri="{0D108BD9-81ED-4DB2-BD59-A6C34878D82A}">
                    <a16:rowId xmlns:a16="http://schemas.microsoft.com/office/drawing/2014/main" val="10003"/>
                  </a:ext>
                </a:extLst>
              </a:tr>
              <a:tr h="1156159">
                <a:tc>
                  <a:txBody>
                    <a:bodyPr/>
                    <a:lstStyle/>
                    <a:p>
                      <a:pPr marL="0" marR="0" algn="ctr">
                        <a:spcBef>
                          <a:spcPts val="0"/>
                        </a:spcBef>
                        <a:spcAft>
                          <a:spcPts val="0"/>
                        </a:spcAft>
                      </a:pPr>
                      <a:r>
                        <a:rPr lang="en-GB" sz="1800" b="0" dirty="0">
                          <a:solidFill>
                            <a:schemeClr val="tx1"/>
                          </a:solidFill>
                          <a:effectLst/>
                          <a:latin typeface="+mn-lt"/>
                        </a:rPr>
                        <a:t>HIV</a:t>
                      </a:r>
                    </a:p>
                  </a:txBody>
                  <a:tcPr anchor="ctr"/>
                </a:tc>
                <a:tc>
                  <a:txBody>
                    <a:bodyPr/>
                    <a:lstStyle/>
                    <a:p>
                      <a:pPr marL="0" marR="0" algn="ctr">
                        <a:spcBef>
                          <a:spcPts val="0"/>
                        </a:spcBef>
                        <a:spcAft>
                          <a:spcPts val="0"/>
                        </a:spcAft>
                      </a:pPr>
                      <a:r>
                        <a:rPr lang="en-GB" sz="1600" b="0" dirty="0">
                          <a:solidFill>
                            <a:schemeClr val="tx1"/>
                          </a:solidFill>
                          <a:effectLst/>
                          <a:latin typeface="+mn-lt"/>
                        </a:rPr>
                        <a:t>Flu</a:t>
                      </a:r>
                      <a:r>
                        <a:rPr lang="en-GB" sz="1600" b="0" baseline="0" dirty="0">
                          <a:solidFill>
                            <a:schemeClr val="tx1"/>
                          </a:solidFill>
                          <a:effectLst/>
                          <a:latin typeface="+mn-lt"/>
                        </a:rPr>
                        <a:t> like illness</a:t>
                      </a:r>
                      <a:endParaRPr lang="en-GB" sz="1600" b="0" dirty="0">
                        <a:solidFill>
                          <a:schemeClr val="tx1"/>
                        </a:solidFill>
                        <a:effectLst/>
                        <a:latin typeface="+mn-lt"/>
                      </a:endParaRPr>
                    </a:p>
                  </a:txBody>
                  <a:tcPr anchor="ctr"/>
                </a:tc>
                <a:tc>
                  <a:txBody>
                    <a:bodyPr/>
                    <a:lstStyle/>
                    <a:p>
                      <a:pPr marL="0" marR="0" algn="ctr">
                        <a:spcBef>
                          <a:spcPts val="0"/>
                        </a:spcBef>
                        <a:spcAft>
                          <a:spcPts val="0"/>
                        </a:spcAft>
                      </a:pPr>
                      <a:r>
                        <a:rPr lang="en-GB" sz="1600" b="1" dirty="0">
                          <a:solidFill>
                            <a:srgbClr val="00B050"/>
                          </a:solidFill>
                          <a:effectLst/>
                          <a:latin typeface="+mn-lt"/>
                        </a:rPr>
                        <a:t>Sexual contact or bodily fluids</a:t>
                      </a:r>
                      <a:r>
                        <a:rPr lang="en-GB" sz="1600" b="1" baseline="0" dirty="0">
                          <a:solidFill>
                            <a:srgbClr val="00B050"/>
                          </a:solidFill>
                          <a:effectLst/>
                          <a:latin typeface="+mn-lt"/>
                        </a:rPr>
                        <a:t>. Direct contact.</a:t>
                      </a:r>
                      <a:endParaRPr lang="en-GB" sz="1600" b="1" dirty="0">
                        <a:solidFill>
                          <a:srgbClr val="00B050"/>
                        </a:solidFill>
                        <a:effectLst/>
                        <a:latin typeface="+mn-lt"/>
                      </a:endParaRPr>
                    </a:p>
                  </a:txBody>
                  <a:tcPr anchor="ctr"/>
                </a:tc>
                <a:tc>
                  <a:txBody>
                    <a:bodyPr/>
                    <a:lstStyle/>
                    <a:p>
                      <a:pPr marL="0" marR="0" algn="ctr">
                        <a:spcBef>
                          <a:spcPts val="0"/>
                        </a:spcBef>
                        <a:spcAft>
                          <a:spcPts val="0"/>
                        </a:spcAft>
                      </a:pPr>
                      <a:r>
                        <a:rPr lang="en-GB" sz="1600" b="1" baseline="0" dirty="0">
                          <a:solidFill>
                            <a:srgbClr val="00B050"/>
                          </a:solidFill>
                          <a:effectLst/>
                          <a:latin typeface="+mn-lt"/>
                        </a:rPr>
                        <a:t>Use of condoms / clean needles.  </a:t>
                      </a:r>
                    </a:p>
                    <a:p>
                      <a:pPr marL="0" marR="0" algn="ctr">
                        <a:spcBef>
                          <a:spcPts val="0"/>
                        </a:spcBef>
                        <a:spcAft>
                          <a:spcPts val="0"/>
                        </a:spcAft>
                      </a:pPr>
                      <a:r>
                        <a:rPr lang="en-GB" sz="1600" b="1" baseline="0" dirty="0">
                          <a:solidFill>
                            <a:srgbClr val="00B050"/>
                          </a:solidFill>
                          <a:effectLst/>
                          <a:latin typeface="+mn-lt"/>
                        </a:rPr>
                        <a:t>Treat infection with antiretroviral drugs.</a:t>
                      </a:r>
                      <a:endParaRPr lang="en-GB" sz="1600" b="1" dirty="0">
                        <a:solidFill>
                          <a:srgbClr val="00B050"/>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Virus</a:t>
                      </a:r>
                    </a:p>
                  </a:txBody>
                  <a:tcPr anchor="ctr"/>
                </a:tc>
                <a:extLst>
                  <a:ext uri="{0D108BD9-81ED-4DB2-BD59-A6C34878D82A}">
                    <a16:rowId xmlns:a16="http://schemas.microsoft.com/office/drawing/2014/main" val="10004"/>
                  </a:ext>
                </a:extLst>
              </a:tr>
              <a:tr h="897357">
                <a:tc>
                  <a:txBody>
                    <a:bodyPr/>
                    <a:lstStyle/>
                    <a:p>
                      <a:pPr marL="0" marR="0" algn="ctr">
                        <a:spcBef>
                          <a:spcPts val="0"/>
                        </a:spcBef>
                        <a:spcAft>
                          <a:spcPts val="0"/>
                        </a:spcAft>
                      </a:pPr>
                      <a:r>
                        <a:rPr lang="en-GB" sz="1800" b="0" dirty="0">
                          <a:solidFill>
                            <a:schemeClr val="tx1"/>
                          </a:solidFill>
                          <a:effectLst/>
                          <a:latin typeface="+mn-lt"/>
                        </a:rPr>
                        <a:t>Ebola</a:t>
                      </a:r>
                    </a:p>
                  </a:txBody>
                  <a:tcPr anchor="ctr"/>
                </a:tc>
                <a:tc>
                  <a:txBody>
                    <a:bodyPr/>
                    <a:lstStyle/>
                    <a:p>
                      <a:pPr marL="0" marR="0" algn="ctr">
                        <a:spcBef>
                          <a:spcPts val="0"/>
                        </a:spcBef>
                        <a:spcAft>
                          <a:spcPts val="0"/>
                        </a:spcAft>
                      </a:pPr>
                      <a:r>
                        <a:rPr lang="en-GB" sz="1600" b="0" dirty="0">
                          <a:solidFill>
                            <a:schemeClr val="tx1"/>
                          </a:solidFill>
                          <a:effectLst/>
                          <a:latin typeface="+mn-lt"/>
                        </a:rPr>
                        <a:t>Haemorrhagic fever</a:t>
                      </a:r>
                    </a:p>
                  </a:txBody>
                  <a:tcPr anchor="ctr"/>
                </a:tc>
                <a:tc>
                  <a:txBody>
                    <a:bodyPr/>
                    <a:lstStyle/>
                    <a:p>
                      <a:pPr marL="0" marR="0" algn="ctr">
                        <a:spcBef>
                          <a:spcPts val="0"/>
                        </a:spcBef>
                        <a:spcAft>
                          <a:spcPts val="0"/>
                        </a:spcAft>
                      </a:pPr>
                      <a:r>
                        <a:rPr lang="en-GB" sz="1600" b="0" dirty="0">
                          <a:solidFill>
                            <a:schemeClr val="tx1"/>
                          </a:solidFill>
                          <a:effectLst/>
                          <a:latin typeface="+mn-lt"/>
                        </a:rPr>
                        <a:t>Bodily fluid - direct contact</a:t>
                      </a:r>
                    </a:p>
                  </a:txBody>
                  <a:tcPr anchor="ctr"/>
                </a:tc>
                <a:tc>
                  <a:txBody>
                    <a:bodyPr/>
                    <a:lstStyle/>
                    <a:p>
                      <a:pPr marL="0" marR="0" algn="ctr">
                        <a:spcBef>
                          <a:spcPts val="0"/>
                        </a:spcBef>
                        <a:spcAft>
                          <a:spcPts val="0"/>
                        </a:spcAft>
                      </a:pPr>
                      <a:r>
                        <a:rPr lang="en-GB" sz="1600" b="1" dirty="0">
                          <a:solidFill>
                            <a:srgbClr val="00B050"/>
                          </a:solidFill>
                          <a:effectLst/>
                          <a:latin typeface="+mn-lt"/>
                        </a:rPr>
                        <a:t>Avoid</a:t>
                      </a:r>
                      <a:r>
                        <a:rPr lang="en-GB" sz="1600" b="1" baseline="0" dirty="0">
                          <a:solidFill>
                            <a:srgbClr val="00B050"/>
                          </a:solidFill>
                          <a:effectLst/>
                          <a:latin typeface="+mn-lt"/>
                        </a:rPr>
                        <a:t> contact with people infected with Ebola. </a:t>
                      </a:r>
                      <a:endParaRPr lang="en-GB" sz="1600" b="1" dirty="0">
                        <a:solidFill>
                          <a:srgbClr val="00B050"/>
                        </a:solidFill>
                        <a:effectLst/>
                        <a:latin typeface="+mn-lt"/>
                      </a:endParaRPr>
                    </a:p>
                    <a:p>
                      <a:pPr marL="0" marR="0" algn="ctr">
                        <a:spcBef>
                          <a:spcPts val="0"/>
                        </a:spcBef>
                        <a:spcAft>
                          <a:spcPts val="0"/>
                        </a:spcAft>
                      </a:pPr>
                      <a:endParaRPr lang="en-GB" sz="1600" b="1" dirty="0">
                        <a:solidFill>
                          <a:srgbClr val="00B050"/>
                        </a:solidFill>
                        <a:effectLst/>
                        <a:latin typeface="+mn-lt"/>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50"/>
                          </a:solidFill>
                          <a:effectLst/>
                          <a:uLnTx/>
                          <a:uFillTx/>
                          <a:latin typeface="+mn-lt"/>
                          <a:ea typeface="+mn-ea"/>
                          <a:cs typeface="+mn-cs"/>
                        </a:rPr>
                        <a:t>Virus</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68381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35655"/>
            <a:ext cx="7272808" cy="585033"/>
          </a:xfrm>
        </p:spPr>
        <p:txBody>
          <a:bodyPr>
            <a:normAutofit fontScale="90000"/>
          </a:bodyPr>
          <a:lstStyle/>
          <a:p>
            <a:pPr algn="r"/>
            <a:r>
              <a:rPr lang="en-GB" sz="2800" b="1" dirty="0">
                <a:solidFill>
                  <a:schemeClr val="accent6"/>
                </a:solidFill>
              </a:rPr>
              <a:t>Overview </a:t>
            </a:r>
            <a:br>
              <a:rPr lang="en-GB" sz="2800" b="1" dirty="0">
                <a:solidFill>
                  <a:schemeClr val="accent6"/>
                </a:solidFill>
              </a:rPr>
            </a:br>
            <a:r>
              <a:rPr lang="en-GB" sz="2200" b="1" dirty="0">
                <a:solidFill>
                  <a:schemeClr val="accent6"/>
                </a:solidFill>
              </a:rPr>
              <a:t>Health, disease and the development of medicines.</a:t>
            </a:r>
          </a:p>
        </p:txBody>
      </p:sp>
      <p:sp>
        <p:nvSpPr>
          <p:cNvPr id="3" name="Subtitle 2"/>
          <p:cNvSpPr>
            <a:spLocks noGrp="1"/>
          </p:cNvSpPr>
          <p:nvPr>
            <p:ph type="subTitle" idx="1"/>
          </p:nvPr>
        </p:nvSpPr>
        <p:spPr>
          <a:xfrm>
            <a:off x="162325" y="692696"/>
            <a:ext cx="4328004" cy="6048672"/>
          </a:xfrm>
        </p:spPr>
        <p:txBody>
          <a:bodyPr>
            <a:normAutofit fontScale="32500" lnSpcReduction="20000"/>
          </a:bodyPr>
          <a:lstStyle/>
          <a:p>
            <a:pPr marL="685800" lvl="1" indent="-342900" algn="l">
              <a:lnSpc>
                <a:spcPct val="110000"/>
              </a:lnSpc>
            </a:pPr>
            <a:r>
              <a:rPr lang="en-US" sz="5500" b="1" dirty="0">
                <a:solidFill>
                  <a:schemeClr val="tx1"/>
                </a:solidFill>
              </a:rPr>
              <a:t>Health and disease</a:t>
            </a:r>
          </a:p>
          <a:p>
            <a:pPr marL="685800" lvl="1" indent="-342900" algn="l">
              <a:lnSpc>
                <a:spcPct val="110000"/>
              </a:lnSpc>
              <a:buFont typeface="Arial" charset="0"/>
              <a:buChar char="•"/>
            </a:pPr>
            <a:r>
              <a:rPr lang="en-US" sz="4000" dirty="0">
                <a:solidFill>
                  <a:schemeClr val="tx1"/>
                </a:solidFill>
              </a:rPr>
              <a:t>Definition of health</a:t>
            </a:r>
          </a:p>
          <a:p>
            <a:pPr marL="685800" lvl="1" indent="-342900" algn="l">
              <a:lnSpc>
                <a:spcPct val="110000"/>
              </a:lnSpc>
              <a:buFont typeface="Arial" charset="0"/>
              <a:buChar char="•"/>
            </a:pPr>
            <a:r>
              <a:rPr lang="en-US" sz="4000" dirty="0">
                <a:solidFill>
                  <a:schemeClr val="tx1"/>
                </a:solidFill>
              </a:rPr>
              <a:t> Difference between communicable and non-communicable diseases</a:t>
            </a:r>
          </a:p>
          <a:p>
            <a:pPr marL="685800" lvl="1" indent="-342900" algn="l">
              <a:lnSpc>
                <a:spcPct val="110000"/>
              </a:lnSpc>
              <a:buFont typeface="Arial" charset="0"/>
              <a:buChar char="•"/>
            </a:pPr>
            <a:r>
              <a:rPr lang="en-US" sz="4000" dirty="0">
                <a:solidFill>
                  <a:schemeClr val="tx1"/>
                </a:solidFill>
              </a:rPr>
              <a:t> Common infections, pathogens and how they are spread</a:t>
            </a:r>
          </a:p>
          <a:p>
            <a:pPr marL="685800" lvl="1" indent="-342900" algn="l">
              <a:lnSpc>
                <a:spcPct val="110000"/>
              </a:lnSpc>
              <a:buFont typeface="Arial" charset="0"/>
              <a:buChar char="•"/>
            </a:pPr>
            <a:r>
              <a:rPr lang="en-US" sz="4000" dirty="0">
                <a:solidFill>
                  <a:schemeClr val="tx1"/>
                </a:solidFill>
              </a:rPr>
              <a:t>Lifecycle of a virus</a:t>
            </a:r>
            <a:endParaRPr lang="en-US" sz="4000" b="1" dirty="0">
              <a:solidFill>
                <a:schemeClr val="tx1"/>
              </a:solidFill>
              <a:latin typeface="+mn-lt"/>
            </a:endParaRPr>
          </a:p>
          <a:p>
            <a:pPr algn="l"/>
            <a:r>
              <a:rPr lang="en-US" sz="4000" b="1" dirty="0">
                <a:solidFill>
                  <a:schemeClr val="tx1"/>
                </a:solidFill>
                <a:latin typeface="+mn-lt"/>
              </a:rPr>
              <a:t>	</a:t>
            </a:r>
            <a:r>
              <a:rPr lang="en-US" sz="5500" b="1" dirty="0">
                <a:solidFill>
                  <a:schemeClr val="tx1"/>
                </a:solidFill>
                <a:latin typeface="+mn-lt"/>
              </a:rPr>
              <a:t>Plant disease</a:t>
            </a:r>
          </a:p>
          <a:p>
            <a:pPr marL="685800" lvl="1" indent="-342900" algn="l">
              <a:lnSpc>
                <a:spcPct val="110000"/>
              </a:lnSpc>
              <a:buFont typeface="Arial" charset="0"/>
              <a:buChar char="•"/>
            </a:pPr>
            <a:r>
              <a:rPr lang="en-US" sz="4000" dirty="0">
                <a:solidFill>
                  <a:schemeClr val="tx1"/>
                </a:solidFill>
              </a:rPr>
              <a:t>Plant defence mechanisms</a:t>
            </a:r>
          </a:p>
          <a:p>
            <a:pPr marL="685800" lvl="1" indent="-342900" algn="l">
              <a:lnSpc>
                <a:spcPct val="110000"/>
              </a:lnSpc>
              <a:buFont typeface="Arial" charset="0"/>
              <a:buChar char="•"/>
            </a:pPr>
            <a:r>
              <a:rPr lang="en-US" sz="4000" dirty="0">
                <a:solidFill>
                  <a:schemeClr val="tx1"/>
                </a:solidFill>
              </a:rPr>
              <a:t>Detection and identification of plant diseases (Higher Tier) </a:t>
            </a:r>
          </a:p>
          <a:p>
            <a:pPr algn="l"/>
            <a:r>
              <a:rPr lang="en-US" sz="5500" b="1" dirty="0">
                <a:solidFill>
                  <a:schemeClr val="tx1"/>
                </a:solidFill>
                <a:latin typeface="+mn-lt"/>
              </a:rPr>
              <a:t>	Human body defence responses</a:t>
            </a:r>
          </a:p>
          <a:p>
            <a:pPr marL="685800" lvl="1" indent="-342900" algn="l">
              <a:lnSpc>
                <a:spcPct val="110000"/>
              </a:lnSpc>
              <a:buFont typeface="Arial" charset="0"/>
              <a:buChar char="•"/>
            </a:pPr>
            <a:r>
              <a:rPr lang="en-US" sz="4000" dirty="0">
                <a:solidFill>
                  <a:schemeClr val="tx1"/>
                </a:solidFill>
              </a:rPr>
              <a:t>Physical barriers and chemical </a:t>
            </a:r>
            <a:r>
              <a:rPr lang="en-US" sz="4000" dirty="0" err="1">
                <a:solidFill>
                  <a:schemeClr val="tx1"/>
                </a:solidFill>
              </a:rPr>
              <a:t>defences</a:t>
            </a:r>
            <a:endParaRPr lang="en-US" sz="4000" dirty="0">
              <a:solidFill>
                <a:schemeClr val="tx1"/>
              </a:solidFill>
            </a:endParaRPr>
          </a:p>
          <a:p>
            <a:pPr marL="685800" lvl="1" indent="-342900" algn="l">
              <a:lnSpc>
                <a:spcPct val="110000"/>
              </a:lnSpc>
              <a:buFont typeface="Arial" charset="0"/>
              <a:buChar char="•"/>
            </a:pPr>
            <a:r>
              <a:rPr lang="en-US" sz="4000" dirty="0">
                <a:solidFill>
                  <a:schemeClr val="tx1"/>
                </a:solidFill>
              </a:rPr>
              <a:t>Role of the specific immune system</a:t>
            </a:r>
          </a:p>
          <a:p>
            <a:pPr marL="685800" lvl="1" indent="-342900" algn="l">
              <a:lnSpc>
                <a:spcPct val="110000"/>
              </a:lnSpc>
              <a:buFont typeface="Arial" charset="0"/>
              <a:buChar char="•"/>
            </a:pPr>
            <a:r>
              <a:rPr lang="en-US" sz="4000" dirty="0">
                <a:solidFill>
                  <a:schemeClr val="tx1"/>
                </a:solidFill>
              </a:rPr>
              <a:t>Immunisation</a:t>
            </a:r>
          </a:p>
          <a:p>
            <a:pPr marL="685800" lvl="1" indent="-342900" algn="l">
              <a:lnSpc>
                <a:spcPct val="110000"/>
              </a:lnSpc>
              <a:buFont typeface="Arial" charset="0"/>
              <a:buChar char="•"/>
            </a:pPr>
            <a:r>
              <a:rPr lang="en-US" sz="4000" dirty="0">
                <a:solidFill>
                  <a:schemeClr val="tx1"/>
                </a:solidFill>
              </a:rPr>
              <a:t>Antibiotics </a:t>
            </a:r>
          </a:p>
          <a:p>
            <a:pPr marL="685800" lvl="1" indent="-342900" algn="l">
              <a:lnSpc>
                <a:spcPct val="110000"/>
              </a:lnSpc>
              <a:buFont typeface="Arial" charset="0"/>
              <a:buChar char="•"/>
            </a:pPr>
            <a:r>
              <a:rPr lang="en-US" sz="4000" dirty="0">
                <a:solidFill>
                  <a:schemeClr val="tx1"/>
                </a:solidFill>
              </a:rPr>
              <a:t>Culturing microorganisms</a:t>
            </a:r>
          </a:p>
          <a:p>
            <a:pPr marL="685800" lvl="1" indent="-342900" algn="l">
              <a:lnSpc>
                <a:spcPct val="110000"/>
              </a:lnSpc>
            </a:pPr>
            <a:r>
              <a:rPr lang="en-US" sz="5500" b="1" dirty="0">
                <a:solidFill>
                  <a:schemeClr val="tx1"/>
                </a:solidFill>
              </a:rPr>
              <a:t>Development of new medicines</a:t>
            </a:r>
          </a:p>
          <a:p>
            <a:pPr marL="685800" lvl="1" indent="-342900" algn="l">
              <a:lnSpc>
                <a:spcPct val="110000"/>
              </a:lnSpc>
              <a:buFont typeface="Arial" pitchFamily="34" charset="0"/>
              <a:buChar char="•"/>
            </a:pPr>
            <a:r>
              <a:rPr lang="en-US" sz="4000" dirty="0">
                <a:solidFill>
                  <a:schemeClr val="tx1"/>
                </a:solidFill>
              </a:rPr>
              <a:t>Production and use of monoclonal antibodies</a:t>
            </a:r>
          </a:p>
          <a:p>
            <a:pPr marL="685800" lvl="1" indent="-342900" algn="l">
              <a:lnSpc>
                <a:spcPct val="110000"/>
              </a:lnSpc>
            </a:pPr>
            <a:r>
              <a:rPr lang="en-US" sz="5500" b="1" dirty="0">
                <a:solidFill>
                  <a:schemeClr val="tx1"/>
                </a:solidFill>
              </a:rPr>
              <a:t>Effect of lifestyle </a:t>
            </a:r>
          </a:p>
          <a:p>
            <a:pPr marL="685800" lvl="1" indent="-342900" algn="l">
              <a:lnSpc>
                <a:spcPct val="110000"/>
              </a:lnSpc>
              <a:buFont typeface="Arial" pitchFamily="34" charset="0"/>
              <a:buChar char="•"/>
            </a:pPr>
            <a:r>
              <a:rPr lang="en-US" sz="4000" dirty="0">
                <a:solidFill>
                  <a:schemeClr val="tx1"/>
                </a:solidFill>
              </a:rPr>
              <a:t>Exercise, diet and BMI</a:t>
            </a:r>
          </a:p>
          <a:p>
            <a:pPr marL="685800" lvl="1" indent="-342900" algn="l">
              <a:lnSpc>
                <a:spcPct val="110000"/>
              </a:lnSpc>
              <a:buFont typeface="Arial" pitchFamily="34" charset="0"/>
              <a:buChar char="•"/>
            </a:pPr>
            <a:r>
              <a:rPr lang="en-US" sz="4000" dirty="0">
                <a:solidFill>
                  <a:schemeClr val="tx1"/>
                </a:solidFill>
              </a:rPr>
              <a:t>Alcohol on liver disease</a:t>
            </a:r>
          </a:p>
          <a:p>
            <a:pPr marL="685800" lvl="1" indent="-342900" algn="l">
              <a:lnSpc>
                <a:spcPct val="110000"/>
              </a:lnSpc>
              <a:buFont typeface="Arial" pitchFamily="34" charset="0"/>
              <a:buChar char="•"/>
            </a:pPr>
            <a:r>
              <a:rPr lang="en-US" sz="4000" dirty="0">
                <a:solidFill>
                  <a:schemeClr val="tx1"/>
                </a:solidFill>
              </a:rPr>
              <a:t>Smoking on cardio vascular disease</a:t>
            </a:r>
          </a:p>
          <a:p>
            <a:pPr marL="685800" lvl="1" indent="-342900" algn="l">
              <a:lnSpc>
                <a:spcPct val="110000"/>
              </a:lnSpc>
              <a:buFont typeface="Arial" pitchFamily="34" charset="0"/>
              <a:buChar char="•"/>
            </a:pPr>
            <a:r>
              <a:rPr lang="en-US" sz="4000" dirty="0">
                <a:solidFill>
                  <a:schemeClr val="tx1"/>
                </a:solidFill>
              </a:rPr>
              <a:t>Evaluation of treatments for cardiovascular disease</a:t>
            </a:r>
          </a:p>
          <a:p>
            <a:pPr marL="685800" lvl="1" indent="-342900" algn="l">
              <a:lnSpc>
                <a:spcPct val="110000"/>
              </a:lnSpc>
            </a:pPr>
            <a:r>
              <a:rPr lang="en-US" sz="3000" dirty="0">
                <a:solidFill>
                  <a:schemeClr val="tx1"/>
                </a:solidFill>
              </a:rPr>
              <a:t> </a:t>
            </a:r>
          </a:p>
          <a:p>
            <a:pPr algn="l"/>
            <a:endParaRPr lang="en-US" dirty="0">
              <a:solidFill>
                <a:schemeClr val="tx1"/>
              </a:solidFill>
              <a:latin typeface="+mn-lt"/>
            </a:endParaRPr>
          </a:p>
          <a:p>
            <a:pPr algn="l"/>
            <a:endParaRPr lang="en-US" dirty="0">
              <a:solidFill>
                <a:schemeClr val="tx1"/>
              </a:solidFill>
              <a:latin typeface="+mn-lt"/>
            </a:endParaRPr>
          </a:p>
          <a:p>
            <a:pPr algn="l"/>
            <a:endParaRPr lang="en-US" dirty="0">
              <a:solidFill>
                <a:schemeClr val="tx1"/>
              </a:solidFill>
              <a:latin typeface="+mn-lt"/>
            </a:endParaRPr>
          </a:p>
          <a:p>
            <a:pPr algn="l"/>
            <a:endParaRPr lang="en-US" dirty="0">
              <a:solidFill>
                <a:schemeClr val="tx1"/>
              </a:solidFill>
              <a:latin typeface="+mn-lt"/>
            </a:endParaRPr>
          </a:p>
          <a:p>
            <a:pPr algn="l"/>
            <a:endParaRPr lang="en-US" dirty="0">
              <a:solidFill>
                <a:schemeClr val="tx1"/>
              </a:solidFill>
              <a:latin typeface="+mn-lt"/>
            </a:endParaRPr>
          </a:p>
          <a:p>
            <a:endParaRPr lang="en-GB" dirty="0">
              <a:solidFill>
                <a:schemeClr val="tx1"/>
              </a:solidFill>
              <a:latin typeface="+mn-l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1412776"/>
            <a:ext cx="4453450" cy="3891754"/>
          </a:xfrm>
          <a:prstGeom prst="rect">
            <a:avLst/>
          </a:prstGeom>
        </p:spPr>
      </p:pic>
    </p:spTree>
    <p:extLst>
      <p:ext uri="{BB962C8B-B14F-4D97-AF65-F5344CB8AC3E}">
        <p14:creationId xmlns:p14="http://schemas.microsoft.com/office/powerpoint/2010/main" val="732448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54725"/>
            <a:ext cx="7812360" cy="844082"/>
          </a:xfrm>
        </p:spPr>
        <p:txBody>
          <a:bodyPr>
            <a:noAutofit/>
          </a:bodyPr>
          <a:lstStyle/>
          <a:p>
            <a:pPr marL="342900" lvl="1" algn="r" defTabSz="342900" rtl="0">
              <a:spcBef>
                <a:spcPct val="20000"/>
              </a:spcBef>
            </a:pPr>
            <a:r>
              <a:rPr lang="en-US" sz="2400" b="1" dirty="0">
                <a:solidFill>
                  <a:schemeClr val="accent6"/>
                </a:solidFill>
              </a:rPr>
              <a:t>Animal tissues, organs and organ systems Part 3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AnswerIT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5" name="TextBox 4"/>
          <p:cNvSpPr txBox="1"/>
          <p:nvPr/>
        </p:nvSpPr>
        <p:spPr>
          <a:xfrm>
            <a:off x="126227" y="672633"/>
            <a:ext cx="8938260" cy="2062103"/>
          </a:xfrm>
          <a:prstGeom prst="rect">
            <a:avLst/>
          </a:prstGeom>
          <a:noFill/>
        </p:spPr>
        <p:txBody>
          <a:bodyPr wrap="square" rtlCol="0">
            <a:spAutoFit/>
          </a:bodyPr>
          <a:lstStyle/>
          <a:p>
            <a:r>
              <a:rPr lang="en-GB" dirty="0"/>
              <a:t>2. Define the word health. </a:t>
            </a:r>
            <a:r>
              <a:rPr lang="en-GB" b="1" dirty="0">
                <a:solidFill>
                  <a:srgbClr val="00B050"/>
                </a:solidFill>
              </a:rPr>
              <a:t>A state of complete physical, mental and social well-being and not merely the absence of disease or infirmity. </a:t>
            </a:r>
          </a:p>
          <a:p>
            <a:endParaRPr lang="en-GB" sz="1000" b="1" dirty="0">
              <a:solidFill>
                <a:srgbClr val="00B050"/>
              </a:solidFill>
            </a:endParaRPr>
          </a:p>
          <a:p>
            <a:r>
              <a:rPr lang="en-GB" dirty="0"/>
              <a:t>3. What are communicable diseases? </a:t>
            </a:r>
            <a:r>
              <a:rPr lang="en-GB" b="1" dirty="0">
                <a:solidFill>
                  <a:srgbClr val="00B050"/>
                </a:solidFill>
              </a:rPr>
              <a:t>Infectious diseases caused by microbes that can be spread.</a:t>
            </a:r>
          </a:p>
          <a:p>
            <a:endParaRPr lang="en-GB" sz="1000" b="1" dirty="0">
              <a:solidFill>
                <a:srgbClr val="00B050"/>
              </a:solidFill>
            </a:endParaRPr>
          </a:p>
          <a:p>
            <a:r>
              <a:rPr lang="en-GB" dirty="0"/>
              <a:t>4. What are non-communicable diseases? </a:t>
            </a:r>
            <a:r>
              <a:rPr lang="en-GB" b="1" dirty="0">
                <a:solidFill>
                  <a:srgbClr val="00B050"/>
                </a:solidFill>
              </a:rPr>
              <a:t>Diseases not caused by infections and cannot be spread.</a:t>
            </a:r>
            <a:endParaRPr lang="en-GB" dirty="0"/>
          </a:p>
        </p:txBody>
      </p:sp>
      <p:sp>
        <p:nvSpPr>
          <p:cNvPr id="6" name="Rectangle 5"/>
          <p:cNvSpPr/>
          <p:nvPr/>
        </p:nvSpPr>
        <p:spPr>
          <a:xfrm>
            <a:off x="107504" y="2636912"/>
            <a:ext cx="8640960" cy="3604192"/>
          </a:xfrm>
          <a:prstGeom prst="rect">
            <a:avLst/>
          </a:prstGeom>
        </p:spPr>
        <p:txBody>
          <a:bodyPr wrap="square">
            <a:spAutoFit/>
          </a:bodyPr>
          <a:lstStyle/>
          <a:p>
            <a:pPr>
              <a:lnSpc>
                <a:spcPct val="150000"/>
              </a:lnSpc>
            </a:pPr>
            <a:r>
              <a:rPr lang="en-GB" dirty="0"/>
              <a:t>5. What does the term ‘susceptible to other diseases’ mean</a:t>
            </a:r>
            <a:r>
              <a:rPr lang="en-GB" b="1" dirty="0">
                <a:solidFill>
                  <a:srgbClr val="00B050"/>
                </a:solidFill>
              </a:rPr>
              <a:t>? An increased likelihood of developing other diseases.</a:t>
            </a:r>
          </a:p>
          <a:p>
            <a:pPr>
              <a:lnSpc>
                <a:spcPct val="150000"/>
              </a:lnSpc>
            </a:pPr>
            <a:r>
              <a:rPr lang="en-GB" dirty="0"/>
              <a:t>6. What is the definition of a pathogen? </a:t>
            </a:r>
            <a:r>
              <a:rPr lang="en-GB" b="1" dirty="0">
                <a:solidFill>
                  <a:srgbClr val="00B050"/>
                </a:solidFill>
              </a:rPr>
              <a:t>A disease causing organism including bacteria, viruses, fungi and protists.</a:t>
            </a:r>
          </a:p>
          <a:p>
            <a:pPr>
              <a:lnSpc>
                <a:spcPct val="150000"/>
              </a:lnSpc>
            </a:pPr>
            <a:r>
              <a:rPr lang="en-GB" dirty="0"/>
              <a:t>7. How can the spread of Chlamydia be reduced? </a:t>
            </a:r>
            <a:r>
              <a:rPr lang="en-GB" b="1" dirty="0">
                <a:solidFill>
                  <a:srgbClr val="00B050"/>
                </a:solidFill>
              </a:rPr>
              <a:t>Wearing a condom, being tested to see if a person has the disease and can be treated or avoiding sex.</a:t>
            </a:r>
          </a:p>
          <a:p>
            <a:pPr marL="457200" indent="-457200">
              <a:lnSpc>
                <a:spcPct val="150000"/>
              </a:lnSpc>
            </a:pPr>
            <a:r>
              <a:rPr lang="en-GB" dirty="0"/>
              <a:t>8. What disease does HIV cause eventually if it is not successfully  managed? </a:t>
            </a:r>
            <a:r>
              <a:rPr lang="en-GB" b="1" dirty="0">
                <a:solidFill>
                  <a:srgbClr val="00B050"/>
                </a:solidFill>
              </a:rPr>
              <a:t>AIDS</a:t>
            </a:r>
          </a:p>
          <a:p>
            <a:pPr marL="457200" indent="-457200">
              <a:lnSpc>
                <a:spcPct val="150000"/>
              </a:lnSpc>
            </a:pPr>
            <a:endParaRPr lang="en-GB" sz="1000" b="1" dirty="0">
              <a:solidFill>
                <a:srgbClr val="00B050"/>
              </a:solidFill>
            </a:endParaRPr>
          </a:p>
          <a:p>
            <a:pPr marL="457200" indent="-457200">
              <a:lnSpc>
                <a:spcPct val="150000"/>
              </a:lnSpc>
            </a:pPr>
            <a:r>
              <a:rPr lang="en-GB" dirty="0"/>
              <a:t>9. What type of pathogen causes Chlamydia? </a:t>
            </a:r>
            <a:r>
              <a:rPr lang="en-GB" b="1" dirty="0">
                <a:solidFill>
                  <a:srgbClr val="00B050"/>
                </a:solidFill>
              </a:rPr>
              <a:t>Bacterium</a:t>
            </a:r>
            <a:endParaRPr lang="en-GB" dirty="0"/>
          </a:p>
        </p:txBody>
      </p:sp>
    </p:spTree>
    <p:extLst>
      <p:ext uri="{BB962C8B-B14F-4D97-AF65-F5344CB8AC3E}">
        <p14:creationId xmlns:p14="http://schemas.microsoft.com/office/powerpoint/2010/main" val="279883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54725"/>
            <a:ext cx="7812360" cy="844082"/>
          </a:xfrm>
        </p:spPr>
        <p:txBody>
          <a:bodyPr>
            <a:noAutofit/>
          </a:bodyPr>
          <a:lstStyle/>
          <a:p>
            <a:pPr marL="342900" lvl="1" algn="r" defTabSz="342900" rtl="0">
              <a:spcBef>
                <a:spcPct val="20000"/>
              </a:spcBef>
            </a:pPr>
            <a:r>
              <a:rPr lang="en-US" sz="2400" b="1" dirty="0">
                <a:solidFill>
                  <a:schemeClr val="accent6"/>
                </a:solidFill>
              </a:rPr>
              <a:t>Animal tissues, organs and organ systems Part 3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5" name="TextBox 4"/>
          <p:cNvSpPr txBox="1"/>
          <p:nvPr/>
        </p:nvSpPr>
        <p:spPr>
          <a:xfrm>
            <a:off x="323528" y="908720"/>
            <a:ext cx="8424936" cy="4247317"/>
          </a:xfrm>
          <a:prstGeom prst="rect">
            <a:avLst/>
          </a:prstGeom>
          <a:noFill/>
        </p:spPr>
        <p:txBody>
          <a:bodyPr wrap="square" rtlCol="0">
            <a:spAutoFit/>
          </a:bodyPr>
          <a:lstStyle/>
          <a:p>
            <a:pPr marL="342900" indent="-342900"/>
            <a:r>
              <a:rPr lang="en-GB" dirty="0"/>
              <a:t>Biology Only</a:t>
            </a:r>
          </a:p>
          <a:p>
            <a:pPr>
              <a:lnSpc>
                <a:spcPct val="150000"/>
              </a:lnSpc>
            </a:pPr>
            <a:r>
              <a:rPr lang="en-GB" dirty="0"/>
              <a:t>10. What are the two pathways involved in the lifecycle of a virus?</a:t>
            </a:r>
          </a:p>
          <a:p>
            <a:pPr>
              <a:lnSpc>
                <a:spcPct val="150000"/>
              </a:lnSpc>
            </a:pPr>
            <a:r>
              <a:rPr lang="en-GB" b="1" dirty="0">
                <a:solidFill>
                  <a:srgbClr val="00B050"/>
                </a:solidFill>
              </a:rPr>
              <a:t>Lytic </a:t>
            </a:r>
          </a:p>
          <a:p>
            <a:pPr>
              <a:lnSpc>
                <a:spcPct val="150000"/>
              </a:lnSpc>
            </a:pPr>
            <a:r>
              <a:rPr lang="en-GB" b="1" dirty="0">
                <a:solidFill>
                  <a:srgbClr val="00B050"/>
                </a:solidFill>
              </a:rPr>
              <a:t>Lysogenic</a:t>
            </a:r>
          </a:p>
          <a:p>
            <a:pPr>
              <a:lnSpc>
                <a:spcPct val="150000"/>
              </a:lnSpc>
            </a:pPr>
            <a:r>
              <a:rPr lang="en-GB" dirty="0"/>
              <a:t>11. Which pathway involves the assimilation of lots of new active viral particles?</a:t>
            </a:r>
          </a:p>
          <a:p>
            <a:pPr>
              <a:lnSpc>
                <a:spcPct val="150000"/>
              </a:lnSpc>
            </a:pPr>
            <a:r>
              <a:rPr lang="en-GB" b="1" dirty="0">
                <a:solidFill>
                  <a:srgbClr val="00B050"/>
                </a:solidFill>
              </a:rPr>
              <a:t>Lytic</a:t>
            </a:r>
          </a:p>
          <a:p>
            <a:pPr>
              <a:lnSpc>
                <a:spcPct val="150000"/>
              </a:lnSpc>
            </a:pPr>
            <a:endParaRPr lang="en-GB" dirty="0"/>
          </a:p>
          <a:p>
            <a:pPr marL="342900" indent="-342900"/>
            <a:endParaRPr lang="en-GB" dirty="0"/>
          </a:p>
          <a:p>
            <a:pPr marL="342900" indent="-342900"/>
            <a:endParaRPr lang="en-GB" dirty="0"/>
          </a:p>
          <a:p>
            <a:pPr marL="342900" indent="-342900">
              <a:buAutoNum type="arabicPeriod" startAt="10"/>
            </a:pPr>
            <a:endParaRPr lang="en-GB" dirty="0"/>
          </a:p>
          <a:p>
            <a:pPr marL="342900" indent="-342900">
              <a:buAutoNum type="arabicPeriod" startAt="10"/>
            </a:pPr>
            <a:endParaRPr lang="en-GB" dirty="0"/>
          </a:p>
          <a:p>
            <a:pPr marL="342900" indent="-342900">
              <a:buAutoNum type="arabicPeriod" startAt="10"/>
            </a:pPr>
            <a:endParaRPr lang="en-GB" dirty="0"/>
          </a:p>
        </p:txBody>
      </p:sp>
    </p:spTree>
    <p:extLst>
      <p:ext uri="{BB962C8B-B14F-4D97-AF65-F5344CB8AC3E}">
        <p14:creationId xmlns:p14="http://schemas.microsoft.com/office/powerpoint/2010/main" val="1461605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802524"/>
            <a:ext cx="5436096" cy="5201424"/>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r>
              <a:rPr lang="en-US" sz="5500" b="1" dirty="0">
                <a:solidFill>
                  <a:schemeClr val="bg1">
                    <a:lumMod val="50000"/>
                  </a:schemeClr>
                </a:solidFill>
              </a:rPr>
              <a:t>Plant disease</a:t>
            </a:r>
          </a:p>
          <a:p>
            <a:r>
              <a:rPr lang="en-US" sz="5500" b="1" dirty="0">
                <a:solidFill>
                  <a:schemeClr val="bg1">
                    <a:lumMod val="50000"/>
                  </a:schemeClr>
                </a:solidFill>
              </a:rPr>
              <a:t>Part 2 </a:t>
            </a:r>
            <a:r>
              <a:rPr lang="en-US" sz="2400" b="1" dirty="0">
                <a:solidFill>
                  <a:schemeClr val="bg1">
                    <a:lumMod val="50000"/>
                  </a:schemeClr>
                </a:solidFill>
              </a:rPr>
              <a:t>(5.9B- 5.11B)</a:t>
            </a:r>
          </a:p>
          <a:p>
            <a:pPr>
              <a:buFont typeface="Arial" pitchFamily="34" charset="0"/>
              <a:buChar char="•"/>
            </a:pPr>
            <a:r>
              <a:rPr lang="en-US" sz="2600" dirty="0">
                <a:solidFill>
                  <a:schemeClr val="bg1">
                    <a:lumMod val="50000"/>
                  </a:schemeClr>
                </a:solidFill>
              </a:rPr>
              <a:t>Plant defence mechanisms (biology)</a:t>
            </a:r>
          </a:p>
          <a:p>
            <a:pPr>
              <a:buFont typeface="Arial" pitchFamily="34" charset="0"/>
              <a:buChar char="•"/>
            </a:pPr>
            <a:r>
              <a:rPr lang="en-US" sz="2600" dirty="0">
                <a:solidFill>
                  <a:schemeClr val="bg1">
                    <a:lumMod val="50000"/>
                  </a:schemeClr>
                </a:solidFill>
              </a:rPr>
              <a:t>Detection and identification of plant diseases (biology higher Tier) </a:t>
            </a: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3779912" y="-243408"/>
            <a:ext cx="6322493" cy="6525344"/>
          </a:xfrm>
          <a:prstGeom prst="rect">
            <a:avLst/>
          </a:prstGeom>
        </p:spPr>
      </p:pic>
    </p:spTree>
    <p:extLst>
      <p:ext uri="{BB962C8B-B14F-4D97-AF65-F5344CB8AC3E}">
        <p14:creationId xmlns:p14="http://schemas.microsoft.com/office/powerpoint/2010/main" val="1386293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7"/>
          <p:cNvGrpSpPr/>
          <p:nvPr/>
        </p:nvGrpSpPr>
        <p:grpSpPr>
          <a:xfrm>
            <a:off x="2232000" y="1089000"/>
            <a:ext cx="4680000" cy="4680000"/>
            <a:chOff x="2195736" y="1484784"/>
            <a:chExt cx="4680000" cy="4680000"/>
          </a:xfrm>
        </p:grpSpPr>
        <p:grpSp>
          <p:nvGrpSpPr>
            <p:cNvPr id="4" name="Group 56"/>
            <p:cNvGrpSpPr/>
            <p:nvPr/>
          </p:nvGrpSpPr>
          <p:grpSpPr>
            <a:xfrm>
              <a:off x="2195736" y="1484784"/>
              <a:ext cx="4680000" cy="4680000"/>
              <a:chOff x="2361840" y="1620000"/>
              <a:chExt cx="4680000" cy="4680000"/>
            </a:xfrm>
          </p:grpSpPr>
          <p:cxnSp>
            <p:nvCxnSpPr>
              <p:cNvPr id="51" name="Straight Arrow Connector 50"/>
              <p:cNvCxnSpPr/>
              <p:nvPr/>
            </p:nvCxnSpPr>
            <p:spPr>
              <a:xfrm rot="2700000">
                <a:off x="2361840" y="3960000"/>
                <a:ext cx="4680000" cy="0"/>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cxnSp>
            <p:nvCxnSpPr>
              <p:cNvPr id="52" name="Straight Arrow Connector 51"/>
              <p:cNvCxnSpPr/>
              <p:nvPr/>
            </p:nvCxnSpPr>
            <p:spPr>
              <a:xfrm rot="18900000">
                <a:off x="2361840" y="3960000"/>
                <a:ext cx="4680000" cy="0"/>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grpSp>
        <p:sp>
          <p:nvSpPr>
            <p:cNvPr id="3" name="TextBox 2"/>
            <p:cNvSpPr txBox="1">
              <a:spLocks noChangeAspect="1"/>
            </p:cNvSpPr>
            <p:nvPr/>
          </p:nvSpPr>
          <p:spPr>
            <a:xfrm>
              <a:off x="3276136" y="2670742"/>
              <a:ext cx="2520000" cy="2308324"/>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a:solidFill>
                <a:schemeClr val="accent6">
                  <a:lumMod val="75000"/>
                </a:schemeClr>
              </a:solidFill>
            </a:ln>
            <a:effectLst>
              <a:outerShdw blurRad="50800" dist="38100" dir="5400000" algn="t" rotWithShape="0">
                <a:prstClr val="black">
                  <a:alpha val="40000"/>
                </a:prstClr>
              </a:outerShdw>
            </a:effectLst>
          </p:spPr>
          <p:txBody>
            <a:bodyPr wrap="square" rtlCol="0" anchor="ctr" anchorCtr="0">
              <a:spAutoFit/>
            </a:bodyPr>
            <a:lstStyle/>
            <a:p>
              <a:pPr algn="ctr"/>
              <a:r>
                <a:rPr lang="en-GB" sz="2400" dirty="0"/>
                <a:t>Plants have several ways of defending themselves from pathogens and to deter herbivores.</a:t>
              </a:r>
              <a:endParaRPr lang="en-GB" dirty="0"/>
            </a:p>
          </p:txBody>
        </p:sp>
      </p:grpSp>
      <p:grpSp>
        <p:nvGrpSpPr>
          <p:cNvPr id="5" name="Group 11"/>
          <p:cNvGrpSpPr/>
          <p:nvPr/>
        </p:nvGrpSpPr>
        <p:grpSpPr>
          <a:xfrm>
            <a:off x="251520" y="764704"/>
            <a:ext cx="2592288" cy="2592288"/>
            <a:chOff x="251520" y="1448780"/>
            <a:chExt cx="2592288" cy="2592288"/>
          </a:xfrm>
          <a:solidFill>
            <a:schemeClr val="accent6">
              <a:lumMod val="20000"/>
              <a:lumOff val="80000"/>
            </a:schemeClr>
          </a:solidFill>
        </p:grpSpPr>
        <p:pic>
          <p:nvPicPr>
            <p:cNvPr id="61443" name="Picture 3"/>
            <p:cNvPicPr>
              <a:picLocks noChangeAspect="1" noChangeArrowheads="1"/>
            </p:cNvPicPr>
            <p:nvPr/>
          </p:nvPicPr>
          <p:blipFill>
            <a:blip r:embed="rId2" cstate="print"/>
            <a:stretch>
              <a:fillRect/>
            </a:stretch>
          </p:blipFill>
          <p:spPr bwMode="auto">
            <a:xfrm>
              <a:off x="251520" y="1448780"/>
              <a:ext cx="1080120" cy="1404156"/>
            </a:xfrm>
            <a:prstGeom prst="rect">
              <a:avLst/>
            </a:prstGeom>
            <a:grpFill/>
            <a:ln w="9525">
              <a:noFill/>
              <a:miter lim="800000"/>
              <a:headEnd/>
              <a:tailEnd/>
            </a:ln>
          </p:spPr>
        </p:pic>
        <p:sp>
          <p:nvSpPr>
            <p:cNvPr id="9" name="TextBox 8"/>
            <p:cNvSpPr txBox="1"/>
            <p:nvPr/>
          </p:nvSpPr>
          <p:spPr>
            <a:xfrm>
              <a:off x="251520" y="2860369"/>
              <a:ext cx="2592288" cy="1180699"/>
            </a:xfrm>
            <a:prstGeom prst="rect">
              <a:avLst/>
            </a:prstGeom>
            <a:noFill/>
            <a:ln>
              <a:solidFill>
                <a:schemeClr val="accent6">
                  <a:lumMod val="75000"/>
                </a:schemeClr>
              </a:solidFill>
            </a:ln>
          </p:spPr>
          <p:txBody>
            <a:bodyPr wrap="square" lIns="0" tIns="36000" rIns="0" bIns="36000" rtlCol="0" anchor="ctr" anchorCtr="1">
              <a:spAutoFit/>
            </a:bodyPr>
            <a:lstStyle/>
            <a:p>
              <a:pPr algn="ctr"/>
              <a:r>
                <a:rPr lang="en-GB" b="1" dirty="0">
                  <a:solidFill>
                    <a:schemeClr val="accent6">
                      <a:lumMod val="75000"/>
                    </a:schemeClr>
                  </a:solidFill>
                </a:rPr>
                <a:t>Bark</a:t>
              </a:r>
              <a:r>
                <a:rPr lang="en-GB" dirty="0"/>
                <a:t>, thick waxy </a:t>
              </a:r>
              <a:r>
                <a:rPr lang="en-GB" b="1" dirty="0">
                  <a:solidFill>
                    <a:schemeClr val="accent6">
                      <a:lumMod val="75000"/>
                    </a:schemeClr>
                  </a:solidFill>
                </a:rPr>
                <a:t>cuticles</a:t>
              </a:r>
              <a:r>
                <a:rPr lang="en-GB" dirty="0"/>
                <a:t>, tough </a:t>
              </a:r>
              <a:r>
                <a:rPr lang="en-GB" b="1" dirty="0">
                  <a:solidFill>
                    <a:schemeClr val="accent6">
                      <a:lumMod val="75000"/>
                    </a:schemeClr>
                  </a:solidFill>
                </a:rPr>
                <a:t>cellulose cell walls defend</a:t>
              </a:r>
              <a:r>
                <a:rPr lang="en-GB" dirty="0"/>
                <a:t> the plant from </a:t>
              </a:r>
              <a:r>
                <a:rPr lang="en-GB" b="1" dirty="0">
                  <a:solidFill>
                    <a:schemeClr val="accent6">
                      <a:lumMod val="75000"/>
                    </a:schemeClr>
                  </a:solidFill>
                </a:rPr>
                <a:t>pathogen entry.</a:t>
              </a:r>
            </a:p>
          </p:txBody>
        </p:sp>
      </p:grpSp>
      <p:grpSp>
        <p:nvGrpSpPr>
          <p:cNvPr id="6" name="Group 12"/>
          <p:cNvGrpSpPr/>
          <p:nvPr/>
        </p:nvGrpSpPr>
        <p:grpSpPr>
          <a:xfrm>
            <a:off x="179512" y="3429000"/>
            <a:ext cx="2736304" cy="3096344"/>
            <a:chOff x="175398" y="3704954"/>
            <a:chExt cx="2814483" cy="3096344"/>
          </a:xfrm>
        </p:grpSpPr>
        <p:pic>
          <p:nvPicPr>
            <p:cNvPr id="61444" name="Picture 4"/>
            <p:cNvPicPr>
              <a:picLocks noChangeAspect="1" noChangeArrowheads="1"/>
            </p:cNvPicPr>
            <p:nvPr/>
          </p:nvPicPr>
          <p:blipFill>
            <a:blip r:embed="rId3" cstate="print"/>
            <a:stretch>
              <a:fillRect/>
            </a:stretch>
          </p:blipFill>
          <p:spPr bwMode="auto">
            <a:xfrm>
              <a:off x="175398" y="3704954"/>
              <a:ext cx="2814483" cy="1224136"/>
            </a:xfrm>
            <a:prstGeom prst="rect">
              <a:avLst/>
            </a:prstGeom>
            <a:noFill/>
            <a:ln w="9525">
              <a:noFill/>
              <a:miter lim="800000"/>
              <a:headEnd/>
              <a:tailEnd/>
            </a:ln>
          </p:spPr>
        </p:pic>
        <p:sp>
          <p:nvSpPr>
            <p:cNvPr id="11" name="TextBox 10"/>
            <p:cNvSpPr txBox="1"/>
            <p:nvPr/>
          </p:nvSpPr>
          <p:spPr>
            <a:xfrm>
              <a:off x="175398" y="4929090"/>
              <a:ext cx="2814483" cy="1872208"/>
            </a:xfrm>
            <a:prstGeom prst="rect">
              <a:avLst/>
            </a:prstGeom>
            <a:noFill/>
            <a:ln>
              <a:solidFill>
                <a:schemeClr val="accent6">
                  <a:lumMod val="75000"/>
                </a:schemeClr>
              </a:solidFill>
            </a:ln>
          </p:spPr>
          <p:txBody>
            <a:bodyPr wrap="square" lIns="36000" tIns="0" rIns="0" bIns="36000" rtlCol="0" anchor="t" anchorCtr="0">
              <a:noAutofit/>
            </a:bodyPr>
            <a:lstStyle/>
            <a:p>
              <a:pPr algn="ctr"/>
              <a:r>
                <a:rPr lang="en-GB" b="1" dirty="0">
                  <a:solidFill>
                    <a:schemeClr val="accent6">
                      <a:lumMod val="75000"/>
                    </a:schemeClr>
                  </a:solidFill>
                </a:rPr>
                <a:t>Antibacterial</a:t>
              </a:r>
              <a:r>
                <a:rPr lang="en-GB" dirty="0"/>
                <a:t> and other </a:t>
              </a:r>
              <a:r>
                <a:rPr lang="en-GB" b="1" dirty="0">
                  <a:solidFill>
                    <a:schemeClr val="accent6">
                      <a:lumMod val="75000"/>
                    </a:schemeClr>
                  </a:solidFill>
                </a:rPr>
                <a:t>toxic </a:t>
              </a:r>
              <a:r>
                <a:rPr lang="en-GB" dirty="0"/>
                <a:t>chemicals come from plants e.g. menthol from mint, digoxin from foxgloves, aspirin from willow. </a:t>
              </a:r>
              <a:r>
                <a:rPr lang="en-GB" b="1" dirty="0">
                  <a:solidFill>
                    <a:schemeClr val="accent6">
                      <a:lumMod val="75000"/>
                    </a:schemeClr>
                  </a:solidFill>
                </a:rPr>
                <a:t>Humans</a:t>
              </a:r>
              <a:r>
                <a:rPr lang="en-GB" dirty="0"/>
                <a:t> use these to </a:t>
              </a:r>
              <a:r>
                <a:rPr lang="en-GB" b="1" dirty="0">
                  <a:solidFill>
                    <a:schemeClr val="accent6">
                      <a:lumMod val="75000"/>
                    </a:schemeClr>
                  </a:solidFill>
                </a:rPr>
                <a:t>treat disease </a:t>
              </a:r>
              <a:r>
                <a:rPr lang="en-GB" dirty="0"/>
                <a:t>and </a:t>
              </a:r>
              <a:r>
                <a:rPr lang="en-GB" b="1" dirty="0">
                  <a:solidFill>
                    <a:schemeClr val="accent6">
                      <a:lumMod val="75000"/>
                    </a:schemeClr>
                  </a:solidFill>
                </a:rPr>
                <a:t>relieve symptoms.</a:t>
              </a:r>
            </a:p>
          </p:txBody>
        </p:sp>
      </p:grpSp>
      <p:grpSp>
        <p:nvGrpSpPr>
          <p:cNvPr id="7" name="Group 14"/>
          <p:cNvGrpSpPr/>
          <p:nvPr/>
        </p:nvGrpSpPr>
        <p:grpSpPr>
          <a:xfrm>
            <a:off x="6372200" y="764704"/>
            <a:ext cx="2304256" cy="3024336"/>
            <a:chOff x="6372200" y="764704"/>
            <a:chExt cx="2304256" cy="2959993"/>
          </a:xfrm>
        </p:grpSpPr>
        <p:pic>
          <p:nvPicPr>
            <p:cNvPr id="61442" name="Picture 2"/>
            <p:cNvPicPr>
              <a:picLocks noChangeAspect="1" noChangeArrowheads="1"/>
            </p:cNvPicPr>
            <p:nvPr/>
          </p:nvPicPr>
          <p:blipFill>
            <a:blip r:embed="rId4" cstate="print"/>
            <a:stretch>
              <a:fillRect/>
            </a:stretch>
          </p:blipFill>
          <p:spPr bwMode="auto">
            <a:xfrm>
              <a:off x="6372200" y="764704"/>
              <a:ext cx="2304255" cy="1673369"/>
            </a:xfrm>
            <a:prstGeom prst="rect">
              <a:avLst/>
            </a:prstGeom>
            <a:noFill/>
            <a:ln w="9525">
              <a:noFill/>
              <a:miter lim="800000"/>
              <a:headEnd/>
              <a:tailEnd/>
            </a:ln>
          </p:spPr>
        </p:pic>
        <p:sp>
          <p:nvSpPr>
            <p:cNvPr id="14" name="TextBox 13"/>
            <p:cNvSpPr txBox="1"/>
            <p:nvPr/>
          </p:nvSpPr>
          <p:spPr>
            <a:xfrm>
              <a:off x="6372200" y="2420888"/>
              <a:ext cx="2304256" cy="1303809"/>
            </a:xfrm>
            <a:prstGeom prst="rect">
              <a:avLst/>
            </a:prstGeom>
            <a:noFill/>
            <a:ln>
              <a:solidFill>
                <a:schemeClr val="accent6">
                  <a:lumMod val="75000"/>
                </a:schemeClr>
              </a:solidFill>
            </a:ln>
          </p:spPr>
          <p:txBody>
            <a:bodyPr wrap="square" lIns="0" tIns="36000" rIns="0" bIns="36000" rtlCol="0" anchor="t" anchorCtr="1">
              <a:spAutoFit/>
            </a:bodyPr>
            <a:lstStyle/>
            <a:p>
              <a:pPr algn="ctr"/>
              <a:r>
                <a:rPr lang="en-GB" sz="2000" dirty="0"/>
                <a:t>Touch can make Mimosa leaves suddenly curl which </a:t>
              </a:r>
              <a:r>
                <a:rPr lang="en-GB" sz="2000" b="1" dirty="0">
                  <a:solidFill>
                    <a:schemeClr val="accent6">
                      <a:lumMod val="75000"/>
                    </a:schemeClr>
                  </a:solidFill>
                </a:rPr>
                <a:t>frightens</a:t>
              </a:r>
              <a:r>
                <a:rPr lang="en-GB" sz="2000" dirty="0"/>
                <a:t> animals.</a:t>
              </a:r>
            </a:p>
          </p:txBody>
        </p:sp>
      </p:grpSp>
      <p:grpSp>
        <p:nvGrpSpPr>
          <p:cNvPr id="8" name="Group 16"/>
          <p:cNvGrpSpPr/>
          <p:nvPr/>
        </p:nvGrpSpPr>
        <p:grpSpPr>
          <a:xfrm>
            <a:off x="6372200" y="3861048"/>
            <a:ext cx="2304256" cy="2599839"/>
            <a:chOff x="6444208" y="3859072"/>
            <a:chExt cx="2304256" cy="2599839"/>
          </a:xfrm>
        </p:grpSpPr>
        <p:pic>
          <p:nvPicPr>
            <p:cNvPr id="61445" name="Picture 5"/>
            <p:cNvPicPr>
              <a:picLocks noChangeAspect="1" noChangeArrowheads="1"/>
            </p:cNvPicPr>
            <p:nvPr/>
          </p:nvPicPr>
          <p:blipFill>
            <a:blip r:embed="rId5" cstate="print"/>
            <a:stretch>
              <a:fillRect/>
            </a:stretch>
          </p:blipFill>
          <p:spPr bwMode="auto">
            <a:xfrm>
              <a:off x="6444208" y="3859072"/>
              <a:ext cx="2304256" cy="1658160"/>
            </a:xfrm>
            <a:prstGeom prst="rect">
              <a:avLst/>
            </a:prstGeom>
            <a:noFill/>
            <a:ln w="9525">
              <a:noFill/>
              <a:miter lim="800000"/>
              <a:headEnd/>
              <a:tailEnd/>
            </a:ln>
          </p:spPr>
        </p:pic>
        <p:sp>
          <p:nvSpPr>
            <p:cNvPr id="16" name="TextBox 15"/>
            <p:cNvSpPr txBox="1"/>
            <p:nvPr/>
          </p:nvSpPr>
          <p:spPr>
            <a:xfrm>
              <a:off x="6444208" y="5515256"/>
              <a:ext cx="2304256" cy="943655"/>
            </a:xfrm>
            <a:prstGeom prst="rect">
              <a:avLst/>
            </a:prstGeom>
            <a:noFill/>
            <a:ln>
              <a:solidFill>
                <a:schemeClr val="accent6">
                  <a:lumMod val="75000"/>
                </a:schemeClr>
              </a:solidFill>
            </a:ln>
          </p:spPr>
          <p:txBody>
            <a:bodyPr wrap="square" rtlCol="0">
              <a:noAutofit/>
            </a:bodyPr>
            <a:lstStyle/>
            <a:p>
              <a:pPr algn="ctr"/>
              <a:r>
                <a:rPr lang="en-GB" sz="2000" dirty="0"/>
                <a:t>Thorns make plants </a:t>
              </a:r>
              <a:r>
                <a:rPr lang="en-GB" sz="2000" b="1" dirty="0">
                  <a:solidFill>
                    <a:schemeClr val="accent6">
                      <a:lumMod val="75000"/>
                    </a:schemeClr>
                  </a:solidFill>
                </a:rPr>
                <a:t>painful</a:t>
              </a:r>
              <a:r>
                <a:rPr lang="en-GB" sz="2000" dirty="0"/>
                <a:t> if eaten by herbivores.</a:t>
              </a:r>
            </a:p>
            <a:p>
              <a:pPr algn="ctr"/>
              <a:endParaRPr lang="en-GB" sz="2000" dirty="0"/>
            </a:p>
          </p:txBody>
        </p:sp>
      </p:grpSp>
      <p:pic>
        <p:nvPicPr>
          <p:cNvPr id="1026" name="Picture 2"/>
          <p:cNvPicPr>
            <a:picLocks noChangeAspect="1" noChangeArrowheads="1"/>
          </p:cNvPicPr>
          <p:nvPr/>
        </p:nvPicPr>
        <p:blipFill>
          <a:blip r:embed="rId6" cstate="print"/>
          <a:srcRect/>
          <a:stretch>
            <a:fillRect/>
          </a:stretch>
        </p:blipFill>
        <p:spPr bwMode="auto">
          <a:xfrm>
            <a:off x="1331640" y="764704"/>
            <a:ext cx="1512168" cy="1404000"/>
          </a:xfrm>
          <a:prstGeom prst="rect">
            <a:avLst/>
          </a:prstGeom>
          <a:noFill/>
          <a:ln w="9525">
            <a:noFill/>
            <a:miter lim="800000"/>
            <a:headEnd/>
            <a:tailEnd/>
          </a:ln>
        </p:spPr>
      </p:pic>
      <p:sp>
        <p:nvSpPr>
          <p:cNvPr id="30" name="TextBox 29"/>
          <p:cNvSpPr txBox="1"/>
          <p:nvPr/>
        </p:nvSpPr>
        <p:spPr>
          <a:xfrm rot="2700717">
            <a:off x="2708260" y="1403820"/>
            <a:ext cx="1368152" cy="461665"/>
          </a:xfrm>
          <a:prstGeom prst="rect">
            <a:avLst/>
          </a:prstGeom>
          <a:noFill/>
        </p:spPr>
        <p:txBody>
          <a:bodyPr wrap="square" rtlCol="0">
            <a:spAutoFit/>
          </a:bodyPr>
          <a:lstStyle/>
          <a:p>
            <a:pPr algn="ctr"/>
            <a:r>
              <a:rPr lang="en-GB" sz="2400" b="1" dirty="0">
                <a:solidFill>
                  <a:schemeClr val="accent6">
                    <a:lumMod val="75000"/>
                  </a:schemeClr>
                </a:solidFill>
                <a:effectLst>
                  <a:outerShdw blurRad="38100" dist="38100" dir="2700000" algn="tl">
                    <a:srgbClr val="000000">
                      <a:alpha val="43137"/>
                    </a:srgbClr>
                  </a:outerShdw>
                </a:effectLst>
              </a:rPr>
              <a:t>Physical</a:t>
            </a:r>
          </a:p>
        </p:txBody>
      </p:sp>
      <p:sp>
        <p:nvSpPr>
          <p:cNvPr id="31" name="TextBox 30"/>
          <p:cNvSpPr txBox="1"/>
          <p:nvPr/>
        </p:nvSpPr>
        <p:spPr>
          <a:xfrm rot="18890355">
            <a:off x="4802817" y="1395659"/>
            <a:ext cx="1872208" cy="461665"/>
          </a:xfrm>
          <a:prstGeom prst="rect">
            <a:avLst/>
          </a:prstGeom>
          <a:noFill/>
        </p:spPr>
        <p:txBody>
          <a:bodyPr wrap="square" rtlCol="0">
            <a:spAutoFit/>
          </a:bodyPr>
          <a:lstStyle/>
          <a:p>
            <a:pPr algn="ctr"/>
            <a:r>
              <a:rPr lang="en-GB" sz="2400" b="1" dirty="0">
                <a:solidFill>
                  <a:schemeClr val="accent6">
                    <a:lumMod val="75000"/>
                  </a:schemeClr>
                </a:solidFill>
                <a:effectLst>
                  <a:outerShdw blurRad="38100" dist="38100" dir="2700000" algn="tl">
                    <a:srgbClr val="000000">
                      <a:alpha val="43137"/>
                    </a:srgbClr>
                  </a:outerShdw>
                </a:effectLst>
              </a:rPr>
              <a:t>Mechanical</a:t>
            </a:r>
          </a:p>
        </p:txBody>
      </p:sp>
      <p:sp>
        <p:nvSpPr>
          <p:cNvPr id="32" name="TextBox 31"/>
          <p:cNvSpPr txBox="1"/>
          <p:nvPr/>
        </p:nvSpPr>
        <p:spPr>
          <a:xfrm rot="2715097">
            <a:off x="4621464" y="5023334"/>
            <a:ext cx="2103927" cy="461665"/>
          </a:xfrm>
          <a:prstGeom prst="rect">
            <a:avLst/>
          </a:prstGeom>
          <a:noFill/>
        </p:spPr>
        <p:txBody>
          <a:bodyPr wrap="square" rtlCol="0">
            <a:spAutoFit/>
          </a:bodyPr>
          <a:lstStyle/>
          <a:p>
            <a:pPr algn="ctr"/>
            <a:r>
              <a:rPr lang="en-GB" sz="2400" b="1" dirty="0">
                <a:solidFill>
                  <a:schemeClr val="accent6">
                    <a:lumMod val="75000"/>
                  </a:schemeClr>
                </a:solidFill>
                <a:effectLst>
                  <a:outerShdw blurRad="38100" dist="38100" dir="2700000" algn="tl">
                    <a:srgbClr val="000000">
                      <a:alpha val="43137"/>
                    </a:srgbClr>
                  </a:outerShdw>
                </a:effectLst>
              </a:rPr>
              <a:t>Mechanical</a:t>
            </a:r>
          </a:p>
        </p:txBody>
      </p:sp>
      <p:sp>
        <p:nvSpPr>
          <p:cNvPr id="33" name="TextBox 32"/>
          <p:cNvSpPr txBox="1"/>
          <p:nvPr/>
        </p:nvSpPr>
        <p:spPr>
          <a:xfrm rot="18821705">
            <a:off x="2727196" y="4932357"/>
            <a:ext cx="1368152" cy="461665"/>
          </a:xfrm>
          <a:prstGeom prst="rect">
            <a:avLst/>
          </a:prstGeom>
          <a:noFill/>
        </p:spPr>
        <p:txBody>
          <a:bodyPr wrap="square" rtlCol="0">
            <a:spAutoFit/>
          </a:bodyPr>
          <a:lstStyle/>
          <a:p>
            <a:pPr algn="ctr"/>
            <a:r>
              <a:rPr lang="en-GB" sz="2400" b="1" dirty="0">
                <a:solidFill>
                  <a:schemeClr val="accent6">
                    <a:lumMod val="75000"/>
                  </a:schemeClr>
                </a:solidFill>
                <a:effectLst>
                  <a:outerShdw blurRad="38100" dist="38100" dir="2700000" algn="tl">
                    <a:srgbClr val="000000">
                      <a:alpha val="43137"/>
                    </a:srgbClr>
                  </a:outerShdw>
                </a:effectLst>
              </a:rPr>
              <a:t>Chemical</a:t>
            </a:r>
          </a:p>
        </p:txBody>
      </p:sp>
      <p:sp>
        <p:nvSpPr>
          <p:cNvPr id="34" name="TextBox 33"/>
          <p:cNvSpPr txBox="1"/>
          <p:nvPr/>
        </p:nvSpPr>
        <p:spPr>
          <a:xfrm>
            <a:off x="5004048" y="692696"/>
            <a:ext cx="1080120" cy="461665"/>
          </a:xfrm>
          <a:prstGeom prst="rect">
            <a:avLst/>
          </a:prstGeom>
          <a:noFill/>
        </p:spPr>
        <p:txBody>
          <a:bodyPr wrap="square" rtlCol="0">
            <a:spAutoFit/>
          </a:bodyPr>
          <a:lstStyle/>
          <a:p>
            <a:pPr algn="ctr"/>
            <a:r>
              <a:rPr lang="en-GB" sz="2400" dirty="0">
                <a:hlinkClick r:id="rId7"/>
              </a:rPr>
              <a:t>video</a:t>
            </a:r>
            <a:endParaRPr lang="en-GB" sz="2400" dirty="0"/>
          </a:p>
        </p:txBody>
      </p:sp>
      <p:pic>
        <p:nvPicPr>
          <p:cNvPr id="2050" name="Picture 2"/>
          <p:cNvPicPr>
            <a:picLocks noChangeAspect="1" noChangeArrowheads="1"/>
          </p:cNvPicPr>
          <p:nvPr/>
        </p:nvPicPr>
        <p:blipFill>
          <a:blip r:embed="rId8" cstate="print"/>
          <a:srcRect/>
          <a:stretch>
            <a:fillRect/>
          </a:stretch>
        </p:blipFill>
        <p:spPr bwMode="auto">
          <a:xfrm>
            <a:off x="3923928" y="5013176"/>
            <a:ext cx="1224136" cy="1249118"/>
          </a:xfrm>
          <a:prstGeom prst="rect">
            <a:avLst/>
          </a:prstGeom>
          <a:noFill/>
          <a:ln w="9525">
            <a:noFill/>
            <a:miter lim="800000"/>
            <a:headEnd/>
            <a:tailEnd/>
          </a:ln>
        </p:spPr>
      </p:pic>
      <p:sp>
        <p:nvSpPr>
          <p:cNvPr id="26" name="Flowchart: Connector 25"/>
          <p:cNvSpPr/>
          <p:nvPr/>
        </p:nvSpPr>
        <p:spPr>
          <a:xfrm>
            <a:off x="3923928" y="4941168"/>
            <a:ext cx="1224136" cy="1296144"/>
          </a:xfrm>
          <a:prstGeom prst="flowChartConnector">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 name="Title 1"/>
          <p:cNvSpPr>
            <a:spLocks noGrp="1"/>
          </p:cNvSpPr>
          <p:nvPr>
            <p:ph type="ctrTitle"/>
          </p:nvPr>
        </p:nvSpPr>
        <p:spPr>
          <a:xfrm>
            <a:off x="539750" y="106338"/>
            <a:ext cx="8604250" cy="514350"/>
          </a:xfrm>
        </p:spPr>
        <p:txBody>
          <a:bodyPr>
            <a:noAutofit/>
          </a:bodyPr>
          <a:lstStyle/>
          <a:p>
            <a:pPr marL="342900" lvl="1" algn="r" defTabSz="342900" rtl="0">
              <a:spcBef>
                <a:spcPct val="20000"/>
              </a:spcBef>
              <a:defRPr/>
            </a:pPr>
            <a:r>
              <a:rPr kumimoji="0" lang="en-US" sz="2000" b="1" i="0" u="none" strike="noStrike" kern="1200" cap="none" spc="0" normalizeH="0" baseline="0" noProof="0" dirty="0">
                <a:ln>
                  <a:noFill/>
                </a:ln>
                <a:solidFill>
                  <a:schemeClr val="accent6"/>
                </a:solidFill>
                <a:effectLst/>
                <a:uLnTx/>
                <a:uFillTx/>
                <a:latin typeface="Calibri"/>
                <a:ea typeface=""/>
                <a:cs typeface="News Gothic MT"/>
              </a:rPr>
              <a:t>Health, disease and</a:t>
            </a:r>
            <a:r>
              <a:rPr kumimoji="0" lang="en-US" sz="2000" b="1" i="0" u="none" strike="noStrike" kern="1200" cap="none" spc="0" normalizeH="0" noProof="0" dirty="0">
                <a:ln>
                  <a:noFill/>
                </a:ln>
                <a:solidFill>
                  <a:schemeClr val="accent6"/>
                </a:solidFill>
                <a:effectLst/>
                <a:uLnTx/>
                <a:uFillTx/>
                <a:latin typeface="Calibri"/>
                <a:ea typeface=""/>
                <a:cs typeface="News Gothic MT"/>
              </a:rPr>
              <a:t> the development of medicines part 2-Plant disease (Biology)</a:t>
            </a:r>
            <a:endParaRPr kumimoji="0" lang="en-US" b="1" i="0" u="none" strike="noStrike" kern="1200" cap="none" spc="0" normalizeH="0" baseline="0" noProof="0" dirty="0">
              <a:ln>
                <a:noFill/>
              </a:ln>
              <a:solidFill>
                <a:schemeClr val="accent6"/>
              </a:solidFill>
              <a:effectLst/>
              <a:uLnTx/>
              <a:uFillTx/>
              <a:latin typeface="Calibri"/>
              <a:ea typeface=""/>
              <a:cs typeface="News Gothic MT"/>
            </a:endParaRPr>
          </a:p>
        </p:txBody>
      </p:sp>
    </p:spTree>
    <p:extLst>
      <p:ext uri="{BB962C8B-B14F-4D97-AF65-F5344CB8AC3E}">
        <p14:creationId xmlns:p14="http://schemas.microsoft.com/office/powerpoint/2010/main" val="111330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linds(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linds(horizont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linds(horizont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9512" y="764705"/>
            <a:ext cx="8784976" cy="1384995"/>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pPr algn="ctr"/>
            <a:r>
              <a:rPr lang="en-GB" sz="2800" dirty="0"/>
              <a:t>Plants suffer from a range of infections caused by pathogens or insect pests. We can </a:t>
            </a:r>
            <a:r>
              <a:rPr lang="en-GB" sz="2800" b="1" dirty="0"/>
              <a:t>detect</a:t>
            </a:r>
            <a:r>
              <a:rPr lang="en-GB" sz="2800" dirty="0"/>
              <a:t> a plant is </a:t>
            </a:r>
            <a:r>
              <a:rPr lang="en-GB" sz="2800" b="1" dirty="0"/>
              <a:t>diseased</a:t>
            </a:r>
            <a:r>
              <a:rPr lang="en-GB" sz="2800" dirty="0"/>
              <a:t> by </a:t>
            </a:r>
            <a:r>
              <a:rPr lang="en-GB" sz="2800" b="1" dirty="0"/>
              <a:t>observing</a:t>
            </a:r>
            <a:r>
              <a:rPr lang="en-GB" sz="2800" dirty="0"/>
              <a:t> these visible signs in the field:</a:t>
            </a:r>
          </a:p>
        </p:txBody>
      </p:sp>
      <p:sp>
        <p:nvSpPr>
          <p:cNvPr id="16" name="TextBox 15"/>
          <p:cNvSpPr txBox="1"/>
          <p:nvPr/>
        </p:nvSpPr>
        <p:spPr>
          <a:xfrm>
            <a:off x="251520" y="2852936"/>
            <a:ext cx="8712968" cy="830997"/>
          </a:xfrm>
          <a:prstGeom prst="rect">
            <a:avLst/>
          </a:prstGeom>
          <a:noFill/>
        </p:spPr>
        <p:txBody>
          <a:bodyPr wrap="square" rtlCol="0">
            <a:spAutoFit/>
          </a:bodyPr>
          <a:lstStyle/>
          <a:p>
            <a:pPr algn="ctr"/>
            <a:endParaRPr lang="en-GB" sz="2400" dirty="0"/>
          </a:p>
          <a:p>
            <a:pPr algn="ctr"/>
            <a:endParaRPr lang="en-GB" sz="2400" dirty="0"/>
          </a:p>
        </p:txBody>
      </p:sp>
      <p:grpSp>
        <p:nvGrpSpPr>
          <p:cNvPr id="3" name="Group 17"/>
          <p:cNvGrpSpPr/>
          <p:nvPr/>
        </p:nvGrpSpPr>
        <p:grpSpPr>
          <a:xfrm>
            <a:off x="251520" y="2420888"/>
            <a:ext cx="2304256" cy="3793777"/>
            <a:chOff x="251520" y="2420888"/>
            <a:chExt cx="2304256" cy="3793777"/>
          </a:xfrm>
        </p:grpSpPr>
        <p:pic>
          <p:nvPicPr>
            <p:cNvPr id="6" name="Picture 5" descr="ThinkstockPhotos-662424776plant burr.jpg"/>
            <p:cNvPicPr>
              <a:picLocks noChangeAspect="1"/>
            </p:cNvPicPr>
            <p:nvPr/>
          </p:nvPicPr>
          <p:blipFill>
            <a:blip r:embed="rId3" cstate="print"/>
            <a:stretch>
              <a:fillRect/>
            </a:stretch>
          </p:blipFill>
          <p:spPr>
            <a:xfrm>
              <a:off x="251520" y="2420888"/>
              <a:ext cx="2279650" cy="3041650"/>
            </a:xfrm>
            <a:prstGeom prst="rect">
              <a:avLst/>
            </a:prstGeom>
          </p:spPr>
        </p:pic>
        <p:sp>
          <p:nvSpPr>
            <p:cNvPr id="12" name="TextBox 11"/>
            <p:cNvSpPr txBox="1"/>
            <p:nvPr/>
          </p:nvSpPr>
          <p:spPr>
            <a:xfrm>
              <a:off x="251520" y="5445224"/>
              <a:ext cx="2304256" cy="769441"/>
            </a:xfrm>
            <a:prstGeom prst="rect">
              <a:avLst/>
            </a:prstGeom>
            <a:noFill/>
          </p:spPr>
          <p:txBody>
            <a:bodyPr wrap="square" rtlCol="0">
              <a:spAutoFit/>
            </a:bodyPr>
            <a:lstStyle/>
            <a:p>
              <a:pPr algn="ctr"/>
              <a:r>
                <a:rPr lang="en-GB" sz="2400" dirty="0"/>
                <a:t>Unusual </a:t>
              </a:r>
              <a:r>
                <a:rPr lang="en-GB" sz="2400" b="1" dirty="0">
                  <a:solidFill>
                    <a:schemeClr val="accent6">
                      <a:lumMod val="75000"/>
                    </a:schemeClr>
                  </a:solidFill>
                </a:rPr>
                <a:t>growths</a:t>
              </a:r>
            </a:p>
            <a:p>
              <a:pPr algn="ctr"/>
              <a:endParaRPr lang="en-GB" sz="2000" b="1" dirty="0">
                <a:solidFill>
                  <a:schemeClr val="accent6">
                    <a:lumMod val="75000"/>
                  </a:schemeClr>
                </a:solidFill>
              </a:endParaRPr>
            </a:p>
          </p:txBody>
        </p:sp>
      </p:grpSp>
      <p:sp>
        <p:nvSpPr>
          <p:cNvPr id="14" name="TextBox 13"/>
          <p:cNvSpPr txBox="1"/>
          <p:nvPr/>
        </p:nvSpPr>
        <p:spPr>
          <a:xfrm>
            <a:off x="2843808" y="5445224"/>
            <a:ext cx="3384376" cy="830997"/>
          </a:xfrm>
          <a:prstGeom prst="rect">
            <a:avLst/>
          </a:prstGeom>
          <a:noFill/>
        </p:spPr>
        <p:txBody>
          <a:bodyPr wrap="square" rtlCol="0">
            <a:spAutoFit/>
          </a:bodyPr>
          <a:lstStyle/>
          <a:p>
            <a:pPr algn="ctr"/>
            <a:r>
              <a:rPr lang="en-GB" sz="2400" b="1" dirty="0">
                <a:solidFill>
                  <a:schemeClr val="accent6">
                    <a:lumMod val="75000"/>
                  </a:schemeClr>
                </a:solidFill>
              </a:rPr>
              <a:t>Spots or discoloured</a:t>
            </a:r>
            <a:r>
              <a:rPr lang="en-GB" sz="2400" dirty="0"/>
              <a:t> leaves </a:t>
            </a:r>
          </a:p>
        </p:txBody>
      </p:sp>
      <p:grpSp>
        <p:nvGrpSpPr>
          <p:cNvPr id="4" name="Group 19"/>
          <p:cNvGrpSpPr/>
          <p:nvPr/>
        </p:nvGrpSpPr>
        <p:grpSpPr>
          <a:xfrm>
            <a:off x="6444208" y="2420888"/>
            <a:ext cx="2448272" cy="3927341"/>
            <a:chOff x="6444208" y="2420888"/>
            <a:chExt cx="2448272" cy="3927341"/>
          </a:xfrm>
        </p:grpSpPr>
        <p:pic>
          <p:nvPicPr>
            <p:cNvPr id="15" name="Picture 14" descr="ThinkstockPhotos-530435450damaged leaf.jpg"/>
            <p:cNvPicPr>
              <a:picLocks noChangeAspect="1"/>
            </p:cNvPicPr>
            <p:nvPr/>
          </p:nvPicPr>
          <p:blipFill>
            <a:blip r:embed="rId4" cstate="print"/>
            <a:stretch>
              <a:fillRect/>
            </a:stretch>
          </p:blipFill>
          <p:spPr>
            <a:xfrm>
              <a:off x="6444208" y="2420888"/>
              <a:ext cx="2448272" cy="3099318"/>
            </a:xfrm>
            <a:prstGeom prst="rect">
              <a:avLst/>
            </a:prstGeom>
          </p:spPr>
        </p:pic>
        <p:sp>
          <p:nvSpPr>
            <p:cNvPr id="17" name="TextBox 16"/>
            <p:cNvSpPr txBox="1"/>
            <p:nvPr/>
          </p:nvSpPr>
          <p:spPr>
            <a:xfrm>
              <a:off x="6444208" y="5517232"/>
              <a:ext cx="2232248" cy="830997"/>
            </a:xfrm>
            <a:prstGeom prst="rect">
              <a:avLst/>
            </a:prstGeom>
            <a:noFill/>
          </p:spPr>
          <p:txBody>
            <a:bodyPr wrap="square" rtlCol="0">
              <a:spAutoFit/>
            </a:bodyPr>
            <a:lstStyle/>
            <a:p>
              <a:pPr algn="ctr"/>
              <a:r>
                <a:rPr lang="en-GB" sz="2400" b="1" dirty="0">
                  <a:solidFill>
                    <a:schemeClr val="accent6">
                      <a:lumMod val="75000"/>
                    </a:schemeClr>
                  </a:solidFill>
                </a:rPr>
                <a:t>Malformed </a:t>
              </a:r>
              <a:r>
                <a:rPr lang="en-GB" sz="2400" dirty="0"/>
                <a:t>leaves or stems</a:t>
              </a:r>
            </a:p>
          </p:txBody>
        </p:sp>
      </p:grpSp>
      <p:pic>
        <p:nvPicPr>
          <p:cNvPr id="21" name="Picture 20" descr="ThinkstockPhotos-478755194rose black spot.jpg"/>
          <p:cNvPicPr>
            <a:picLocks noChangeAspect="1"/>
          </p:cNvPicPr>
          <p:nvPr/>
        </p:nvPicPr>
        <p:blipFill>
          <a:blip r:embed="rId5" cstate="print"/>
          <a:stretch>
            <a:fillRect/>
          </a:stretch>
        </p:blipFill>
        <p:spPr>
          <a:xfrm>
            <a:off x="3331118" y="2420888"/>
            <a:ext cx="2321002" cy="3024336"/>
          </a:xfrm>
          <a:prstGeom prst="rect">
            <a:avLst/>
          </a:prstGeom>
          <a:ln>
            <a:solidFill>
              <a:schemeClr val="accent6">
                <a:lumMod val="75000"/>
              </a:schemeClr>
            </a:solidFill>
          </a:ln>
        </p:spPr>
      </p:pic>
      <p:sp>
        <p:nvSpPr>
          <p:cNvPr id="18" name="Title 1"/>
          <p:cNvSpPr txBox="1">
            <a:spLocks/>
          </p:cNvSpPr>
          <p:nvPr/>
        </p:nvSpPr>
        <p:spPr>
          <a:xfrm>
            <a:off x="539750" y="106338"/>
            <a:ext cx="8604250" cy="514350"/>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a:ln>
                  <a:noFill/>
                </a:ln>
                <a:solidFill>
                  <a:schemeClr val="accent6"/>
                </a:solidFill>
                <a:effectLst/>
                <a:uLnTx/>
                <a:uFillTx/>
                <a:latin typeface="Calibri"/>
                <a:ea typeface=""/>
                <a:cs typeface="News Gothic MT"/>
              </a:rPr>
              <a:t>Health, disease and the development of medicines part 2-Plant disease (Biology)</a:t>
            </a:r>
            <a:endParaRPr kumimoji="0" lang="en-US" sz="1800" b="1" i="0" u="none" strike="noStrike" kern="1200" cap="none" spc="0" normalizeH="0" baseline="0" noProof="0" dirty="0">
              <a:ln>
                <a:noFill/>
              </a:ln>
              <a:solidFill>
                <a:schemeClr val="accent6"/>
              </a:solidFill>
              <a:effectLst/>
              <a:uLnTx/>
              <a:uFillTx/>
              <a:latin typeface="Calibri"/>
              <a:ea typeface=""/>
              <a:cs typeface="News Gothic MT"/>
            </a:endParaRPr>
          </a:p>
        </p:txBody>
      </p:sp>
    </p:spTree>
    <p:extLst>
      <p:ext uri="{BB962C8B-B14F-4D97-AF65-F5344CB8AC3E}">
        <p14:creationId xmlns:p14="http://schemas.microsoft.com/office/powerpoint/2010/main" val="1398772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323528" y="764704"/>
            <a:ext cx="3240360" cy="1798563"/>
            <a:chOff x="168311" y="1412776"/>
            <a:chExt cx="3827625" cy="2901969"/>
          </a:xfrm>
        </p:grpSpPr>
        <p:pic>
          <p:nvPicPr>
            <p:cNvPr id="10" name="Picture 9" descr="ThinkstockPhotos-514058724aphid.jpg"/>
            <p:cNvPicPr>
              <a:picLocks noChangeAspect="1"/>
            </p:cNvPicPr>
            <p:nvPr/>
          </p:nvPicPr>
          <p:blipFill>
            <a:blip r:embed="rId3" cstate="print"/>
            <a:stretch>
              <a:fillRect/>
            </a:stretch>
          </p:blipFill>
          <p:spPr>
            <a:xfrm>
              <a:off x="184627" y="1412776"/>
              <a:ext cx="3811309" cy="2363986"/>
            </a:xfrm>
            <a:prstGeom prst="rect">
              <a:avLst/>
            </a:prstGeom>
            <a:ln>
              <a:solidFill>
                <a:schemeClr val="accent6">
                  <a:lumMod val="75000"/>
                </a:schemeClr>
              </a:solidFill>
            </a:ln>
          </p:spPr>
        </p:pic>
        <p:sp>
          <p:nvSpPr>
            <p:cNvPr id="12" name="TextBox 11"/>
            <p:cNvSpPr txBox="1"/>
            <p:nvPr/>
          </p:nvSpPr>
          <p:spPr>
            <a:xfrm>
              <a:off x="168311" y="3717031"/>
              <a:ext cx="3827625" cy="597714"/>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pPr algn="ctr"/>
              <a:r>
                <a:rPr lang="en-GB" sz="2000" dirty="0"/>
                <a:t>The presence of</a:t>
              </a:r>
              <a:r>
                <a:rPr lang="en-GB" sz="2000" b="1" dirty="0">
                  <a:solidFill>
                    <a:schemeClr val="accent6">
                      <a:lumMod val="75000"/>
                    </a:schemeClr>
                  </a:solidFill>
                </a:rPr>
                <a:t> pests </a:t>
              </a:r>
            </a:p>
          </p:txBody>
        </p:sp>
      </p:grpSp>
      <p:sp>
        <p:nvSpPr>
          <p:cNvPr id="19" name="TextBox 18"/>
          <p:cNvSpPr txBox="1"/>
          <p:nvPr/>
        </p:nvSpPr>
        <p:spPr>
          <a:xfrm>
            <a:off x="5364088" y="6309320"/>
            <a:ext cx="2952328" cy="461665"/>
          </a:xfrm>
          <a:prstGeom prst="rect">
            <a:avLst/>
          </a:prstGeom>
          <a:noFill/>
        </p:spPr>
        <p:txBody>
          <a:bodyPr wrap="square" rtlCol="0">
            <a:spAutoFit/>
          </a:bodyPr>
          <a:lstStyle/>
          <a:p>
            <a:pPr algn="ctr"/>
            <a:endParaRPr lang="en-GB" sz="2400" dirty="0"/>
          </a:p>
        </p:txBody>
      </p:sp>
      <p:sp>
        <p:nvSpPr>
          <p:cNvPr id="22" name="TextBox 21"/>
          <p:cNvSpPr txBox="1"/>
          <p:nvPr/>
        </p:nvSpPr>
        <p:spPr>
          <a:xfrm>
            <a:off x="3995936" y="764704"/>
            <a:ext cx="4824536" cy="5616624"/>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a:ln>
            <a:solidFill>
              <a:schemeClr val="accent6">
                <a:lumMod val="75000"/>
              </a:schemeClr>
            </a:solidFill>
          </a:ln>
          <a:effectLst>
            <a:outerShdw blurRad="50800" dist="38100" dir="5400000" algn="t" rotWithShape="0">
              <a:prstClr val="black">
                <a:alpha val="40000"/>
              </a:prstClr>
            </a:outerShdw>
          </a:effectLst>
        </p:spPr>
        <p:txBody>
          <a:bodyPr wrap="square" rtlCol="0">
            <a:noAutofit/>
          </a:bodyPr>
          <a:lstStyle/>
          <a:p>
            <a:r>
              <a:rPr lang="en-GB" sz="2800" dirty="0"/>
              <a:t>If a plant disease is suspected then it may be</a:t>
            </a:r>
            <a:r>
              <a:rPr lang="en-GB" sz="2800" b="1" dirty="0">
                <a:solidFill>
                  <a:schemeClr val="accent6">
                    <a:lumMod val="75000"/>
                  </a:schemeClr>
                </a:solidFill>
              </a:rPr>
              <a:t> identified </a:t>
            </a:r>
            <a:r>
              <a:rPr lang="en-GB" sz="2800" dirty="0"/>
              <a:t>using:</a:t>
            </a:r>
          </a:p>
          <a:p>
            <a:endParaRPr lang="en-GB" sz="2400" dirty="0"/>
          </a:p>
          <a:p>
            <a:pPr lvl="2">
              <a:buFont typeface="Wingdings" pitchFamily="2" charset="2"/>
              <a:buChar char="ü"/>
            </a:pPr>
            <a:r>
              <a:rPr lang="en-GB" sz="2800" dirty="0"/>
              <a:t>Gardening manuals</a:t>
            </a:r>
          </a:p>
          <a:p>
            <a:pPr lvl="2"/>
            <a:endParaRPr lang="en-GB" sz="2400" dirty="0"/>
          </a:p>
          <a:p>
            <a:pPr lvl="2">
              <a:buFont typeface="Wingdings" pitchFamily="2" charset="2"/>
              <a:buChar char="ü"/>
            </a:pPr>
            <a:r>
              <a:rPr lang="en-GB" sz="2800" dirty="0"/>
              <a:t>Gardening websites</a:t>
            </a:r>
          </a:p>
          <a:p>
            <a:pPr lvl="2"/>
            <a:endParaRPr lang="en-GB" sz="2400" dirty="0"/>
          </a:p>
          <a:p>
            <a:pPr lvl="2">
              <a:buFont typeface="Wingdings" pitchFamily="2" charset="2"/>
              <a:buChar char="ü"/>
            </a:pPr>
            <a:r>
              <a:rPr lang="en-GB" sz="2800" dirty="0"/>
              <a:t> Test kits containing      </a:t>
            </a:r>
            <a:r>
              <a:rPr lang="en-GB" sz="2800" b="1" dirty="0">
                <a:solidFill>
                  <a:schemeClr val="accent6">
                    <a:lumMod val="75000"/>
                  </a:schemeClr>
                </a:solidFill>
              </a:rPr>
              <a:t>monoclonal antibodies</a:t>
            </a:r>
          </a:p>
          <a:p>
            <a:pPr lvl="2"/>
            <a:endParaRPr lang="en-GB" sz="2400" dirty="0"/>
          </a:p>
          <a:p>
            <a:pPr lvl="2">
              <a:buFont typeface="Wingdings" pitchFamily="2" charset="2"/>
              <a:buChar char="ü"/>
            </a:pPr>
            <a:r>
              <a:rPr lang="en-GB" sz="2800" dirty="0"/>
              <a:t>Taking infected plants to a </a:t>
            </a:r>
            <a:r>
              <a:rPr lang="en-GB" sz="2800" b="1" dirty="0">
                <a:solidFill>
                  <a:schemeClr val="accent6">
                    <a:lumMod val="75000"/>
                  </a:schemeClr>
                </a:solidFill>
              </a:rPr>
              <a:t>laboratory</a:t>
            </a:r>
            <a:r>
              <a:rPr lang="en-GB" sz="2800" dirty="0"/>
              <a:t> to identify the pathogen</a:t>
            </a:r>
          </a:p>
        </p:txBody>
      </p:sp>
      <p:pic>
        <p:nvPicPr>
          <p:cNvPr id="11" name="Picture 10" descr="ThinkstockPhotos-98131723stunted growth.jpg"/>
          <p:cNvPicPr>
            <a:picLocks noChangeAspect="1"/>
          </p:cNvPicPr>
          <p:nvPr/>
        </p:nvPicPr>
        <p:blipFill>
          <a:blip r:embed="rId4" cstate="print"/>
          <a:stretch>
            <a:fillRect/>
          </a:stretch>
        </p:blipFill>
        <p:spPr>
          <a:xfrm>
            <a:off x="323528" y="2583627"/>
            <a:ext cx="3240360" cy="1709469"/>
          </a:xfrm>
          <a:prstGeom prst="rect">
            <a:avLst/>
          </a:prstGeom>
          <a:ln w="9525">
            <a:solidFill>
              <a:schemeClr val="accent6">
                <a:lumMod val="75000"/>
              </a:schemeClr>
            </a:solidFill>
          </a:ln>
        </p:spPr>
      </p:pic>
      <p:sp>
        <p:nvSpPr>
          <p:cNvPr id="13" name="TextBox 12"/>
          <p:cNvSpPr txBox="1"/>
          <p:nvPr/>
        </p:nvSpPr>
        <p:spPr>
          <a:xfrm>
            <a:off x="323528" y="4062880"/>
            <a:ext cx="3240360" cy="400110"/>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pPr algn="ctr"/>
            <a:r>
              <a:rPr lang="en-GB" sz="2000" b="1" dirty="0">
                <a:solidFill>
                  <a:schemeClr val="accent6">
                    <a:lumMod val="75000"/>
                  </a:schemeClr>
                </a:solidFill>
              </a:rPr>
              <a:t>Stunted growth  </a:t>
            </a:r>
          </a:p>
        </p:txBody>
      </p:sp>
      <p:sp>
        <p:nvSpPr>
          <p:cNvPr id="20" name="TextBox 19"/>
          <p:cNvSpPr txBox="1"/>
          <p:nvPr/>
        </p:nvSpPr>
        <p:spPr>
          <a:xfrm>
            <a:off x="323528" y="4509120"/>
            <a:ext cx="1224136" cy="1938992"/>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pPr algn="ctr"/>
            <a:r>
              <a:rPr lang="en-GB" sz="2000" dirty="0"/>
              <a:t>Areas of </a:t>
            </a:r>
            <a:r>
              <a:rPr lang="en-GB" sz="2000" b="1" dirty="0">
                <a:solidFill>
                  <a:schemeClr val="accent6">
                    <a:lumMod val="75000"/>
                  </a:schemeClr>
                </a:solidFill>
              </a:rPr>
              <a:t>decay</a:t>
            </a:r>
            <a:r>
              <a:rPr lang="en-GB" sz="2000" dirty="0"/>
              <a:t> (rot) </a:t>
            </a:r>
            <a:endParaRPr lang="en-GB" sz="2000" b="1" dirty="0">
              <a:solidFill>
                <a:schemeClr val="accent6">
                  <a:lumMod val="75000"/>
                </a:schemeClr>
              </a:solidFill>
            </a:endParaRPr>
          </a:p>
          <a:p>
            <a:pPr algn="ctr"/>
            <a:endParaRPr lang="en-GB" sz="2000" b="1" dirty="0">
              <a:solidFill>
                <a:schemeClr val="accent6">
                  <a:lumMod val="75000"/>
                </a:schemeClr>
              </a:solidFill>
            </a:endParaRPr>
          </a:p>
          <a:p>
            <a:pPr algn="ctr"/>
            <a:endParaRPr lang="en-GB" sz="2000" b="1" dirty="0">
              <a:solidFill>
                <a:schemeClr val="accent6">
                  <a:lumMod val="75000"/>
                </a:schemeClr>
              </a:solidFill>
            </a:endParaRPr>
          </a:p>
          <a:p>
            <a:pPr algn="ctr"/>
            <a:endParaRPr lang="en-GB" sz="2000" b="1" dirty="0">
              <a:solidFill>
                <a:schemeClr val="accent6">
                  <a:lumMod val="75000"/>
                </a:schemeClr>
              </a:solidFill>
            </a:endParaRPr>
          </a:p>
        </p:txBody>
      </p:sp>
      <p:pic>
        <p:nvPicPr>
          <p:cNvPr id="1026" name="Picture 2"/>
          <p:cNvPicPr>
            <a:picLocks noChangeAspect="1" noChangeArrowheads="1"/>
          </p:cNvPicPr>
          <p:nvPr/>
        </p:nvPicPr>
        <p:blipFill>
          <a:blip r:embed="rId5" cstate="print"/>
          <a:srcRect/>
          <a:stretch>
            <a:fillRect/>
          </a:stretch>
        </p:blipFill>
        <p:spPr bwMode="auto">
          <a:xfrm>
            <a:off x="1547664" y="4509120"/>
            <a:ext cx="2016224" cy="1944216"/>
          </a:xfrm>
          <a:prstGeom prst="rect">
            <a:avLst/>
          </a:prstGeom>
          <a:noFill/>
          <a:ln w="9525">
            <a:solidFill>
              <a:schemeClr val="accent6">
                <a:lumMod val="75000"/>
              </a:schemeClr>
            </a:solidFill>
            <a:miter lim="800000"/>
            <a:headEnd/>
            <a:tailEnd/>
          </a:ln>
        </p:spPr>
      </p:pic>
      <p:cxnSp>
        <p:nvCxnSpPr>
          <p:cNvPr id="23" name="Straight Arrow Connector 22"/>
          <p:cNvCxnSpPr/>
          <p:nvPr/>
        </p:nvCxnSpPr>
        <p:spPr>
          <a:xfrm>
            <a:off x="971600" y="5517232"/>
            <a:ext cx="1944216" cy="144016"/>
          </a:xfrm>
          <a:prstGeom prst="straightConnector1">
            <a:avLst/>
          </a:prstGeom>
          <a:ln w="44450">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Title 1"/>
          <p:cNvSpPr>
            <a:spLocks noGrp="1"/>
          </p:cNvSpPr>
          <p:nvPr>
            <p:ph type="ctrTitle"/>
          </p:nvPr>
        </p:nvSpPr>
        <p:spPr>
          <a:xfrm>
            <a:off x="539750" y="34330"/>
            <a:ext cx="8604250" cy="514350"/>
          </a:xfrm>
        </p:spPr>
        <p:txBody>
          <a:bodyPr>
            <a:noAutofit/>
          </a:bodyPr>
          <a:lstStyle/>
          <a:p>
            <a:pPr marL="342900" lvl="1" algn="r" defTabSz="342900" rtl="0">
              <a:spcBef>
                <a:spcPct val="20000"/>
              </a:spcBef>
              <a:defRPr/>
            </a:pPr>
            <a:r>
              <a:rPr kumimoji="0" lang="en-US" sz="2000" b="1" i="0" u="none" strike="noStrike" kern="1200" cap="none" spc="0" normalizeH="0" baseline="0" noProof="0" dirty="0">
                <a:ln>
                  <a:noFill/>
                </a:ln>
                <a:solidFill>
                  <a:schemeClr val="accent6"/>
                </a:solidFill>
                <a:effectLst/>
                <a:uLnTx/>
                <a:uFillTx/>
                <a:latin typeface="Calibri"/>
                <a:ea typeface=""/>
                <a:cs typeface="News Gothic MT"/>
              </a:rPr>
              <a:t>Health, disease and</a:t>
            </a:r>
            <a:r>
              <a:rPr kumimoji="0" lang="en-US" sz="2000" b="1" i="0" u="none" strike="noStrike" kern="1200" cap="none" spc="0" normalizeH="0" noProof="0" dirty="0">
                <a:ln>
                  <a:noFill/>
                </a:ln>
                <a:solidFill>
                  <a:schemeClr val="accent6"/>
                </a:solidFill>
                <a:effectLst/>
                <a:uLnTx/>
                <a:uFillTx/>
                <a:latin typeface="Calibri"/>
                <a:ea typeface=""/>
                <a:cs typeface="News Gothic MT"/>
              </a:rPr>
              <a:t> the development of medicines part 2-Plant disease (Biology Higher tier)</a:t>
            </a:r>
            <a:endParaRPr kumimoji="0" lang="en-US" b="1" i="0" u="none" strike="noStrike" kern="1200" cap="none" spc="0" normalizeH="0" baseline="0" noProof="0" dirty="0">
              <a:ln>
                <a:noFill/>
              </a:ln>
              <a:solidFill>
                <a:schemeClr val="accent6"/>
              </a:solidFill>
              <a:effectLst/>
              <a:uLnTx/>
              <a:uFillTx/>
              <a:latin typeface="Calibri"/>
              <a:ea typeface=""/>
              <a:cs typeface="News Gothic M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520" y="3356992"/>
            <a:ext cx="8682954" cy="3046988"/>
          </a:xfrm>
          <a:prstGeom prst="rect">
            <a:avLst/>
          </a:prstGeom>
          <a:solidFill>
            <a:schemeClr val="bg1">
              <a:lumMod val="95000"/>
            </a:schemeClr>
          </a:solidFill>
          <a:ln>
            <a:solidFill>
              <a:schemeClr val="accent6">
                <a:lumMod val="75000"/>
              </a:schemeClr>
            </a:solidFill>
          </a:ln>
        </p:spPr>
        <p:txBody>
          <a:bodyPr wrap="square" lIns="91440" tIns="45720" rIns="91440" bIns="45720">
            <a:spAutoFit/>
          </a:bodyPr>
          <a:lstStyle/>
          <a:p>
            <a:pPr algn="ctr"/>
            <a:r>
              <a:rPr lang="en-US" sz="4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Nitrate ions = healthy growth</a:t>
            </a:r>
          </a:p>
          <a:p>
            <a:pPr algn="ct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Lack of nitrate = stunted growth</a:t>
            </a:r>
          </a:p>
          <a:p>
            <a:pPr algn="ctr"/>
            <a:r>
              <a:rPr 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Magnesium = healthy chlorophyll</a:t>
            </a:r>
          </a:p>
          <a:p>
            <a:pPr algn="ct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Lack of magnesium = chlorosis (yellowing of leaves due to lack of chlorophyll)</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9" name="Picture 8" descr="ThinkstockPhotos-691836248 plant in lab.jpg"/>
          <p:cNvPicPr>
            <a:picLocks noChangeAspect="1"/>
          </p:cNvPicPr>
          <p:nvPr/>
        </p:nvPicPr>
        <p:blipFill>
          <a:blip r:embed="rId2" cstate="print"/>
          <a:stretch>
            <a:fillRect/>
          </a:stretch>
        </p:blipFill>
        <p:spPr>
          <a:xfrm>
            <a:off x="6239094" y="836712"/>
            <a:ext cx="2653386" cy="2304256"/>
          </a:xfrm>
          <a:prstGeom prst="rect">
            <a:avLst/>
          </a:prstGeom>
        </p:spPr>
      </p:pic>
      <p:sp>
        <p:nvSpPr>
          <p:cNvPr id="7" name="TextBox 6"/>
          <p:cNvSpPr txBox="1"/>
          <p:nvPr/>
        </p:nvSpPr>
        <p:spPr>
          <a:xfrm>
            <a:off x="251520" y="836712"/>
            <a:ext cx="5688632" cy="2308324"/>
          </a:xfrm>
          <a:prstGeom prst="rect">
            <a:avLst/>
          </a:prstGeom>
          <a:solidFill>
            <a:schemeClr val="accent6">
              <a:lumMod val="40000"/>
              <a:lumOff val="60000"/>
            </a:schemeClr>
          </a:solidFill>
          <a:ln>
            <a:solidFill>
              <a:schemeClr val="accent6">
                <a:lumMod val="50000"/>
              </a:schemeClr>
            </a:solidFill>
          </a:ln>
        </p:spPr>
        <p:txBody>
          <a:bodyPr wrap="square" rtlCol="0">
            <a:spAutoFit/>
          </a:bodyPr>
          <a:lstStyle/>
          <a:p>
            <a:pPr algn="ctr"/>
            <a:r>
              <a:rPr lang="en-GB" sz="2400" dirty="0"/>
              <a:t>Plants can often </a:t>
            </a:r>
            <a:r>
              <a:rPr lang="en-GB" sz="2400" b="1" dirty="0">
                <a:solidFill>
                  <a:schemeClr val="accent6">
                    <a:lumMod val="75000"/>
                  </a:schemeClr>
                </a:solidFill>
              </a:rPr>
              <a:t>appear </a:t>
            </a:r>
            <a:r>
              <a:rPr lang="en-GB" sz="2400" dirty="0"/>
              <a:t>to be </a:t>
            </a:r>
            <a:r>
              <a:rPr lang="en-GB" sz="2400" b="1" dirty="0">
                <a:solidFill>
                  <a:schemeClr val="accent6">
                    <a:lumMod val="75000"/>
                  </a:schemeClr>
                </a:solidFill>
              </a:rPr>
              <a:t>diseased</a:t>
            </a:r>
            <a:r>
              <a:rPr lang="en-GB" sz="2400" dirty="0"/>
              <a:t> because they look unhealthy e.g. yellow leaves, stunted growth. </a:t>
            </a:r>
          </a:p>
          <a:p>
            <a:pPr algn="ctr"/>
            <a:r>
              <a:rPr lang="en-GB" sz="2400" dirty="0"/>
              <a:t>This can be </a:t>
            </a:r>
            <a:r>
              <a:rPr lang="en-GB" sz="2400" b="1" dirty="0">
                <a:solidFill>
                  <a:schemeClr val="accent6">
                    <a:lumMod val="75000"/>
                  </a:schemeClr>
                </a:solidFill>
              </a:rPr>
              <a:t>due to environmental causes </a:t>
            </a:r>
            <a:r>
              <a:rPr lang="en-GB" sz="2400" dirty="0"/>
              <a:t>such as ion deficiencies in the soil that the plants have been grown in. </a:t>
            </a:r>
          </a:p>
        </p:txBody>
      </p:sp>
      <p:sp>
        <p:nvSpPr>
          <p:cNvPr id="8" name="Title 1"/>
          <p:cNvSpPr>
            <a:spLocks noGrp="1"/>
          </p:cNvSpPr>
          <p:nvPr>
            <p:ph type="ctrTitle"/>
          </p:nvPr>
        </p:nvSpPr>
        <p:spPr>
          <a:xfrm>
            <a:off x="539750" y="34330"/>
            <a:ext cx="8604250" cy="514350"/>
          </a:xfrm>
        </p:spPr>
        <p:txBody>
          <a:bodyPr>
            <a:noAutofit/>
          </a:bodyPr>
          <a:lstStyle/>
          <a:p>
            <a:pPr marL="342900" lvl="1" algn="r" defTabSz="342900" rtl="0">
              <a:spcBef>
                <a:spcPct val="20000"/>
              </a:spcBef>
              <a:defRPr/>
            </a:pPr>
            <a:r>
              <a:rPr kumimoji="0" lang="en-US" sz="2000" b="1" i="0" u="none" strike="noStrike" kern="1200" cap="none" spc="0" normalizeH="0" baseline="0" noProof="0" dirty="0">
                <a:ln>
                  <a:noFill/>
                </a:ln>
                <a:solidFill>
                  <a:schemeClr val="accent6"/>
                </a:solidFill>
                <a:effectLst/>
                <a:uLnTx/>
                <a:uFillTx/>
                <a:latin typeface="Calibri"/>
                <a:ea typeface=""/>
                <a:cs typeface="News Gothic MT"/>
              </a:rPr>
              <a:t>Health, disease and</a:t>
            </a:r>
            <a:r>
              <a:rPr kumimoji="0" lang="en-US" sz="2000" b="1" i="0" u="none" strike="noStrike" kern="1200" cap="none" spc="0" normalizeH="0" noProof="0" dirty="0">
                <a:ln>
                  <a:noFill/>
                </a:ln>
                <a:solidFill>
                  <a:schemeClr val="accent6"/>
                </a:solidFill>
                <a:effectLst/>
                <a:uLnTx/>
                <a:uFillTx/>
                <a:latin typeface="Calibri"/>
                <a:ea typeface=""/>
                <a:cs typeface="News Gothic MT"/>
              </a:rPr>
              <a:t> the development of medicines part 2-Plant disease (Biology Higher tier)</a:t>
            </a:r>
            <a:endParaRPr kumimoji="0" lang="en-US" b="1" i="0" u="none" strike="noStrike" kern="1200" cap="none" spc="0" normalizeH="0" baseline="0" noProof="0" dirty="0">
              <a:ln>
                <a:noFill/>
              </a:ln>
              <a:solidFill>
                <a:schemeClr val="accent6"/>
              </a:solidFill>
              <a:effectLst/>
              <a:uLnTx/>
              <a:uFillTx/>
              <a:latin typeface="Calibri"/>
              <a:ea typeface=""/>
              <a:cs typeface="News Gothic M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692696"/>
            <a:ext cx="4392488" cy="2923877"/>
          </a:xfrm>
          <a:prstGeom prst="rect">
            <a:avLst/>
          </a:prstGeom>
          <a:noFill/>
        </p:spPr>
        <p:txBody>
          <a:bodyPr wrap="square" rtlCol="0">
            <a:spAutoFit/>
          </a:bodyPr>
          <a:lstStyle/>
          <a:p>
            <a:r>
              <a:rPr lang="en-GB" dirty="0"/>
              <a:t>Pathogens can be spread in different ways.</a:t>
            </a:r>
          </a:p>
          <a:p>
            <a:endParaRPr lang="en-GB" sz="1100" dirty="0"/>
          </a:p>
          <a:p>
            <a:r>
              <a:rPr lang="en-GB" dirty="0"/>
              <a:t>A scientist specialising in plant disease is called a </a:t>
            </a:r>
            <a:r>
              <a:rPr lang="en-GB" b="1" dirty="0">
                <a:solidFill>
                  <a:schemeClr val="accent6">
                    <a:lumMod val="75000"/>
                  </a:schemeClr>
                </a:solidFill>
              </a:rPr>
              <a:t>plant pathologist</a:t>
            </a:r>
            <a:r>
              <a:rPr lang="en-GB" dirty="0"/>
              <a:t>. </a:t>
            </a:r>
          </a:p>
          <a:p>
            <a:endParaRPr lang="en-GB" sz="1100" dirty="0"/>
          </a:p>
          <a:p>
            <a:r>
              <a:rPr lang="en-GB" dirty="0"/>
              <a:t>Plant pathologists analyse the </a:t>
            </a:r>
            <a:r>
              <a:rPr lang="en-GB" b="1" dirty="0">
                <a:solidFill>
                  <a:schemeClr val="accent6">
                    <a:lumMod val="75000"/>
                  </a:schemeClr>
                </a:solidFill>
              </a:rPr>
              <a:t>distribution</a:t>
            </a:r>
            <a:r>
              <a:rPr lang="en-GB" dirty="0"/>
              <a:t> of </a:t>
            </a:r>
            <a:r>
              <a:rPr lang="en-GB" b="1" dirty="0">
                <a:solidFill>
                  <a:schemeClr val="accent6">
                    <a:lumMod val="75000"/>
                  </a:schemeClr>
                </a:solidFill>
              </a:rPr>
              <a:t>plants with a disease </a:t>
            </a:r>
            <a:r>
              <a:rPr lang="en-GB" dirty="0"/>
              <a:t>to identify the likely pathogen. </a:t>
            </a:r>
          </a:p>
          <a:p>
            <a:endParaRPr lang="en-GB" sz="1100" dirty="0"/>
          </a:p>
          <a:p>
            <a:r>
              <a:rPr lang="en-GB" b="1" dirty="0">
                <a:solidFill>
                  <a:schemeClr val="accent6">
                    <a:lumMod val="75000"/>
                  </a:schemeClr>
                </a:solidFill>
              </a:rPr>
              <a:t>Air borne </a:t>
            </a:r>
            <a:r>
              <a:rPr lang="en-GB" dirty="0"/>
              <a:t>pathogens often cause a </a:t>
            </a:r>
            <a:r>
              <a:rPr lang="en-GB" b="1" dirty="0">
                <a:solidFill>
                  <a:schemeClr val="accent6">
                    <a:lumMod val="75000"/>
                  </a:schemeClr>
                </a:solidFill>
              </a:rPr>
              <a:t>random</a:t>
            </a:r>
            <a:r>
              <a:rPr lang="en-GB" dirty="0"/>
              <a:t> distribution of diseased plants.</a:t>
            </a:r>
          </a:p>
        </p:txBody>
      </p:sp>
      <p:pic>
        <p:nvPicPr>
          <p:cNvPr id="10" name="Picture 9" descr="plant pathologist.jpg"/>
          <p:cNvPicPr>
            <a:picLocks noChangeAspect="1"/>
          </p:cNvPicPr>
          <p:nvPr/>
        </p:nvPicPr>
        <p:blipFill>
          <a:blip r:embed="rId2" cstate="print"/>
          <a:stretch>
            <a:fillRect/>
          </a:stretch>
        </p:blipFill>
        <p:spPr>
          <a:xfrm>
            <a:off x="4644008" y="692696"/>
            <a:ext cx="4228243" cy="2808311"/>
          </a:xfrm>
          <a:prstGeom prst="rect">
            <a:avLst/>
          </a:prstGeom>
          <a:ln>
            <a:solidFill>
              <a:schemeClr val="accent6">
                <a:lumMod val="75000"/>
              </a:schemeClr>
            </a:solidFill>
          </a:ln>
          <a:effectLst>
            <a:outerShdw blurRad="50800" dist="38100" dir="5400000" algn="t" rotWithShape="0">
              <a:prstClr val="black">
                <a:alpha val="40000"/>
              </a:prstClr>
            </a:outerShdw>
          </a:effectLst>
        </p:spPr>
      </p:pic>
      <p:pic>
        <p:nvPicPr>
          <p:cNvPr id="11" name="Picture 10" descr="GettyImages-860447170diseased plants.jpg"/>
          <p:cNvPicPr>
            <a:picLocks noChangeAspect="1"/>
          </p:cNvPicPr>
          <p:nvPr/>
        </p:nvPicPr>
        <p:blipFill>
          <a:blip r:embed="rId3" cstate="print"/>
          <a:stretch>
            <a:fillRect/>
          </a:stretch>
        </p:blipFill>
        <p:spPr>
          <a:xfrm>
            <a:off x="269992" y="3579641"/>
            <a:ext cx="4230000" cy="2801687"/>
          </a:xfrm>
          <a:prstGeom prst="rect">
            <a:avLst/>
          </a:prstGeom>
          <a:ln>
            <a:solidFill>
              <a:schemeClr val="accent6">
                <a:lumMod val="75000"/>
              </a:schemeClr>
            </a:solidFill>
          </a:ln>
          <a:effectLst>
            <a:outerShdw blurRad="50800" dist="38100" dir="5400000" algn="t" rotWithShape="0">
              <a:prstClr val="black">
                <a:alpha val="40000"/>
              </a:prstClr>
            </a:outerShdw>
          </a:effectLst>
        </p:spPr>
      </p:pic>
      <p:sp>
        <p:nvSpPr>
          <p:cNvPr id="14" name="TextBox 13"/>
          <p:cNvSpPr txBox="1"/>
          <p:nvPr/>
        </p:nvSpPr>
        <p:spPr>
          <a:xfrm>
            <a:off x="4716016" y="3789040"/>
            <a:ext cx="4104456" cy="2477601"/>
          </a:xfrm>
          <a:prstGeom prst="rect">
            <a:avLst/>
          </a:prstGeom>
          <a:noFill/>
        </p:spPr>
        <p:txBody>
          <a:bodyPr wrap="square" rtlCol="0">
            <a:spAutoFit/>
          </a:bodyPr>
          <a:lstStyle/>
          <a:p>
            <a:r>
              <a:rPr lang="en-GB" dirty="0"/>
              <a:t>If plants in a very </a:t>
            </a:r>
            <a:r>
              <a:rPr lang="en-GB" b="1" dirty="0">
                <a:solidFill>
                  <a:schemeClr val="accent6">
                    <a:lumMod val="75000"/>
                  </a:schemeClr>
                </a:solidFill>
              </a:rPr>
              <a:t>localised</a:t>
            </a:r>
            <a:r>
              <a:rPr lang="en-GB" dirty="0"/>
              <a:t> area have become diseased, then the </a:t>
            </a:r>
            <a:r>
              <a:rPr lang="en-GB" b="1" dirty="0">
                <a:solidFill>
                  <a:schemeClr val="accent6">
                    <a:lumMod val="75000"/>
                  </a:schemeClr>
                </a:solidFill>
              </a:rPr>
              <a:t>pathogen </a:t>
            </a:r>
            <a:r>
              <a:rPr lang="en-GB" dirty="0"/>
              <a:t>responsible is more likely to be found in the </a:t>
            </a:r>
            <a:r>
              <a:rPr lang="en-GB" b="1" dirty="0">
                <a:solidFill>
                  <a:schemeClr val="accent6">
                    <a:lumMod val="75000"/>
                  </a:schemeClr>
                </a:solidFill>
              </a:rPr>
              <a:t>soil</a:t>
            </a:r>
            <a:r>
              <a:rPr lang="en-GB" dirty="0"/>
              <a:t>.</a:t>
            </a:r>
          </a:p>
          <a:p>
            <a:endParaRPr lang="en-GB" sz="1100" dirty="0"/>
          </a:p>
          <a:p>
            <a:r>
              <a:rPr lang="en-GB" dirty="0"/>
              <a:t>When a plant is infected by a pathogen,  the </a:t>
            </a:r>
            <a:r>
              <a:rPr lang="en-GB" b="1" dirty="0">
                <a:solidFill>
                  <a:schemeClr val="accent6">
                    <a:lumMod val="75000"/>
                  </a:schemeClr>
                </a:solidFill>
              </a:rPr>
              <a:t>pathogen’s DNA </a:t>
            </a:r>
            <a:r>
              <a:rPr lang="en-GB" dirty="0"/>
              <a:t>can be identified from plant tissue samples sent for </a:t>
            </a:r>
            <a:r>
              <a:rPr lang="en-GB" b="1" dirty="0">
                <a:solidFill>
                  <a:schemeClr val="accent6">
                    <a:lumMod val="75000"/>
                  </a:schemeClr>
                </a:solidFill>
              </a:rPr>
              <a:t>diagnostic testing </a:t>
            </a:r>
            <a:r>
              <a:rPr lang="en-GB" dirty="0"/>
              <a:t>in the laboratory.</a:t>
            </a:r>
          </a:p>
        </p:txBody>
      </p:sp>
      <p:sp>
        <p:nvSpPr>
          <p:cNvPr id="7" name="Title 1"/>
          <p:cNvSpPr>
            <a:spLocks noGrp="1"/>
          </p:cNvSpPr>
          <p:nvPr>
            <p:ph type="ctrTitle"/>
          </p:nvPr>
        </p:nvSpPr>
        <p:spPr>
          <a:xfrm>
            <a:off x="539750" y="106338"/>
            <a:ext cx="8604250" cy="514350"/>
          </a:xfrm>
        </p:spPr>
        <p:txBody>
          <a:bodyPr>
            <a:noAutofit/>
          </a:bodyPr>
          <a:lstStyle/>
          <a:p>
            <a:pPr marL="342900" lvl="1" algn="r" defTabSz="342900" rtl="0">
              <a:spcBef>
                <a:spcPct val="20000"/>
              </a:spcBef>
              <a:defRPr/>
            </a:pPr>
            <a:r>
              <a:rPr kumimoji="0" lang="en-US" sz="2000" b="1" i="0" u="none" strike="noStrike" kern="1200" cap="none" spc="0" normalizeH="0" baseline="0" noProof="0" dirty="0">
                <a:ln>
                  <a:noFill/>
                </a:ln>
                <a:solidFill>
                  <a:schemeClr val="accent6"/>
                </a:solidFill>
                <a:effectLst/>
                <a:uLnTx/>
                <a:uFillTx/>
                <a:latin typeface="Calibri"/>
                <a:ea typeface=""/>
                <a:cs typeface="News Gothic MT"/>
              </a:rPr>
              <a:t>Health, disease and</a:t>
            </a:r>
            <a:r>
              <a:rPr kumimoji="0" lang="en-US" sz="2000" b="1" i="0" u="none" strike="noStrike" kern="1200" cap="none" spc="0" normalizeH="0" noProof="0" dirty="0">
                <a:ln>
                  <a:noFill/>
                </a:ln>
                <a:solidFill>
                  <a:schemeClr val="accent6"/>
                </a:solidFill>
                <a:effectLst/>
                <a:uLnTx/>
                <a:uFillTx/>
                <a:latin typeface="Calibri"/>
                <a:ea typeface=""/>
                <a:cs typeface="News Gothic MT"/>
              </a:rPr>
              <a:t> the development of medicines part 2-Plant disease (</a:t>
            </a:r>
            <a:r>
              <a:rPr lang="en-US" sz="2000" b="1" kern="1200" dirty="0">
                <a:solidFill>
                  <a:schemeClr val="accent6"/>
                </a:solidFill>
                <a:latin typeface="Calibri"/>
                <a:ea typeface=""/>
                <a:cs typeface="News Gothic MT"/>
              </a:rPr>
              <a:t>B</a:t>
            </a:r>
            <a:r>
              <a:rPr kumimoji="0" lang="en-US" sz="2000" b="1" i="0" u="none" strike="noStrike" kern="1200" cap="none" spc="0" normalizeH="0" noProof="0" dirty="0">
                <a:ln>
                  <a:noFill/>
                </a:ln>
                <a:solidFill>
                  <a:schemeClr val="accent6"/>
                </a:solidFill>
                <a:effectLst/>
                <a:uLnTx/>
                <a:uFillTx/>
                <a:latin typeface="Calibri"/>
                <a:ea typeface=""/>
                <a:cs typeface="News Gothic MT"/>
              </a:rPr>
              <a:t>iology Higher tier)</a:t>
            </a:r>
            <a:endParaRPr kumimoji="0" lang="en-US" b="1" i="0" u="none" strike="noStrike" kern="1200" cap="none" spc="0" normalizeH="0" baseline="0" noProof="0" dirty="0">
              <a:ln>
                <a:noFill/>
              </a:ln>
              <a:solidFill>
                <a:schemeClr val="accent6"/>
              </a:solidFill>
              <a:effectLst/>
              <a:uLnTx/>
              <a:uFillTx/>
              <a:latin typeface="Calibri"/>
              <a:ea typeface=""/>
              <a:cs typeface="News Gothic M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4211960" y="886544"/>
            <a:ext cx="4914900" cy="5638800"/>
          </a:xfrm>
          <a:prstGeom prst="rect">
            <a:avLst/>
          </a:prstGeom>
        </p:spPr>
      </p:pic>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113691" y="764704"/>
            <a:ext cx="4818349" cy="5478423"/>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r>
              <a:rPr lang="en-US" sz="6000" b="1" dirty="0">
                <a:solidFill>
                  <a:schemeClr val="bg1">
                    <a:lumMod val="50000"/>
                  </a:schemeClr>
                </a:solidFill>
              </a:rPr>
              <a:t>Plant disease</a:t>
            </a:r>
          </a:p>
          <a:p>
            <a:r>
              <a:rPr lang="en-US" sz="6000" b="1" dirty="0">
                <a:solidFill>
                  <a:schemeClr val="bg1">
                    <a:lumMod val="50000"/>
                  </a:schemeClr>
                </a:solidFill>
              </a:rPr>
              <a:t>Part 2 </a:t>
            </a:r>
            <a:r>
              <a:rPr lang="en-US" sz="2800" b="1" dirty="0">
                <a:solidFill>
                  <a:schemeClr val="bg1">
                    <a:lumMod val="50000"/>
                  </a:schemeClr>
                </a:solidFill>
              </a:rPr>
              <a:t>(5.9B- 5.11B)</a:t>
            </a:r>
          </a:p>
          <a:p>
            <a:pPr>
              <a:buFont typeface="Arial" pitchFamily="34" charset="0"/>
              <a:buChar char="•"/>
            </a:pPr>
            <a:r>
              <a:rPr lang="en-US" sz="2800" dirty="0">
                <a:solidFill>
                  <a:schemeClr val="bg1">
                    <a:lumMod val="50000"/>
                  </a:schemeClr>
                </a:solidFill>
              </a:rPr>
              <a:t>Plant defence mechanisms (Biology only)</a:t>
            </a:r>
          </a:p>
          <a:p>
            <a:pPr>
              <a:buFont typeface="Arial" pitchFamily="34" charset="0"/>
              <a:buChar char="•"/>
            </a:pPr>
            <a:r>
              <a:rPr lang="en-US" sz="2800" dirty="0">
                <a:solidFill>
                  <a:schemeClr val="bg1">
                    <a:lumMod val="50000"/>
                  </a:schemeClr>
                </a:solidFill>
              </a:rPr>
              <a:t>Detection and identification of plant diseases (Biology higher tier only)</a:t>
            </a:r>
            <a:endParaRPr lang="en-GB" sz="2400" b="1" dirty="0">
              <a:solidFill>
                <a:schemeClr val="tx1">
                  <a:lumMod val="50000"/>
                  <a:lumOff val="50000"/>
                </a:schemeClr>
              </a:solidFill>
            </a:endParaRPr>
          </a:p>
        </p:txBody>
      </p:sp>
    </p:spTree>
    <p:extLst>
      <p:ext uri="{BB962C8B-B14F-4D97-AF65-F5344CB8AC3E}">
        <p14:creationId xmlns:p14="http://schemas.microsoft.com/office/powerpoint/2010/main" val="1461899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836712"/>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764704"/>
            <a:ext cx="9144000" cy="1815882"/>
          </a:xfrm>
          <a:prstGeom prst="rect">
            <a:avLst/>
          </a:prstGeom>
          <a:noFill/>
        </p:spPr>
        <p:txBody>
          <a:bodyPr wrap="square" rtlCol="0">
            <a:spAutoFit/>
          </a:bodyPr>
          <a:lstStyle/>
          <a:p>
            <a:pPr marL="457200" indent="-457200"/>
            <a:endParaRPr lang="en-GB" sz="2200" dirty="0"/>
          </a:p>
          <a:p>
            <a:endParaRPr lang="en-GB" sz="2200" dirty="0"/>
          </a:p>
          <a:p>
            <a:endParaRPr lang="en-GB" sz="2200" dirty="0"/>
          </a:p>
          <a:p>
            <a:endParaRPr lang="en-GB" sz="2200" dirty="0"/>
          </a:p>
          <a:p>
            <a:endParaRPr lang="en-GB" sz="2200" dirty="0"/>
          </a:p>
        </p:txBody>
      </p:sp>
      <p:sp>
        <p:nvSpPr>
          <p:cNvPr id="5" name="Rectangle 4"/>
          <p:cNvSpPr/>
          <p:nvPr/>
        </p:nvSpPr>
        <p:spPr>
          <a:xfrm>
            <a:off x="251520" y="692696"/>
            <a:ext cx="8496944" cy="5447645"/>
          </a:xfrm>
          <a:prstGeom prst="rect">
            <a:avLst/>
          </a:prstGeom>
        </p:spPr>
        <p:txBody>
          <a:bodyPr wrap="square">
            <a:spAutoFit/>
          </a:bodyPr>
          <a:lstStyle/>
          <a:p>
            <a:pPr marL="457200" indent="-457200">
              <a:buAutoNum type="arabicPeriod"/>
            </a:pPr>
            <a:r>
              <a:rPr lang="en-GB" sz="2400" dirty="0"/>
              <a:t>List three ways a plant can defend itself against the attack of pests and pathogens.</a:t>
            </a:r>
          </a:p>
          <a:p>
            <a:pPr marL="457200" indent="-457200"/>
            <a:endParaRPr lang="en-GB" sz="1400" dirty="0"/>
          </a:p>
          <a:p>
            <a:pPr marL="342900" indent="-342900"/>
            <a:r>
              <a:rPr lang="en-GB" sz="2400" dirty="0"/>
              <a:t>2. Name two chemicals produced by plants which humans can use to relieve disease symptoms.</a:t>
            </a:r>
          </a:p>
          <a:p>
            <a:pPr marL="342900" indent="-342900"/>
            <a:endParaRPr lang="en-GB" sz="1400" dirty="0"/>
          </a:p>
          <a:p>
            <a:pPr marL="342900" indent="-342900"/>
            <a:r>
              <a:rPr lang="en-GB" sz="2400" b="1" u="sng" dirty="0"/>
              <a:t>Higher tier</a:t>
            </a:r>
          </a:p>
          <a:p>
            <a:pPr marL="342900" indent="-342900"/>
            <a:endParaRPr lang="en-GB" sz="1400" b="1" u="sng" dirty="0"/>
          </a:p>
          <a:p>
            <a:pPr marL="342900" indent="-342900"/>
            <a:r>
              <a:rPr lang="en-GB" sz="2400" dirty="0"/>
              <a:t>3. What information might a distributional analysis of a plant disease produce?</a:t>
            </a:r>
          </a:p>
          <a:p>
            <a:pPr marL="342900" indent="-342900"/>
            <a:endParaRPr lang="en-GB" sz="1400" dirty="0"/>
          </a:p>
          <a:p>
            <a:pPr marL="342900" indent="-342900"/>
            <a:r>
              <a:rPr lang="en-GB" sz="2400" dirty="0"/>
              <a:t>4. List two other ways plant diseases can be identified.</a:t>
            </a:r>
          </a:p>
          <a:p>
            <a:pPr marL="342900" indent="-342900"/>
            <a:endParaRPr lang="en-GB" sz="1400" dirty="0"/>
          </a:p>
          <a:p>
            <a:pPr marL="342900" indent="-342900"/>
            <a:r>
              <a:rPr lang="en-GB" sz="2400" dirty="0"/>
              <a:t>5. What ion is needed for healthy growth in plants?</a:t>
            </a:r>
          </a:p>
          <a:p>
            <a:pPr marL="342900" indent="-342900"/>
            <a:endParaRPr lang="en-GB" sz="1400" dirty="0"/>
          </a:p>
          <a:p>
            <a:pPr marL="342900" indent="-342900"/>
            <a:r>
              <a:rPr lang="en-GB" sz="2400" dirty="0"/>
              <a:t>6. If a plant had yellow leaves what mineral ion is likely to be absent?</a:t>
            </a:r>
          </a:p>
        </p:txBody>
      </p:sp>
      <p:sp>
        <p:nvSpPr>
          <p:cNvPr id="8" name="Title 1"/>
          <p:cNvSpPr>
            <a:spLocks noGrp="1"/>
          </p:cNvSpPr>
          <p:nvPr>
            <p:ph type="ctrTitle"/>
          </p:nvPr>
        </p:nvSpPr>
        <p:spPr>
          <a:xfrm>
            <a:off x="539750" y="106338"/>
            <a:ext cx="8604250" cy="514350"/>
          </a:xfrm>
        </p:spPr>
        <p:txBody>
          <a:bodyPr>
            <a:noAutofit/>
          </a:bodyPr>
          <a:lstStyle/>
          <a:p>
            <a:pPr marL="342900" lvl="1" algn="r" defTabSz="342900" rtl="0">
              <a:spcBef>
                <a:spcPct val="20000"/>
              </a:spcBef>
              <a:defRPr/>
            </a:pPr>
            <a:r>
              <a:rPr kumimoji="0" lang="en-US" sz="2000" b="1" i="0" u="none" strike="noStrike" kern="1200" cap="none" spc="0" normalizeH="0" noProof="0" dirty="0">
                <a:ln>
                  <a:noFill/>
                </a:ln>
                <a:solidFill>
                  <a:schemeClr val="accent6"/>
                </a:solidFill>
                <a:effectLst/>
                <a:uLnTx/>
                <a:uFillTx/>
                <a:latin typeface="Calibri"/>
                <a:ea typeface=""/>
                <a:cs typeface="News Gothic MT"/>
              </a:rPr>
              <a:t>Plant disease (Biology) - </a:t>
            </a:r>
            <a:r>
              <a:rPr kumimoji="0" lang="en-US" sz="2400" b="1" i="0" u="none" strike="noStrike" kern="1200" cap="none" spc="0" normalizeH="0" noProof="0" dirty="0">
                <a:ln>
                  <a:noFill/>
                </a:ln>
                <a:solidFill>
                  <a:schemeClr val="tx1"/>
                </a:solidFill>
                <a:effectLst/>
                <a:uLnTx/>
                <a:uFillTx/>
                <a:latin typeface="Calibri"/>
                <a:ea typeface=""/>
                <a:cs typeface="News Gothic MT"/>
              </a:rPr>
              <a:t>QuestionIT</a:t>
            </a:r>
            <a:endParaRPr kumimoji="0" lang="en-US" sz="2400" b="1" i="0" u="none" strike="noStrike" kern="1200" cap="none" spc="0" normalizeH="0" baseline="0" noProof="0" dirty="0">
              <a:ln>
                <a:noFill/>
              </a:ln>
              <a:solidFill>
                <a:schemeClr val="tx1"/>
              </a:solidFill>
              <a:effectLst/>
              <a:uLnTx/>
              <a:uFillTx/>
              <a:latin typeface="Calibri"/>
              <a:ea typeface=""/>
              <a:cs typeface="News Gothic MT"/>
            </a:endParaRPr>
          </a:p>
        </p:txBody>
      </p:sp>
    </p:spTree>
    <p:extLst>
      <p:ext uri="{BB962C8B-B14F-4D97-AF65-F5344CB8AC3E}">
        <p14:creationId xmlns:p14="http://schemas.microsoft.com/office/powerpoint/2010/main" val="1167450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22696" y="675435"/>
            <a:ext cx="4572000" cy="4401205"/>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endParaRPr lang="en-GB" sz="1200" dirty="0"/>
          </a:p>
          <a:p>
            <a:r>
              <a:rPr lang="en-GB" sz="3600" b="1" dirty="0">
                <a:solidFill>
                  <a:schemeClr val="tx1">
                    <a:lumMod val="50000"/>
                    <a:lumOff val="50000"/>
                  </a:schemeClr>
                </a:solidFill>
              </a:rPr>
              <a:t>Health and Disease Part 1 (5.1 – 5.8)</a:t>
            </a:r>
          </a:p>
          <a:p>
            <a:endParaRPr lang="en-GB" sz="2800" dirty="0">
              <a:solidFill>
                <a:schemeClr val="tx1">
                  <a:lumMod val="50000"/>
                  <a:lumOff val="50000"/>
                </a:schemeClr>
              </a:solidFill>
            </a:endParaRPr>
          </a:p>
          <a:p>
            <a:endParaRPr lang="en-GB" dirty="0"/>
          </a:p>
        </p:txBody>
      </p:sp>
      <p:pic>
        <p:nvPicPr>
          <p:cNvPr id="8" name="Picture 7"/>
          <p:cNvPicPr>
            <a:picLocks noChangeAspect="1"/>
          </p:cNvPicPr>
          <p:nvPr/>
        </p:nvPicPr>
        <p:blipFill>
          <a:blip r:embed="rId3" cstate="print">
            <a:clrChange>
              <a:clrFrom>
                <a:srgbClr val="FFFFFF"/>
              </a:clrFrom>
              <a:clrTo>
                <a:srgbClr val="FFFFFF">
                  <a:alpha val="0"/>
                </a:srgbClr>
              </a:clrTo>
            </a:clrChange>
          </a:blip>
          <a:stretch>
            <a:fillRect/>
          </a:stretch>
        </p:blipFill>
        <p:spPr>
          <a:xfrm>
            <a:off x="3635896" y="72008"/>
            <a:ext cx="6264696" cy="6525344"/>
          </a:xfrm>
          <a:prstGeom prst="rect">
            <a:avLst/>
          </a:prstGeom>
        </p:spPr>
      </p:pic>
      <p:sp>
        <p:nvSpPr>
          <p:cNvPr id="5" name="Rectangle 4"/>
          <p:cNvSpPr/>
          <p:nvPr/>
        </p:nvSpPr>
        <p:spPr>
          <a:xfrm>
            <a:off x="-324544" y="4221088"/>
            <a:ext cx="4572000" cy="1905265"/>
          </a:xfrm>
          <a:prstGeom prst="rect">
            <a:avLst/>
          </a:prstGeom>
        </p:spPr>
        <p:txBody>
          <a:bodyPr>
            <a:spAutoFit/>
          </a:bodyPr>
          <a:lstStyle/>
          <a:p>
            <a:pPr marL="685800" lvl="1" indent="-342900">
              <a:lnSpc>
                <a:spcPct val="110000"/>
              </a:lnSpc>
              <a:buFont typeface="Arial" charset="0"/>
              <a:buChar char="•"/>
            </a:pPr>
            <a:r>
              <a:rPr lang="en-US" b="1" dirty="0">
                <a:solidFill>
                  <a:schemeClr val="bg1">
                    <a:lumMod val="50000"/>
                  </a:schemeClr>
                </a:solidFill>
              </a:rPr>
              <a:t>Definition of health</a:t>
            </a:r>
          </a:p>
          <a:p>
            <a:pPr marL="685800" lvl="1" indent="-342900">
              <a:lnSpc>
                <a:spcPct val="110000"/>
              </a:lnSpc>
              <a:buFont typeface="Arial" charset="0"/>
              <a:buChar char="•"/>
            </a:pPr>
            <a:r>
              <a:rPr lang="en-US" b="1" dirty="0">
                <a:solidFill>
                  <a:schemeClr val="bg1">
                    <a:lumMod val="50000"/>
                  </a:schemeClr>
                </a:solidFill>
              </a:rPr>
              <a:t>Difference between communicable and non-communicable diseases</a:t>
            </a:r>
          </a:p>
          <a:p>
            <a:pPr marL="685800" lvl="1" indent="-342900">
              <a:lnSpc>
                <a:spcPct val="110000"/>
              </a:lnSpc>
              <a:buFont typeface="Arial" charset="0"/>
              <a:buChar char="•"/>
            </a:pPr>
            <a:r>
              <a:rPr lang="en-US" b="1" dirty="0">
                <a:solidFill>
                  <a:schemeClr val="bg1">
                    <a:lumMod val="50000"/>
                  </a:schemeClr>
                </a:solidFill>
              </a:rPr>
              <a:t>Common infections, pathogens and how they are spread</a:t>
            </a:r>
          </a:p>
          <a:p>
            <a:pPr marL="685800" lvl="1" indent="-342900">
              <a:lnSpc>
                <a:spcPct val="110000"/>
              </a:lnSpc>
              <a:buFont typeface="Arial" charset="0"/>
              <a:buChar char="•"/>
            </a:pPr>
            <a:r>
              <a:rPr lang="en-US" b="1" dirty="0">
                <a:solidFill>
                  <a:schemeClr val="bg1">
                    <a:lumMod val="50000"/>
                  </a:schemeClr>
                </a:solidFill>
              </a:rPr>
              <a:t>Lifecycle of a virus (biology)</a:t>
            </a:r>
          </a:p>
        </p:txBody>
      </p:sp>
    </p:spTree>
    <p:extLst>
      <p:ext uri="{BB962C8B-B14F-4D97-AF65-F5344CB8AC3E}">
        <p14:creationId xmlns:p14="http://schemas.microsoft.com/office/powerpoint/2010/main" val="632385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704918"/>
            <a:ext cx="4824536" cy="5257800"/>
          </a:xfrm>
          <a:prstGeom prst="rect">
            <a:avLst/>
          </a:prstGeom>
        </p:spPr>
      </p:pic>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709255"/>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endParaRPr lang="en-GB" dirty="0"/>
          </a:p>
          <a:p>
            <a:r>
              <a:rPr lang="en-GB" sz="3600" b="1" dirty="0">
                <a:solidFill>
                  <a:schemeClr val="tx1">
                    <a:lumMod val="50000"/>
                    <a:lumOff val="50000"/>
                  </a:schemeClr>
                </a:solidFill>
              </a:rPr>
              <a:t>Plant disease </a:t>
            </a:r>
          </a:p>
          <a:p>
            <a:r>
              <a:rPr lang="en-GB" sz="3600" b="1" dirty="0">
                <a:solidFill>
                  <a:schemeClr val="tx1">
                    <a:lumMod val="50000"/>
                    <a:lumOff val="50000"/>
                  </a:schemeClr>
                </a:solidFill>
              </a:rPr>
              <a:t>Part 2</a:t>
            </a:r>
          </a:p>
          <a:p>
            <a:pPr>
              <a:buFont typeface="Arial" pitchFamily="34" charset="0"/>
              <a:buChar char="•"/>
            </a:pPr>
            <a:r>
              <a:rPr lang="en-US" sz="2800" dirty="0">
                <a:solidFill>
                  <a:schemeClr val="bg1">
                    <a:lumMod val="50000"/>
                  </a:schemeClr>
                </a:solidFill>
              </a:rPr>
              <a:t>Plant defence mechanisms (Biology only)</a:t>
            </a:r>
          </a:p>
          <a:p>
            <a:pPr>
              <a:buFont typeface="Arial" pitchFamily="34" charset="0"/>
              <a:buChar char="•"/>
            </a:pPr>
            <a:r>
              <a:rPr lang="en-US" sz="2800" dirty="0">
                <a:solidFill>
                  <a:schemeClr val="bg1">
                    <a:lumMod val="50000"/>
                  </a:schemeClr>
                </a:solidFill>
              </a:rPr>
              <a:t>Detection and identification of plant diseases (Biology higher tier only)</a:t>
            </a:r>
            <a:endParaRPr lang="en-GB" sz="2800" b="1" dirty="0">
              <a:solidFill>
                <a:schemeClr val="tx1">
                  <a:lumMod val="50000"/>
                  <a:lumOff val="50000"/>
                </a:schemeClr>
              </a:solidFill>
            </a:endParaRPr>
          </a:p>
          <a:p>
            <a:pPr marL="457200" indent="-457200">
              <a:lnSpc>
                <a:spcPct val="150000"/>
              </a:lnSpc>
              <a:buFont typeface="Arial" charset="0"/>
              <a:buChar char="•"/>
            </a:pPr>
            <a:endParaRPr lang="en-GB" dirty="0"/>
          </a:p>
        </p:txBody>
      </p:sp>
    </p:spTree>
    <p:extLst>
      <p:ext uri="{BB962C8B-B14F-4D97-AF65-F5344CB8AC3E}">
        <p14:creationId xmlns:p14="http://schemas.microsoft.com/office/powerpoint/2010/main" val="1535306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kumimoji="0" lang="en-US" sz="2400" b="1" i="0" u="none" strike="noStrike" kern="1200" cap="none" spc="0" normalizeH="0" noProof="0" dirty="0">
                <a:ln>
                  <a:noFill/>
                </a:ln>
                <a:solidFill>
                  <a:schemeClr val="accent6"/>
                </a:solidFill>
                <a:effectLst/>
                <a:uLnTx/>
                <a:uFillTx/>
                <a:latin typeface="Calibri"/>
                <a:ea typeface=""/>
                <a:cs typeface="News Gothic MT"/>
              </a:rPr>
              <a:t>Plant disease (Biology) </a:t>
            </a:r>
            <a:r>
              <a:rPr lang="en-US" sz="2400" b="1" dirty="0">
                <a:solidFill>
                  <a:schemeClr val="accent6"/>
                </a:solidFill>
              </a:rPr>
              <a:t>– </a:t>
            </a:r>
            <a:r>
              <a:rPr lang="en-US" sz="2400" b="1" kern="1200" dirty="0">
                <a:solidFill>
                  <a:schemeClr val="tx1"/>
                </a:solidFill>
                <a:latin typeface="Calibri"/>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Rectangle 6"/>
          <p:cNvSpPr/>
          <p:nvPr/>
        </p:nvSpPr>
        <p:spPr>
          <a:xfrm>
            <a:off x="251520" y="692696"/>
            <a:ext cx="8496944" cy="5816977"/>
          </a:xfrm>
          <a:prstGeom prst="rect">
            <a:avLst/>
          </a:prstGeom>
        </p:spPr>
        <p:txBody>
          <a:bodyPr wrap="square">
            <a:spAutoFit/>
          </a:bodyPr>
          <a:lstStyle/>
          <a:p>
            <a:pPr marL="457200" indent="-457200">
              <a:buAutoNum type="arabicPeriod"/>
            </a:pPr>
            <a:r>
              <a:rPr lang="en-GB" sz="2400" dirty="0"/>
              <a:t>List three ways a plant can defend itself against the attack of pests and pathogens.</a:t>
            </a:r>
          </a:p>
          <a:p>
            <a:pPr marL="457200" indent="-457200"/>
            <a:r>
              <a:rPr lang="en-GB" sz="2400" dirty="0"/>
              <a:t>	</a:t>
            </a:r>
            <a:r>
              <a:rPr lang="en-GB" b="1" dirty="0">
                <a:solidFill>
                  <a:srgbClr val="00B050"/>
                </a:solidFill>
              </a:rPr>
              <a:t>Thick cell wall</a:t>
            </a:r>
          </a:p>
          <a:p>
            <a:pPr marL="457200" indent="-457200"/>
            <a:r>
              <a:rPr lang="en-GB" b="1" dirty="0">
                <a:solidFill>
                  <a:srgbClr val="00B050"/>
                </a:solidFill>
              </a:rPr>
              <a:t>	Thick leaf cuticle</a:t>
            </a:r>
          </a:p>
          <a:p>
            <a:pPr marL="457200" indent="-457200"/>
            <a:r>
              <a:rPr lang="en-GB" b="1" dirty="0">
                <a:solidFill>
                  <a:srgbClr val="00B050"/>
                </a:solidFill>
              </a:rPr>
              <a:t>	Producing chemicals</a:t>
            </a:r>
          </a:p>
          <a:p>
            <a:pPr marL="457200" indent="-457200"/>
            <a:r>
              <a:rPr lang="en-GB" sz="2400" b="1" dirty="0">
                <a:solidFill>
                  <a:srgbClr val="00B050"/>
                </a:solidFill>
              </a:rPr>
              <a:t>	</a:t>
            </a:r>
            <a:r>
              <a:rPr lang="en-GB" b="1" dirty="0">
                <a:solidFill>
                  <a:srgbClr val="00B050"/>
                </a:solidFill>
              </a:rPr>
              <a:t>Prickly spines</a:t>
            </a:r>
            <a:endParaRPr lang="en-GB" dirty="0"/>
          </a:p>
          <a:p>
            <a:pPr marL="342900" indent="-342900"/>
            <a:r>
              <a:rPr lang="en-GB" sz="2400" dirty="0"/>
              <a:t>2. 	Name two chemicals produced by plants which humans can use to relieve disease symptoms.</a:t>
            </a:r>
          </a:p>
          <a:p>
            <a:pPr marL="342900" indent="-342900"/>
            <a:r>
              <a:rPr lang="en-GB" sz="2400" dirty="0"/>
              <a:t>	 </a:t>
            </a:r>
            <a:r>
              <a:rPr lang="en-GB" b="1" dirty="0">
                <a:solidFill>
                  <a:srgbClr val="00B050"/>
                </a:solidFill>
              </a:rPr>
              <a:t>Aspirin</a:t>
            </a:r>
          </a:p>
          <a:p>
            <a:pPr marL="342900" indent="-342900"/>
            <a:r>
              <a:rPr lang="en-GB" b="1" dirty="0">
                <a:solidFill>
                  <a:srgbClr val="00B050"/>
                </a:solidFill>
              </a:rPr>
              <a:t>	 Digoxin</a:t>
            </a:r>
          </a:p>
          <a:p>
            <a:pPr marL="342900" indent="-342900"/>
            <a:r>
              <a:rPr lang="en-GB" b="1" dirty="0">
                <a:solidFill>
                  <a:srgbClr val="00B050"/>
                </a:solidFill>
              </a:rPr>
              <a:t>	 Menthol</a:t>
            </a:r>
          </a:p>
          <a:p>
            <a:pPr marL="342900" indent="-342900"/>
            <a:r>
              <a:rPr lang="en-GB" sz="2400" b="1" u="sng" dirty="0"/>
              <a:t>Higher Tier</a:t>
            </a:r>
          </a:p>
          <a:p>
            <a:pPr marL="342900" indent="-342900"/>
            <a:r>
              <a:rPr lang="en-GB" sz="2400" dirty="0"/>
              <a:t>3. 	What information might a distributional analysis of a plant disease produce?</a:t>
            </a:r>
          </a:p>
          <a:p>
            <a:pPr marL="342900" indent="-342900"/>
            <a:r>
              <a:rPr lang="en-GB" sz="2400" dirty="0"/>
              <a:t>	</a:t>
            </a:r>
            <a:r>
              <a:rPr lang="en-GB" b="1" dirty="0">
                <a:solidFill>
                  <a:srgbClr val="00B050"/>
                </a:solidFill>
              </a:rPr>
              <a:t>The pattern of plants which have become diseased may indicate if the pathogen is air borne or in the soil.</a:t>
            </a:r>
          </a:p>
          <a:p>
            <a:pPr marL="342900" indent="-342900"/>
            <a:r>
              <a:rPr lang="en-GB" b="1" dirty="0">
                <a:solidFill>
                  <a:srgbClr val="00B050"/>
                </a:solidFill>
              </a:rPr>
              <a:t>	</a:t>
            </a:r>
            <a:endParaRPr lang="en-GB" sz="2400" dirty="0"/>
          </a:p>
        </p:txBody>
      </p:sp>
    </p:spTree>
    <p:extLst>
      <p:ext uri="{BB962C8B-B14F-4D97-AF65-F5344CB8AC3E}">
        <p14:creationId xmlns:p14="http://schemas.microsoft.com/office/powerpoint/2010/main" val="2096530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Plant disease (Higher tier biology)– </a:t>
            </a:r>
            <a:r>
              <a:rPr lang="en-US" sz="2400" b="1" kern="1200" dirty="0">
                <a:solidFill>
                  <a:schemeClr val="tx1"/>
                </a:solidFill>
                <a:latin typeface="Calibri"/>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5" name="Rectangle 4"/>
          <p:cNvSpPr/>
          <p:nvPr/>
        </p:nvSpPr>
        <p:spPr>
          <a:xfrm>
            <a:off x="179512" y="764704"/>
            <a:ext cx="8640960" cy="3323987"/>
          </a:xfrm>
          <a:prstGeom prst="rect">
            <a:avLst/>
          </a:prstGeom>
        </p:spPr>
        <p:txBody>
          <a:bodyPr wrap="square">
            <a:spAutoFit/>
          </a:bodyPr>
          <a:lstStyle/>
          <a:p>
            <a:pPr marL="342900" indent="-342900"/>
            <a:r>
              <a:rPr lang="en-GB" sz="2400" dirty="0"/>
              <a:t>4. List two other ways plant diseases can be identified.</a:t>
            </a:r>
          </a:p>
          <a:p>
            <a:pPr marL="342900" indent="-342900"/>
            <a:r>
              <a:rPr lang="en-GB" sz="2400" dirty="0"/>
              <a:t>	</a:t>
            </a:r>
            <a:r>
              <a:rPr lang="en-GB" b="1" dirty="0">
                <a:solidFill>
                  <a:srgbClr val="00B050"/>
                </a:solidFill>
              </a:rPr>
              <a:t>Visible symptoms</a:t>
            </a:r>
          </a:p>
          <a:p>
            <a:pPr marL="342900" indent="-342900"/>
            <a:r>
              <a:rPr lang="en-GB" b="1" dirty="0">
                <a:solidFill>
                  <a:srgbClr val="00B050"/>
                </a:solidFill>
              </a:rPr>
              <a:t>	Diagnostic testing</a:t>
            </a:r>
            <a:endParaRPr lang="en-GB" dirty="0"/>
          </a:p>
          <a:p>
            <a:pPr marL="342900" indent="-342900"/>
            <a:r>
              <a:rPr lang="en-GB" sz="2400" dirty="0"/>
              <a:t>5. What ion is needed for healthy growth in plants?</a:t>
            </a:r>
          </a:p>
          <a:p>
            <a:pPr marL="342900" indent="-342900"/>
            <a:r>
              <a:rPr lang="en-GB" sz="2400" dirty="0"/>
              <a:t>	</a:t>
            </a:r>
            <a:r>
              <a:rPr lang="en-GB" b="1" dirty="0">
                <a:solidFill>
                  <a:srgbClr val="00B050"/>
                </a:solidFill>
              </a:rPr>
              <a:t>Nitrate</a:t>
            </a:r>
            <a:endParaRPr lang="en-GB" sz="2400" dirty="0"/>
          </a:p>
          <a:p>
            <a:pPr marL="342900" indent="-342900"/>
            <a:r>
              <a:rPr lang="en-GB" sz="2400" dirty="0"/>
              <a:t>6. If a plant had yellow leaves what mineral ion is likely to be absent?</a:t>
            </a:r>
          </a:p>
          <a:p>
            <a:pPr marL="342900" indent="-342900"/>
            <a:r>
              <a:rPr lang="en-GB" sz="2400" b="1" dirty="0">
                <a:solidFill>
                  <a:srgbClr val="00B050"/>
                </a:solidFill>
              </a:rPr>
              <a:t>     </a:t>
            </a:r>
            <a:r>
              <a:rPr lang="en-GB" b="1" dirty="0">
                <a:solidFill>
                  <a:srgbClr val="00B050"/>
                </a:solidFill>
              </a:rPr>
              <a:t>Magnesium</a:t>
            </a:r>
          </a:p>
          <a:p>
            <a:pPr marL="342900" indent="-342900"/>
            <a:r>
              <a:rPr lang="en-GB" sz="2400" dirty="0"/>
              <a:t>	</a:t>
            </a:r>
          </a:p>
        </p:txBody>
      </p:sp>
    </p:spTree>
    <p:extLst>
      <p:ext uri="{BB962C8B-B14F-4D97-AF65-F5344CB8AC3E}">
        <p14:creationId xmlns:p14="http://schemas.microsoft.com/office/powerpoint/2010/main" val="2096530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476672"/>
            <a:ext cx="5724128" cy="4862870"/>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endParaRPr lang="en-GB" sz="1200" dirty="0"/>
          </a:p>
          <a:p>
            <a:r>
              <a:rPr lang="en-US" sz="3600" b="1" dirty="0">
                <a:solidFill>
                  <a:schemeClr val="bg1">
                    <a:lumMod val="50000"/>
                  </a:schemeClr>
                </a:solidFill>
              </a:rPr>
              <a:t>Human body defence  responses.</a:t>
            </a:r>
          </a:p>
          <a:p>
            <a:r>
              <a:rPr lang="en-US" sz="3200" b="1" dirty="0">
                <a:solidFill>
                  <a:schemeClr val="bg1">
                    <a:lumMod val="50000"/>
                  </a:schemeClr>
                </a:solidFill>
              </a:rPr>
              <a:t>Part 3 </a:t>
            </a:r>
            <a:r>
              <a:rPr lang="en-US" sz="2400" b="1" dirty="0">
                <a:solidFill>
                  <a:schemeClr val="bg1">
                    <a:lumMod val="50000"/>
                  </a:schemeClr>
                </a:solidFill>
              </a:rPr>
              <a:t>(5.12- 5.19B)</a:t>
            </a:r>
          </a:p>
          <a:p>
            <a:endParaRPr lang="en-US" sz="2400" b="1" dirty="0">
              <a:solidFill>
                <a:schemeClr val="bg1">
                  <a:lumMod val="50000"/>
                </a:schemeClr>
              </a:solidFill>
            </a:endParaRPr>
          </a:p>
          <a:p>
            <a:r>
              <a:rPr lang="en-US" sz="2600" dirty="0">
                <a:solidFill>
                  <a:schemeClr val="bg1">
                    <a:lumMod val="50000"/>
                  </a:schemeClr>
                </a:solidFill>
              </a:rPr>
              <a:t> </a:t>
            </a: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3434083" y="0"/>
            <a:ext cx="6322493" cy="6525344"/>
          </a:xfrm>
          <a:prstGeom prst="rect">
            <a:avLst/>
          </a:prstGeom>
        </p:spPr>
      </p:pic>
      <p:sp>
        <p:nvSpPr>
          <p:cNvPr id="8" name="Rectangle 7"/>
          <p:cNvSpPr/>
          <p:nvPr/>
        </p:nvSpPr>
        <p:spPr>
          <a:xfrm>
            <a:off x="-324544" y="4837509"/>
            <a:ext cx="5040560" cy="1615827"/>
          </a:xfrm>
          <a:prstGeom prst="rect">
            <a:avLst/>
          </a:prstGeom>
        </p:spPr>
        <p:txBody>
          <a:bodyPr wrap="square">
            <a:spAutoFit/>
          </a:bodyPr>
          <a:lstStyle/>
          <a:p>
            <a:pPr marL="685800" lvl="1" indent="-342900">
              <a:lnSpc>
                <a:spcPct val="110000"/>
              </a:lnSpc>
              <a:buFont typeface="Arial" charset="0"/>
              <a:buChar char="•"/>
            </a:pPr>
            <a:r>
              <a:rPr lang="en-US" b="1" dirty="0">
                <a:solidFill>
                  <a:schemeClr val="bg1">
                    <a:lumMod val="50000"/>
                  </a:schemeClr>
                </a:solidFill>
              </a:rPr>
              <a:t>Physical barriers and chemical </a:t>
            </a:r>
            <a:r>
              <a:rPr lang="en-US" b="1" dirty="0" err="1">
                <a:solidFill>
                  <a:schemeClr val="bg1">
                    <a:lumMod val="50000"/>
                  </a:schemeClr>
                </a:solidFill>
              </a:rPr>
              <a:t>defences</a:t>
            </a:r>
            <a:endParaRPr lang="en-US" b="1" dirty="0">
              <a:solidFill>
                <a:schemeClr val="bg1">
                  <a:lumMod val="50000"/>
                </a:schemeClr>
              </a:solidFill>
            </a:endParaRPr>
          </a:p>
          <a:p>
            <a:pPr marL="685800" lvl="1" indent="-342900">
              <a:lnSpc>
                <a:spcPct val="110000"/>
              </a:lnSpc>
              <a:buFont typeface="Arial" charset="0"/>
              <a:buChar char="•"/>
            </a:pPr>
            <a:r>
              <a:rPr lang="en-US" b="1" dirty="0">
                <a:solidFill>
                  <a:schemeClr val="bg1">
                    <a:lumMod val="50000"/>
                  </a:schemeClr>
                </a:solidFill>
              </a:rPr>
              <a:t>Role of the specific immune system</a:t>
            </a:r>
          </a:p>
          <a:p>
            <a:pPr marL="685800" lvl="1" indent="-342900">
              <a:lnSpc>
                <a:spcPct val="110000"/>
              </a:lnSpc>
              <a:buFont typeface="Arial" charset="0"/>
              <a:buChar char="•"/>
            </a:pPr>
            <a:r>
              <a:rPr lang="en-US" b="1" dirty="0">
                <a:solidFill>
                  <a:schemeClr val="bg1">
                    <a:lumMod val="50000"/>
                  </a:schemeClr>
                </a:solidFill>
              </a:rPr>
              <a:t>Immunisation </a:t>
            </a:r>
          </a:p>
          <a:p>
            <a:pPr marL="685800" lvl="1" indent="-342900">
              <a:lnSpc>
                <a:spcPct val="110000"/>
              </a:lnSpc>
              <a:buFont typeface="Arial" charset="0"/>
              <a:buChar char="•"/>
            </a:pPr>
            <a:r>
              <a:rPr lang="en-US" b="1" dirty="0">
                <a:solidFill>
                  <a:schemeClr val="bg1">
                    <a:lumMod val="50000"/>
                  </a:schemeClr>
                </a:solidFill>
              </a:rPr>
              <a:t>Antibiotics </a:t>
            </a:r>
          </a:p>
          <a:p>
            <a:pPr marL="685800" lvl="1" indent="-342900">
              <a:lnSpc>
                <a:spcPct val="110000"/>
              </a:lnSpc>
              <a:buFont typeface="Arial" charset="0"/>
              <a:buChar char="•"/>
            </a:pPr>
            <a:r>
              <a:rPr lang="en-US" b="1" dirty="0">
                <a:solidFill>
                  <a:schemeClr val="bg1">
                    <a:lumMod val="50000"/>
                  </a:schemeClr>
                </a:solidFill>
              </a:rPr>
              <a:t>Culturing microorganisms (biology)</a:t>
            </a:r>
            <a:endParaRPr lang="en-GB" b="1" dirty="0">
              <a:solidFill>
                <a:schemeClr val="bg1">
                  <a:lumMod val="50000"/>
                </a:schemeClr>
              </a:solidFill>
            </a:endParaRPr>
          </a:p>
        </p:txBody>
      </p:sp>
    </p:spTree>
    <p:extLst>
      <p:ext uri="{BB962C8B-B14F-4D97-AF65-F5344CB8AC3E}">
        <p14:creationId xmlns:p14="http://schemas.microsoft.com/office/powerpoint/2010/main" val="1386293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rot="16200000">
            <a:off x="-571925" y="1372126"/>
            <a:ext cx="1728192" cy="369332"/>
          </a:xfrm>
          <a:prstGeom prst="rect">
            <a:avLst/>
          </a:prstGeom>
          <a:solidFill>
            <a:schemeClr val="bg1"/>
          </a:solidFill>
        </p:spPr>
        <p:txBody>
          <a:bodyPr wrap="square" rtlCol="0">
            <a:spAutoFit/>
          </a:bodyPr>
          <a:lstStyle/>
          <a:p>
            <a:r>
              <a:rPr lang="en-GB" dirty="0"/>
              <a:t>Physical barriers</a:t>
            </a:r>
          </a:p>
        </p:txBody>
      </p:sp>
      <p:pic>
        <p:nvPicPr>
          <p:cNvPr id="31" name="Picture 30" descr="ThinkstockPhotos-825890896green eye.jpg"/>
          <p:cNvPicPr>
            <a:picLocks noChangeAspect="1"/>
          </p:cNvPicPr>
          <p:nvPr/>
        </p:nvPicPr>
        <p:blipFill>
          <a:blip r:embed="rId3" cstate="print"/>
          <a:stretch>
            <a:fillRect/>
          </a:stretch>
        </p:blipFill>
        <p:spPr>
          <a:xfrm>
            <a:off x="4103364" y="4760564"/>
            <a:ext cx="900684" cy="900684"/>
          </a:xfrm>
          <a:prstGeom prst="rect">
            <a:avLst/>
          </a:prstGeom>
        </p:spPr>
      </p:pic>
      <p:sp>
        <p:nvSpPr>
          <p:cNvPr id="2" name="Title 1"/>
          <p:cNvSpPr>
            <a:spLocks noGrp="1"/>
          </p:cNvSpPr>
          <p:nvPr>
            <p:ph type="ctrTitle"/>
          </p:nvPr>
        </p:nvSpPr>
        <p:spPr>
          <a:xfrm>
            <a:off x="539552" y="35655"/>
            <a:ext cx="8604448" cy="513025"/>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000" b="1" dirty="0">
                <a:solidFill>
                  <a:schemeClr val="accent6"/>
                </a:solidFill>
              </a:rPr>
              <a:t>Health, disease and the development of medicines part 3 – </a:t>
            </a:r>
            <a:br>
              <a:rPr lang="en-US" sz="2000" b="1" dirty="0">
                <a:solidFill>
                  <a:schemeClr val="accent6"/>
                </a:solidFill>
              </a:rPr>
            </a:br>
            <a:r>
              <a:rPr lang="en-US" sz="2000" b="1" dirty="0">
                <a:solidFill>
                  <a:schemeClr val="accent6"/>
                </a:solidFill>
              </a:rPr>
              <a:t>Human body defence responses</a:t>
            </a:r>
            <a:endParaRPr lang="en-GB" sz="2000" b="1" dirty="0">
              <a:solidFill>
                <a:schemeClr val="accent6"/>
              </a:solidFill>
            </a:endParaRPr>
          </a:p>
        </p:txBody>
      </p:sp>
      <p:grpSp>
        <p:nvGrpSpPr>
          <p:cNvPr id="4" name="Group 57"/>
          <p:cNvGrpSpPr/>
          <p:nvPr/>
        </p:nvGrpSpPr>
        <p:grpSpPr>
          <a:xfrm>
            <a:off x="2232000" y="1089000"/>
            <a:ext cx="4680000" cy="4680000"/>
            <a:chOff x="2195736" y="1484784"/>
            <a:chExt cx="4680000" cy="4680000"/>
          </a:xfrm>
        </p:grpSpPr>
        <p:grpSp>
          <p:nvGrpSpPr>
            <p:cNvPr id="5" name="Group 56"/>
            <p:cNvGrpSpPr/>
            <p:nvPr/>
          </p:nvGrpSpPr>
          <p:grpSpPr>
            <a:xfrm>
              <a:off x="2195736" y="1484784"/>
              <a:ext cx="4680000" cy="4680000"/>
              <a:chOff x="2361840" y="1620000"/>
              <a:chExt cx="4680000" cy="4680000"/>
            </a:xfrm>
          </p:grpSpPr>
          <p:cxnSp>
            <p:nvCxnSpPr>
              <p:cNvPr id="51" name="Straight Arrow Connector 50"/>
              <p:cNvCxnSpPr/>
              <p:nvPr/>
            </p:nvCxnSpPr>
            <p:spPr>
              <a:xfrm rot="2700000">
                <a:off x="2361840" y="3960000"/>
                <a:ext cx="4680000" cy="0"/>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cxnSp>
            <p:nvCxnSpPr>
              <p:cNvPr id="52" name="Straight Arrow Connector 51"/>
              <p:cNvCxnSpPr/>
              <p:nvPr/>
            </p:nvCxnSpPr>
            <p:spPr>
              <a:xfrm rot="18900000">
                <a:off x="2361840" y="3960000"/>
                <a:ext cx="4680000" cy="0"/>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grpSp>
        <p:sp>
          <p:nvSpPr>
            <p:cNvPr id="3" name="TextBox 2"/>
            <p:cNvSpPr txBox="1">
              <a:spLocks noChangeAspect="1"/>
            </p:cNvSpPr>
            <p:nvPr/>
          </p:nvSpPr>
          <p:spPr>
            <a:xfrm>
              <a:off x="3276136" y="2670742"/>
              <a:ext cx="2520000" cy="2308324"/>
            </a:xfrm>
            <a:prstGeom prst="rect">
              <a:avLst/>
            </a:prstGeom>
            <a:solidFill>
              <a:schemeClr val="accent6">
                <a:lumMod val="60000"/>
                <a:lumOff val="40000"/>
              </a:schemeClr>
            </a:solidFill>
            <a:ln>
              <a:solidFill>
                <a:schemeClr val="accent6">
                  <a:lumMod val="75000"/>
                </a:schemeClr>
              </a:solidFill>
            </a:ln>
          </p:spPr>
          <p:txBody>
            <a:bodyPr wrap="square" rtlCol="0" anchor="ctr" anchorCtr="0">
              <a:spAutoFit/>
            </a:bodyPr>
            <a:lstStyle/>
            <a:p>
              <a:pPr algn="ctr"/>
              <a:r>
                <a:rPr lang="en-GB" sz="2400" dirty="0"/>
                <a:t>The human body has several </a:t>
              </a:r>
              <a:r>
                <a:rPr lang="en-GB" sz="2400" b="1" dirty="0"/>
                <a:t>non</a:t>
              </a:r>
              <a:r>
                <a:rPr lang="en-GB" sz="2400" dirty="0"/>
                <a:t> </a:t>
              </a:r>
              <a:r>
                <a:rPr lang="en-GB" sz="2400" b="1" dirty="0"/>
                <a:t>specific</a:t>
              </a:r>
              <a:r>
                <a:rPr lang="en-GB" sz="2400" dirty="0"/>
                <a:t> ways of defending itself from pathogens getting in.</a:t>
              </a:r>
              <a:endParaRPr lang="en-GB" dirty="0"/>
            </a:p>
          </p:txBody>
        </p:sp>
      </p:grpSp>
      <p:grpSp>
        <p:nvGrpSpPr>
          <p:cNvPr id="6" name="Group 11"/>
          <p:cNvGrpSpPr/>
          <p:nvPr/>
        </p:nvGrpSpPr>
        <p:grpSpPr>
          <a:xfrm>
            <a:off x="467544" y="836712"/>
            <a:ext cx="2050811" cy="2951081"/>
            <a:chOff x="467544" y="1340768"/>
            <a:chExt cx="2050811" cy="2951081"/>
          </a:xfrm>
        </p:grpSpPr>
        <p:pic>
          <p:nvPicPr>
            <p:cNvPr id="61443" name="Picture 3"/>
            <p:cNvPicPr>
              <a:picLocks noChangeAspect="1" noChangeArrowheads="1"/>
            </p:cNvPicPr>
            <p:nvPr/>
          </p:nvPicPr>
          <p:blipFill>
            <a:blip r:embed="rId4" cstate="print"/>
            <a:srcRect/>
            <a:stretch>
              <a:fillRect/>
            </a:stretch>
          </p:blipFill>
          <p:spPr bwMode="auto">
            <a:xfrm>
              <a:off x="467544" y="1340768"/>
              <a:ext cx="2050811" cy="1368152"/>
            </a:xfrm>
            <a:prstGeom prst="rect">
              <a:avLst/>
            </a:prstGeom>
            <a:noFill/>
            <a:ln w="9525">
              <a:noFill/>
              <a:miter lim="800000"/>
              <a:headEnd/>
              <a:tailEnd/>
            </a:ln>
          </p:spPr>
        </p:pic>
        <p:sp>
          <p:nvSpPr>
            <p:cNvPr id="9" name="TextBox 8"/>
            <p:cNvSpPr txBox="1"/>
            <p:nvPr/>
          </p:nvSpPr>
          <p:spPr>
            <a:xfrm>
              <a:off x="467544" y="2757207"/>
              <a:ext cx="2016224" cy="1534642"/>
            </a:xfrm>
            <a:prstGeom prst="rect">
              <a:avLst/>
            </a:prstGeom>
            <a:noFill/>
          </p:spPr>
          <p:txBody>
            <a:bodyPr wrap="square" lIns="0" tIns="36000" rIns="0" bIns="36000" rtlCol="0" anchor="ctr" anchorCtr="1">
              <a:spAutoFit/>
            </a:bodyPr>
            <a:lstStyle/>
            <a:p>
              <a:pPr algn="ctr"/>
              <a:r>
                <a:rPr lang="en-GB" sz="1900" dirty="0"/>
                <a:t>Nasal hairs, sticky </a:t>
              </a:r>
              <a:r>
                <a:rPr lang="en-GB" sz="1900" b="1" dirty="0">
                  <a:solidFill>
                    <a:schemeClr val="accent6">
                      <a:lumMod val="75000"/>
                    </a:schemeClr>
                  </a:solidFill>
                </a:rPr>
                <a:t>mucus</a:t>
              </a:r>
              <a:r>
                <a:rPr lang="en-GB" sz="1900" dirty="0"/>
                <a:t> and </a:t>
              </a:r>
              <a:r>
                <a:rPr lang="en-GB" sz="1900" b="1" dirty="0">
                  <a:solidFill>
                    <a:schemeClr val="accent6">
                      <a:lumMod val="75000"/>
                    </a:schemeClr>
                  </a:solidFill>
                </a:rPr>
                <a:t>cilia</a:t>
              </a:r>
              <a:r>
                <a:rPr lang="en-GB" sz="1900" dirty="0"/>
                <a:t> prevent pathogens entering through the nostrils.</a:t>
              </a:r>
            </a:p>
          </p:txBody>
        </p:sp>
      </p:grpSp>
      <p:grpSp>
        <p:nvGrpSpPr>
          <p:cNvPr id="7" name="Group 12"/>
          <p:cNvGrpSpPr/>
          <p:nvPr/>
        </p:nvGrpSpPr>
        <p:grpSpPr>
          <a:xfrm>
            <a:off x="323528" y="3933056"/>
            <a:ext cx="2232248" cy="2618129"/>
            <a:chOff x="323528" y="4005064"/>
            <a:chExt cx="2232248" cy="2618129"/>
          </a:xfrm>
        </p:grpSpPr>
        <p:pic>
          <p:nvPicPr>
            <p:cNvPr id="61444" name="Picture 4"/>
            <p:cNvPicPr>
              <a:picLocks noChangeAspect="1" noChangeArrowheads="1"/>
            </p:cNvPicPr>
            <p:nvPr/>
          </p:nvPicPr>
          <p:blipFill>
            <a:blip r:embed="rId5" cstate="print"/>
            <a:srcRect l="5039" t="17998" r="-1680" b="21372"/>
            <a:stretch>
              <a:fillRect/>
            </a:stretch>
          </p:blipFill>
          <p:spPr bwMode="auto">
            <a:xfrm>
              <a:off x="467544" y="4005064"/>
              <a:ext cx="2088232" cy="1704771"/>
            </a:xfrm>
            <a:prstGeom prst="rect">
              <a:avLst/>
            </a:prstGeom>
            <a:noFill/>
            <a:ln w="9525">
              <a:noFill/>
              <a:miter lim="800000"/>
              <a:headEnd/>
              <a:tailEnd/>
            </a:ln>
          </p:spPr>
        </p:pic>
        <p:sp>
          <p:nvSpPr>
            <p:cNvPr id="11" name="TextBox 10"/>
            <p:cNvSpPr txBox="1"/>
            <p:nvPr/>
          </p:nvSpPr>
          <p:spPr>
            <a:xfrm>
              <a:off x="323528" y="5673327"/>
              <a:ext cx="2232248" cy="949866"/>
            </a:xfrm>
            <a:prstGeom prst="rect">
              <a:avLst/>
            </a:prstGeom>
            <a:noFill/>
          </p:spPr>
          <p:txBody>
            <a:bodyPr wrap="square" lIns="0" tIns="36000" rIns="0" bIns="36000" rtlCol="0" anchor="t" anchorCtr="1">
              <a:spAutoFit/>
            </a:bodyPr>
            <a:lstStyle/>
            <a:p>
              <a:pPr algn="ctr"/>
              <a:r>
                <a:rPr lang="en-GB" sz="1900" b="1" dirty="0">
                  <a:solidFill>
                    <a:schemeClr val="accent6">
                      <a:lumMod val="75000"/>
                    </a:schemeClr>
                  </a:solidFill>
                </a:rPr>
                <a:t>Hydrochloric acid </a:t>
              </a:r>
              <a:r>
                <a:rPr lang="en-GB" sz="1900" dirty="0"/>
                <a:t>(pH1) kills most ingested pathogens. </a:t>
              </a:r>
            </a:p>
          </p:txBody>
        </p:sp>
      </p:grpSp>
      <p:grpSp>
        <p:nvGrpSpPr>
          <p:cNvPr id="8" name="Group 14"/>
          <p:cNvGrpSpPr/>
          <p:nvPr/>
        </p:nvGrpSpPr>
        <p:grpSpPr>
          <a:xfrm>
            <a:off x="6228184" y="764704"/>
            <a:ext cx="2520280" cy="3190826"/>
            <a:chOff x="6228184" y="764704"/>
            <a:chExt cx="2520280" cy="3190826"/>
          </a:xfrm>
        </p:grpSpPr>
        <p:pic>
          <p:nvPicPr>
            <p:cNvPr id="61442" name="Picture 2"/>
            <p:cNvPicPr>
              <a:picLocks noChangeAspect="1" noChangeArrowheads="1"/>
            </p:cNvPicPr>
            <p:nvPr/>
          </p:nvPicPr>
          <p:blipFill>
            <a:blip r:embed="rId6" cstate="print"/>
            <a:srcRect/>
            <a:stretch>
              <a:fillRect/>
            </a:stretch>
          </p:blipFill>
          <p:spPr bwMode="auto">
            <a:xfrm>
              <a:off x="6444208" y="764704"/>
              <a:ext cx="2232248" cy="1673369"/>
            </a:xfrm>
            <a:prstGeom prst="rect">
              <a:avLst/>
            </a:prstGeom>
            <a:noFill/>
            <a:ln w="9525">
              <a:noFill/>
              <a:miter lim="800000"/>
              <a:headEnd/>
              <a:tailEnd/>
            </a:ln>
          </p:spPr>
        </p:pic>
        <p:sp>
          <p:nvSpPr>
            <p:cNvPr id="14" name="TextBox 13"/>
            <p:cNvSpPr txBox="1"/>
            <p:nvPr/>
          </p:nvSpPr>
          <p:spPr>
            <a:xfrm>
              <a:off x="6228184" y="2420888"/>
              <a:ext cx="2520280" cy="1534642"/>
            </a:xfrm>
            <a:prstGeom prst="rect">
              <a:avLst/>
            </a:prstGeom>
            <a:noFill/>
          </p:spPr>
          <p:txBody>
            <a:bodyPr wrap="square" lIns="0" tIns="36000" rIns="0" bIns="36000" rtlCol="0" anchor="t" anchorCtr="1">
              <a:spAutoFit/>
            </a:bodyPr>
            <a:lstStyle/>
            <a:p>
              <a:pPr algn="ctr"/>
              <a:r>
                <a:rPr lang="en-GB" sz="1900" dirty="0"/>
                <a:t>Respiratory system is lined with </a:t>
              </a:r>
              <a:r>
                <a:rPr lang="en-GB" sz="1900" b="1" dirty="0">
                  <a:solidFill>
                    <a:schemeClr val="accent6">
                      <a:lumMod val="75000"/>
                    </a:schemeClr>
                  </a:solidFill>
                </a:rPr>
                <a:t>mucus</a:t>
              </a:r>
              <a:r>
                <a:rPr lang="en-GB" sz="1900" dirty="0"/>
                <a:t> to trap dust and pathogens. </a:t>
              </a:r>
              <a:r>
                <a:rPr lang="en-GB" sz="1900" b="1" dirty="0">
                  <a:solidFill>
                    <a:schemeClr val="accent6">
                      <a:lumMod val="75000"/>
                    </a:schemeClr>
                  </a:solidFill>
                </a:rPr>
                <a:t>Cilia</a:t>
              </a:r>
              <a:r>
                <a:rPr lang="en-GB" sz="1900" dirty="0"/>
                <a:t> move the mucus upwards to be </a:t>
              </a:r>
              <a:r>
                <a:rPr lang="en-GB" sz="1900" b="1" dirty="0">
                  <a:solidFill>
                    <a:schemeClr val="accent6">
                      <a:lumMod val="75000"/>
                    </a:schemeClr>
                  </a:solidFill>
                </a:rPr>
                <a:t>swallowed</a:t>
              </a:r>
              <a:r>
                <a:rPr lang="en-GB" sz="1900" dirty="0"/>
                <a:t>.</a:t>
              </a:r>
            </a:p>
          </p:txBody>
        </p:sp>
      </p:grpSp>
      <p:grpSp>
        <p:nvGrpSpPr>
          <p:cNvPr id="10" name="Group 16"/>
          <p:cNvGrpSpPr/>
          <p:nvPr/>
        </p:nvGrpSpPr>
        <p:grpSpPr>
          <a:xfrm>
            <a:off x="6012160" y="3873242"/>
            <a:ext cx="3024336" cy="2761858"/>
            <a:chOff x="5868144" y="3717032"/>
            <a:chExt cx="3024336" cy="2761858"/>
          </a:xfrm>
        </p:grpSpPr>
        <p:pic>
          <p:nvPicPr>
            <p:cNvPr id="61445" name="Picture 5"/>
            <p:cNvPicPr>
              <a:picLocks noChangeAspect="1" noChangeArrowheads="1"/>
            </p:cNvPicPr>
            <p:nvPr/>
          </p:nvPicPr>
          <p:blipFill>
            <a:blip r:embed="rId7" cstate="print"/>
            <a:srcRect/>
            <a:stretch>
              <a:fillRect/>
            </a:stretch>
          </p:blipFill>
          <p:spPr bwMode="auto">
            <a:xfrm>
              <a:off x="6444208" y="3717032"/>
              <a:ext cx="2232248" cy="1499974"/>
            </a:xfrm>
            <a:prstGeom prst="rect">
              <a:avLst/>
            </a:prstGeom>
            <a:noFill/>
            <a:ln w="9525">
              <a:noFill/>
              <a:miter lim="800000"/>
              <a:headEnd/>
              <a:tailEnd/>
            </a:ln>
          </p:spPr>
        </p:pic>
        <p:sp>
          <p:nvSpPr>
            <p:cNvPr id="16" name="TextBox 15"/>
            <p:cNvSpPr txBox="1"/>
            <p:nvPr/>
          </p:nvSpPr>
          <p:spPr>
            <a:xfrm>
              <a:off x="5868144" y="5217006"/>
              <a:ext cx="3024336" cy="1261884"/>
            </a:xfrm>
            <a:prstGeom prst="rect">
              <a:avLst/>
            </a:prstGeom>
            <a:noFill/>
          </p:spPr>
          <p:txBody>
            <a:bodyPr wrap="square" rtlCol="0">
              <a:spAutoFit/>
            </a:bodyPr>
            <a:lstStyle/>
            <a:p>
              <a:pPr algn="ctr"/>
              <a:r>
                <a:rPr lang="en-GB" sz="1900" b="1" dirty="0">
                  <a:solidFill>
                    <a:schemeClr val="accent6">
                      <a:lumMod val="75000"/>
                    </a:schemeClr>
                  </a:solidFill>
                </a:rPr>
                <a:t>Hard</a:t>
              </a:r>
              <a:r>
                <a:rPr lang="en-GB" sz="1900" dirty="0"/>
                <a:t> to </a:t>
              </a:r>
              <a:r>
                <a:rPr lang="en-GB" sz="1900" b="1" dirty="0">
                  <a:solidFill>
                    <a:schemeClr val="accent6">
                      <a:lumMod val="75000"/>
                    </a:schemeClr>
                  </a:solidFill>
                </a:rPr>
                <a:t>penetrate</a:t>
              </a:r>
              <a:r>
                <a:rPr lang="en-GB" sz="1900" dirty="0"/>
                <a:t> </a:t>
              </a:r>
              <a:r>
                <a:rPr lang="en-GB" sz="1900" b="1" dirty="0">
                  <a:solidFill>
                    <a:schemeClr val="accent6">
                      <a:lumMod val="75000"/>
                    </a:schemeClr>
                  </a:solidFill>
                </a:rPr>
                <a:t>waterproof</a:t>
              </a:r>
              <a:r>
                <a:rPr lang="en-GB" sz="1900" dirty="0"/>
                <a:t> barrier. </a:t>
              </a:r>
              <a:r>
                <a:rPr lang="en-GB" sz="1900" b="1" dirty="0">
                  <a:solidFill>
                    <a:schemeClr val="accent6">
                      <a:lumMod val="75000"/>
                    </a:schemeClr>
                  </a:solidFill>
                </a:rPr>
                <a:t>Glands</a:t>
              </a:r>
              <a:r>
                <a:rPr lang="en-GB" sz="1900" dirty="0"/>
                <a:t> secrete </a:t>
              </a:r>
              <a:r>
                <a:rPr lang="en-GB" sz="1900" b="1" dirty="0">
                  <a:solidFill>
                    <a:schemeClr val="accent6">
                      <a:lumMod val="75000"/>
                    </a:schemeClr>
                  </a:solidFill>
                </a:rPr>
                <a:t>oil </a:t>
              </a:r>
              <a:r>
                <a:rPr lang="en-GB" sz="1900" dirty="0"/>
                <a:t>which kill microbes.</a:t>
              </a:r>
            </a:p>
          </p:txBody>
        </p:sp>
      </p:grpSp>
      <p:cxnSp>
        <p:nvCxnSpPr>
          <p:cNvPr id="19" name="Straight Arrow Connector 18"/>
          <p:cNvCxnSpPr/>
          <p:nvPr/>
        </p:nvCxnSpPr>
        <p:spPr>
          <a:xfrm>
            <a:off x="5868144" y="1412776"/>
            <a:ext cx="1656184" cy="0"/>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932040" y="1196752"/>
            <a:ext cx="936104" cy="369332"/>
          </a:xfrm>
          <a:prstGeom prst="rect">
            <a:avLst/>
          </a:prstGeom>
          <a:noFill/>
        </p:spPr>
        <p:txBody>
          <a:bodyPr wrap="square" rtlCol="0">
            <a:spAutoFit/>
          </a:bodyPr>
          <a:lstStyle/>
          <a:p>
            <a:r>
              <a:rPr lang="en-GB" dirty="0"/>
              <a:t>trachea</a:t>
            </a:r>
          </a:p>
        </p:txBody>
      </p:sp>
      <p:cxnSp>
        <p:nvCxnSpPr>
          <p:cNvPr id="24" name="Straight Arrow Connector 23"/>
          <p:cNvCxnSpPr/>
          <p:nvPr/>
        </p:nvCxnSpPr>
        <p:spPr>
          <a:xfrm>
            <a:off x="5940152" y="1628800"/>
            <a:ext cx="1656184" cy="0"/>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788024" y="1484784"/>
            <a:ext cx="1152128" cy="369332"/>
          </a:xfrm>
          <a:prstGeom prst="rect">
            <a:avLst/>
          </a:prstGeom>
          <a:noFill/>
        </p:spPr>
        <p:txBody>
          <a:bodyPr wrap="square" rtlCol="0">
            <a:spAutoFit/>
          </a:bodyPr>
          <a:lstStyle/>
          <a:p>
            <a:r>
              <a:rPr lang="en-GB" dirty="0"/>
              <a:t>bronchus</a:t>
            </a:r>
          </a:p>
        </p:txBody>
      </p:sp>
      <p:sp>
        <p:nvSpPr>
          <p:cNvPr id="26" name="TextBox 25"/>
          <p:cNvSpPr txBox="1"/>
          <p:nvPr/>
        </p:nvSpPr>
        <p:spPr>
          <a:xfrm>
            <a:off x="3347864" y="1340768"/>
            <a:ext cx="1224136" cy="461665"/>
          </a:xfrm>
          <a:prstGeom prst="rect">
            <a:avLst/>
          </a:prstGeom>
          <a:noFill/>
        </p:spPr>
        <p:txBody>
          <a:bodyPr wrap="square" rtlCol="0">
            <a:spAutoFit/>
          </a:bodyPr>
          <a:lstStyle/>
          <a:p>
            <a:pPr algn="ctr"/>
            <a:r>
              <a:rPr lang="en-GB" sz="2400" dirty="0">
                <a:hlinkClick r:id="rId8"/>
              </a:rPr>
              <a:t>video</a:t>
            </a:r>
            <a:endParaRPr lang="en-GB" sz="2400" dirty="0"/>
          </a:p>
        </p:txBody>
      </p:sp>
      <p:sp>
        <p:nvSpPr>
          <p:cNvPr id="27" name="TextBox 26"/>
          <p:cNvSpPr txBox="1"/>
          <p:nvPr/>
        </p:nvSpPr>
        <p:spPr>
          <a:xfrm rot="5400000">
            <a:off x="1868795" y="1307668"/>
            <a:ext cx="1661993" cy="288033"/>
          </a:xfrm>
          <a:prstGeom prst="rect">
            <a:avLst/>
          </a:prstGeom>
          <a:noFill/>
        </p:spPr>
        <p:txBody>
          <a:bodyPr vert="vert270" wrap="square" rtlCol="0">
            <a:spAutoFit/>
          </a:bodyPr>
          <a:lstStyle/>
          <a:p>
            <a:pPr algn="ctr"/>
            <a:r>
              <a:rPr lang="en-GB" sz="2400" b="1" dirty="0"/>
              <a:t>nose</a:t>
            </a:r>
          </a:p>
        </p:txBody>
      </p:sp>
      <p:sp>
        <p:nvSpPr>
          <p:cNvPr id="28" name="TextBox 27"/>
          <p:cNvSpPr txBox="1"/>
          <p:nvPr/>
        </p:nvSpPr>
        <p:spPr>
          <a:xfrm>
            <a:off x="6156176" y="3501008"/>
            <a:ext cx="549894" cy="2160240"/>
          </a:xfrm>
          <a:prstGeom prst="rect">
            <a:avLst/>
          </a:prstGeom>
          <a:noFill/>
        </p:spPr>
        <p:txBody>
          <a:bodyPr vert="wordArtVert" wrap="square" rtlCol="0">
            <a:spAutoFit/>
          </a:bodyPr>
          <a:lstStyle/>
          <a:p>
            <a:pPr algn="ctr"/>
            <a:r>
              <a:rPr lang="en-GB" sz="2000" b="1" dirty="0"/>
              <a:t>skin</a:t>
            </a:r>
          </a:p>
        </p:txBody>
      </p:sp>
      <p:sp>
        <p:nvSpPr>
          <p:cNvPr id="29" name="TextBox 28"/>
          <p:cNvSpPr txBox="1"/>
          <p:nvPr/>
        </p:nvSpPr>
        <p:spPr>
          <a:xfrm rot="5400000">
            <a:off x="1343969" y="4979126"/>
            <a:ext cx="2741263" cy="461665"/>
          </a:xfrm>
          <a:prstGeom prst="rect">
            <a:avLst/>
          </a:prstGeom>
          <a:noFill/>
        </p:spPr>
        <p:txBody>
          <a:bodyPr vert="wordArtVert" wrap="square" rtlCol="0">
            <a:spAutoFit/>
          </a:bodyPr>
          <a:lstStyle/>
          <a:p>
            <a:pPr algn="ctr"/>
            <a:r>
              <a:rPr lang="en-GB" sz="2000" b="1" dirty="0"/>
              <a:t>stomach</a:t>
            </a:r>
          </a:p>
        </p:txBody>
      </p:sp>
      <p:sp>
        <p:nvSpPr>
          <p:cNvPr id="30" name="TextBox 29"/>
          <p:cNvSpPr txBox="1"/>
          <p:nvPr/>
        </p:nvSpPr>
        <p:spPr>
          <a:xfrm>
            <a:off x="3275856" y="5325015"/>
            <a:ext cx="2592288" cy="1200329"/>
          </a:xfrm>
          <a:prstGeom prst="rect">
            <a:avLst/>
          </a:prstGeom>
          <a:noFill/>
        </p:spPr>
        <p:txBody>
          <a:bodyPr wrap="square" rtlCol="0">
            <a:spAutoFit/>
          </a:bodyPr>
          <a:lstStyle/>
          <a:p>
            <a:r>
              <a:rPr lang="en-GB" dirty="0"/>
              <a:t>Tears, saliva and mucus contain an </a:t>
            </a:r>
            <a:r>
              <a:rPr lang="en-GB" b="1" dirty="0">
                <a:solidFill>
                  <a:schemeClr val="accent6">
                    <a:lumMod val="75000"/>
                  </a:schemeClr>
                </a:solidFill>
              </a:rPr>
              <a:t>enzyme</a:t>
            </a:r>
            <a:r>
              <a:rPr lang="en-GB" dirty="0"/>
              <a:t> called </a:t>
            </a:r>
            <a:r>
              <a:rPr lang="en-GB" b="1" dirty="0">
                <a:solidFill>
                  <a:schemeClr val="accent6">
                    <a:lumMod val="75000"/>
                  </a:schemeClr>
                </a:solidFill>
              </a:rPr>
              <a:t>lysozyme</a:t>
            </a:r>
            <a:r>
              <a:rPr lang="en-GB" dirty="0"/>
              <a:t> which destroys microorganisms.</a:t>
            </a:r>
          </a:p>
        </p:txBody>
      </p:sp>
      <p:sp>
        <p:nvSpPr>
          <p:cNvPr id="33" name="TextBox 32"/>
          <p:cNvSpPr txBox="1"/>
          <p:nvPr/>
        </p:nvSpPr>
        <p:spPr>
          <a:xfrm rot="16200000">
            <a:off x="7744998" y="1408130"/>
            <a:ext cx="1800200" cy="369332"/>
          </a:xfrm>
          <a:prstGeom prst="rect">
            <a:avLst/>
          </a:prstGeom>
          <a:solidFill>
            <a:schemeClr val="bg1"/>
          </a:solidFill>
        </p:spPr>
        <p:txBody>
          <a:bodyPr wrap="square" rtlCol="0">
            <a:spAutoFit/>
          </a:bodyPr>
          <a:lstStyle/>
          <a:p>
            <a:r>
              <a:rPr lang="en-GB" dirty="0"/>
              <a:t>Physical barriers</a:t>
            </a:r>
          </a:p>
        </p:txBody>
      </p:sp>
      <p:sp>
        <p:nvSpPr>
          <p:cNvPr id="35" name="TextBox 34"/>
          <p:cNvSpPr txBox="1"/>
          <p:nvPr/>
        </p:nvSpPr>
        <p:spPr>
          <a:xfrm rot="16200000">
            <a:off x="7796334" y="4441579"/>
            <a:ext cx="1800200" cy="369332"/>
          </a:xfrm>
          <a:prstGeom prst="rect">
            <a:avLst/>
          </a:prstGeom>
          <a:solidFill>
            <a:schemeClr val="bg1"/>
          </a:solidFill>
        </p:spPr>
        <p:txBody>
          <a:bodyPr wrap="square" rtlCol="0">
            <a:spAutoFit/>
          </a:bodyPr>
          <a:lstStyle/>
          <a:p>
            <a:r>
              <a:rPr lang="en-GB" dirty="0"/>
              <a:t>Physical barriers</a:t>
            </a:r>
          </a:p>
        </p:txBody>
      </p:sp>
      <p:sp>
        <p:nvSpPr>
          <p:cNvPr id="37" name="TextBox 36"/>
          <p:cNvSpPr txBox="1"/>
          <p:nvPr/>
        </p:nvSpPr>
        <p:spPr>
          <a:xfrm rot="16200000">
            <a:off x="-653226" y="4552095"/>
            <a:ext cx="1872208" cy="369332"/>
          </a:xfrm>
          <a:prstGeom prst="rect">
            <a:avLst/>
          </a:prstGeom>
          <a:solidFill>
            <a:schemeClr val="bg1"/>
          </a:solidFill>
        </p:spPr>
        <p:txBody>
          <a:bodyPr wrap="square" rtlCol="0">
            <a:spAutoFit/>
          </a:bodyPr>
          <a:lstStyle/>
          <a:p>
            <a:r>
              <a:rPr lang="en-GB" dirty="0"/>
              <a:t>Chemical defence</a:t>
            </a:r>
          </a:p>
        </p:txBody>
      </p:sp>
      <p:sp>
        <p:nvSpPr>
          <p:cNvPr id="38" name="TextBox 37"/>
          <p:cNvSpPr txBox="1"/>
          <p:nvPr/>
        </p:nvSpPr>
        <p:spPr>
          <a:xfrm>
            <a:off x="3635896" y="4581128"/>
            <a:ext cx="1872208" cy="369332"/>
          </a:xfrm>
          <a:prstGeom prst="rect">
            <a:avLst/>
          </a:prstGeom>
          <a:solidFill>
            <a:schemeClr val="bg1"/>
          </a:solidFill>
          <a:ln>
            <a:noFill/>
          </a:ln>
        </p:spPr>
        <p:txBody>
          <a:bodyPr wrap="square" rtlCol="0">
            <a:spAutoFit/>
          </a:bodyPr>
          <a:lstStyle/>
          <a:p>
            <a:r>
              <a:rPr lang="en-GB" dirty="0"/>
              <a:t>Chemical defence</a:t>
            </a:r>
          </a:p>
        </p:txBody>
      </p:sp>
    </p:spTree>
    <p:extLst>
      <p:ext uri="{BB962C8B-B14F-4D97-AF65-F5344CB8AC3E}">
        <p14:creationId xmlns:p14="http://schemas.microsoft.com/office/powerpoint/2010/main" val="1113305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1520" y="692696"/>
            <a:ext cx="8640960" cy="1384995"/>
          </a:xfrm>
          <a:prstGeom prst="rect">
            <a:avLst/>
          </a:prstGeom>
          <a:noFill/>
        </p:spPr>
        <p:txBody>
          <a:bodyPr wrap="square" rtlCol="0">
            <a:spAutoFit/>
          </a:bodyPr>
          <a:lstStyle/>
          <a:p>
            <a:r>
              <a:rPr lang="en-GB" sz="2400" dirty="0"/>
              <a:t>The </a:t>
            </a:r>
            <a:r>
              <a:rPr lang="en-GB" sz="2400" b="1" dirty="0">
                <a:solidFill>
                  <a:schemeClr val="accent6">
                    <a:lumMod val="75000"/>
                  </a:schemeClr>
                </a:solidFill>
              </a:rPr>
              <a:t>specific immune system </a:t>
            </a:r>
            <a:r>
              <a:rPr lang="en-GB" sz="2400" dirty="0"/>
              <a:t>defends the human body against disease by:</a:t>
            </a:r>
          </a:p>
          <a:p>
            <a:endParaRPr lang="en-GB" dirty="0"/>
          </a:p>
          <a:p>
            <a:endParaRPr lang="en-GB" dirty="0"/>
          </a:p>
        </p:txBody>
      </p:sp>
      <p:graphicFrame>
        <p:nvGraphicFramePr>
          <p:cNvPr id="8" name="Diagram 7"/>
          <p:cNvGraphicFramePr/>
          <p:nvPr/>
        </p:nvGraphicFramePr>
        <p:xfrm>
          <a:off x="467544" y="1484784"/>
          <a:ext cx="8136904"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539552" y="116632"/>
            <a:ext cx="8604448" cy="51302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3 – </a:t>
            </a:r>
            <a:br>
              <a:rPr kumimoji="0" lang="en-US"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Human body defence responses</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398772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764705"/>
            <a:ext cx="8496944" cy="2308324"/>
          </a:xfrm>
          <a:prstGeom prst="rect">
            <a:avLst/>
          </a:prstGeom>
          <a:solidFill>
            <a:schemeClr val="accent6">
              <a:lumMod val="40000"/>
              <a:lumOff val="60000"/>
            </a:schemeClr>
          </a:solidFill>
          <a:ln>
            <a:solidFill>
              <a:schemeClr val="accent6">
                <a:lumMod val="75000"/>
              </a:schemeClr>
            </a:solidFill>
          </a:ln>
          <a:effectLst>
            <a:outerShdw blurRad="50800" dist="38100" dir="5400000" algn="t" rotWithShape="0">
              <a:prstClr val="black">
                <a:alpha val="40000"/>
              </a:prstClr>
            </a:outerShdw>
          </a:effectLst>
        </p:spPr>
        <p:txBody>
          <a:bodyPr wrap="square" rtlCol="0" anchor="t" anchorCtr="1">
            <a:spAutoFit/>
          </a:bodyPr>
          <a:lstStyle/>
          <a:p>
            <a:pPr algn="ctr"/>
            <a:r>
              <a:rPr lang="en-GB" sz="2400" dirty="0"/>
              <a:t>Communicable diseases can be dangerous leading to epidemics or pandemics. </a:t>
            </a:r>
            <a:r>
              <a:rPr lang="en-GB" sz="2400" b="1" dirty="0">
                <a:solidFill>
                  <a:schemeClr val="accent6">
                    <a:lumMod val="75000"/>
                  </a:schemeClr>
                </a:solidFill>
              </a:rPr>
              <a:t>Vaccination</a:t>
            </a:r>
            <a:r>
              <a:rPr lang="en-GB" sz="2400" dirty="0"/>
              <a:t> can be used to </a:t>
            </a:r>
            <a:r>
              <a:rPr lang="en-GB" sz="2400" b="1" dirty="0">
                <a:solidFill>
                  <a:schemeClr val="accent6">
                    <a:lumMod val="75000"/>
                  </a:schemeClr>
                </a:solidFill>
              </a:rPr>
              <a:t>enhance </a:t>
            </a:r>
            <a:r>
              <a:rPr lang="en-GB" sz="2400" dirty="0"/>
              <a:t>the immune system and reduce the chances of this happening. A vaccine contains a small amount of </a:t>
            </a:r>
            <a:r>
              <a:rPr lang="en-GB" sz="2400" b="1" dirty="0">
                <a:solidFill>
                  <a:schemeClr val="accent6">
                    <a:lumMod val="75000"/>
                  </a:schemeClr>
                </a:solidFill>
              </a:rPr>
              <a:t>dead or inactive </a:t>
            </a:r>
            <a:r>
              <a:rPr lang="en-GB" sz="2400" dirty="0"/>
              <a:t>form of the pathogen that can be introduced into the body and cause an immune response.</a:t>
            </a:r>
            <a:endParaRPr lang="en-GB" dirty="0"/>
          </a:p>
        </p:txBody>
      </p:sp>
      <p:pic>
        <p:nvPicPr>
          <p:cNvPr id="5" name="Picture 4" descr="injection vaccine.jpg"/>
          <p:cNvPicPr>
            <a:picLocks noChangeAspect="1"/>
          </p:cNvPicPr>
          <p:nvPr/>
        </p:nvPicPr>
        <p:blipFill>
          <a:blip r:embed="rId3" cstate="print"/>
          <a:stretch>
            <a:fillRect/>
          </a:stretch>
        </p:blipFill>
        <p:spPr>
          <a:xfrm>
            <a:off x="3203848" y="3114952"/>
            <a:ext cx="2448272" cy="1424253"/>
          </a:xfrm>
          <a:prstGeom prst="rect">
            <a:avLst/>
          </a:prstGeom>
          <a:ln>
            <a:solidFill>
              <a:schemeClr val="accent6">
                <a:lumMod val="75000"/>
              </a:schemeClr>
            </a:solidFill>
          </a:ln>
        </p:spPr>
      </p:pic>
      <p:grpSp>
        <p:nvGrpSpPr>
          <p:cNvPr id="4" name="Group 37"/>
          <p:cNvGrpSpPr/>
          <p:nvPr/>
        </p:nvGrpSpPr>
        <p:grpSpPr>
          <a:xfrm>
            <a:off x="179512" y="4221088"/>
            <a:ext cx="8712968" cy="2147466"/>
            <a:chOff x="179512" y="4221088"/>
            <a:chExt cx="8712968" cy="2147466"/>
          </a:xfrm>
        </p:grpSpPr>
        <p:cxnSp>
          <p:nvCxnSpPr>
            <p:cNvPr id="36" name="Straight Arrow Connector 35"/>
            <p:cNvCxnSpPr/>
            <p:nvPr/>
          </p:nvCxnSpPr>
          <p:spPr>
            <a:xfrm>
              <a:off x="5364088" y="5661248"/>
              <a:ext cx="720080" cy="0"/>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6" name="Group 24"/>
            <p:cNvGrpSpPr/>
            <p:nvPr/>
          </p:nvGrpSpPr>
          <p:grpSpPr>
            <a:xfrm>
              <a:off x="3203848" y="4581128"/>
              <a:ext cx="2376264" cy="1582435"/>
              <a:chOff x="2771800" y="4581128"/>
              <a:chExt cx="2376264" cy="1582435"/>
            </a:xfrm>
          </p:grpSpPr>
          <p:pic>
            <p:nvPicPr>
              <p:cNvPr id="18" name="Picture 3"/>
              <p:cNvPicPr>
                <a:picLocks noChangeAspect="1" noChangeArrowheads="1"/>
              </p:cNvPicPr>
              <p:nvPr/>
            </p:nvPicPr>
            <p:blipFill>
              <a:blip r:embed="rId4" cstate="print"/>
              <a:srcRect/>
              <a:stretch>
                <a:fillRect/>
              </a:stretch>
            </p:blipFill>
            <p:spPr bwMode="auto">
              <a:xfrm>
                <a:off x="3059832" y="4581128"/>
                <a:ext cx="1368152" cy="1106722"/>
              </a:xfrm>
              <a:prstGeom prst="rect">
                <a:avLst/>
              </a:prstGeom>
              <a:noFill/>
              <a:ln w="9525">
                <a:noFill/>
                <a:miter lim="800000"/>
                <a:headEnd/>
                <a:tailEnd/>
              </a:ln>
            </p:spPr>
          </p:pic>
          <p:sp>
            <p:nvSpPr>
              <p:cNvPr id="22" name="TextBox 21"/>
              <p:cNvSpPr txBox="1"/>
              <p:nvPr/>
            </p:nvSpPr>
            <p:spPr>
              <a:xfrm>
                <a:off x="2771800" y="5517232"/>
                <a:ext cx="2376264" cy="646331"/>
              </a:xfrm>
              <a:prstGeom prst="rect">
                <a:avLst/>
              </a:prstGeom>
              <a:solidFill>
                <a:schemeClr val="accent6">
                  <a:lumMod val="20000"/>
                  <a:lumOff val="80000"/>
                </a:schemeClr>
              </a:solidFill>
            </p:spPr>
            <p:txBody>
              <a:bodyPr wrap="square" rtlCol="0">
                <a:spAutoFit/>
              </a:bodyPr>
              <a:lstStyle/>
              <a:p>
                <a:pPr algn="ctr"/>
                <a:r>
                  <a:rPr lang="en-GB" dirty="0"/>
                  <a:t>Antibodies are released into the blood.   </a:t>
                </a:r>
              </a:p>
            </p:txBody>
          </p:sp>
        </p:grpSp>
        <p:grpSp>
          <p:nvGrpSpPr>
            <p:cNvPr id="7" name="Group 31"/>
            <p:cNvGrpSpPr/>
            <p:nvPr/>
          </p:nvGrpSpPr>
          <p:grpSpPr>
            <a:xfrm>
              <a:off x="6084168" y="4221088"/>
              <a:ext cx="2808312" cy="1870467"/>
              <a:chOff x="5796136" y="4293096"/>
              <a:chExt cx="2808312" cy="1870467"/>
            </a:xfrm>
          </p:grpSpPr>
          <p:pic>
            <p:nvPicPr>
              <p:cNvPr id="24" name="Picture 5"/>
              <p:cNvPicPr>
                <a:picLocks noChangeAspect="1" noChangeArrowheads="1"/>
              </p:cNvPicPr>
              <p:nvPr/>
            </p:nvPicPr>
            <p:blipFill>
              <a:blip r:embed="rId5" cstate="print"/>
              <a:srcRect/>
              <a:stretch>
                <a:fillRect/>
              </a:stretch>
            </p:blipFill>
            <p:spPr bwMode="auto">
              <a:xfrm>
                <a:off x="6156176" y="4293096"/>
                <a:ext cx="1524947" cy="1461075"/>
              </a:xfrm>
              <a:prstGeom prst="rect">
                <a:avLst/>
              </a:prstGeom>
              <a:noFill/>
              <a:ln w="9525">
                <a:noFill/>
                <a:miter lim="800000"/>
                <a:headEnd/>
                <a:tailEnd/>
              </a:ln>
            </p:spPr>
          </p:pic>
          <p:sp>
            <p:nvSpPr>
              <p:cNvPr id="23" name="TextBox 22"/>
              <p:cNvSpPr txBox="1"/>
              <p:nvPr/>
            </p:nvSpPr>
            <p:spPr>
              <a:xfrm>
                <a:off x="5796136" y="5517232"/>
                <a:ext cx="2808312" cy="646331"/>
              </a:xfrm>
              <a:prstGeom prst="rect">
                <a:avLst/>
              </a:prstGeom>
              <a:solidFill>
                <a:schemeClr val="accent6">
                  <a:lumMod val="20000"/>
                  <a:lumOff val="80000"/>
                </a:schemeClr>
              </a:solidFill>
            </p:spPr>
            <p:txBody>
              <a:bodyPr wrap="square" rtlCol="0">
                <a:spAutoFit/>
              </a:bodyPr>
              <a:lstStyle/>
              <a:p>
                <a:pPr algn="ctr"/>
                <a:r>
                  <a:rPr lang="en-GB" dirty="0"/>
                  <a:t> Pathogens are destroyed by  antibodies. </a:t>
                </a:r>
              </a:p>
            </p:txBody>
          </p:sp>
        </p:grpSp>
        <p:cxnSp>
          <p:nvCxnSpPr>
            <p:cNvPr id="35" name="Straight Arrow Connector 34"/>
            <p:cNvCxnSpPr/>
            <p:nvPr/>
          </p:nvCxnSpPr>
          <p:spPr>
            <a:xfrm>
              <a:off x="2267744" y="5661248"/>
              <a:ext cx="936104" cy="0"/>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8" name="Group 36"/>
            <p:cNvGrpSpPr/>
            <p:nvPr/>
          </p:nvGrpSpPr>
          <p:grpSpPr>
            <a:xfrm>
              <a:off x="179512" y="4509120"/>
              <a:ext cx="2448272" cy="1859434"/>
              <a:chOff x="179512" y="4509120"/>
              <a:chExt cx="2448272" cy="1859434"/>
            </a:xfrm>
          </p:grpSpPr>
          <p:sp>
            <p:nvSpPr>
              <p:cNvPr id="21" name="TextBox 20"/>
              <p:cNvSpPr txBox="1"/>
              <p:nvPr/>
            </p:nvSpPr>
            <p:spPr>
              <a:xfrm>
                <a:off x="179512" y="5445224"/>
                <a:ext cx="2448272" cy="923330"/>
              </a:xfrm>
              <a:prstGeom prst="rect">
                <a:avLst/>
              </a:prstGeom>
              <a:solidFill>
                <a:schemeClr val="accent6">
                  <a:lumMod val="20000"/>
                  <a:lumOff val="80000"/>
                </a:schemeClr>
              </a:solidFill>
            </p:spPr>
            <p:txBody>
              <a:bodyPr wrap="square" rtlCol="0">
                <a:spAutoFit/>
              </a:bodyPr>
              <a:lstStyle/>
              <a:p>
                <a:r>
                  <a:rPr lang="en-GB" dirty="0"/>
                  <a:t>White blood cells detect inactive pathogens from the vaccine.</a:t>
                </a:r>
              </a:p>
            </p:txBody>
          </p:sp>
          <p:grpSp>
            <p:nvGrpSpPr>
              <p:cNvPr id="10" name="Group 32"/>
              <p:cNvGrpSpPr/>
              <p:nvPr/>
            </p:nvGrpSpPr>
            <p:grpSpPr>
              <a:xfrm>
                <a:off x="539552" y="4509120"/>
                <a:ext cx="1800200" cy="922132"/>
                <a:chOff x="539552" y="4581128"/>
                <a:chExt cx="1800200" cy="922132"/>
              </a:xfrm>
            </p:grpSpPr>
            <p:pic>
              <p:nvPicPr>
                <p:cNvPr id="9" name="Picture 2"/>
                <p:cNvPicPr>
                  <a:picLocks noChangeAspect="1" noChangeArrowheads="1"/>
                </p:cNvPicPr>
                <p:nvPr/>
              </p:nvPicPr>
              <p:blipFill>
                <a:blip r:embed="rId6" cstate="print"/>
                <a:srcRect/>
                <a:stretch>
                  <a:fillRect/>
                </a:stretch>
              </p:blipFill>
              <p:spPr bwMode="auto">
                <a:xfrm>
                  <a:off x="539552" y="4581128"/>
                  <a:ext cx="792088" cy="922132"/>
                </a:xfrm>
                <a:prstGeom prst="rect">
                  <a:avLst/>
                </a:prstGeom>
                <a:noFill/>
                <a:ln w="9525">
                  <a:noFill/>
                  <a:miter lim="800000"/>
                  <a:headEnd/>
                  <a:tailEnd/>
                </a:ln>
              </p:spPr>
            </p:pic>
            <p:grpSp>
              <p:nvGrpSpPr>
                <p:cNvPr id="11" name="Group 27"/>
                <p:cNvGrpSpPr/>
                <p:nvPr/>
              </p:nvGrpSpPr>
              <p:grpSpPr>
                <a:xfrm>
                  <a:off x="1763688" y="5013176"/>
                  <a:ext cx="576064" cy="288033"/>
                  <a:chOff x="1164969" y="3068960"/>
                  <a:chExt cx="2366948" cy="652343"/>
                </a:xfrm>
              </p:grpSpPr>
              <p:sp>
                <p:nvSpPr>
                  <p:cNvPr id="29" name="Oval 28"/>
                  <p:cNvSpPr/>
                  <p:nvPr/>
                </p:nvSpPr>
                <p:spPr>
                  <a:xfrm rot="544907">
                    <a:off x="1164969" y="3509534"/>
                    <a:ext cx="2006919" cy="211769"/>
                  </a:xfrm>
                  <a:prstGeom prst="ellipse">
                    <a:avLst/>
                  </a:prstGeom>
                  <a:solidFill>
                    <a:schemeClr val="accent2">
                      <a:alpha val="4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0" name="Oval 29"/>
                  <p:cNvSpPr/>
                  <p:nvPr/>
                </p:nvSpPr>
                <p:spPr>
                  <a:xfrm rot="19693305">
                    <a:off x="1164970" y="3149494"/>
                    <a:ext cx="2006919" cy="211769"/>
                  </a:xfrm>
                  <a:prstGeom prst="ellipse">
                    <a:avLst/>
                  </a:prstGeom>
                  <a:solidFill>
                    <a:schemeClr val="accent2">
                      <a:alpha val="4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1" name="Content Placeholder 12"/>
                  <p:cNvSpPr txBox="1">
                    <a:spLocks/>
                  </p:cNvSpPr>
                  <p:nvPr/>
                </p:nvSpPr>
                <p:spPr>
                  <a:xfrm rot="1017503">
                    <a:off x="1331642" y="3068960"/>
                    <a:ext cx="2200275" cy="215900"/>
                  </a:xfrm>
                  <a:prstGeom prst="ellipse">
                    <a:avLst/>
                  </a:prstGeom>
                  <a:solidFill>
                    <a:schemeClr val="accent2">
                      <a:alpha val="86000"/>
                    </a:schemeClr>
                  </a:solidFill>
                  <a:ln w="9525" cap="flat" cmpd="sng" algn="ctr">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25000" lnSpcReduction="20000"/>
                  </a:bodyPr>
                  <a:lstStyle/>
                  <a:p>
                    <a:pPr marL="257175" marR="0" lvl="0" indent="-257175" algn="l" defTabSz="342900" rtl="0" eaLnBrk="1" fontAlgn="auto" latinLnBrk="0" hangingPunct="1">
                      <a:lnSpc>
                        <a:spcPct val="100000"/>
                      </a:lnSpc>
                      <a:spcBef>
                        <a:spcPct val="20000"/>
                      </a:spcBef>
                      <a:spcAft>
                        <a:spcPts val="0"/>
                      </a:spcAft>
                      <a:buClrTx/>
                      <a:buSzTx/>
                      <a:buFont typeface="Arial"/>
                      <a:buChar char="•"/>
                      <a:tabLst/>
                      <a:defRPr/>
                    </a:pPr>
                    <a:endParaRPr kumimoji="0" lang="en-GB" sz="2400" b="0" i="0" u="none" strike="noStrike" kern="1200" cap="none" spc="0" normalizeH="0" baseline="0" noProof="0" dirty="0">
                      <a:ln>
                        <a:noFill/>
                      </a:ln>
                      <a:solidFill>
                        <a:schemeClr val="lt1"/>
                      </a:solidFill>
                      <a:effectLst/>
                      <a:uLnTx/>
                      <a:uFillTx/>
                      <a:latin typeface="News Gothic MT"/>
                      <a:ea typeface="+mn-ea"/>
                      <a:cs typeface="News Gothic MT"/>
                    </a:endParaRPr>
                  </a:p>
                </p:txBody>
              </p:sp>
            </p:grpSp>
          </p:grpSp>
        </p:grpSp>
      </p:grpSp>
      <p:sp>
        <p:nvSpPr>
          <p:cNvPr id="26" name="TextBox 25"/>
          <p:cNvSpPr txBox="1"/>
          <p:nvPr/>
        </p:nvSpPr>
        <p:spPr>
          <a:xfrm>
            <a:off x="107504" y="3995772"/>
            <a:ext cx="1728192" cy="369332"/>
          </a:xfrm>
          <a:prstGeom prst="rect">
            <a:avLst/>
          </a:prstGeom>
          <a:noFill/>
        </p:spPr>
        <p:txBody>
          <a:bodyPr wrap="square" rtlCol="0">
            <a:spAutoFit/>
          </a:bodyPr>
          <a:lstStyle/>
          <a:p>
            <a:pPr algn="ctr"/>
            <a:r>
              <a:rPr lang="en-GB" dirty="0"/>
              <a:t>Lymphocyte</a:t>
            </a:r>
          </a:p>
        </p:txBody>
      </p:sp>
      <p:sp>
        <p:nvSpPr>
          <p:cNvPr id="41" name="TextBox 40"/>
          <p:cNvSpPr txBox="1"/>
          <p:nvPr/>
        </p:nvSpPr>
        <p:spPr>
          <a:xfrm>
            <a:off x="1475656" y="4437112"/>
            <a:ext cx="1368152" cy="369332"/>
          </a:xfrm>
          <a:prstGeom prst="rect">
            <a:avLst/>
          </a:prstGeom>
          <a:noFill/>
        </p:spPr>
        <p:txBody>
          <a:bodyPr wrap="square" rtlCol="0">
            <a:spAutoFit/>
          </a:bodyPr>
          <a:lstStyle/>
          <a:p>
            <a:pPr algn="ctr"/>
            <a:r>
              <a:rPr lang="en-GB" dirty="0"/>
              <a:t>pathogen</a:t>
            </a:r>
          </a:p>
        </p:txBody>
      </p:sp>
      <p:sp>
        <p:nvSpPr>
          <p:cNvPr id="25" name="Title 1"/>
          <p:cNvSpPr txBox="1">
            <a:spLocks/>
          </p:cNvSpPr>
          <p:nvPr/>
        </p:nvSpPr>
        <p:spPr>
          <a:xfrm>
            <a:off x="539552" y="0"/>
            <a:ext cx="8604448" cy="51302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3 – </a:t>
            </a:r>
            <a:br>
              <a:rPr kumimoji="0" lang="en-US"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Human body defence responses</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113305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1520" y="908720"/>
            <a:ext cx="8712968" cy="1569660"/>
          </a:xfrm>
          <a:prstGeom prst="rect">
            <a:avLst/>
          </a:prstGeom>
          <a:noFill/>
        </p:spPr>
        <p:txBody>
          <a:bodyPr wrap="square" rtlCol="0" anchor="t" anchorCtr="1">
            <a:spAutoFit/>
          </a:bodyPr>
          <a:lstStyle/>
          <a:p>
            <a:pPr algn="ctr"/>
            <a:r>
              <a:rPr lang="en-GB" sz="2400" dirty="0"/>
              <a:t>If the body becomes </a:t>
            </a:r>
            <a:r>
              <a:rPr lang="en-GB" sz="2400" b="1" dirty="0">
                <a:solidFill>
                  <a:schemeClr val="accent6">
                    <a:lumMod val="75000"/>
                  </a:schemeClr>
                </a:solidFill>
              </a:rPr>
              <a:t>re-infected</a:t>
            </a:r>
            <a:r>
              <a:rPr lang="en-GB" sz="2400" dirty="0"/>
              <a:t> with the same pathogen then the white blood cells are prepared.</a:t>
            </a:r>
          </a:p>
          <a:p>
            <a:pPr algn="ctr"/>
            <a:r>
              <a:rPr lang="en-GB" sz="2400" dirty="0"/>
              <a:t>The white blood cells can respond much more </a:t>
            </a:r>
            <a:r>
              <a:rPr lang="en-GB" sz="2400" b="1" dirty="0">
                <a:solidFill>
                  <a:schemeClr val="accent6">
                    <a:lumMod val="75000"/>
                  </a:schemeClr>
                </a:solidFill>
              </a:rPr>
              <a:t>quickly</a:t>
            </a:r>
            <a:r>
              <a:rPr lang="en-GB" sz="2400" dirty="0"/>
              <a:t> and make </a:t>
            </a:r>
            <a:r>
              <a:rPr lang="en-GB" sz="2400" b="1" dirty="0">
                <a:solidFill>
                  <a:schemeClr val="accent6">
                    <a:lumMod val="75000"/>
                  </a:schemeClr>
                </a:solidFill>
              </a:rPr>
              <a:t>more</a:t>
            </a:r>
            <a:r>
              <a:rPr lang="en-GB" sz="2400" dirty="0"/>
              <a:t> of the right type of </a:t>
            </a:r>
            <a:r>
              <a:rPr lang="en-GB" sz="2400" b="1" dirty="0">
                <a:solidFill>
                  <a:schemeClr val="accent6">
                    <a:lumMod val="75000"/>
                  </a:schemeClr>
                </a:solidFill>
              </a:rPr>
              <a:t>antibodies</a:t>
            </a:r>
            <a:r>
              <a:rPr lang="en-GB" sz="2400" dirty="0"/>
              <a:t> much more quickly.</a:t>
            </a:r>
          </a:p>
        </p:txBody>
      </p:sp>
      <p:sp>
        <p:nvSpPr>
          <p:cNvPr id="28" name="Rectangle 27"/>
          <p:cNvSpPr/>
          <p:nvPr/>
        </p:nvSpPr>
        <p:spPr>
          <a:xfrm>
            <a:off x="179512" y="5013176"/>
            <a:ext cx="8640959" cy="1200329"/>
          </a:xfrm>
          <a:prstGeom prst="rect">
            <a:avLst/>
          </a:prstGeom>
        </p:spPr>
        <p:txBody>
          <a:bodyPr wrap="square" anchor="t" anchorCtr="1">
            <a:spAutoFit/>
          </a:bodyPr>
          <a:lstStyle/>
          <a:p>
            <a:pPr lvl="0" algn="ctr"/>
            <a:r>
              <a:rPr lang="en-GB" sz="2400" dirty="0">
                <a:solidFill>
                  <a:prstClr val="black"/>
                </a:solidFill>
              </a:rPr>
              <a:t>This means that the person is </a:t>
            </a:r>
            <a:r>
              <a:rPr lang="en-GB" sz="2400" b="1" dirty="0">
                <a:solidFill>
                  <a:schemeClr val="accent6">
                    <a:lumMod val="75000"/>
                  </a:schemeClr>
                </a:solidFill>
              </a:rPr>
              <a:t>unlikely to suffer </a:t>
            </a:r>
            <a:r>
              <a:rPr lang="en-GB" sz="2400" dirty="0">
                <a:solidFill>
                  <a:prstClr val="black"/>
                </a:solidFill>
              </a:rPr>
              <a:t>the symptoms of the harmful disease.</a:t>
            </a:r>
          </a:p>
          <a:p>
            <a:pPr lvl="0" algn="ctr"/>
            <a:r>
              <a:rPr lang="en-GB" sz="2400" dirty="0">
                <a:solidFill>
                  <a:prstClr val="black"/>
                </a:solidFill>
              </a:rPr>
              <a:t>Infection has been prevented by </a:t>
            </a:r>
            <a:r>
              <a:rPr lang="en-GB" sz="2400" b="1" dirty="0">
                <a:solidFill>
                  <a:schemeClr val="accent6">
                    <a:lumMod val="75000"/>
                  </a:schemeClr>
                </a:solidFill>
              </a:rPr>
              <a:t>enhancing</a:t>
            </a:r>
            <a:r>
              <a:rPr lang="en-GB" sz="2400" dirty="0">
                <a:solidFill>
                  <a:prstClr val="black"/>
                </a:solidFill>
              </a:rPr>
              <a:t> the immune system.</a:t>
            </a:r>
          </a:p>
        </p:txBody>
      </p:sp>
      <p:grpSp>
        <p:nvGrpSpPr>
          <p:cNvPr id="3" name="Group 10"/>
          <p:cNvGrpSpPr/>
          <p:nvPr/>
        </p:nvGrpSpPr>
        <p:grpSpPr>
          <a:xfrm>
            <a:off x="251520" y="2420888"/>
            <a:ext cx="8496944" cy="2424465"/>
            <a:chOff x="179512" y="4221088"/>
            <a:chExt cx="8677472" cy="2496473"/>
          </a:xfrm>
          <a:solidFill>
            <a:schemeClr val="accent6">
              <a:lumMod val="20000"/>
              <a:lumOff val="80000"/>
            </a:schemeClr>
          </a:solidFill>
        </p:grpSpPr>
        <p:grpSp>
          <p:nvGrpSpPr>
            <p:cNvPr id="4" name="Group 24"/>
            <p:cNvGrpSpPr/>
            <p:nvPr/>
          </p:nvGrpSpPr>
          <p:grpSpPr>
            <a:xfrm>
              <a:off x="2952328" y="4581128"/>
              <a:ext cx="2448272" cy="2136433"/>
              <a:chOff x="2520280" y="4581128"/>
              <a:chExt cx="2448272" cy="2136433"/>
            </a:xfrm>
            <a:grpFill/>
          </p:grpSpPr>
          <p:pic>
            <p:nvPicPr>
              <p:cNvPr id="26" name="Picture 3"/>
              <p:cNvPicPr>
                <a:picLocks noChangeAspect="1" noChangeArrowheads="1"/>
              </p:cNvPicPr>
              <p:nvPr/>
            </p:nvPicPr>
            <p:blipFill>
              <a:blip r:embed="rId3" cstate="print"/>
              <a:srcRect/>
              <a:stretch>
                <a:fillRect/>
              </a:stretch>
            </p:blipFill>
            <p:spPr bwMode="auto">
              <a:xfrm>
                <a:off x="3059832" y="4581128"/>
                <a:ext cx="1368152" cy="1106722"/>
              </a:xfrm>
              <a:prstGeom prst="rect">
                <a:avLst/>
              </a:prstGeom>
              <a:grpFill/>
              <a:ln w="9525">
                <a:noFill/>
                <a:miter lim="800000"/>
                <a:headEnd/>
                <a:tailEnd/>
              </a:ln>
            </p:spPr>
          </p:pic>
          <p:sp>
            <p:nvSpPr>
              <p:cNvPr id="27" name="TextBox 26"/>
              <p:cNvSpPr txBox="1"/>
              <p:nvPr/>
            </p:nvSpPr>
            <p:spPr>
              <a:xfrm>
                <a:off x="2520280" y="5517232"/>
                <a:ext cx="2448272" cy="1200329"/>
              </a:xfrm>
              <a:prstGeom prst="rect">
                <a:avLst/>
              </a:prstGeom>
              <a:grpFill/>
            </p:spPr>
            <p:txBody>
              <a:bodyPr wrap="square" rtlCol="0">
                <a:spAutoFit/>
              </a:bodyPr>
              <a:lstStyle/>
              <a:p>
                <a:pPr algn="ctr"/>
                <a:r>
                  <a:rPr lang="en-GB" dirty="0"/>
                  <a:t>Antibodies are made and released into the blood much faster and in larger amounts.</a:t>
                </a:r>
              </a:p>
            </p:txBody>
          </p:sp>
        </p:grpSp>
        <p:grpSp>
          <p:nvGrpSpPr>
            <p:cNvPr id="5" name="Group 31"/>
            <p:cNvGrpSpPr/>
            <p:nvPr/>
          </p:nvGrpSpPr>
          <p:grpSpPr>
            <a:xfrm>
              <a:off x="6048672" y="4221088"/>
              <a:ext cx="2808312" cy="2147466"/>
              <a:chOff x="5760640" y="4293096"/>
              <a:chExt cx="2808312" cy="2147466"/>
            </a:xfrm>
            <a:grpFill/>
          </p:grpSpPr>
          <p:pic>
            <p:nvPicPr>
              <p:cNvPr id="24" name="Picture 5"/>
              <p:cNvPicPr>
                <a:picLocks noChangeAspect="1" noChangeArrowheads="1"/>
              </p:cNvPicPr>
              <p:nvPr/>
            </p:nvPicPr>
            <p:blipFill>
              <a:blip r:embed="rId4" cstate="print"/>
              <a:srcRect/>
              <a:stretch>
                <a:fillRect/>
              </a:stretch>
            </p:blipFill>
            <p:spPr bwMode="auto">
              <a:xfrm>
                <a:off x="6156176" y="4293096"/>
                <a:ext cx="1524947" cy="1461075"/>
              </a:xfrm>
              <a:prstGeom prst="rect">
                <a:avLst/>
              </a:prstGeom>
              <a:grpFill/>
              <a:ln w="9525">
                <a:noFill/>
                <a:miter lim="800000"/>
                <a:headEnd/>
                <a:tailEnd/>
              </a:ln>
            </p:spPr>
          </p:pic>
          <p:sp>
            <p:nvSpPr>
              <p:cNvPr id="25" name="TextBox 24"/>
              <p:cNvSpPr txBox="1"/>
              <p:nvPr/>
            </p:nvSpPr>
            <p:spPr>
              <a:xfrm>
                <a:off x="5760640" y="5517232"/>
                <a:ext cx="2808312" cy="923330"/>
              </a:xfrm>
              <a:prstGeom prst="rect">
                <a:avLst/>
              </a:prstGeom>
              <a:grpFill/>
            </p:spPr>
            <p:txBody>
              <a:bodyPr wrap="square" rtlCol="0">
                <a:spAutoFit/>
              </a:bodyPr>
              <a:lstStyle/>
              <a:p>
                <a:pPr algn="ctr"/>
                <a:r>
                  <a:rPr lang="en-GB" dirty="0"/>
                  <a:t> Pathogens are destroyed by  the antibodies much faster. </a:t>
                </a:r>
              </a:p>
            </p:txBody>
          </p:sp>
        </p:grpSp>
        <p:grpSp>
          <p:nvGrpSpPr>
            <p:cNvPr id="6" name="Group 36"/>
            <p:cNvGrpSpPr/>
            <p:nvPr/>
          </p:nvGrpSpPr>
          <p:grpSpPr>
            <a:xfrm>
              <a:off x="179512" y="4509120"/>
              <a:ext cx="2160240" cy="1654443"/>
              <a:chOff x="179512" y="4509120"/>
              <a:chExt cx="2160240" cy="1654443"/>
            </a:xfrm>
            <a:grpFill/>
          </p:grpSpPr>
          <p:sp>
            <p:nvSpPr>
              <p:cNvPr id="17" name="TextBox 16"/>
              <p:cNvSpPr txBox="1"/>
              <p:nvPr/>
            </p:nvSpPr>
            <p:spPr>
              <a:xfrm>
                <a:off x="179512" y="5517232"/>
                <a:ext cx="2124744" cy="646331"/>
              </a:xfrm>
              <a:prstGeom prst="rect">
                <a:avLst/>
              </a:prstGeom>
              <a:grpFill/>
            </p:spPr>
            <p:txBody>
              <a:bodyPr wrap="square" rtlCol="0">
                <a:spAutoFit/>
              </a:bodyPr>
              <a:lstStyle/>
              <a:p>
                <a:pPr algn="ctr"/>
                <a:r>
                  <a:rPr lang="en-GB" dirty="0"/>
                  <a:t>White blood cells detect pathogens.</a:t>
                </a:r>
              </a:p>
            </p:txBody>
          </p:sp>
          <p:grpSp>
            <p:nvGrpSpPr>
              <p:cNvPr id="7" name="Group 32"/>
              <p:cNvGrpSpPr/>
              <p:nvPr/>
            </p:nvGrpSpPr>
            <p:grpSpPr>
              <a:xfrm>
                <a:off x="539552" y="4509120"/>
                <a:ext cx="1800200" cy="922132"/>
                <a:chOff x="539552" y="4581128"/>
                <a:chExt cx="1800200" cy="922132"/>
              </a:xfrm>
              <a:grpFill/>
            </p:grpSpPr>
            <p:pic>
              <p:nvPicPr>
                <p:cNvPr id="19" name="Picture 2"/>
                <p:cNvPicPr>
                  <a:picLocks noChangeAspect="1" noChangeArrowheads="1"/>
                </p:cNvPicPr>
                <p:nvPr/>
              </p:nvPicPr>
              <p:blipFill>
                <a:blip r:embed="rId5" cstate="print"/>
                <a:srcRect/>
                <a:stretch>
                  <a:fillRect/>
                </a:stretch>
              </p:blipFill>
              <p:spPr bwMode="auto">
                <a:xfrm>
                  <a:off x="539552" y="4581128"/>
                  <a:ext cx="792088" cy="922132"/>
                </a:xfrm>
                <a:prstGeom prst="rect">
                  <a:avLst/>
                </a:prstGeom>
                <a:grpFill/>
                <a:ln w="9525">
                  <a:noFill/>
                  <a:miter lim="800000"/>
                  <a:headEnd/>
                  <a:tailEnd/>
                </a:ln>
              </p:spPr>
            </p:pic>
            <p:grpSp>
              <p:nvGrpSpPr>
                <p:cNvPr id="8" name="Group 27"/>
                <p:cNvGrpSpPr/>
                <p:nvPr/>
              </p:nvGrpSpPr>
              <p:grpSpPr>
                <a:xfrm>
                  <a:off x="1763688" y="5013176"/>
                  <a:ext cx="576064" cy="288033"/>
                  <a:chOff x="1164969" y="3068960"/>
                  <a:chExt cx="2366948" cy="652343"/>
                </a:xfrm>
                <a:grpFill/>
              </p:grpSpPr>
              <p:sp>
                <p:nvSpPr>
                  <p:cNvPr id="21" name="Oval 20"/>
                  <p:cNvSpPr/>
                  <p:nvPr/>
                </p:nvSpPr>
                <p:spPr>
                  <a:xfrm rot="544907">
                    <a:off x="1164969" y="3509534"/>
                    <a:ext cx="2006919" cy="211769"/>
                  </a:xfrm>
                  <a:prstGeom prst="ellipse">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Oval 21"/>
                  <p:cNvSpPr/>
                  <p:nvPr/>
                </p:nvSpPr>
                <p:spPr>
                  <a:xfrm rot="19693305">
                    <a:off x="1164970" y="3149494"/>
                    <a:ext cx="2006919" cy="211769"/>
                  </a:xfrm>
                  <a:prstGeom prst="ellipse">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 name="Content Placeholder 12"/>
                  <p:cNvSpPr txBox="1">
                    <a:spLocks/>
                  </p:cNvSpPr>
                  <p:nvPr/>
                </p:nvSpPr>
                <p:spPr>
                  <a:xfrm rot="1017503">
                    <a:off x="1331642" y="3068960"/>
                    <a:ext cx="2200275" cy="215900"/>
                  </a:xfrm>
                  <a:prstGeom prst="ellipse">
                    <a:avLst/>
                  </a:prstGeom>
                  <a:grpFill/>
                  <a:ln w="9525" cap="flat" cmpd="sng" algn="ctr">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25000" lnSpcReduction="20000"/>
                  </a:bodyPr>
                  <a:lstStyle/>
                  <a:p>
                    <a:pPr marL="257175" marR="0" lvl="0" indent="-257175" algn="l" defTabSz="342900" rtl="0" eaLnBrk="1" fontAlgn="auto" latinLnBrk="0" hangingPunct="1">
                      <a:lnSpc>
                        <a:spcPct val="100000"/>
                      </a:lnSpc>
                      <a:spcBef>
                        <a:spcPct val="20000"/>
                      </a:spcBef>
                      <a:spcAft>
                        <a:spcPts val="0"/>
                      </a:spcAft>
                      <a:buClrTx/>
                      <a:buSzTx/>
                      <a:buFont typeface="Arial"/>
                      <a:buChar char="•"/>
                      <a:tabLst/>
                      <a:defRPr/>
                    </a:pPr>
                    <a:endParaRPr kumimoji="0" lang="en-GB" sz="2400" b="0" i="0" u="none" strike="noStrike" kern="1200" cap="none" spc="0" normalizeH="0" baseline="0" noProof="0" dirty="0">
                      <a:ln>
                        <a:noFill/>
                      </a:ln>
                      <a:solidFill>
                        <a:schemeClr val="lt1"/>
                      </a:solidFill>
                      <a:effectLst/>
                      <a:uLnTx/>
                      <a:uFillTx/>
                      <a:latin typeface="News Gothic MT"/>
                      <a:ea typeface="+mn-ea"/>
                      <a:cs typeface="News Gothic MT"/>
                    </a:endParaRPr>
                  </a:p>
                </p:txBody>
              </p:sp>
            </p:grpSp>
          </p:grpSp>
        </p:grpSp>
        <p:cxnSp>
          <p:nvCxnSpPr>
            <p:cNvPr id="15" name="Straight Arrow Connector 14"/>
            <p:cNvCxnSpPr/>
            <p:nvPr/>
          </p:nvCxnSpPr>
          <p:spPr>
            <a:xfrm>
              <a:off x="2267744" y="5661248"/>
              <a:ext cx="720080" cy="0"/>
            </a:xfrm>
            <a:prstGeom prst="straightConnector1">
              <a:avLst/>
            </a:prstGeom>
            <a:grpFill/>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364088" y="5661248"/>
              <a:ext cx="720080" cy="0"/>
            </a:xfrm>
            <a:prstGeom prst="straightConnector1">
              <a:avLst/>
            </a:prstGeom>
            <a:grpFill/>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30" name="Title 1"/>
          <p:cNvSpPr txBox="1">
            <a:spLocks/>
          </p:cNvSpPr>
          <p:nvPr/>
        </p:nvSpPr>
        <p:spPr>
          <a:xfrm>
            <a:off x="539552" y="0"/>
            <a:ext cx="8604448" cy="51302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3 – </a:t>
            </a:r>
            <a:br>
              <a:rPr kumimoji="0" lang="en-US"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Human body defence responses</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398772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rot="795530">
            <a:off x="4538816" y="5146232"/>
            <a:ext cx="1926564" cy="1190397"/>
          </a:xfrm>
          <a:prstGeom prst="rect">
            <a:avLst/>
          </a:prstGeom>
          <a:noFill/>
          <a:ln w="9525">
            <a:noFill/>
            <a:miter lim="800000"/>
            <a:headEnd/>
            <a:tailEnd/>
          </a:ln>
        </p:spPr>
      </p:pic>
      <p:sp>
        <p:nvSpPr>
          <p:cNvPr id="7" name="TextBox 6"/>
          <p:cNvSpPr txBox="1"/>
          <p:nvPr/>
        </p:nvSpPr>
        <p:spPr>
          <a:xfrm>
            <a:off x="5580112" y="692696"/>
            <a:ext cx="3096344" cy="4524315"/>
          </a:xfrm>
          <a:prstGeom prst="rect">
            <a:avLst/>
          </a:prstGeom>
          <a:solidFill>
            <a:schemeClr val="accent6">
              <a:lumMod val="20000"/>
              <a:lumOff val="80000"/>
            </a:schemeClr>
          </a:solidFill>
          <a:ln>
            <a:solidFill>
              <a:schemeClr val="accent6">
                <a:lumMod val="75000"/>
              </a:schemeClr>
            </a:solidFill>
          </a:ln>
          <a:effectLst>
            <a:outerShdw blurRad="50800" dist="38100" dir="5400000" algn="t" rotWithShape="0">
              <a:prstClr val="black">
                <a:alpha val="40000"/>
              </a:prstClr>
            </a:outerShdw>
          </a:effectLst>
        </p:spPr>
        <p:txBody>
          <a:bodyPr wrap="square" rtlCol="0">
            <a:spAutoFit/>
          </a:bodyPr>
          <a:lstStyle/>
          <a:p>
            <a:pPr algn="ctr"/>
            <a:r>
              <a:rPr lang="en-GB" b="1" dirty="0">
                <a:solidFill>
                  <a:schemeClr val="accent6">
                    <a:lumMod val="75000"/>
                  </a:schemeClr>
                </a:solidFill>
              </a:rPr>
              <a:t>Immunisation</a:t>
            </a:r>
            <a:r>
              <a:rPr lang="en-GB" dirty="0"/>
              <a:t> means that a person has become </a:t>
            </a:r>
            <a:r>
              <a:rPr lang="en-GB" b="1" dirty="0">
                <a:solidFill>
                  <a:schemeClr val="accent6">
                    <a:lumMod val="75000"/>
                  </a:schemeClr>
                </a:solidFill>
              </a:rPr>
              <a:t>resistant</a:t>
            </a:r>
            <a:r>
              <a:rPr lang="en-GB" dirty="0"/>
              <a:t> to a pathogen.</a:t>
            </a:r>
          </a:p>
          <a:p>
            <a:pPr algn="ctr"/>
            <a:r>
              <a:rPr lang="en-GB" dirty="0"/>
              <a:t>Immunisation can be a result of </a:t>
            </a:r>
            <a:r>
              <a:rPr lang="en-GB" b="1" dirty="0">
                <a:solidFill>
                  <a:schemeClr val="accent6">
                    <a:lumMod val="75000"/>
                  </a:schemeClr>
                </a:solidFill>
              </a:rPr>
              <a:t>natural</a:t>
            </a:r>
            <a:r>
              <a:rPr lang="en-GB" dirty="0"/>
              <a:t> exposure to a pathogen or </a:t>
            </a:r>
            <a:r>
              <a:rPr lang="en-GB" b="1" dirty="0">
                <a:solidFill>
                  <a:schemeClr val="accent6">
                    <a:lumMod val="75000"/>
                  </a:schemeClr>
                </a:solidFill>
              </a:rPr>
              <a:t>artificial</a:t>
            </a:r>
            <a:r>
              <a:rPr lang="en-GB" dirty="0"/>
              <a:t> by being given a vaccination containing the pathogen. These both require the </a:t>
            </a:r>
            <a:r>
              <a:rPr lang="en-GB" b="1" dirty="0">
                <a:solidFill>
                  <a:schemeClr val="accent6">
                    <a:lumMod val="75000"/>
                  </a:schemeClr>
                </a:solidFill>
              </a:rPr>
              <a:t>body</a:t>
            </a:r>
            <a:r>
              <a:rPr lang="en-GB" dirty="0"/>
              <a:t> to react by </a:t>
            </a:r>
            <a:r>
              <a:rPr lang="en-GB" b="1" dirty="0">
                <a:solidFill>
                  <a:schemeClr val="accent6">
                    <a:lumMod val="75000"/>
                  </a:schemeClr>
                </a:solidFill>
              </a:rPr>
              <a:t>producing antibodies </a:t>
            </a:r>
            <a:r>
              <a:rPr lang="en-GB" dirty="0"/>
              <a:t>and so are called </a:t>
            </a:r>
            <a:r>
              <a:rPr lang="en-GB" b="1" dirty="0">
                <a:solidFill>
                  <a:schemeClr val="accent6">
                    <a:lumMod val="75000"/>
                  </a:schemeClr>
                </a:solidFill>
              </a:rPr>
              <a:t>active</a:t>
            </a:r>
            <a:r>
              <a:rPr lang="en-GB" dirty="0"/>
              <a:t> immunity.</a:t>
            </a:r>
          </a:p>
          <a:p>
            <a:pPr algn="ctr"/>
            <a:r>
              <a:rPr lang="en-GB" b="1" dirty="0">
                <a:solidFill>
                  <a:schemeClr val="accent6">
                    <a:lumMod val="75000"/>
                  </a:schemeClr>
                </a:solidFill>
              </a:rPr>
              <a:t>Passive</a:t>
            </a:r>
            <a:r>
              <a:rPr lang="en-GB" dirty="0"/>
              <a:t> immunity can also occur when a </a:t>
            </a:r>
            <a:r>
              <a:rPr lang="en-GB" b="1" dirty="0">
                <a:solidFill>
                  <a:schemeClr val="accent6">
                    <a:lumMod val="75000"/>
                  </a:schemeClr>
                </a:solidFill>
              </a:rPr>
              <a:t>baby receives</a:t>
            </a:r>
            <a:r>
              <a:rPr lang="en-GB" dirty="0"/>
              <a:t> </a:t>
            </a:r>
            <a:r>
              <a:rPr lang="en-GB" b="1" dirty="0">
                <a:solidFill>
                  <a:schemeClr val="accent6">
                    <a:lumMod val="75000"/>
                  </a:schemeClr>
                </a:solidFill>
              </a:rPr>
              <a:t>antibodies</a:t>
            </a:r>
            <a:r>
              <a:rPr lang="en-GB" dirty="0"/>
              <a:t> in the mothers </a:t>
            </a:r>
            <a:r>
              <a:rPr lang="en-GB" b="1" dirty="0">
                <a:solidFill>
                  <a:schemeClr val="accent6">
                    <a:lumMod val="75000"/>
                  </a:schemeClr>
                </a:solidFill>
              </a:rPr>
              <a:t>milk</a:t>
            </a:r>
            <a:r>
              <a:rPr lang="en-GB" dirty="0"/>
              <a:t> or when an injection contains antibodies.</a:t>
            </a:r>
          </a:p>
        </p:txBody>
      </p:sp>
      <p:sp>
        <p:nvSpPr>
          <p:cNvPr id="13" name="Rectangle 12"/>
          <p:cNvSpPr/>
          <p:nvPr/>
        </p:nvSpPr>
        <p:spPr>
          <a:xfrm>
            <a:off x="3635896" y="1916832"/>
            <a:ext cx="360040"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TextBox 15"/>
          <p:cNvSpPr txBox="1"/>
          <p:nvPr/>
        </p:nvSpPr>
        <p:spPr>
          <a:xfrm>
            <a:off x="179512" y="5229200"/>
            <a:ext cx="4824536" cy="1200329"/>
          </a:xfrm>
          <a:prstGeom prst="rect">
            <a:avLst/>
          </a:prstGeom>
          <a:noFill/>
        </p:spPr>
        <p:txBody>
          <a:bodyPr wrap="square" rtlCol="0">
            <a:spAutoFit/>
          </a:bodyPr>
          <a:lstStyle/>
          <a:p>
            <a:r>
              <a:rPr lang="en-GB" b="1" u="sng" dirty="0"/>
              <a:t>Disadvantages of vaccinations:</a:t>
            </a:r>
          </a:p>
          <a:p>
            <a:pPr>
              <a:buFont typeface="Arial" pitchFamily="34" charset="0"/>
              <a:buChar char="•"/>
            </a:pPr>
            <a:r>
              <a:rPr lang="en-GB" dirty="0"/>
              <a:t> There are risks that come with vaccinations. Some people have </a:t>
            </a:r>
            <a:r>
              <a:rPr lang="en-GB" b="1" dirty="0">
                <a:solidFill>
                  <a:schemeClr val="accent6">
                    <a:lumMod val="75000"/>
                  </a:schemeClr>
                </a:solidFill>
              </a:rPr>
              <a:t>side effects</a:t>
            </a:r>
            <a:r>
              <a:rPr lang="en-GB" dirty="0"/>
              <a:t>.</a:t>
            </a:r>
          </a:p>
          <a:p>
            <a:pPr>
              <a:buFont typeface="Arial" pitchFamily="34" charset="0"/>
              <a:buChar char="•"/>
            </a:pPr>
            <a:r>
              <a:rPr lang="en-GB" dirty="0"/>
              <a:t>  People do not like having vaccinations.</a:t>
            </a:r>
          </a:p>
        </p:txBody>
      </p:sp>
      <p:sp>
        <p:nvSpPr>
          <p:cNvPr id="17" name="TextBox 16"/>
          <p:cNvSpPr txBox="1"/>
          <p:nvPr/>
        </p:nvSpPr>
        <p:spPr>
          <a:xfrm>
            <a:off x="107504" y="692696"/>
            <a:ext cx="5328592" cy="4524315"/>
          </a:xfrm>
          <a:prstGeom prst="rect">
            <a:avLst/>
          </a:prstGeom>
          <a:noFill/>
        </p:spPr>
        <p:txBody>
          <a:bodyPr wrap="square" rtlCol="0">
            <a:spAutoFit/>
          </a:bodyPr>
          <a:lstStyle/>
          <a:p>
            <a:r>
              <a:rPr lang="en-GB" b="1" u="sng" dirty="0"/>
              <a:t>Advantages of vaccinations:</a:t>
            </a:r>
          </a:p>
          <a:p>
            <a:pPr>
              <a:buFont typeface="Arial" pitchFamily="34" charset="0"/>
              <a:buChar char="•"/>
            </a:pPr>
            <a:r>
              <a:rPr lang="en-GB" dirty="0"/>
              <a:t> The </a:t>
            </a:r>
            <a:r>
              <a:rPr lang="en-GB" b="1" dirty="0">
                <a:solidFill>
                  <a:schemeClr val="accent6">
                    <a:lumMod val="75000"/>
                  </a:schemeClr>
                </a:solidFill>
              </a:rPr>
              <a:t>chances of falling ill </a:t>
            </a:r>
            <a:r>
              <a:rPr lang="en-GB" dirty="0"/>
              <a:t>or dying from a disease might be far </a:t>
            </a:r>
            <a:r>
              <a:rPr lang="en-GB" b="1" dirty="0">
                <a:solidFill>
                  <a:schemeClr val="accent6">
                    <a:lumMod val="75000"/>
                  </a:schemeClr>
                </a:solidFill>
              </a:rPr>
              <a:t>greater</a:t>
            </a:r>
            <a:r>
              <a:rPr lang="en-GB" dirty="0"/>
              <a:t> than the chance of experiencing a </a:t>
            </a:r>
            <a:r>
              <a:rPr lang="en-GB" b="1" dirty="0">
                <a:solidFill>
                  <a:schemeClr val="accent6">
                    <a:lumMod val="75000"/>
                  </a:schemeClr>
                </a:solidFill>
              </a:rPr>
              <a:t>side effect</a:t>
            </a:r>
            <a:r>
              <a:rPr lang="en-GB" dirty="0"/>
              <a:t>.</a:t>
            </a:r>
          </a:p>
          <a:p>
            <a:pPr>
              <a:buFont typeface="Arial" pitchFamily="34" charset="0"/>
              <a:buChar char="•"/>
            </a:pPr>
            <a:r>
              <a:rPr lang="en-GB" dirty="0"/>
              <a:t> Vaccination is </a:t>
            </a:r>
            <a:r>
              <a:rPr lang="en-GB" b="1" dirty="0">
                <a:solidFill>
                  <a:schemeClr val="accent6">
                    <a:lumMod val="75000"/>
                  </a:schemeClr>
                </a:solidFill>
              </a:rPr>
              <a:t>cheaper</a:t>
            </a:r>
            <a:r>
              <a:rPr lang="en-GB" dirty="0"/>
              <a:t> than treating a seriously ill person.</a:t>
            </a:r>
          </a:p>
          <a:p>
            <a:pPr>
              <a:buFont typeface="Arial" pitchFamily="34" charset="0"/>
              <a:buChar char="•"/>
            </a:pPr>
            <a:r>
              <a:rPr lang="en-GB" dirty="0"/>
              <a:t>  When fewer people are vaccinated the number of cases of the disease increases.</a:t>
            </a:r>
          </a:p>
          <a:p>
            <a:pPr>
              <a:buFont typeface="Arial" pitchFamily="34" charset="0"/>
              <a:buChar char="•"/>
            </a:pPr>
            <a:r>
              <a:rPr lang="en-GB" dirty="0"/>
              <a:t>  If enough people in a community are vaccinated against a pathogen it makes it </a:t>
            </a:r>
            <a:r>
              <a:rPr lang="en-GB" b="1" dirty="0">
                <a:solidFill>
                  <a:schemeClr val="accent6">
                    <a:lumMod val="75000"/>
                  </a:schemeClr>
                </a:solidFill>
              </a:rPr>
              <a:t>difficult </a:t>
            </a:r>
            <a:r>
              <a:rPr lang="en-GB" dirty="0"/>
              <a:t>for the disease to </a:t>
            </a:r>
            <a:r>
              <a:rPr lang="en-GB" b="1" dirty="0">
                <a:solidFill>
                  <a:schemeClr val="accent6">
                    <a:lumMod val="75000"/>
                  </a:schemeClr>
                </a:solidFill>
              </a:rPr>
              <a:t>spread</a:t>
            </a:r>
            <a:r>
              <a:rPr lang="en-GB" dirty="0"/>
              <a:t> because there are so few susceptible people left to infect.</a:t>
            </a:r>
          </a:p>
          <a:p>
            <a:pPr>
              <a:buFont typeface="Arial" pitchFamily="34" charset="0"/>
              <a:buChar char="•"/>
            </a:pPr>
            <a:r>
              <a:rPr lang="en-GB" dirty="0"/>
              <a:t>This is called </a:t>
            </a:r>
            <a:r>
              <a:rPr lang="en-GB" b="1" u="sng" dirty="0">
                <a:solidFill>
                  <a:schemeClr val="accent6">
                    <a:lumMod val="75000"/>
                  </a:schemeClr>
                </a:solidFill>
              </a:rPr>
              <a:t>herd immunity</a:t>
            </a:r>
            <a:r>
              <a:rPr lang="en-GB" dirty="0"/>
              <a:t>. It is crucial for </a:t>
            </a:r>
            <a:r>
              <a:rPr lang="en-GB" b="1" dirty="0">
                <a:solidFill>
                  <a:schemeClr val="accent6">
                    <a:lumMod val="75000"/>
                  </a:schemeClr>
                </a:solidFill>
              </a:rPr>
              <a:t>protecting</a:t>
            </a:r>
            <a:r>
              <a:rPr lang="en-GB" dirty="0"/>
              <a:t> people who cannot be vaccinated such as very </a:t>
            </a:r>
            <a:r>
              <a:rPr lang="en-GB" b="1" dirty="0">
                <a:solidFill>
                  <a:schemeClr val="accent6">
                    <a:lumMod val="75000"/>
                  </a:schemeClr>
                </a:solidFill>
              </a:rPr>
              <a:t>young </a:t>
            </a:r>
            <a:r>
              <a:rPr lang="en-GB" dirty="0"/>
              <a:t>children, people with </a:t>
            </a:r>
            <a:r>
              <a:rPr lang="en-GB" b="1" dirty="0">
                <a:solidFill>
                  <a:schemeClr val="accent6">
                    <a:lumMod val="75000"/>
                  </a:schemeClr>
                </a:solidFill>
              </a:rPr>
              <a:t>immune system problems </a:t>
            </a:r>
            <a:r>
              <a:rPr lang="en-GB" dirty="0"/>
              <a:t>and those who </a:t>
            </a:r>
            <a:r>
              <a:rPr lang="en-GB" b="1" dirty="0">
                <a:solidFill>
                  <a:schemeClr val="accent6">
                    <a:lumMod val="75000"/>
                  </a:schemeClr>
                </a:solidFill>
              </a:rPr>
              <a:t>are too ill </a:t>
            </a:r>
            <a:r>
              <a:rPr lang="en-GB" dirty="0"/>
              <a:t>such as cancer patients.</a:t>
            </a:r>
          </a:p>
        </p:txBody>
      </p:sp>
      <p:sp>
        <p:nvSpPr>
          <p:cNvPr id="9" name="Title 1"/>
          <p:cNvSpPr txBox="1">
            <a:spLocks noGrp="1"/>
          </p:cNvSpPr>
          <p:nvPr>
            <p:ph type="ctrTitle"/>
          </p:nvPr>
        </p:nvSpPr>
        <p:spPr>
          <a:xfrm>
            <a:off x="1403648" y="-14288"/>
            <a:ext cx="7729240" cy="657226"/>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3 – </a:t>
            </a:r>
            <a:br>
              <a:rPr kumimoji="0" lang="en-US"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Vaccinations (biology)</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398772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nkstockPhotos-495494798antibiotics.jpg"/>
          <p:cNvPicPr>
            <a:picLocks noChangeAspect="1"/>
          </p:cNvPicPr>
          <p:nvPr/>
        </p:nvPicPr>
        <p:blipFill>
          <a:blip r:embed="rId3" cstate="print"/>
          <a:stretch>
            <a:fillRect/>
          </a:stretch>
        </p:blipFill>
        <p:spPr>
          <a:xfrm>
            <a:off x="3131840" y="2116844"/>
            <a:ext cx="3154188" cy="2104244"/>
          </a:xfrm>
          <a:prstGeom prst="rect">
            <a:avLst/>
          </a:prstGeom>
        </p:spPr>
      </p:pic>
      <p:sp>
        <p:nvSpPr>
          <p:cNvPr id="5" name="TextBox 4"/>
          <p:cNvSpPr txBox="1"/>
          <p:nvPr/>
        </p:nvSpPr>
        <p:spPr>
          <a:xfrm>
            <a:off x="251520" y="788511"/>
            <a:ext cx="8640960" cy="1200329"/>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a:ln>
            <a:solidFill>
              <a:schemeClr val="accent6">
                <a:lumMod val="75000"/>
              </a:schemeClr>
            </a:solidFill>
          </a:ln>
          <a:effectLst/>
          <a:scene3d>
            <a:camera prst="orthographicFront"/>
            <a:lightRig rig="threePt" dir="t"/>
          </a:scene3d>
          <a:sp3d>
            <a:bevelT prst="relaxedInset"/>
          </a:sp3d>
        </p:spPr>
        <p:txBody>
          <a:bodyPr wrap="square" rtlCol="0">
            <a:spAutoFit/>
          </a:bodyPr>
          <a:lstStyle/>
          <a:p>
            <a:pPr algn="ctr"/>
            <a:r>
              <a:rPr lang="en-GB" sz="2400" dirty="0"/>
              <a:t>An</a:t>
            </a:r>
            <a:r>
              <a:rPr lang="en-GB" sz="2400" b="1" dirty="0">
                <a:solidFill>
                  <a:schemeClr val="accent6">
                    <a:lumMod val="75000"/>
                  </a:schemeClr>
                </a:solidFill>
              </a:rPr>
              <a:t> antibiotic </a:t>
            </a:r>
            <a:r>
              <a:rPr lang="en-GB" sz="2400" dirty="0"/>
              <a:t>is a drug that helps to cure a bacterial disease by </a:t>
            </a:r>
            <a:r>
              <a:rPr lang="en-GB" sz="2400" u="sng" dirty="0"/>
              <a:t>only</a:t>
            </a:r>
            <a:r>
              <a:rPr lang="en-GB" sz="2400" dirty="0"/>
              <a:t> </a:t>
            </a:r>
            <a:r>
              <a:rPr lang="en-GB" sz="2400" b="1" dirty="0">
                <a:solidFill>
                  <a:schemeClr val="accent6">
                    <a:lumMod val="75000"/>
                  </a:schemeClr>
                </a:solidFill>
              </a:rPr>
              <a:t>inhibiting cell processes </a:t>
            </a:r>
            <a:r>
              <a:rPr lang="en-GB" sz="2400" dirty="0"/>
              <a:t>in the infective bacteria </a:t>
            </a:r>
            <a:r>
              <a:rPr lang="en-GB" sz="2400" b="1" dirty="0">
                <a:solidFill>
                  <a:schemeClr val="accent6">
                    <a:lumMod val="75000"/>
                  </a:schemeClr>
                </a:solidFill>
              </a:rPr>
              <a:t>inside</a:t>
            </a:r>
            <a:r>
              <a:rPr lang="en-GB" sz="2400" dirty="0"/>
              <a:t> the body, without affecting the host organism. </a:t>
            </a:r>
          </a:p>
        </p:txBody>
      </p:sp>
      <p:sp>
        <p:nvSpPr>
          <p:cNvPr id="7" name="TextBox 6"/>
          <p:cNvSpPr txBox="1"/>
          <p:nvPr/>
        </p:nvSpPr>
        <p:spPr>
          <a:xfrm>
            <a:off x="251520" y="2348880"/>
            <a:ext cx="2520280" cy="1569660"/>
          </a:xfrm>
          <a:prstGeom prst="rect">
            <a:avLst/>
          </a:prstGeom>
          <a:noFill/>
          <a:ln>
            <a:solidFill>
              <a:schemeClr val="accent6">
                <a:lumMod val="75000"/>
              </a:schemeClr>
            </a:solidFill>
          </a:ln>
        </p:spPr>
        <p:txBody>
          <a:bodyPr wrap="square" rtlCol="0">
            <a:spAutoFit/>
          </a:bodyPr>
          <a:lstStyle/>
          <a:p>
            <a:pPr algn="ctr"/>
            <a:r>
              <a:rPr lang="en-GB" sz="2400" b="1" dirty="0">
                <a:solidFill>
                  <a:schemeClr val="accent6">
                    <a:lumMod val="75000"/>
                  </a:schemeClr>
                </a:solidFill>
              </a:rPr>
              <a:t>Different</a:t>
            </a:r>
            <a:r>
              <a:rPr lang="en-GB" sz="2400" dirty="0"/>
              <a:t> bacterial infections need a </a:t>
            </a:r>
            <a:r>
              <a:rPr lang="en-GB" sz="2400" b="1" dirty="0">
                <a:solidFill>
                  <a:schemeClr val="accent6">
                    <a:lumMod val="75000"/>
                  </a:schemeClr>
                </a:solidFill>
              </a:rPr>
              <a:t>different </a:t>
            </a:r>
            <a:r>
              <a:rPr lang="en-GB" sz="2400" dirty="0"/>
              <a:t>antibiotic.</a:t>
            </a:r>
          </a:p>
        </p:txBody>
      </p:sp>
      <p:sp>
        <p:nvSpPr>
          <p:cNvPr id="8" name="TextBox 7"/>
          <p:cNvSpPr txBox="1"/>
          <p:nvPr/>
        </p:nvSpPr>
        <p:spPr>
          <a:xfrm>
            <a:off x="6660232" y="2348880"/>
            <a:ext cx="2232248" cy="1569660"/>
          </a:xfrm>
          <a:prstGeom prst="rect">
            <a:avLst/>
          </a:prstGeom>
          <a:noFill/>
          <a:ln w="12700">
            <a:solidFill>
              <a:schemeClr val="accent6">
                <a:lumMod val="75000"/>
              </a:schemeClr>
            </a:solidFill>
          </a:ln>
        </p:spPr>
        <p:txBody>
          <a:bodyPr wrap="square" rtlCol="0">
            <a:spAutoFit/>
          </a:bodyPr>
          <a:lstStyle/>
          <a:p>
            <a:pPr algn="ctr"/>
            <a:r>
              <a:rPr lang="en-GB" sz="2400" dirty="0"/>
              <a:t>Antibiotics </a:t>
            </a:r>
            <a:r>
              <a:rPr lang="en-GB" sz="2400" b="1" dirty="0">
                <a:solidFill>
                  <a:schemeClr val="accent6">
                    <a:lumMod val="75000"/>
                  </a:schemeClr>
                </a:solidFill>
              </a:rPr>
              <a:t>cannot</a:t>
            </a:r>
            <a:r>
              <a:rPr lang="en-GB" sz="2400" dirty="0"/>
              <a:t> be used to </a:t>
            </a:r>
            <a:r>
              <a:rPr lang="en-GB" sz="2400" b="1" dirty="0">
                <a:solidFill>
                  <a:schemeClr val="accent6">
                    <a:lumMod val="75000"/>
                  </a:schemeClr>
                </a:solidFill>
              </a:rPr>
              <a:t>treat viral </a:t>
            </a:r>
            <a:r>
              <a:rPr lang="en-GB" sz="2400" dirty="0"/>
              <a:t>pathogens.</a:t>
            </a:r>
          </a:p>
        </p:txBody>
      </p:sp>
      <p:sp>
        <p:nvSpPr>
          <p:cNvPr id="9" name="TextBox 8"/>
          <p:cNvSpPr txBox="1"/>
          <p:nvPr/>
        </p:nvSpPr>
        <p:spPr>
          <a:xfrm>
            <a:off x="251520" y="4365104"/>
            <a:ext cx="2520280" cy="1200329"/>
          </a:xfrm>
          <a:prstGeom prst="rect">
            <a:avLst/>
          </a:prstGeom>
          <a:noFill/>
          <a:ln>
            <a:solidFill>
              <a:schemeClr val="accent6">
                <a:lumMod val="75000"/>
              </a:schemeClr>
            </a:solidFill>
          </a:ln>
        </p:spPr>
        <p:txBody>
          <a:bodyPr wrap="square" rtlCol="0">
            <a:spAutoFit/>
          </a:bodyPr>
          <a:lstStyle/>
          <a:p>
            <a:pPr algn="ctr"/>
            <a:r>
              <a:rPr lang="en-GB" sz="2400" b="1" dirty="0">
                <a:solidFill>
                  <a:schemeClr val="accent6">
                    <a:lumMod val="75000"/>
                  </a:schemeClr>
                </a:solidFill>
              </a:rPr>
              <a:t>Penicillin</a:t>
            </a:r>
            <a:r>
              <a:rPr lang="en-GB" sz="2400" dirty="0"/>
              <a:t> is a well known antibiotic medicine.</a:t>
            </a:r>
          </a:p>
        </p:txBody>
      </p:sp>
      <p:sp>
        <p:nvSpPr>
          <p:cNvPr id="11" name="TextBox 10"/>
          <p:cNvSpPr txBox="1"/>
          <p:nvPr/>
        </p:nvSpPr>
        <p:spPr>
          <a:xfrm>
            <a:off x="5796136" y="4365104"/>
            <a:ext cx="3096344" cy="2031325"/>
          </a:xfrm>
          <a:prstGeom prst="rect">
            <a:avLst/>
          </a:prstGeom>
          <a:noFill/>
          <a:ln>
            <a:solidFill>
              <a:schemeClr val="accent6">
                <a:lumMod val="75000"/>
              </a:schemeClr>
            </a:solidFill>
          </a:ln>
        </p:spPr>
        <p:txBody>
          <a:bodyPr wrap="square" rtlCol="0">
            <a:spAutoFit/>
          </a:bodyPr>
          <a:lstStyle/>
          <a:p>
            <a:pPr algn="ctr"/>
            <a:r>
              <a:rPr lang="en-GB" sz="2100" dirty="0"/>
              <a:t>It is difficult to develop </a:t>
            </a:r>
            <a:r>
              <a:rPr lang="en-GB" sz="2100" b="1" dirty="0">
                <a:solidFill>
                  <a:schemeClr val="accent6">
                    <a:lumMod val="75000"/>
                  </a:schemeClr>
                </a:solidFill>
              </a:rPr>
              <a:t>drugs</a:t>
            </a:r>
            <a:r>
              <a:rPr lang="en-GB" sz="2100" dirty="0"/>
              <a:t> to kill </a:t>
            </a:r>
            <a:r>
              <a:rPr lang="en-GB" sz="2100" b="1" dirty="0">
                <a:solidFill>
                  <a:schemeClr val="accent6">
                    <a:lumMod val="75000"/>
                  </a:schemeClr>
                </a:solidFill>
              </a:rPr>
              <a:t>viruses</a:t>
            </a:r>
            <a:r>
              <a:rPr lang="en-GB" sz="2100" dirty="0"/>
              <a:t> without harming body tissues because viruses live and reproduce inside cells.</a:t>
            </a:r>
          </a:p>
        </p:txBody>
      </p:sp>
      <p:sp>
        <p:nvSpPr>
          <p:cNvPr id="12" name="TextBox 11"/>
          <p:cNvSpPr txBox="1"/>
          <p:nvPr/>
        </p:nvSpPr>
        <p:spPr>
          <a:xfrm>
            <a:off x="3059832" y="4725144"/>
            <a:ext cx="2448272" cy="1107996"/>
          </a:xfrm>
          <a:prstGeom prst="rect">
            <a:avLst/>
          </a:prstGeom>
          <a:noFill/>
          <a:ln>
            <a:solidFill>
              <a:schemeClr val="accent6">
                <a:lumMod val="75000"/>
              </a:schemeClr>
            </a:solidFill>
          </a:ln>
        </p:spPr>
        <p:txBody>
          <a:bodyPr wrap="square" rtlCol="0">
            <a:spAutoFit/>
          </a:bodyPr>
          <a:lstStyle/>
          <a:p>
            <a:pPr algn="ctr"/>
            <a:r>
              <a:rPr lang="en-GB" sz="2200" dirty="0"/>
              <a:t>Using antibiotics has greatly </a:t>
            </a:r>
            <a:r>
              <a:rPr lang="en-GB" sz="2200" b="1" dirty="0">
                <a:solidFill>
                  <a:schemeClr val="accent6">
                    <a:lumMod val="75000"/>
                  </a:schemeClr>
                </a:solidFill>
              </a:rPr>
              <a:t>reduced</a:t>
            </a:r>
            <a:r>
              <a:rPr lang="en-GB" sz="2200" dirty="0"/>
              <a:t> deaths.</a:t>
            </a:r>
          </a:p>
        </p:txBody>
      </p:sp>
      <p:sp>
        <p:nvSpPr>
          <p:cNvPr id="10" name="Title 1"/>
          <p:cNvSpPr txBox="1">
            <a:spLocks noGrp="1"/>
          </p:cNvSpPr>
          <p:nvPr>
            <p:ph type="ctrTitle"/>
          </p:nvPr>
        </p:nvSpPr>
        <p:spPr>
          <a:xfrm>
            <a:off x="1403648" y="-14288"/>
            <a:ext cx="7729240" cy="657226"/>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3 – </a:t>
            </a:r>
            <a:br>
              <a:rPr kumimoji="0" lang="en-US"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Antibiotics</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398772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208"/>
            <a:ext cx="8748464" cy="529933"/>
          </a:xfrm>
        </p:spPr>
        <p:txBody>
          <a:bodyPr>
            <a:noAutofit/>
          </a:bodyPr>
          <a:lstStyle/>
          <a:p>
            <a:pPr marL="342900" lvl="1" algn="r" defTabSz="342900" rtl="0">
              <a:spcBef>
                <a:spcPct val="20000"/>
              </a:spcBef>
              <a:defRPr/>
            </a:pPr>
            <a:r>
              <a:rPr kumimoji="0" lang="en-US" sz="2000" b="1" i="0" u="none" strike="noStrike" kern="1200" cap="none" spc="0" normalizeH="0" baseline="0" noProof="0" dirty="0">
                <a:ln>
                  <a:noFill/>
                </a:ln>
                <a:solidFill>
                  <a:schemeClr val="accent6"/>
                </a:solidFill>
                <a:effectLst/>
                <a:uLnTx/>
                <a:uFillTx/>
                <a:latin typeface="Calibri"/>
                <a:ea typeface=""/>
                <a:cs typeface="News Gothic MT"/>
              </a:rPr>
              <a:t>Health, disease and</a:t>
            </a:r>
            <a:r>
              <a:rPr kumimoji="0" lang="en-US" sz="2000" b="1" i="0" u="none" strike="noStrike" kern="1200" cap="none" spc="0" normalizeH="0" noProof="0" dirty="0">
                <a:ln>
                  <a:noFill/>
                </a:ln>
                <a:solidFill>
                  <a:schemeClr val="accent6"/>
                </a:solidFill>
                <a:effectLst/>
                <a:uLnTx/>
                <a:uFillTx/>
                <a:latin typeface="Calibri"/>
                <a:ea typeface=""/>
                <a:cs typeface="News Gothic MT"/>
              </a:rPr>
              <a:t> the development of medicines part 1- </a:t>
            </a:r>
            <a:r>
              <a:rPr kumimoji="0" lang="en-US" b="1" i="0" u="none" strike="noStrike" kern="1200" cap="none" spc="0" normalizeH="0" noProof="0" dirty="0">
                <a:ln>
                  <a:noFill/>
                </a:ln>
                <a:solidFill>
                  <a:schemeClr val="accent6"/>
                </a:solidFill>
                <a:effectLst/>
                <a:uLnTx/>
                <a:uFillTx/>
                <a:latin typeface="Calibri"/>
                <a:ea typeface=""/>
                <a:cs typeface="News Gothic MT"/>
              </a:rPr>
              <a:t>Health and disease  </a:t>
            </a:r>
            <a:endParaRPr kumimoji="0" lang="en-US"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Rectangle 2"/>
          <p:cNvSpPr/>
          <p:nvPr/>
        </p:nvSpPr>
        <p:spPr>
          <a:xfrm>
            <a:off x="157658" y="720544"/>
            <a:ext cx="6100179" cy="1569660"/>
          </a:xfrm>
          <a:prstGeom prst="rect">
            <a:avLst/>
          </a:prstGeom>
        </p:spPr>
        <p:txBody>
          <a:bodyPr wrap="square">
            <a:spAutoFit/>
          </a:bodyPr>
          <a:lstStyle/>
          <a:p>
            <a:r>
              <a:rPr lang="en-GB" sz="2400" b="1" dirty="0"/>
              <a:t>The World Health Organisation definition:  </a:t>
            </a:r>
          </a:p>
          <a:p>
            <a:r>
              <a:rPr lang="en-GB" sz="2400" b="1" dirty="0">
                <a:solidFill>
                  <a:schemeClr val="accent6">
                    <a:lumMod val="75000"/>
                  </a:schemeClr>
                </a:solidFill>
              </a:rPr>
              <a:t>Health</a:t>
            </a:r>
            <a:r>
              <a:rPr lang="en-GB" sz="2400" dirty="0">
                <a:solidFill>
                  <a:schemeClr val="accent6">
                    <a:lumMod val="75000"/>
                  </a:schemeClr>
                </a:solidFill>
              </a:rPr>
              <a:t> </a:t>
            </a:r>
            <a:r>
              <a:rPr lang="en-GB" sz="2400" dirty="0"/>
              <a:t>is a state of complete </a:t>
            </a:r>
            <a:r>
              <a:rPr lang="en-GB" sz="2400" b="1" dirty="0">
                <a:solidFill>
                  <a:schemeClr val="accent6">
                    <a:lumMod val="75000"/>
                  </a:schemeClr>
                </a:solidFill>
              </a:rPr>
              <a:t>physical</a:t>
            </a:r>
            <a:r>
              <a:rPr lang="en-GB" sz="2400" dirty="0"/>
              <a:t>, </a:t>
            </a:r>
            <a:r>
              <a:rPr lang="en-GB" sz="2400" b="1" dirty="0">
                <a:solidFill>
                  <a:schemeClr val="accent6">
                    <a:lumMod val="75000"/>
                  </a:schemeClr>
                </a:solidFill>
              </a:rPr>
              <a:t>mental</a:t>
            </a:r>
            <a:r>
              <a:rPr lang="en-GB" sz="2400" dirty="0">
                <a:solidFill>
                  <a:schemeClr val="accent6">
                    <a:lumMod val="75000"/>
                  </a:schemeClr>
                </a:solidFill>
              </a:rPr>
              <a:t> </a:t>
            </a:r>
            <a:r>
              <a:rPr lang="en-GB" sz="2400" dirty="0"/>
              <a:t>and </a:t>
            </a:r>
            <a:r>
              <a:rPr lang="en-GB" sz="2400" b="1" dirty="0">
                <a:solidFill>
                  <a:schemeClr val="accent6">
                    <a:lumMod val="75000"/>
                  </a:schemeClr>
                </a:solidFill>
              </a:rPr>
              <a:t>social well-being </a:t>
            </a:r>
            <a:r>
              <a:rPr lang="en-GB" sz="2400" dirty="0"/>
              <a:t>and not merely the absence of disease or infirmity. </a:t>
            </a:r>
          </a:p>
        </p:txBody>
      </p:sp>
      <p:sp>
        <p:nvSpPr>
          <p:cNvPr id="4" name="Rectangle 3"/>
          <p:cNvSpPr/>
          <p:nvPr/>
        </p:nvSpPr>
        <p:spPr>
          <a:xfrm>
            <a:off x="157658" y="2445160"/>
            <a:ext cx="3838278" cy="3785652"/>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lang="en-GB" sz="2000" dirty="0">
                <a:solidFill>
                  <a:schemeClr val="tx1"/>
                </a:solidFill>
              </a:rPr>
              <a:t>Disease can be:</a:t>
            </a:r>
          </a:p>
          <a:p>
            <a:pPr marL="342900" indent="-342900">
              <a:buFont typeface="Arial" charset="0"/>
              <a:buChar char="•"/>
            </a:pPr>
            <a:r>
              <a:rPr lang="en-GB" sz="2000" b="1" dirty="0">
                <a:solidFill>
                  <a:schemeClr val="accent6">
                    <a:lumMod val="75000"/>
                  </a:schemeClr>
                </a:solidFill>
              </a:rPr>
              <a:t>Communicable </a:t>
            </a:r>
            <a:r>
              <a:rPr lang="en-GB" sz="2000" dirty="0">
                <a:solidFill>
                  <a:schemeClr val="tx1"/>
                </a:solidFill>
              </a:rPr>
              <a:t>– these are </a:t>
            </a:r>
            <a:r>
              <a:rPr lang="en-GB" sz="2000" b="1" dirty="0">
                <a:solidFill>
                  <a:schemeClr val="accent6">
                    <a:lumMod val="75000"/>
                  </a:schemeClr>
                </a:solidFill>
              </a:rPr>
              <a:t>infectious</a:t>
            </a:r>
            <a:r>
              <a:rPr lang="en-GB" sz="2000" dirty="0">
                <a:solidFill>
                  <a:schemeClr val="accent6">
                    <a:lumMod val="75000"/>
                  </a:schemeClr>
                </a:solidFill>
              </a:rPr>
              <a:t> </a:t>
            </a:r>
            <a:r>
              <a:rPr lang="en-GB" sz="2000" dirty="0">
                <a:solidFill>
                  <a:schemeClr val="tx1"/>
                </a:solidFill>
              </a:rPr>
              <a:t>diseases</a:t>
            </a:r>
            <a:r>
              <a:rPr lang="en-GB" sz="2000" dirty="0">
                <a:solidFill>
                  <a:schemeClr val="accent6">
                    <a:lumMod val="75000"/>
                  </a:schemeClr>
                </a:solidFill>
              </a:rPr>
              <a:t> </a:t>
            </a:r>
            <a:r>
              <a:rPr lang="en-GB" sz="2000" dirty="0">
                <a:solidFill>
                  <a:schemeClr val="tx1"/>
                </a:solidFill>
              </a:rPr>
              <a:t>caused by viruses, bacteria, protists and fungi and are </a:t>
            </a:r>
            <a:r>
              <a:rPr lang="en-GB" sz="2000" b="1" dirty="0">
                <a:solidFill>
                  <a:schemeClr val="accent6">
                    <a:lumMod val="75000"/>
                  </a:schemeClr>
                </a:solidFill>
              </a:rPr>
              <a:t>spread</a:t>
            </a:r>
            <a:r>
              <a:rPr lang="en-GB" sz="2000" dirty="0">
                <a:solidFill>
                  <a:schemeClr val="accent6">
                    <a:lumMod val="75000"/>
                  </a:schemeClr>
                </a:solidFill>
              </a:rPr>
              <a:t> </a:t>
            </a:r>
            <a:r>
              <a:rPr lang="en-GB" sz="2000" dirty="0">
                <a:solidFill>
                  <a:schemeClr val="tx1"/>
                </a:solidFill>
              </a:rPr>
              <a:t>in animals (and plants) e.g. malaria, measles, athletes foot</a:t>
            </a:r>
          </a:p>
          <a:p>
            <a:pPr marL="342900" indent="-342900">
              <a:buFont typeface="Arial" charset="0"/>
              <a:buChar char="•"/>
            </a:pPr>
            <a:r>
              <a:rPr lang="en-GB" sz="2000" b="1" dirty="0">
                <a:solidFill>
                  <a:schemeClr val="accent6">
                    <a:lumMod val="75000"/>
                  </a:schemeClr>
                </a:solidFill>
              </a:rPr>
              <a:t>Non-communicable </a:t>
            </a:r>
            <a:r>
              <a:rPr lang="en-GB" sz="2000" dirty="0">
                <a:solidFill>
                  <a:schemeClr val="tx1"/>
                </a:solidFill>
              </a:rPr>
              <a:t>– these diseases are not caused by </a:t>
            </a:r>
            <a:r>
              <a:rPr lang="en-GB" sz="2000" b="1" dirty="0">
                <a:solidFill>
                  <a:schemeClr val="accent6">
                    <a:lumMod val="75000"/>
                  </a:schemeClr>
                </a:solidFill>
              </a:rPr>
              <a:t>infection</a:t>
            </a:r>
            <a:r>
              <a:rPr lang="en-GB" sz="2000" dirty="0">
                <a:solidFill>
                  <a:schemeClr val="accent6">
                    <a:lumMod val="75000"/>
                  </a:schemeClr>
                </a:solidFill>
              </a:rPr>
              <a:t> </a:t>
            </a:r>
            <a:r>
              <a:rPr lang="en-GB" sz="2000" dirty="0">
                <a:solidFill>
                  <a:schemeClr val="tx1"/>
                </a:solidFill>
              </a:rPr>
              <a:t>and cannot be </a:t>
            </a:r>
            <a:r>
              <a:rPr lang="en-GB" sz="2000" b="1" dirty="0">
                <a:solidFill>
                  <a:schemeClr val="accent6">
                    <a:lumMod val="75000"/>
                  </a:schemeClr>
                </a:solidFill>
              </a:rPr>
              <a:t>spread</a:t>
            </a:r>
            <a:r>
              <a:rPr lang="en-GB" sz="2000" dirty="0">
                <a:solidFill>
                  <a:schemeClr val="accent6">
                    <a:lumMod val="75000"/>
                  </a:schemeClr>
                </a:solidFill>
              </a:rPr>
              <a:t> </a:t>
            </a:r>
            <a:r>
              <a:rPr lang="en-GB" sz="2000" dirty="0">
                <a:solidFill>
                  <a:schemeClr val="tx1"/>
                </a:solidFill>
              </a:rPr>
              <a:t>e.g. heart disease, diabetes, Alzheimer's, asthma</a:t>
            </a:r>
          </a:p>
        </p:txBody>
      </p:sp>
      <p:sp>
        <p:nvSpPr>
          <p:cNvPr id="5" name="Rectangle 4"/>
          <p:cNvSpPr/>
          <p:nvPr/>
        </p:nvSpPr>
        <p:spPr>
          <a:xfrm>
            <a:off x="4139952" y="2445160"/>
            <a:ext cx="4622153" cy="40934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000" dirty="0"/>
              <a:t>Different </a:t>
            </a:r>
            <a:r>
              <a:rPr lang="en-US" sz="2000" b="1" dirty="0">
                <a:solidFill>
                  <a:schemeClr val="accent6">
                    <a:lumMod val="75000"/>
                  </a:schemeClr>
                </a:solidFill>
              </a:rPr>
              <a:t>types of disease</a:t>
            </a:r>
            <a:r>
              <a:rPr lang="en-US" sz="2000" dirty="0"/>
              <a:t> may </a:t>
            </a:r>
            <a:r>
              <a:rPr lang="en-US" sz="2000" b="1" dirty="0">
                <a:solidFill>
                  <a:schemeClr val="accent6">
                    <a:lumMod val="75000"/>
                  </a:schemeClr>
                </a:solidFill>
              </a:rPr>
              <a:t>interact</a:t>
            </a:r>
            <a:r>
              <a:rPr lang="en-US" sz="2000" dirty="0"/>
              <a:t> (work together) to make a person more </a:t>
            </a:r>
            <a:r>
              <a:rPr lang="en-US" sz="2000" b="1" dirty="0">
                <a:solidFill>
                  <a:schemeClr val="accent6">
                    <a:lumMod val="75000"/>
                  </a:schemeClr>
                </a:solidFill>
              </a:rPr>
              <a:t>susceptible </a:t>
            </a:r>
            <a:r>
              <a:rPr lang="en-US" sz="2000" dirty="0"/>
              <a:t>to </a:t>
            </a:r>
            <a:r>
              <a:rPr lang="en-US" sz="2000" u="sng" dirty="0"/>
              <a:t>other diseases</a:t>
            </a:r>
            <a:r>
              <a:rPr lang="en-US" sz="2000" dirty="0"/>
              <a:t>. </a:t>
            </a:r>
          </a:p>
          <a:p>
            <a:pPr marL="342900" indent="-342900">
              <a:buFont typeface="Arial" charset="0"/>
              <a:buChar char="•"/>
            </a:pPr>
            <a:r>
              <a:rPr lang="en-US" sz="2000" b="1" dirty="0">
                <a:solidFill>
                  <a:schemeClr val="accent6">
                    <a:lumMod val="75000"/>
                  </a:schemeClr>
                </a:solidFill>
              </a:rPr>
              <a:t>Defects in the immune system </a:t>
            </a:r>
            <a:r>
              <a:rPr lang="en-US" sz="2000" dirty="0"/>
              <a:t>mean that an individual is more likely to suffer from infectious diseases</a:t>
            </a:r>
          </a:p>
          <a:p>
            <a:pPr marL="342900" indent="-342900">
              <a:buFont typeface="Arial" charset="0"/>
              <a:buChar char="•"/>
            </a:pPr>
            <a:r>
              <a:rPr lang="en-US" sz="2000" b="1" dirty="0">
                <a:solidFill>
                  <a:schemeClr val="accent6">
                    <a:lumMod val="75000"/>
                  </a:schemeClr>
                </a:solidFill>
              </a:rPr>
              <a:t>Viruses</a:t>
            </a:r>
            <a:r>
              <a:rPr lang="en-US" sz="2000" dirty="0"/>
              <a:t> living in cells can be the trigger for cancers to form</a:t>
            </a:r>
          </a:p>
          <a:p>
            <a:pPr marL="342900" indent="-342900">
              <a:buFont typeface="Arial" charset="0"/>
              <a:buChar char="•"/>
            </a:pPr>
            <a:r>
              <a:rPr lang="en-US" sz="2000" b="1" dirty="0">
                <a:solidFill>
                  <a:schemeClr val="accent6">
                    <a:lumMod val="75000"/>
                  </a:schemeClr>
                </a:solidFill>
              </a:rPr>
              <a:t>Immune reactions </a:t>
            </a:r>
            <a:r>
              <a:rPr lang="en-US" sz="2000" dirty="0"/>
              <a:t>initially caused by a pathogen can trigger allergies such as skin rashes and asthma</a:t>
            </a:r>
          </a:p>
          <a:p>
            <a:pPr marL="342900" indent="-342900">
              <a:buFont typeface="Arial" charset="0"/>
              <a:buChar char="•"/>
            </a:pPr>
            <a:r>
              <a:rPr lang="en-US" sz="2000" b="1" dirty="0">
                <a:solidFill>
                  <a:schemeClr val="accent6">
                    <a:lumMod val="75000"/>
                  </a:schemeClr>
                </a:solidFill>
              </a:rPr>
              <a:t>Severe physical ill health </a:t>
            </a:r>
            <a:r>
              <a:rPr lang="en-US" sz="2000" dirty="0"/>
              <a:t>can lead to depression and other mental illness</a:t>
            </a:r>
            <a:endParaRPr lang="en-US" sz="2000" dirty="0">
              <a:effectLst/>
            </a:endParaRPr>
          </a:p>
        </p:txBody>
      </p:sp>
      <p:pic>
        <p:nvPicPr>
          <p:cNvPr id="6" name="Picture 5"/>
          <p:cNvPicPr>
            <a:picLocks noChangeAspect="1"/>
          </p:cNvPicPr>
          <p:nvPr/>
        </p:nvPicPr>
        <p:blipFill rotWithShape="1">
          <a:blip r:embed="rId2" cstate="print">
            <a:duotone>
              <a:schemeClr val="accent6">
                <a:shade val="45000"/>
                <a:satMod val="135000"/>
              </a:schemeClr>
              <a:prstClr val="white"/>
            </a:duotone>
          </a:blip>
          <a:srcRect t="1" b="12044"/>
          <a:stretch/>
        </p:blipFill>
        <p:spPr>
          <a:xfrm>
            <a:off x="6257837" y="683681"/>
            <a:ext cx="2504269" cy="1584176"/>
          </a:xfrm>
          <a:prstGeom prst="rect">
            <a:avLst/>
          </a:prstGeom>
        </p:spPr>
      </p:pic>
    </p:spTree>
    <p:extLst>
      <p:ext uri="{BB962C8B-B14F-4D97-AF65-F5344CB8AC3E}">
        <p14:creationId xmlns:p14="http://schemas.microsoft.com/office/powerpoint/2010/main" val="426481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764704"/>
            <a:ext cx="8496944" cy="3416320"/>
          </a:xfrm>
          <a:prstGeom prst="rect">
            <a:avLst/>
          </a:prstGeom>
          <a:noFill/>
        </p:spPr>
        <p:txBody>
          <a:bodyPr wrap="square" rtlCol="0">
            <a:spAutoFit/>
          </a:bodyPr>
          <a:lstStyle/>
          <a:p>
            <a:pPr algn="ctr"/>
            <a:r>
              <a:rPr lang="en-GB" sz="2400" dirty="0"/>
              <a:t>A doctor will </a:t>
            </a:r>
            <a:r>
              <a:rPr lang="en-GB" sz="2400" b="1" dirty="0"/>
              <a:t>not prescribe </a:t>
            </a:r>
            <a:r>
              <a:rPr lang="en-GB" sz="2400" dirty="0"/>
              <a:t>antibiotics for a </a:t>
            </a:r>
            <a:r>
              <a:rPr lang="en-GB" sz="2400" b="1" dirty="0"/>
              <a:t>viral infection</a:t>
            </a:r>
            <a:r>
              <a:rPr lang="en-GB" sz="2400" dirty="0"/>
              <a:t> as they do not work. </a:t>
            </a:r>
          </a:p>
          <a:p>
            <a:pPr algn="ctr"/>
            <a:endParaRPr lang="en-GB" sz="2400" dirty="0"/>
          </a:p>
          <a:p>
            <a:pPr algn="ctr"/>
            <a:r>
              <a:rPr lang="en-GB" sz="2400" b="1" dirty="0">
                <a:solidFill>
                  <a:schemeClr val="accent6">
                    <a:lumMod val="75000"/>
                  </a:schemeClr>
                </a:solidFill>
              </a:rPr>
              <a:t>Antibiotics</a:t>
            </a:r>
            <a:r>
              <a:rPr lang="en-GB" sz="2400" dirty="0"/>
              <a:t> can only be used for </a:t>
            </a:r>
            <a:r>
              <a:rPr lang="en-GB" sz="2400" b="1" dirty="0">
                <a:solidFill>
                  <a:schemeClr val="accent6">
                    <a:lumMod val="75000"/>
                  </a:schemeClr>
                </a:solidFill>
              </a:rPr>
              <a:t>bacterial infections</a:t>
            </a:r>
            <a:endParaRPr lang="en-GB" sz="2400" dirty="0"/>
          </a:p>
          <a:p>
            <a:pPr algn="ctr"/>
            <a:endParaRPr lang="en-GB" sz="2400" dirty="0"/>
          </a:p>
          <a:p>
            <a:pPr algn="ctr"/>
            <a:r>
              <a:rPr lang="en-GB" sz="2400" b="1" dirty="0">
                <a:solidFill>
                  <a:schemeClr val="accent6">
                    <a:lumMod val="75000"/>
                  </a:schemeClr>
                </a:solidFill>
              </a:rPr>
              <a:t>Painkillers</a:t>
            </a:r>
            <a:r>
              <a:rPr lang="en-GB" sz="2400" dirty="0"/>
              <a:t>, steroids or anti inflammatory medicines can be used to </a:t>
            </a:r>
            <a:r>
              <a:rPr lang="en-GB" sz="2400" b="1" dirty="0">
                <a:solidFill>
                  <a:schemeClr val="accent6">
                    <a:lumMod val="75000"/>
                  </a:schemeClr>
                </a:solidFill>
              </a:rPr>
              <a:t>relieve</a:t>
            </a:r>
            <a:r>
              <a:rPr lang="en-GB" sz="2400" dirty="0"/>
              <a:t> the </a:t>
            </a:r>
            <a:r>
              <a:rPr lang="en-GB" sz="2400" b="1" dirty="0">
                <a:solidFill>
                  <a:schemeClr val="accent6">
                    <a:lumMod val="75000"/>
                  </a:schemeClr>
                </a:solidFill>
              </a:rPr>
              <a:t>symptoms</a:t>
            </a:r>
            <a:r>
              <a:rPr lang="en-GB" sz="2400" dirty="0"/>
              <a:t> of viral infections. Symptoms may include: fever, muscle ache, headache or a runny nose.</a:t>
            </a:r>
          </a:p>
          <a:p>
            <a:pPr algn="ctr"/>
            <a:endParaRPr lang="en-GB" sz="2400" dirty="0"/>
          </a:p>
        </p:txBody>
      </p:sp>
      <p:pic>
        <p:nvPicPr>
          <p:cNvPr id="4" name="Picture 3" descr="ThinkstockPhotos-480498071ill.jpg"/>
          <p:cNvPicPr>
            <a:picLocks noChangeAspect="1"/>
          </p:cNvPicPr>
          <p:nvPr/>
        </p:nvPicPr>
        <p:blipFill>
          <a:blip r:embed="rId3" cstate="print"/>
          <a:stretch>
            <a:fillRect/>
          </a:stretch>
        </p:blipFill>
        <p:spPr>
          <a:xfrm>
            <a:off x="3203849" y="3794205"/>
            <a:ext cx="2808312" cy="1867043"/>
          </a:xfrm>
          <a:prstGeom prst="rect">
            <a:avLst/>
          </a:prstGeom>
          <a:ln>
            <a:solidFill>
              <a:schemeClr val="accent6">
                <a:lumMod val="75000"/>
              </a:schemeClr>
            </a:solidFill>
          </a:ln>
        </p:spPr>
      </p:pic>
      <p:sp>
        <p:nvSpPr>
          <p:cNvPr id="5" name="TextBox 4"/>
          <p:cNvSpPr txBox="1"/>
          <p:nvPr/>
        </p:nvSpPr>
        <p:spPr>
          <a:xfrm>
            <a:off x="1115616" y="5589240"/>
            <a:ext cx="7488832" cy="769441"/>
          </a:xfrm>
          <a:prstGeom prst="rect">
            <a:avLst/>
          </a:prstGeom>
          <a:noFill/>
        </p:spPr>
        <p:txBody>
          <a:bodyPr wrap="square" rtlCol="0">
            <a:spAutoFit/>
          </a:bodyPr>
          <a:lstStyle/>
          <a:p>
            <a:pPr algn="ctr"/>
            <a:r>
              <a:rPr lang="en-GB" sz="2400" dirty="0"/>
              <a:t>Painkillers </a:t>
            </a:r>
            <a:r>
              <a:rPr lang="en-GB" sz="4400" b="1" dirty="0">
                <a:solidFill>
                  <a:schemeClr val="accent6">
                    <a:lumMod val="75000"/>
                  </a:schemeClr>
                </a:solidFill>
              </a:rPr>
              <a:t>do not </a:t>
            </a:r>
            <a:r>
              <a:rPr lang="en-GB" sz="2400" dirty="0"/>
              <a:t>kill pathogens.</a:t>
            </a:r>
          </a:p>
        </p:txBody>
      </p:sp>
      <p:sp>
        <p:nvSpPr>
          <p:cNvPr id="7" name="Title 1"/>
          <p:cNvSpPr txBox="1">
            <a:spLocks/>
          </p:cNvSpPr>
          <p:nvPr/>
        </p:nvSpPr>
        <p:spPr>
          <a:xfrm>
            <a:off x="539552" y="0"/>
            <a:ext cx="8604448" cy="51302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3 – </a:t>
            </a:r>
            <a:br>
              <a:rPr kumimoji="0" lang="en-US"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Antibiotics</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398772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692696"/>
            <a:ext cx="3214998" cy="1938992"/>
          </a:xfrm>
          <a:prstGeom prst="rect">
            <a:avLst/>
          </a:prstGeom>
        </p:spPr>
        <p:txBody>
          <a:bodyPr wrap="square">
            <a:spAutoFit/>
          </a:bodyPr>
          <a:lstStyle/>
          <a:p>
            <a:r>
              <a:rPr lang="en-US" sz="2000" dirty="0"/>
              <a:t>Bacteria multiply by binary fission (a type of cell division where two identical cells are formed).  In the right conditions, cells can divide as often as every 20 minutes. </a:t>
            </a:r>
          </a:p>
        </p:txBody>
      </p:sp>
      <p:pic>
        <p:nvPicPr>
          <p:cNvPr id="4" name="Picture 3"/>
          <p:cNvPicPr>
            <a:picLocks noChangeAspect="1"/>
          </p:cNvPicPr>
          <p:nvPr/>
        </p:nvPicPr>
        <p:blipFill rotWithShape="1">
          <a:blip r:embed="rId3" cstate="print"/>
          <a:srcRect l="5195" t="13860" r="16186"/>
          <a:stretch/>
        </p:blipFill>
        <p:spPr>
          <a:xfrm>
            <a:off x="3312789" y="1124744"/>
            <a:ext cx="1160387" cy="863967"/>
          </a:xfrm>
          <a:prstGeom prst="rect">
            <a:avLst/>
          </a:prstGeom>
        </p:spPr>
      </p:pic>
      <p:sp>
        <p:nvSpPr>
          <p:cNvPr id="5" name="Content Placeholder 2"/>
          <p:cNvSpPr txBox="1">
            <a:spLocks/>
          </p:cNvSpPr>
          <p:nvPr/>
        </p:nvSpPr>
        <p:spPr>
          <a:xfrm>
            <a:off x="4716016" y="620688"/>
            <a:ext cx="4320480" cy="5832648"/>
          </a:xfrm>
          <a:prstGeom prst="rect">
            <a:avLst/>
          </a:prstGeom>
          <a:ln/>
        </p:spPr>
        <p:style>
          <a:lnRef idx="1">
            <a:schemeClr val="accent6"/>
          </a:lnRef>
          <a:fillRef idx="2">
            <a:schemeClr val="accent6"/>
          </a:fillRef>
          <a:effectRef idx="1">
            <a:schemeClr val="accent6"/>
          </a:effectRef>
          <a:fontRef idx="minor">
            <a:schemeClr val="dk1"/>
          </a:fontRef>
        </p:style>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dirty="0"/>
              <a:t>Bacteria can be grown in the lab using </a:t>
            </a:r>
            <a:r>
              <a:rPr lang="en-GB" sz="1800" b="1" u="sng" dirty="0"/>
              <a:t>aseptic (sterile)</a:t>
            </a:r>
            <a:r>
              <a:rPr lang="en-GB" sz="1800" b="1" dirty="0"/>
              <a:t> techniques.</a:t>
            </a:r>
          </a:p>
          <a:p>
            <a:r>
              <a:rPr lang="en-GB" sz="1800" dirty="0"/>
              <a:t>A </a:t>
            </a:r>
            <a:r>
              <a:rPr lang="en-GB" sz="1800" b="1" dirty="0"/>
              <a:t>growth medium (agar) </a:t>
            </a:r>
            <a:r>
              <a:rPr lang="en-GB" sz="1800" dirty="0"/>
              <a:t>used</a:t>
            </a:r>
            <a:r>
              <a:rPr lang="en-GB" sz="1800" b="1" i="1" dirty="0"/>
              <a:t> </a:t>
            </a:r>
            <a:r>
              <a:rPr lang="en-GB" sz="1800" dirty="0"/>
              <a:t>containing an </a:t>
            </a:r>
            <a:r>
              <a:rPr lang="en-GB" sz="1800" i="1" dirty="0"/>
              <a:t>energy</a:t>
            </a:r>
            <a:r>
              <a:rPr lang="en-GB" sz="1800" dirty="0"/>
              <a:t> source (carbohydrate) and minerals. </a:t>
            </a:r>
          </a:p>
          <a:p>
            <a:r>
              <a:rPr lang="en-GB" sz="1800" dirty="0"/>
              <a:t>Petri dishes and agar must be </a:t>
            </a:r>
            <a:r>
              <a:rPr lang="en-GB" sz="1800" b="1" dirty="0"/>
              <a:t>sterilised in an autoclave before use to kill microorganisms.</a:t>
            </a:r>
          </a:p>
          <a:p>
            <a:r>
              <a:rPr lang="en-GB" sz="1800" b="1" dirty="0"/>
              <a:t>Inoculating loops </a:t>
            </a:r>
            <a:r>
              <a:rPr lang="en-GB" sz="1800" dirty="0"/>
              <a:t>used to transfer bacteria after being heated in a Bunsen flame to </a:t>
            </a:r>
            <a:r>
              <a:rPr lang="en-GB" sz="1800" b="1" dirty="0"/>
              <a:t>sterilise</a:t>
            </a:r>
            <a:r>
              <a:rPr lang="en-GB" sz="1800" dirty="0"/>
              <a:t> them. </a:t>
            </a:r>
          </a:p>
          <a:p>
            <a:r>
              <a:rPr lang="en-GB" sz="1800" dirty="0"/>
              <a:t>The lid of the Petri dish should be </a:t>
            </a:r>
            <a:r>
              <a:rPr lang="en-GB" sz="1800" b="1" dirty="0"/>
              <a:t>sealed </a:t>
            </a:r>
            <a:r>
              <a:rPr lang="en-GB" sz="1800" dirty="0"/>
              <a:t>with </a:t>
            </a:r>
            <a:r>
              <a:rPr lang="en-GB" sz="1800" b="1" dirty="0"/>
              <a:t>tape to stop other microorganisms </a:t>
            </a:r>
            <a:r>
              <a:rPr lang="en-GB" sz="1800" dirty="0"/>
              <a:t>getting in (must </a:t>
            </a:r>
            <a:r>
              <a:rPr lang="en-GB" sz="1800" b="1" dirty="0"/>
              <a:t>not be fully sealed so oxygen</a:t>
            </a:r>
            <a:r>
              <a:rPr lang="en-GB" sz="1800" dirty="0"/>
              <a:t> can get in). All Petri dishes and vials must be </a:t>
            </a:r>
            <a:r>
              <a:rPr lang="en-GB" sz="1800" b="1" dirty="0"/>
              <a:t>kept covered </a:t>
            </a:r>
            <a:r>
              <a:rPr lang="en-GB" sz="1800" dirty="0"/>
              <a:t>when not in use to reduce the risk of contamination.</a:t>
            </a:r>
          </a:p>
          <a:p>
            <a:r>
              <a:rPr lang="en-GB" sz="1800" dirty="0"/>
              <a:t>In school, Petri dishes are </a:t>
            </a:r>
            <a:r>
              <a:rPr lang="en-GB" sz="1800" b="1" dirty="0"/>
              <a:t>incubated at 25°C to reduce risk </a:t>
            </a:r>
            <a:r>
              <a:rPr lang="en-GB" sz="1800" dirty="0"/>
              <a:t>of growth of </a:t>
            </a:r>
            <a:r>
              <a:rPr lang="en-GB" sz="1800" b="1" dirty="0"/>
              <a:t>pathogens</a:t>
            </a:r>
            <a:r>
              <a:rPr lang="en-GB" sz="1800" dirty="0"/>
              <a:t> that might be </a:t>
            </a:r>
            <a:r>
              <a:rPr lang="en-GB" sz="1800" b="1" dirty="0"/>
              <a:t>harmful.</a:t>
            </a:r>
          </a:p>
          <a:p>
            <a:pPr>
              <a:buNone/>
            </a:pPr>
            <a:endParaRPr lang="en-GB" sz="1800" b="1" dirty="0"/>
          </a:p>
          <a:p>
            <a:endParaRPr lang="en-GB" sz="1800" dirty="0"/>
          </a:p>
        </p:txBody>
      </p:sp>
      <p:pic>
        <p:nvPicPr>
          <p:cNvPr id="1026" name="Picture 2"/>
          <p:cNvPicPr>
            <a:picLocks noChangeAspect="1" noChangeArrowheads="1"/>
          </p:cNvPicPr>
          <p:nvPr/>
        </p:nvPicPr>
        <p:blipFill>
          <a:blip r:embed="rId4" cstate="print"/>
          <a:srcRect/>
          <a:stretch>
            <a:fillRect/>
          </a:stretch>
        </p:blipFill>
        <p:spPr bwMode="auto">
          <a:xfrm>
            <a:off x="125760" y="2780928"/>
            <a:ext cx="2286000" cy="1819275"/>
          </a:xfrm>
          <a:prstGeom prst="rect">
            <a:avLst/>
          </a:prstGeom>
          <a:noFill/>
          <a:ln w="9525">
            <a:solidFill>
              <a:schemeClr val="accent6">
                <a:lumMod val="75000"/>
              </a:schemeClr>
            </a:solidFill>
            <a:miter lim="800000"/>
            <a:headEnd/>
            <a:tailEnd/>
          </a:ln>
          <a:effectLst>
            <a:outerShdw blurRad="50800" dist="38100" dir="5400000" algn="t" rotWithShape="0">
              <a:prstClr val="black">
                <a:alpha val="40000"/>
              </a:prstClr>
            </a:outerShdw>
          </a:effectLst>
        </p:spPr>
      </p:pic>
      <p:sp>
        <p:nvSpPr>
          <p:cNvPr id="10" name="TextBox 9"/>
          <p:cNvSpPr txBox="1"/>
          <p:nvPr/>
        </p:nvSpPr>
        <p:spPr>
          <a:xfrm>
            <a:off x="107504" y="4725144"/>
            <a:ext cx="2232248" cy="369332"/>
          </a:xfrm>
          <a:prstGeom prst="rect">
            <a:avLst/>
          </a:prstGeom>
          <a:noFill/>
        </p:spPr>
        <p:txBody>
          <a:bodyPr wrap="square" rtlCol="0">
            <a:spAutoFit/>
          </a:bodyPr>
          <a:lstStyle/>
          <a:p>
            <a:pPr algn="ctr"/>
            <a:r>
              <a:rPr lang="en-GB" dirty="0"/>
              <a:t>An autoclave</a:t>
            </a:r>
          </a:p>
        </p:txBody>
      </p:sp>
      <p:pic>
        <p:nvPicPr>
          <p:cNvPr id="1028" name="Picture 4" descr="https://upload.wikimedia.org/wikipedia/commons/thumb/9/9f/Inoculation_loop.JPG/512px-Inoculation_loop.JPG"/>
          <p:cNvPicPr>
            <a:picLocks noChangeArrowheads="1"/>
          </p:cNvPicPr>
          <p:nvPr/>
        </p:nvPicPr>
        <p:blipFill>
          <a:blip r:embed="rId5" cstate="print"/>
          <a:srcRect/>
          <a:stretch>
            <a:fillRect/>
          </a:stretch>
        </p:blipFill>
        <p:spPr bwMode="auto">
          <a:xfrm>
            <a:off x="2627784" y="2780928"/>
            <a:ext cx="1926000" cy="1818000"/>
          </a:xfrm>
          <a:prstGeom prst="rect">
            <a:avLst/>
          </a:prstGeom>
          <a:noFill/>
          <a:ln>
            <a:solidFill>
              <a:schemeClr val="accent6">
                <a:lumMod val="75000"/>
              </a:schemeClr>
            </a:solidFill>
          </a:ln>
        </p:spPr>
      </p:pic>
      <p:sp>
        <p:nvSpPr>
          <p:cNvPr id="12" name="TextBox 11"/>
          <p:cNvSpPr txBox="1"/>
          <p:nvPr/>
        </p:nvSpPr>
        <p:spPr>
          <a:xfrm>
            <a:off x="2627784" y="4726885"/>
            <a:ext cx="1944216" cy="646331"/>
          </a:xfrm>
          <a:prstGeom prst="rect">
            <a:avLst/>
          </a:prstGeom>
          <a:noFill/>
        </p:spPr>
        <p:txBody>
          <a:bodyPr wrap="square" rtlCol="0">
            <a:spAutoFit/>
          </a:bodyPr>
          <a:lstStyle/>
          <a:p>
            <a:pPr algn="ctr"/>
            <a:r>
              <a:rPr lang="en-GB" dirty="0"/>
              <a:t>An inoculating loop</a:t>
            </a:r>
          </a:p>
        </p:txBody>
      </p:sp>
      <p:pic>
        <p:nvPicPr>
          <p:cNvPr id="1030" name="Picture 6"/>
          <p:cNvPicPr>
            <a:picLocks noChangeAspect="1" noChangeArrowheads="1"/>
          </p:cNvPicPr>
          <p:nvPr/>
        </p:nvPicPr>
        <p:blipFill>
          <a:blip r:embed="rId6" cstate="print"/>
          <a:srcRect/>
          <a:stretch>
            <a:fillRect/>
          </a:stretch>
        </p:blipFill>
        <p:spPr bwMode="auto">
          <a:xfrm>
            <a:off x="323528" y="5053200"/>
            <a:ext cx="2088232" cy="1404156"/>
          </a:xfrm>
          <a:prstGeom prst="rect">
            <a:avLst/>
          </a:prstGeom>
          <a:noFill/>
          <a:ln w="9525">
            <a:noFill/>
            <a:miter lim="800000"/>
            <a:headEnd/>
            <a:tailEnd/>
          </a:ln>
        </p:spPr>
      </p:pic>
      <p:sp>
        <p:nvSpPr>
          <p:cNvPr id="16" name="TextBox 15"/>
          <p:cNvSpPr txBox="1"/>
          <p:nvPr/>
        </p:nvSpPr>
        <p:spPr>
          <a:xfrm>
            <a:off x="1475656" y="5661248"/>
            <a:ext cx="3096344" cy="646331"/>
          </a:xfrm>
          <a:prstGeom prst="rect">
            <a:avLst/>
          </a:prstGeom>
          <a:noFill/>
        </p:spPr>
        <p:txBody>
          <a:bodyPr wrap="square" rtlCol="0">
            <a:spAutoFit/>
          </a:bodyPr>
          <a:lstStyle/>
          <a:p>
            <a:r>
              <a:rPr lang="en-GB" dirty="0"/>
              <a:t>Transfer of bacteria to the growth medium</a:t>
            </a:r>
          </a:p>
        </p:txBody>
      </p:sp>
      <p:sp>
        <p:nvSpPr>
          <p:cNvPr id="14" name="Title 1"/>
          <p:cNvSpPr txBox="1">
            <a:spLocks/>
          </p:cNvSpPr>
          <p:nvPr/>
        </p:nvSpPr>
        <p:spPr>
          <a:xfrm>
            <a:off x="539552" y="0"/>
            <a:ext cx="8604448" cy="51302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3 – </a:t>
            </a:r>
            <a:br>
              <a:rPr kumimoji="0" lang="en-US"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Culturing microorganisms (Biology)</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11175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55600" y="764704"/>
            <a:ext cx="8392864" cy="5534496"/>
          </a:xfrm>
          <a:prstGeom prst="rect">
            <a:avLst/>
          </a:prstGeom>
        </p:spPr>
        <p:style>
          <a:lnRef idx="2">
            <a:schemeClr val="accent6"/>
          </a:lnRef>
          <a:fillRef idx="1">
            <a:schemeClr val="lt1"/>
          </a:fillRef>
          <a:effectRef idx="0">
            <a:schemeClr val="accent6"/>
          </a:effectRef>
          <a:fontRef idx="minor">
            <a:schemeClr val="dk1"/>
          </a:fontRef>
        </p:style>
        <p:txBody>
          <a:bodyPr rtlCol="0" anchor="ctr">
            <a:normAutofit lnSpcReduction="10000"/>
          </a:bodyPr>
          <a:lstStyle/>
          <a:p>
            <a:pPr algn="ctr">
              <a:buNone/>
            </a:pPr>
            <a:endParaRPr lang="en-GB" sz="2000" b="1" dirty="0">
              <a:latin typeface="+mn-lt"/>
            </a:endParaRPr>
          </a:p>
          <a:p>
            <a:pPr algn="ctr">
              <a:buNone/>
            </a:pPr>
            <a:endParaRPr lang="en-GB" sz="2000" b="1" dirty="0">
              <a:latin typeface="+mn-lt"/>
            </a:endParaRPr>
          </a:p>
          <a:p>
            <a:pPr algn="ctr">
              <a:buNone/>
            </a:pPr>
            <a:r>
              <a:rPr lang="en-GB" sz="2000" b="1" dirty="0">
                <a:latin typeface="+mn-lt"/>
              </a:rPr>
              <a:t>Core practical : Effectiveness of antiseptics, antibiotics or plant extracts on microbial cultures experiment.</a:t>
            </a:r>
          </a:p>
          <a:p>
            <a:pPr marL="285750" indent="-285750">
              <a:buFont typeface="Arial" panose="020B0604020202020204" pitchFamily="34" charset="0"/>
              <a:buChar char="•"/>
            </a:pPr>
            <a:r>
              <a:rPr lang="en-GB" sz="2000" dirty="0">
                <a:latin typeface="+mn-lt"/>
              </a:rPr>
              <a:t>Use </a:t>
            </a:r>
            <a:r>
              <a:rPr lang="en-GB" sz="2000" b="1" dirty="0">
                <a:latin typeface="+mn-lt"/>
              </a:rPr>
              <a:t>aseptic</a:t>
            </a:r>
            <a:r>
              <a:rPr lang="en-GB" sz="2000" dirty="0">
                <a:latin typeface="+mn-lt"/>
              </a:rPr>
              <a:t> techniques.</a:t>
            </a:r>
          </a:p>
          <a:p>
            <a:pPr marL="285750" indent="-285750">
              <a:buFont typeface="Arial" panose="020B0604020202020204" pitchFamily="34" charset="0"/>
              <a:buChar char="•"/>
            </a:pPr>
            <a:r>
              <a:rPr lang="en-GB" sz="2000" b="1" dirty="0">
                <a:latin typeface="+mn-lt"/>
              </a:rPr>
              <a:t>Sterile </a:t>
            </a:r>
            <a:r>
              <a:rPr lang="en-GB" sz="2000" dirty="0">
                <a:latin typeface="+mn-lt"/>
              </a:rPr>
              <a:t>agar </a:t>
            </a:r>
            <a:r>
              <a:rPr lang="en-GB" sz="2000" b="1" dirty="0">
                <a:latin typeface="+mn-lt"/>
              </a:rPr>
              <a:t>growth medium </a:t>
            </a:r>
            <a:r>
              <a:rPr lang="en-GB" sz="2000" dirty="0">
                <a:latin typeface="+mn-lt"/>
              </a:rPr>
              <a:t>inoculated with </a:t>
            </a:r>
            <a:r>
              <a:rPr lang="en-GB" sz="2000" b="1" dirty="0">
                <a:latin typeface="+mn-lt"/>
              </a:rPr>
              <a:t>microorganisms</a:t>
            </a:r>
            <a:r>
              <a:rPr lang="en-GB" sz="2000" dirty="0">
                <a:latin typeface="+mn-lt"/>
              </a:rPr>
              <a:t>.</a:t>
            </a:r>
          </a:p>
          <a:p>
            <a:pPr marL="285750" indent="-285750">
              <a:buFont typeface="Arial" panose="020B0604020202020204" pitchFamily="34" charset="0"/>
              <a:buChar char="•"/>
            </a:pPr>
            <a:r>
              <a:rPr lang="en-GB" sz="2000" b="1" dirty="0">
                <a:latin typeface="+mn-lt"/>
              </a:rPr>
              <a:t>Paper discs </a:t>
            </a:r>
            <a:r>
              <a:rPr lang="en-GB" sz="2000" dirty="0">
                <a:latin typeface="+mn-lt"/>
              </a:rPr>
              <a:t>containing </a:t>
            </a:r>
            <a:r>
              <a:rPr lang="en-GB" sz="2000" b="1" dirty="0">
                <a:latin typeface="+mn-lt"/>
              </a:rPr>
              <a:t>antiseptics</a:t>
            </a:r>
            <a:r>
              <a:rPr lang="en-GB" sz="2000" dirty="0">
                <a:latin typeface="+mn-lt"/>
              </a:rPr>
              <a:t>, </a:t>
            </a:r>
            <a:r>
              <a:rPr lang="en-GB" sz="2000" b="1" dirty="0">
                <a:latin typeface="+mn-lt"/>
              </a:rPr>
              <a:t>antibiotics or plant extracts</a:t>
            </a:r>
            <a:r>
              <a:rPr lang="en-GB" sz="2000" dirty="0">
                <a:latin typeface="+mn-lt"/>
              </a:rPr>
              <a:t> placed on </a:t>
            </a:r>
            <a:r>
              <a:rPr lang="en-GB" sz="2000" b="1" dirty="0">
                <a:latin typeface="+mn-lt"/>
              </a:rPr>
              <a:t>microbial culture </a:t>
            </a:r>
            <a:r>
              <a:rPr lang="en-GB" sz="2000" dirty="0">
                <a:latin typeface="+mn-lt"/>
              </a:rPr>
              <a:t>and </a:t>
            </a:r>
            <a:r>
              <a:rPr lang="en-GB" sz="2000" b="1" dirty="0">
                <a:latin typeface="+mn-lt"/>
              </a:rPr>
              <a:t>left to grow.</a:t>
            </a:r>
          </a:p>
          <a:p>
            <a:pPr marL="285750" indent="-285750">
              <a:buFont typeface="Arial" panose="020B0604020202020204" pitchFamily="34" charset="0"/>
              <a:buChar char="•"/>
            </a:pPr>
            <a:r>
              <a:rPr lang="en-GB" sz="2000" b="1" dirty="0">
                <a:solidFill>
                  <a:schemeClr val="tx1"/>
                </a:solidFill>
                <a:latin typeface="+mn-lt"/>
              </a:rPr>
              <a:t>Water disc used as a CONTROL.</a:t>
            </a:r>
          </a:p>
          <a:p>
            <a:pPr marL="285750" indent="-285750">
              <a:buFont typeface="Arial" panose="020B0604020202020204" pitchFamily="34" charset="0"/>
              <a:buChar char="•"/>
            </a:pPr>
            <a:r>
              <a:rPr lang="en-GB" sz="2000" dirty="0">
                <a:latin typeface="+mn-lt"/>
              </a:rPr>
              <a:t>If </a:t>
            </a:r>
            <a:r>
              <a:rPr lang="en-GB" sz="2000" b="1" dirty="0">
                <a:latin typeface="+mn-lt"/>
              </a:rPr>
              <a:t>microorganisms don’t grow </a:t>
            </a:r>
            <a:r>
              <a:rPr lang="en-GB" sz="2000" dirty="0">
                <a:latin typeface="+mn-lt"/>
              </a:rPr>
              <a:t>around the disc then the chemical is </a:t>
            </a:r>
            <a:r>
              <a:rPr lang="en-GB" sz="2000" b="1" dirty="0">
                <a:latin typeface="+mn-lt"/>
              </a:rPr>
              <a:t>effective </a:t>
            </a:r>
            <a:r>
              <a:rPr lang="en-GB" sz="2000" dirty="0">
                <a:latin typeface="+mn-lt"/>
              </a:rPr>
              <a:t>at killing the microorganism. </a:t>
            </a:r>
          </a:p>
          <a:p>
            <a:pPr marL="285750" indent="-285750">
              <a:buFont typeface="Arial" panose="020B0604020202020204" pitchFamily="34" charset="0"/>
              <a:buChar char="•"/>
            </a:pPr>
            <a:r>
              <a:rPr lang="en-GB" sz="2000" b="1" dirty="0">
                <a:latin typeface="+mn-lt"/>
              </a:rPr>
              <a:t>Area</a:t>
            </a:r>
            <a:r>
              <a:rPr lang="en-GB" sz="2000" dirty="0">
                <a:latin typeface="+mn-lt"/>
              </a:rPr>
              <a:t> where </a:t>
            </a:r>
            <a:r>
              <a:rPr lang="en-GB" sz="2000" b="1" dirty="0">
                <a:latin typeface="+mn-lt"/>
              </a:rPr>
              <a:t>bacteria don’t grow </a:t>
            </a:r>
            <a:r>
              <a:rPr lang="en-GB" sz="2000" dirty="0">
                <a:latin typeface="+mn-lt"/>
              </a:rPr>
              <a:t>is called </a:t>
            </a:r>
            <a:r>
              <a:rPr lang="en-GB" sz="2000" b="1" dirty="0">
                <a:latin typeface="+mn-lt"/>
              </a:rPr>
              <a:t>ZONE OF INHIBITION</a:t>
            </a:r>
            <a:r>
              <a:rPr lang="en-GB" sz="2000" dirty="0">
                <a:latin typeface="+mn-lt"/>
              </a:rPr>
              <a:t>. </a:t>
            </a:r>
          </a:p>
          <a:p>
            <a:pPr>
              <a:buNone/>
            </a:pPr>
            <a:endParaRPr lang="en-GB" dirty="0"/>
          </a:p>
          <a:p>
            <a:pPr>
              <a:buNone/>
            </a:pPr>
            <a:endParaRPr lang="en-GB" dirty="0"/>
          </a:p>
          <a:p>
            <a:pPr>
              <a:buNone/>
            </a:pPr>
            <a:endParaRPr lang="en-GB" dirty="0"/>
          </a:p>
          <a:p>
            <a:pPr>
              <a:buNone/>
            </a:pPr>
            <a:r>
              <a:rPr lang="en-GB" dirty="0">
                <a:hlinkClick r:id="rId2"/>
              </a:rPr>
              <a:t>Video</a:t>
            </a:r>
            <a:endParaRPr lang="en-GB" dirty="0"/>
          </a:p>
          <a:p>
            <a:pPr>
              <a:buNone/>
            </a:pPr>
            <a:endParaRPr lang="en-GB" dirty="0"/>
          </a:p>
          <a:p>
            <a:endParaRPr lang="en-GB" dirty="0"/>
          </a:p>
          <a:p>
            <a:endParaRPr lang="en-GB" dirty="0"/>
          </a:p>
        </p:txBody>
      </p:sp>
      <p:pic>
        <p:nvPicPr>
          <p:cNvPr id="5122" name="Picture 2"/>
          <p:cNvPicPr>
            <a:picLocks noChangeAspect="1" noChangeArrowheads="1"/>
          </p:cNvPicPr>
          <p:nvPr/>
        </p:nvPicPr>
        <p:blipFill>
          <a:blip r:embed="rId3" cstate="print"/>
          <a:srcRect/>
          <a:stretch>
            <a:fillRect/>
          </a:stretch>
        </p:blipFill>
        <p:spPr bwMode="auto">
          <a:xfrm>
            <a:off x="1547665" y="4226438"/>
            <a:ext cx="5544615" cy="2009652"/>
          </a:xfrm>
          <a:prstGeom prst="rect">
            <a:avLst/>
          </a:prstGeom>
          <a:noFill/>
          <a:ln w="9525">
            <a:noFill/>
            <a:miter lim="800000"/>
            <a:headEnd/>
            <a:tailEnd/>
          </a:ln>
        </p:spPr>
      </p:pic>
      <p:sp>
        <p:nvSpPr>
          <p:cNvPr id="6" name="Title 1"/>
          <p:cNvSpPr txBox="1">
            <a:spLocks noGrp="1"/>
          </p:cNvSpPr>
          <p:nvPr>
            <p:ph type="title"/>
          </p:nvPr>
        </p:nvSpPr>
        <p:spPr>
          <a:xfrm>
            <a:off x="1331913" y="143297"/>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3 – </a:t>
            </a:r>
            <a:br>
              <a:rPr kumimoji="0" lang="en-US"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Culturing microorganisms (biology)</a:t>
            </a:r>
            <a:endParaRPr kumimoji="0" lang="en-GB" sz="2000" b="1" i="0" u="none" strike="noStrike" kern="0" cap="none" spc="0" normalizeH="0" baseline="0" noProof="0" dirty="0">
              <a:ln>
                <a:noFill/>
              </a:ln>
              <a:solidFill>
                <a:schemeClr val="accent6"/>
              </a:solidFill>
              <a:effectLst/>
              <a:uLnTx/>
              <a:uFillTx/>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4311724" y="1219200"/>
            <a:ext cx="4076700" cy="4419600"/>
          </a:xfrm>
          <a:prstGeom prst="rect">
            <a:avLst/>
          </a:prstGeom>
          <a:noFill/>
          <a:ln w="9525">
            <a:noFill/>
            <a:miter lim="800000"/>
            <a:headEnd/>
            <a:tailEnd/>
          </a:ln>
        </p:spPr>
      </p:pic>
      <p:sp>
        <p:nvSpPr>
          <p:cNvPr id="8" name="Content Placeholder 7"/>
          <p:cNvSpPr>
            <a:spLocks noGrp="1"/>
          </p:cNvSpPr>
          <p:nvPr>
            <p:ph idx="1"/>
          </p:nvPr>
        </p:nvSpPr>
        <p:spPr>
          <a:xfrm>
            <a:off x="355600" y="836712"/>
            <a:ext cx="8458200" cy="5462488"/>
          </a:xfrm>
        </p:spPr>
        <p:txBody>
          <a:bodyPr/>
          <a:lstStyle/>
          <a:p>
            <a:pPr>
              <a:buNone/>
            </a:pPr>
            <a:r>
              <a:rPr lang="en-GB" dirty="0"/>
              <a:t>Calculating the cross sectional area of the zone of inhibition.</a:t>
            </a:r>
          </a:p>
          <a:p>
            <a:pPr>
              <a:buNone/>
            </a:pPr>
            <a:endParaRPr lang="en-GB" dirty="0"/>
          </a:p>
        </p:txBody>
      </p:sp>
      <p:sp>
        <p:nvSpPr>
          <p:cNvPr id="9" name="TextBox 8"/>
          <p:cNvSpPr txBox="1"/>
          <p:nvPr/>
        </p:nvSpPr>
        <p:spPr>
          <a:xfrm>
            <a:off x="467544" y="1772816"/>
            <a:ext cx="4032448" cy="3631763"/>
          </a:xfrm>
          <a:prstGeom prst="rect">
            <a:avLst/>
          </a:prstGeom>
          <a:noFill/>
        </p:spPr>
        <p:txBody>
          <a:bodyPr wrap="square" rtlCol="0">
            <a:spAutoFit/>
          </a:bodyPr>
          <a:lstStyle/>
          <a:p>
            <a:r>
              <a:rPr lang="en-GB" sz="2000" dirty="0"/>
              <a:t>Measure the radius of the clear zone.</a:t>
            </a:r>
          </a:p>
          <a:p>
            <a:endParaRPr lang="en-GB" sz="2000" dirty="0"/>
          </a:p>
          <a:p>
            <a:r>
              <a:rPr lang="en-GB" sz="2000" dirty="0"/>
              <a:t>Use the formula </a:t>
            </a:r>
            <a:r>
              <a:rPr lang="el-GR" sz="2000" b="1" i="1" dirty="0">
                <a:latin typeface="Arial"/>
                <a:cs typeface="Arial"/>
              </a:rPr>
              <a:t>π</a:t>
            </a:r>
            <a:r>
              <a:rPr lang="en-GB" sz="2000" b="1" i="1" dirty="0">
                <a:latin typeface="Arial"/>
                <a:cs typeface="Arial"/>
              </a:rPr>
              <a:t>r</a:t>
            </a:r>
            <a:r>
              <a:rPr lang="en-GB" sz="2000" b="1" i="1" baseline="30000" dirty="0">
                <a:latin typeface="Arial"/>
                <a:cs typeface="Arial"/>
              </a:rPr>
              <a:t>2</a:t>
            </a:r>
            <a:r>
              <a:rPr lang="en-GB" sz="2000" b="1" i="1" dirty="0">
                <a:latin typeface="Arial"/>
                <a:cs typeface="Arial"/>
              </a:rPr>
              <a:t> </a:t>
            </a:r>
            <a:r>
              <a:rPr lang="en-GB" sz="2000" dirty="0">
                <a:latin typeface="Arial"/>
                <a:cs typeface="Arial"/>
              </a:rPr>
              <a:t>to calculate the cross sectional area.</a:t>
            </a:r>
          </a:p>
          <a:p>
            <a:endParaRPr lang="en-GB" sz="2000" dirty="0">
              <a:latin typeface="Arial"/>
              <a:cs typeface="Arial"/>
            </a:endParaRPr>
          </a:p>
          <a:p>
            <a:r>
              <a:rPr lang="en-GB" sz="2000" dirty="0">
                <a:latin typeface="Arial"/>
                <a:cs typeface="Arial"/>
              </a:rPr>
              <a:t>If the radius of the zone of inhibition for disc B was 12mm, then the cross sectional area is:</a:t>
            </a:r>
          </a:p>
          <a:p>
            <a:pPr algn="ctr"/>
            <a:endParaRPr lang="en-GB" sz="2000" dirty="0">
              <a:latin typeface="Arial"/>
              <a:cs typeface="Arial"/>
            </a:endParaRPr>
          </a:p>
          <a:p>
            <a:pPr algn="ctr"/>
            <a:r>
              <a:rPr lang="en-GB" sz="2000" dirty="0">
                <a:latin typeface="Arial"/>
                <a:cs typeface="Arial"/>
              </a:rPr>
              <a:t>3.14 x 12</a:t>
            </a:r>
            <a:r>
              <a:rPr lang="en-GB" sz="2000" baseline="30000" dirty="0">
                <a:latin typeface="Arial"/>
                <a:cs typeface="Arial"/>
              </a:rPr>
              <a:t>2  </a:t>
            </a:r>
            <a:r>
              <a:rPr lang="en-GB" sz="2000" dirty="0">
                <a:latin typeface="Arial"/>
                <a:cs typeface="Arial"/>
              </a:rPr>
              <a:t>= 452mm</a:t>
            </a:r>
            <a:r>
              <a:rPr lang="en-GB" sz="2000" baseline="30000" dirty="0">
                <a:latin typeface="Arial"/>
                <a:cs typeface="Arial"/>
              </a:rPr>
              <a:t>2</a:t>
            </a:r>
            <a:endParaRPr lang="en-GB" sz="2000" dirty="0">
              <a:latin typeface="Arial"/>
              <a:cs typeface="Arial"/>
            </a:endParaRPr>
          </a:p>
          <a:p>
            <a:endParaRPr lang="en-GB" baseline="30000" dirty="0">
              <a:latin typeface="Arial"/>
              <a:cs typeface="Arial"/>
            </a:endParaRPr>
          </a:p>
          <a:p>
            <a:endParaRPr lang="en-GB" dirty="0"/>
          </a:p>
        </p:txBody>
      </p:sp>
      <p:sp>
        <p:nvSpPr>
          <p:cNvPr id="13" name="TextBox 12"/>
          <p:cNvSpPr txBox="1"/>
          <p:nvPr/>
        </p:nvSpPr>
        <p:spPr>
          <a:xfrm>
            <a:off x="6948264" y="1844824"/>
            <a:ext cx="936104" cy="338554"/>
          </a:xfrm>
          <a:prstGeom prst="rect">
            <a:avLst/>
          </a:prstGeom>
          <a:noFill/>
        </p:spPr>
        <p:txBody>
          <a:bodyPr wrap="square" rtlCol="0">
            <a:spAutoFit/>
          </a:bodyPr>
          <a:lstStyle/>
          <a:p>
            <a:r>
              <a:rPr lang="en-GB" sz="1600" b="1" dirty="0">
                <a:solidFill>
                  <a:schemeClr val="accent6">
                    <a:lumMod val="75000"/>
                  </a:schemeClr>
                </a:solidFill>
              </a:rPr>
              <a:t>12mm</a:t>
            </a:r>
          </a:p>
        </p:txBody>
      </p:sp>
      <p:cxnSp>
        <p:nvCxnSpPr>
          <p:cNvPr id="15" name="Straight Arrow Connector 14"/>
          <p:cNvCxnSpPr/>
          <p:nvPr/>
        </p:nvCxnSpPr>
        <p:spPr>
          <a:xfrm>
            <a:off x="6948264" y="2276872"/>
            <a:ext cx="504056" cy="0"/>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itle 1"/>
          <p:cNvSpPr txBox="1">
            <a:spLocks noGrp="1"/>
          </p:cNvSpPr>
          <p:nvPr>
            <p:ph type="title"/>
          </p:nvPr>
        </p:nvSpPr>
        <p:spPr>
          <a:xfrm>
            <a:off x="1331913" y="143297"/>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3 – </a:t>
            </a:r>
            <a:br>
              <a:rPr kumimoji="0" lang="en-US"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Culturing microorganisms (biology)</a:t>
            </a:r>
            <a:endParaRPr kumimoji="0" lang="en-GB" sz="2000" b="1" i="0" u="none" strike="noStrike" kern="0" cap="none" spc="0" normalizeH="0" baseline="0" noProof="0" dirty="0">
              <a:ln>
                <a:noFill/>
              </a:ln>
              <a:solidFill>
                <a:schemeClr val="accent6"/>
              </a:solidFill>
              <a:effectLst/>
              <a:uLnTx/>
              <a:uFillTx/>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650696"/>
            <a:ext cx="8784976" cy="1569660"/>
          </a:xfrm>
          <a:prstGeom prst="rect">
            <a:avLst/>
          </a:prstGeom>
          <a:noFill/>
        </p:spPr>
        <p:txBody>
          <a:bodyPr wrap="square" rtlCol="0">
            <a:spAutoFit/>
          </a:bodyPr>
          <a:lstStyle/>
          <a:p>
            <a:pPr algn="ctr"/>
            <a:r>
              <a:rPr lang="en-GB" sz="2400" dirty="0"/>
              <a:t>Bacteria can </a:t>
            </a:r>
            <a:r>
              <a:rPr lang="en-GB" sz="2400" b="1" dirty="0">
                <a:solidFill>
                  <a:schemeClr val="accent6">
                    <a:lumMod val="75000"/>
                  </a:schemeClr>
                </a:solidFill>
              </a:rPr>
              <a:t>mutate</a:t>
            </a:r>
            <a:r>
              <a:rPr lang="en-GB" sz="2400" dirty="0"/>
              <a:t>. </a:t>
            </a:r>
          </a:p>
          <a:p>
            <a:pPr algn="ctr"/>
            <a:r>
              <a:rPr lang="en-GB" sz="2400" dirty="0"/>
              <a:t>Sometimes this makes them </a:t>
            </a:r>
            <a:r>
              <a:rPr lang="en-GB" sz="2400" b="1" dirty="0">
                <a:solidFill>
                  <a:schemeClr val="accent6">
                    <a:lumMod val="75000"/>
                  </a:schemeClr>
                </a:solidFill>
              </a:rPr>
              <a:t>resistant</a:t>
            </a:r>
            <a:r>
              <a:rPr lang="en-GB" sz="2400" dirty="0"/>
              <a:t> to antibiotic drugs. </a:t>
            </a:r>
          </a:p>
          <a:p>
            <a:pPr algn="ctr"/>
            <a:r>
              <a:rPr lang="en-GB" sz="2400" dirty="0"/>
              <a:t>The </a:t>
            </a:r>
            <a:r>
              <a:rPr lang="en-GB" sz="2400" b="1" dirty="0">
                <a:solidFill>
                  <a:schemeClr val="accent6">
                    <a:lumMod val="75000"/>
                  </a:schemeClr>
                </a:solidFill>
              </a:rPr>
              <a:t>mutated</a:t>
            </a:r>
            <a:r>
              <a:rPr lang="en-GB" sz="2400" dirty="0">
                <a:solidFill>
                  <a:schemeClr val="accent6">
                    <a:lumMod val="75000"/>
                  </a:schemeClr>
                </a:solidFill>
              </a:rPr>
              <a:t> </a:t>
            </a:r>
            <a:r>
              <a:rPr lang="en-GB" sz="2400" dirty="0"/>
              <a:t>bacteria are </a:t>
            </a:r>
            <a:r>
              <a:rPr lang="en-GB" sz="2400" b="1" dirty="0">
                <a:solidFill>
                  <a:schemeClr val="accent6">
                    <a:lumMod val="75000"/>
                  </a:schemeClr>
                </a:solidFill>
              </a:rPr>
              <a:t>not killed</a:t>
            </a:r>
            <a:r>
              <a:rPr lang="en-GB" sz="2400" dirty="0"/>
              <a:t>. Increasing numbers of different bacteria are becoming resistant and this is </a:t>
            </a:r>
            <a:r>
              <a:rPr lang="en-GB" sz="2400" b="1" dirty="0">
                <a:solidFill>
                  <a:schemeClr val="accent6">
                    <a:lumMod val="75000"/>
                  </a:schemeClr>
                </a:solidFill>
              </a:rPr>
              <a:t>of concern</a:t>
            </a:r>
            <a:r>
              <a:rPr lang="en-GB" sz="2400" dirty="0"/>
              <a:t>.</a:t>
            </a:r>
          </a:p>
        </p:txBody>
      </p:sp>
      <p:sp>
        <p:nvSpPr>
          <p:cNvPr id="22" name="TextBox 21"/>
          <p:cNvSpPr txBox="1"/>
          <p:nvPr/>
        </p:nvSpPr>
        <p:spPr>
          <a:xfrm>
            <a:off x="179512" y="4725144"/>
            <a:ext cx="1656184" cy="1200329"/>
          </a:xfrm>
          <a:prstGeom prst="rect">
            <a:avLst/>
          </a:prstGeom>
          <a:noFill/>
        </p:spPr>
        <p:txBody>
          <a:bodyPr wrap="square" rtlCol="0">
            <a:spAutoFit/>
          </a:bodyPr>
          <a:lstStyle/>
          <a:p>
            <a:pPr algn="ctr"/>
            <a:r>
              <a:rPr lang="en-GB" sz="2400" dirty="0"/>
              <a:t>Clear = no bacterial colonies</a:t>
            </a:r>
          </a:p>
        </p:txBody>
      </p:sp>
      <p:grpSp>
        <p:nvGrpSpPr>
          <p:cNvPr id="3" name="Group 34"/>
          <p:cNvGrpSpPr/>
          <p:nvPr/>
        </p:nvGrpSpPr>
        <p:grpSpPr>
          <a:xfrm>
            <a:off x="107504" y="2348880"/>
            <a:ext cx="8640960" cy="3572232"/>
            <a:chOff x="107504" y="2348880"/>
            <a:chExt cx="8640960" cy="3572232"/>
          </a:xfrm>
        </p:grpSpPr>
        <p:sp>
          <p:nvSpPr>
            <p:cNvPr id="23" name="TextBox 22"/>
            <p:cNvSpPr txBox="1"/>
            <p:nvPr/>
          </p:nvSpPr>
          <p:spPr>
            <a:xfrm>
              <a:off x="6588224" y="3212976"/>
              <a:ext cx="2160240" cy="1200329"/>
            </a:xfrm>
            <a:prstGeom prst="rect">
              <a:avLst/>
            </a:prstGeom>
            <a:noFill/>
          </p:spPr>
          <p:txBody>
            <a:bodyPr wrap="square" rtlCol="0">
              <a:spAutoFit/>
            </a:bodyPr>
            <a:lstStyle/>
            <a:p>
              <a:pPr algn="ctr"/>
              <a:r>
                <a:rPr lang="en-GB" sz="2400" dirty="0"/>
                <a:t>Bacteria are resistant to antibiotic A</a:t>
              </a:r>
            </a:p>
          </p:txBody>
        </p:sp>
        <p:grpSp>
          <p:nvGrpSpPr>
            <p:cNvPr id="4" name="Group 33"/>
            <p:cNvGrpSpPr/>
            <p:nvPr/>
          </p:nvGrpSpPr>
          <p:grpSpPr>
            <a:xfrm>
              <a:off x="107504" y="2348880"/>
              <a:ext cx="8640960" cy="3572232"/>
              <a:chOff x="107504" y="2348880"/>
              <a:chExt cx="8640960" cy="3572232"/>
            </a:xfrm>
          </p:grpSpPr>
          <p:grpSp>
            <p:nvGrpSpPr>
              <p:cNvPr id="5" name="Group 32"/>
              <p:cNvGrpSpPr/>
              <p:nvPr/>
            </p:nvGrpSpPr>
            <p:grpSpPr>
              <a:xfrm>
                <a:off x="107504" y="2348880"/>
                <a:ext cx="5645058" cy="3572232"/>
                <a:chOff x="107504" y="2348880"/>
                <a:chExt cx="5645058" cy="3572232"/>
              </a:xfrm>
            </p:grpSpPr>
            <p:pic>
              <p:nvPicPr>
                <p:cNvPr id="8" name="Picture 7" descr="ThinkstockPhotos-507855931antibiotic resistance.jpg"/>
                <p:cNvPicPr>
                  <a:picLocks noChangeAspect="1"/>
                </p:cNvPicPr>
                <p:nvPr/>
              </p:nvPicPr>
              <p:blipFill>
                <a:blip r:embed="rId3" cstate="print"/>
                <a:stretch>
                  <a:fillRect/>
                </a:stretch>
              </p:blipFill>
              <p:spPr>
                <a:xfrm>
                  <a:off x="2339752" y="2348880"/>
                  <a:ext cx="3412810" cy="3572232"/>
                </a:xfrm>
                <a:prstGeom prst="rect">
                  <a:avLst/>
                </a:prstGeom>
              </p:spPr>
            </p:pic>
            <p:cxnSp>
              <p:nvCxnSpPr>
                <p:cNvPr id="15" name="Straight Arrow Connector 14"/>
                <p:cNvCxnSpPr/>
                <p:nvPr/>
              </p:nvCxnSpPr>
              <p:spPr>
                <a:xfrm flipH="1">
                  <a:off x="1907704" y="4293096"/>
                  <a:ext cx="1656184" cy="0"/>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7504" y="3894147"/>
                  <a:ext cx="1800200" cy="830997"/>
                </a:xfrm>
                <a:prstGeom prst="rect">
                  <a:avLst/>
                </a:prstGeom>
                <a:noFill/>
              </p:spPr>
              <p:txBody>
                <a:bodyPr wrap="square" rtlCol="0">
                  <a:spAutoFit/>
                </a:bodyPr>
                <a:lstStyle/>
                <a:p>
                  <a:pPr algn="ctr"/>
                  <a:r>
                    <a:rPr lang="en-GB" sz="2400" dirty="0"/>
                    <a:t>Disc soaked in antibiotic</a:t>
                  </a:r>
                </a:p>
              </p:txBody>
            </p:sp>
          </p:grpSp>
          <p:sp>
            <p:nvSpPr>
              <p:cNvPr id="24" name="TextBox 23"/>
              <p:cNvSpPr txBox="1"/>
              <p:nvPr/>
            </p:nvSpPr>
            <p:spPr>
              <a:xfrm>
                <a:off x="6588224" y="4581128"/>
                <a:ext cx="2160240" cy="1200329"/>
              </a:xfrm>
              <a:prstGeom prst="rect">
                <a:avLst/>
              </a:prstGeom>
              <a:noFill/>
            </p:spPr>
            <p:txBody>
              <a:bodyPr wrap="square" rtlCol="0">
                <a:spAutoFit/>
              </a:bodyPr>
              <a:lstStyle/>
              <a:p>
                <a:pPr algn="ctr"/>
                <a:r>
                  <a:rPr lang="en-GB" sz="2400" dirty="0"/>
                  <a:t>Bacteria are killed by antibiotic B</a:t>
                </a:r>
              </a:p>
            </p:txBody>
          </p:sp>
          <p:cxnSp>
            <p:nvCxnSpPr>
              <p:cNvPr id="10" name="Straight Arrow Connector 9"/>
              <p:cNvCxnSpPr/>
              <p:nvPr/>
            </p:nvCxnSpPr>
            <p:spPr>
              <a:xfrm>
                <a:off x="4283968" y="4797152"/>
                <a:ext cx="230425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11" name="Straight Arrow Connector 10"/>
            <p:cNvCxnSpPr/>
            <p:nvPr/>
          </p:nvCxnSpPr>
          <p:spPr>
            <a:xfrm>
              <a:off x="5148064" y="3717032"/>
              <a:ext cx="144016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20" name="Straight Arrow Connector 19"/>
          <p:cNvCxnSpPr/>
          <p:nvPr/>
        </p:nvCxnSpPr>
        <p:spPr>
          <a:xfrm flipH="1">
            <a:off x="1835696" y="5085184"/>
            <a:ext cx="2016224" cy="0"/>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 20"/>
          <p:cNvGrpSpPr/>
          <p:nvPr/>
        </p:nvGrpSpPr>
        <p:grpSpPr>
          <a:xfrm>
            <a:off x="0" y="2924944"/>
            <a:ext cx="3491880" cy="830997"/>
            <a:chOff x="0" y="2924944"/>
            <a:chExt cx="3491880" cy="830997"/>
          </a:xfrm>
        </p:grpSpPr>
        <p:sp>
          <p:nvSpPr>
            <p:cNvPr id="19" name="TextBox 18"/>
            <p:cNvSpPr txBox="1"/>
            <p:nvPr/>
          </p:nvSpPr>
          <p:spPr>
            <a:xfrm>
              <a:off x="0" y="2924944"/>
              <a:ext cx="2195736" cy="830997"/>
            </a:xfrm>
            <a:prstGeom prst="rect">
              <a:avLst/>
            </a:prstGeom>
            <a:noFill/>
          </p:spPr>
          <p:txBody>
            <a:bodyPr wrap="square" rtlCol="0">
              <a:spAutoFit/>
            </a:bodyPr>
            <a:lstStyle/>
            <a:p>
              <a:pPr algn="ctr"/>
              <a:r>
                <a:rPr lang="en-GB" sz="2400" dirty="0"/>
                <a:t>Red = bacteria colonies</a:t>
              </a:r>
            </a:p>
          </p:txBody>
        </p:sp>
        <p:cxnSp>
          <p:nvCxnSpPr>
            <p:cNvPr id="18" name="Straight Arrow Connector 17"/>
            <p:cNvCxnSpPr/>
            <p:nvPr/>
          </p:nvCxnSpPr>
          <p:spPr>
            <a:xfrm flipH="1">
              <a:off x="1835696" y="3429000"/>
              <a:ext cx="1656184" cy="0"/>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6372200" y="2708920"/>
            <a:ext cx="288032" cy="307777"/>
          </a:xfrm>
          <a:prstGeom prst="rect">
            <a:avLst/>
          </a:prstGeom>
          <a:noFill/>
        </p:spPr>
        <p:txBody>
          <a:bodyPr wrap="square" rtlCol="0">
            <a:spAutoFit/>
          </a:bodyPr>
          <a:lstStyle/>
          <a:p>
            <a:pPr algn="ctr"/>
            <a:r>
              <a:rPr lang="en-GB" sz="1400" b="1" dirty="0">
                <a:solidFill>
                  <a:schemeClr val="bg1"/>
                </a:solidFill>
              </a:rPr>
              <a:t>A</a:t>
            </a:r>
          </a:p>
        </p:txBody>
      </p:sp>
      <p:sp>
        <p:nvSpPr>
          <p:cNvPr id="27" name="Flowchart: Connector 26"/>
          <p:cNvSpPr/>
          <p:nvPr/>
        </p:nvSpPr>
        <p:spPr>
          <a:xfrm>
            <a:off x="4860032" y="3573016"/>
            <a:ext cx="288032" cy="288032"/>
          </a:xfrm>
          <a:prstGeom prst="flowChartConnector">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A</a:t>
            </a:r>
          </a:p>
        </p:txBody>
      </p:sp>
      <p:sp>
        <p:nvSpPr>
          <p:cNvPr id="28" name="Flowchart: Connector 27"/>
          <p:cNvSpPr/>
          <p:nvPr/>
        </p:nvSpPr>
        <p:spPr>
          <a:xfrm>
            <a:off x="4067944" y="4653136"/>
            <a:ext cx="288032" cy="288032"/>
          </a:xfrm>
          <a:prstGeom prst="flowChartConnector">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B</a:t>
            </a:r>
          </a:p>
        </p:txBody>
      </p:sp>
      <p:sp>
        <p:nvSpPr>
          <p:cNvPr id="29" name="Flowchart: Connector 28"/>
          <p:cNvSpPr/>
          <p:nvPr/>
        </p:nvSpPr>
        <p:spPr>
          <a:xfrm>
            <a:off x="3419872" y="4149080"/>
            <a:ext cx="288032" cy="288032"/>
          </a:xfrm>
          <a:prstGeom prst="flowChartConnector">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30" name="Flowchart: Connector 29"/>
          <p:cNvSpPr/>
          <p:nvPr/>
        </p:nvSpPr>
        <p:spPr>
          <a:xfrm>
            <a:off x="4788024" y="4293096"/>
            <a:ext cx="288032" cy="288032"/>
          </a:xfrm>
          <a:prstGeom prst="flowChartConnector">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31" name="Flowchart: Connector 30"/>
          <p:cNvSpPr/>
          <p:nvPr/>
        </p:nvSpPr>
        <p:spPr>
          <a:xfrm>
            <a:off x="3563888" y="3356992"/>
            <a:ext cx="288032" cy="288032"/>
          </a:xfrm>
          <a:prstGeom prst="flowChartConnector">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32" name="Flowchart: Connector 31"/>
          <p:cNvSpPr/>
          <p:nvPr/>
        </p:nvSpPr>
        <p:spPr>
          <a:xfrm>
            <a:off x="4283968" y="3140968"/>
            <a:ext cx="288032" cy="288032"/>
          </a:xfrm>
          <a:prstGeom prst="flowChartConnector">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33" name="Title 1"/>
          <p:cNvSpPr txBox="1">
            <a:spLocks/>
          </p:cNvSpPr>
          <p:nvPr/>
        </p:nvSpPr>
        <p:spPr>
          <a:xfrm>
            <a:off x="1331913" y="215305"/>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3 – </a:t>
            </a:r>
            <a:br>
              <a:rPr kumimoji="0" lang="en-US"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Culturing microorganisms (biology)</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398772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113691" y="1041996"/>
            <a:ext cx="4716016" cy="2462213"/>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endParaRPr lang="en-GB" dirty="0"/>
          </a:p>
          <a:p>
            <a:endParaRPr lang="en-GB" sz="2800" dirty="0">
              <a:solidFill>
                <a:schemeClr val="tx1">
                  <a:lumMod val="50000"/>
                  <a:lumOff val="50000"/>
                </a:schemeClr>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4499992" y="886544"/>
            <a:ext cx="4968552" cy="5638800"/>
          </a:xfrm>
          <a:prstGeom prst="rect">
            <a:avLst/>
          </a:prstGeom>
        </p:spPr>
      </p:pic>
      <p:sp>
        <p:nvSpPr>
          <p:cNvPr id="9" name="Rectangle 8"/>
          <p:cNvSpPr/>
          <p:nvPr/>
        </p:nvSpPr>
        <p:spPr>
          <a:xfrm>
            <a:off x="-324544" y="4293096"/>
            <a:ext cx="5040560" cy="1615827"/>
          </a:xfrm>
          <a:prstGeom prst="rect">
            <a:avLst/>
          </a:prstGeom>
        </p:spPr>
        <p:txBody>
          <a:bodyPr wrap="square">
            <a:spAutoFit/>
          </a:bodyPr>
          <a:lstStyle/>
          <a:p>
            <a:pPr marL="685800" lvl="1" indent="-342900">
              <a:lnSpc>
                <a:spcPct val="110000"/>
              </a:lnSpc>
              <a:buFont typeface="Arial" charset="0"/>
              <a:buChar char="•"/>
            </a:pPr>
            <a:r>
              <a:rPr lang="en-US" b="1" dirty="0">
                <a:solidFill>
                  <a:schemeClr val="bg1">
                    <a:lumMod val="50000"/>
                  </a:schemeClr>
                </a:solidFill>
              </a:rPr>
              <a:t>Physical barriers and chemical </a:t>
            </a:r>
            <a:r>
              <a:rPr lang="en-US" b="1" dirty="0" err="1">
                <a:solidFill>
                  <a:schemeClr val="bg1">
                    <a:lumMod val="50000"/>
                  </a:schemeClr>
                </a:solidFill>
              </a:rPr>
              <a:t>defences</a:t>
            </a:r>
            <a:endParaRPr lang="en-US" b="1" dirty="0">
              <a:solidFill>
                <a:schemeClr val="bg1">
                  <a:lumMod val="50000"/>
                </a:schemeClr>
              </a:solidFill>
            </a:endParaRPr>
          </a:p>
          <a:p>
            <a:pPr marL="685800" lvl="1" indent="-342900">
              <a:lnSpc>
                <a:spcPct val="110000"/>
              </a:lnSpc>
              <a:buFont typeface="Arial" charset="0"/>
              <a:buChar char="•"/>
            </a:pPr>
            <a:r>
              <a:rPr lang="en-US" b="1" dirty="0">
                <a:solidFill>
                  <a:schemeClr val="bg1">
                    <a:lumMod val="50000"/>
                  </a:schemeClr>
                </a:solidFill>
              </a:rPr>
              <a:t>Role of the specific immune system</a:t>
            </a:r>
          </a:p>
          <a:p>
            <a:pPr marL="685800" lvl="1" indent="-342900">
              <a:lnSpc>
                <a:spcPct val="110000"/>
              </a:lnSpc>
              <a:buFont typeface="Arial" charset="0"/>
              <a:buChar char="•"/>
            </a:pPr>
            <a:r>
              <a:rPr lang="en-US" b="1" dirty="0">
                <a:solidFill>
                  <a:schemeClr val="bg1">
                    <a:lumMod val="50000"/>
                  </a:schemeClr>
                </a:solidFill>
              </a:rPr>
              <a:t>Immunisation</a:t>
            </a:r>
          </a:p>
          <a:p>
            <a:pPr marL="685800" lvl="1" indent="-342900">
              <a:lnSpc>
                <a:spcPct val="110000"/>
              </a:lnSpc>
              <a:buFont typeface="Arial" charset="0"/>
              <a:buChar char="•"/>
            </a:pPr>
            <a:r>
              <a:rPr lang="en-US" b="1" dirty="0">
                <a:solidFill>
                  <a:schemeClr val="bg1">
                    <a:lumMod val="50000"/>
                  </a:schemeClr>
                </a:solidFill>
              </a:rPr>
              <a:t>Antibiotics </a:t>
            </a:r>
          </a:p>
          <a:p>
            <a:pPr marL="685800" lvl="1" indent="-342900">
              <a:lnSpc>
                <a:spcPct val="110000"/>
              </a:lnSpc>
              <a:buFont typeface="Arial" charset="0"/>
              <a:buChar char="•"/>
            </a:pPr>
            <a:r>
              <a:rPr lang="en-US" b="1" dirty="0">
                <a:solidFill>
                  <a:schemeClr val="bg1">
                    <a:lumMod val="50000"/>
                  </a:schemeClr>
                </a:solidFill>
              </a:rPr>
              <a:t>Culturing microorganisms (biology)</a:t>
            </a:r>
            <a:endParaRPr lang="en-GB" b="1" dirty="0">
              <a:solidFill>
                <a:schemeClr val="bg1">
                  <a:lumMod val="50000"/>
                </a:schemeClr>
              </a:solidFill>
            </a:endParaRPr>
          </a:p>
        </p:txBody>
      </p:sp>
      <p:sp>
        <p:nvSpPr>
          <p:cNvPr id="10" name="Rectangle 9"/>
          <p:cNvSpPr/>
          <p:nvPr/>
        </p:nvSpPr>
        <p:spPr>
          <a:xfrm>
            <a:off x="251520" y="2420888"/>
            <a:ext cx="4968552" cy="1938992"/>
          </a:xfrm>
          <a:prstGeom prst="rect">
            <a:avLst/>
          </a:prstGeom>
        </p:spPr>
        <p:txBody>
          <a:bodyPr wrap="square">
            <a:spAutoFit/>
          </a:bodyPr>
          <a:lstStyle/>
          <a:p>
            <a:r>
              <a:rPr lang="en-US" sz="4000" b="1" dirty="0">
                <a:solidFill>
                  <a:schemeClr val="bg1">
                    <a:lumMod val="50000"/>
                  </a:schemeClr>
                </a:solidFill>
              </a:rPr>
              <a:t>Human body defence responses.</a:t>
            </a:r>
          </a:p>
          <a:p>
            <a:r>
              <a:rPr lang="en-US" sz="4000" b="1" dirty="0">
                <a:solidFill>
                  <a:schemeClr val="bg1">
                    <a:lumMod val="50000"/>
                  </a:schemeClr>
                </a:solidFill>
              </a:rPr>
              <a:t>Part 3 (5.12- 5.19B)</a:t>
            </a:r>
          </a:p>
        </p:txBody>
      </p:sp>
    </p:spTree>
    <p:extLst>
      <p:ext uri="{BB962C8B-B14F-4D97-AF65-F5344CB8AC3E}">
        <p14:creationId xmlns:p14="http://schemas.microsoft.com/office/powerpoint/2010/main" val="2144738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Human body defences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8125301"/>
          </a:xfrm>
          <a:prstGeom prst="rect">
            <a:avLst/>
          </a:prstGeom>
          <a:noFill/>
        </p:spPr>
        <p:txBody>
          <a:bodyPr wrap="square" rtlCol="0">
            <a:spAutoFit/>
          </a:bodyPr>
          <a:lstStyle/>
          <a:p>
            <a:pPr marL="457200" indent="-457200">
              <a:lnSpc>
                <a:spcPct val="150000"/>
              </a:lnSpc>
              <a:buAutoNum type="arabicPeriod"/>
            </a:pPr>
            <a:r>
              <a:rPr lang="en-GB" sz="2400" dirty="0"/>
              <a:t>Name three physical barriers of the human body which protect the body from pathogens. 	</a:t>
            </a:r>
            <a:endParaRPr lang="en-GB" b="1" dirty="0">
              <a:solidFill>
                <a:srgbClr val="00B050"/>
              </a:solidFill>
            </a:endParaRPr>
          </a:p>
          <a:p>
            <a:pPr marL="457200" indent="-457200">
              <a:lnSpc>
                <a:spcPct val="150000"/>
              </a:lnSpc>
              <a:buAutoNum type="arabicPeriod" startAt="2"/>
            </a:pPr>
            <a:r>
              <a:rPr lang="en-GB" sz="2400" dirty="0"/>
              <a:t>What is lysozyme?</a:t>
            </a:r>
            <a:endParaRPr lang="en-GB" b="1" dirty="0">
              <a:solidFill>
                <a:srgbClr val="00B050"/>
              </a:solidFill>
            </a:endParaRPr>
          </a:p>
          <a:p>
            <a:pPr marL="457200" indent="-457200">
              <a:lnSpc>
                <a:spcPct val="150000"/>
              </a:lnSpc>
              <a:buAutoNum type="arabicPeriod" startAt="2"/>
            </a:pPr>
            <a:r>
              <a:rPr lang="en-GB" sz="2400" dirty="0"/>
              <a:t>Name the chemical found in the stomach which acts as a chemical defence against pathogens. </a:t>
            </a:r>
            <a:endParaRPr lang="en-GB" b="1" dirty="0">
              <a:solidFill>
                <a:srgbClr val="00B050"/>
              </a:solidFill>
            </a:endParaRPr>
          </a:p>
          <a:p>
            <a:pPr marL="457200" indent="-457200">
              <a:lnSpc>
                <a:spcPct val="150000"/>
              </a:lnSpc>
              <a:buAutoNum type="arabicPeriod" startAt="4"/>
            </a:pPr>
            <a:r>
              <a:rPr lang="en-GB" sz="2400" dirty="0"/>
              <a:t>What is an antigen? </a:t>
            </a:r>
            <a:endParaRPr lang="en-GB" dirty="0"/>
          </a:p>
          <a:p>
            <a:pPr marL="457200" indent="-457200">
              <a:lnSpc>
                <a:spcPct val="150000"/>
              </a:lnSpc>
              <a:buAutoNum type="arabicPeriod" startAt="4"/>
            </a:pPr>
            <a:r>
              <a:rPr lang="en-GB" sz="2400" dirty="0"/>
              <a:t>What is an antibody? </a:t>
            </a:r>
          </a:p>
          <a:p>
            <a:pPr marL="457200" indent="-457200">
              <a:lnSpc>
                <a:spcPct val="150000"/>
              </a:lnSpc>
              <a:buAutoNum type="arabicPeriod" startAt="4"/>
            </a:pPr>
            <a:r>
              <a:rPr lang="en-GB" sz="2400" dirty="0"/>
              <a:t> What does a memory lymphocyte do?</a:t>
            </a:r>
          </a:p>
          <a:p>
            <a:pPr marL="457200" indent="-457200">
              <a:lnSpc>
                <a:spcPct val="150000"/>
              </a:lnSpc>
              <a:buAutoNum type="arabicPeriod" startAt="4"/>
            </a:pPr>
            <a:r>
              <a:rPr lang="en-GB" sz="2400" dirty="0"/>
              <a:t>What is meant by the secondary response to an antigen?</a:t>
            </a:r>
          </a:p>
          <a:p>
            <a:pPr marL="457200" indent="-457200">
              <a:lnSpc>
                <a:spcPct val="150000"/>
              </a:lnSpc>
              <a:buAutoNum type="arabicPeriod" startAt="4"/>
            </a:pPr>
            <a:r>
              <a:rPr lang="en-GB" sz="2400" dirty="0"/>
              <a:t>What does a vaccine contain?</a:t>
            </a:r>
          </a:p>
          <a:p>
            <a:pPr marL="457200" indent="-457200">
              <a:lnSpc>
                <a:spcPct val="150000"/>
              </a:lnSpc>
              <a:buAutoNum type="arabicPeriod" startAt="4"/>
            </a:pPr>
            <a:endParaRPr lang="en-GB" sz="2400" dirty="0"/>
          </a:p>
          <a:p>
            <a:pPr marL="457200" indent="-457200">
              <a:lnSpc>
                <a:spcPct val="150000"/>
              </a:lnSpc>
            </a:pPr>
            <a:endParaRPr lang="en-GB" b="1" dirty="0">
              <a:solidFill>
                <a:srgbClr val="00B050"/>
              </a:solidFill>
            </a:endParaRPr>
          </a:p>
          <a:p>
            <a:pPr marL="457200" indent="-457200">
              <a:lnSpc>
                <a:spcPct val="150000"/>
              </a:lnSpc>
            </a:pPr>
            <a:endParaRPr lang="en-GB" sz="2400" dirty="0"/>
          </a:p>
          <a:p>
            <a:pPr marL="457200" indent="-457200">
              <a:lnSpc>
                <a:spcPct val="150000"/>
              </a:lnSpc>
            </a:pPr>
            <a:endParaRPr lang="en-GB" dirty="0"/>
          </a:p>
          <a:p>
            <a:pPr marL="457200" indent="-457200">
              <a:lnSpc>
                <a:spcPct val="150000"/>
              </a:lnSpc>
            </a:pPr>
            <a:endParaRPr lang="en-GB" sz="2400" dirty="0"/>
          </a:p>
        </p:txBody>
      </p:sp>
    </p:spTree>
    <p:extLst>
      <p:ext uri="{BB962C8B-B14F-4D97-AF65-F5344CB8AC3E}">
        <p14:creationId xmlns:p14="http://schemas.microsoft.com/office/powerpoint/2010/main" val="2096530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Human body defences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1061829"/>
          </a:xfrm>
          <a:prstGeom prst="rect">
            <a:avLst/>
          </a:prstGeom>
          <a:noFill/>
        </p:spPr>
        <p:txBody>
          <a:bodyPr wrap="square" rtlCol="0">
            <a:spAutoFit/>
          </a:bodyPr>
          <a:lstStyle/>
          <a:p>
            <a:pPr marL="457200" indent="-457200">
              <a:lnSpc>
                <a:spcPct val="150000"/>
              </a:lnSpc>
            </a:pPr>
            <a:endParaRPr lang="en-GB" dirty="0"/>
          </a:p>
          <a:p>
            <a:pPr marL="457200" indent="-457200">
              <a:lnSpc>
                <a:spcPct val="150000"/>
              </a:lnSpc>
            </a:pPr>
            <a:endParaRPr lang="en-GB" sz="2400" dirty="0"/>
          </a:p>
        </p:txBody>
      </p:sp>
      <p:sp>
        <p:nvSpPr>
          <p:cNvPr id="5" name="TextBox 4"/>
          <p:cNvSpPr txBox="1"/>
          <p:nvPr/>
        </p:nvSpPr>
        <p:spPr>
          <a:xfrm>
            <a:off x="179512" y="764704"/>
            <a:ext cx="8640960" cy="5632311"/>
          </a:xfrm>
          <a:prstGeom prst="rect">
            <a:avLst/>
          </a:prstGeom>
          <a:noFill/>
        </p:spPr>
        <p:txBody>
          <a:bodyPr wrap="square" rtlCol="0">
            <a:spAutoFit/>
          </a:bodyPr>
          <a:lstStyle/>
          <a:p>
            <a:r>
              <a:rPr lang="en-GB" sz="2400" dirty="0"/>
              <a:t>9. Which type of pathogen would doctors treat with antibiotics?</a:t>
            </a:r>
          </a:p>
          <a:p>
            <a:endParaRPr lang="en-GB" sz="2400" dirty="0"/>
          </a:p>
          <a:p>
            <a:r>
              <a:rPr lang="en-GB" sz="2400" b="1" u="sng" dirty="0"/>
              <a:t>Biology only</a:t>
            </a:r>
          </a:p>
          <a:p>
            <a:endParaRPr lang="en-GB" sz="2400" dirty="0"/>
          </a:p>
          <a:p>
            <a:pPr marL="342900" indent="-342900">
              <a:buAutoNum type="arabicPeriod" startAt="10"/>
            </a:pPr>
            <a:r>
              <a:rPr lang="en-GB" sz="2400" dirty="0"/>
              <a:t>What does the term herd immunity mean?</a:t>
            </a:r>
          </a:p>
          <a:p>
            <a:pPr marL="342900" indent="-342900">
              <a:buAutoNum type="arabicPeriod" startAt="10"/>
            </a:pPr>
            <a:endParaRPr lang="en-GB" sz="2400" dirty="0"/>
          </a:p>
          <a:p>
            <a:pPr marL="342900" indent="-342900">
              <a:buAutoNum type="arabicPeriod" startAt="10"/>
            </a:pPr>
            <a:r>
              <a:rPr lang="en-GB" sz="2400" dirty="0"/>
              <a:t>What does aseptic mean?</a:t>
            </a:r>
          </a:p>
          <a:p>
            <a:pPr marL="342900" indent="-342900">
              <a:buAutoNum type="arabicPeriod" startAt="10"/>
            </a:pPr>
            <a:endParaRPr lang="en-GB" sz="2400" dirty="0"/>
          </a:p>
          <a:p>
            <a:pPr marL="342900" indent="-342900">
              <a:buAutoNum type="arabicPeriod" startAt="10"/>
            </a:pPr>
            <a:r>
              <a:rPr lang="en-GB" sz="2400" dirty="0"/>
              <a:t>What does an autoclave do?</a:t>
            </a:r>
          </a:p>
          <a:p>
            <a:pPr marL="342900" indent="-342900"/>
            <a:endParaRPr lang="en-GB" sz="2400" dirty="0"/>
          </a:p>
          <a:p>
            <a:pPr marL="342900" indent="-342900"/>
            <a:r>
              <a:rPr lang="en-GB" sz="2400" dirty="0"/>
              <a:t>13. Why should Petri dishes and culture vials be kept covered?</a:t>
            </a:r>
          </a:p>
          <a:p>
            <a:pPr marL="342900" indent="-342900"/>
            <a:endParaRPr lang="en-GB" sz="2400" dirty="0"/>
          </a:p>
          <a:p>
            <a:pPr marL="342900" indent="-342900"/>
            <a:r>
              <a:rPr lang="en-GB" sz="2400" dirty="0"/>
              <a:t>14. What formula is used to calculate the cross sectional area of a bacterial culture?</a:t>
            </a:r>
          </a:p>
          <a:p>
            <a:pPr marL="342900" indent="-342900"/>
            <a:endParaRPr lang="en-GB" sz="2400" dirty="0"/>
          </a:p>
        </p:txBody>
      </p:sp>
    </p:spTree>
    <p:extLst>
      <p:ext uri="{BB962C8B-B14F-4D97-AF65-F5344CB8AC3E}">
        <p14:creationId xmlns:p14="http://schemas.microsoft.com/office/powerpoint/2010/main" val="2096530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692696"/>
            <a:ext cx="4824536" cy="5257800"/>
          </a:xfrm>
          <a:prstGeom prst="rect">
            <a:avLst/>
          </a:prstGeom>
        </p:spPr>
      </p:pic>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5940152" cy="2031325"/>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endParaRPr lang="en-GB" dirty="0"/>
          </a:p>
        </p:txBody>
      </p:sp>
      <p:sp>
        <p:nvSpPr>
          <p:cNvPr id="8" name="Rectangle 7"/>
          <p:cNvSpPr/>
          <p:nvPr/>
        </p:nvSpPr>
        <p:spPr>
          <a:xfrm>
            <a:off x="0" y="2348880"/>
            <a:ext cx="4968552" cy="1938992"/>
          </a:xfrm>
          <a:prstGeom prst="rect">
            <a:avLst/>
          </a:prstGeom>
        </p:spPr>
        <p:txBody>
          <a:bodyPr wrap="square">
            <a:spAutoFit/>
          </a:bodyPr>
          <a:lstStyle/>
          <a:p>
            <a:r>
              <a:rPr lang="en-US" sz="4000" b="1" dirty="0">
                <a:solidFill>
                  <a:schemeClr val="bg1">
                    <a:lumMod val="50000"/>
                  </a:schemeClr>
                </a:solidFill>
              </a:rPr>
              <a:t>Human body defence responses.</a:t>
            </a:r>
          </a:p>
          <a:p>
            <a:r>
              <a:rPr lang="en-US" sz="4000" b="1" dirty="0">
                <a:solidFill>
                  <a:schemeClr val="bg1">
                    <a:lumMod val="50000"/>
                  </a:schemeClr>
                </a:solidFill>
              </a:rPr>
              <a:t>Part 3 (5.12- 5.19B)</a:t>
            </a:r>
          </a:p>
        </p:txBody>
      </p:sp>
      <p:sp>
        <p:nvSpPr>
          <p:cNvPr id="9" name="Rectangle 8"/>
          <p:cNvSpPr/>
          <p:nvPr/>
        </p:nvSpPr>
        <p:spPr>
          <a:xfrm>
            <a:off x="-324544" y="4293096"/>
            <a:ext cx="5040560" cy="1615827"/>
          </a:xfrm>
          <a:prstGeom prst="rect">
            <a:avLst/>
          </a:prstGeom>
        </p:spPr>
        <p:txBody>
          <a:bodyPr wrap="square">
            <a:spAutoFit/>
          </a:bodyPr>
          <a:lstStyle/>
          <a:p>
            <a:pPr marL="685800" lvl="1" indent="-342900">
              <a:lnSpc>
                <a:spcPct val="110000"/>
              </a:lnSpc>
              <a:buFont typeface="Arial" charset="0"/>
              <a:buChar char="•"/>
            </a:pPr>
            <a:r>
              <a:rPr lang="en-US" b="1" dirty="0">
                <a:solidFill>
                  <a:schemeClr val="bg1">
                    <a:lumMod val="50000"/>
                  </a:schemeClr>
                </a:solidFill>
              </a:rPr>
              <a:t>Physical barriers and chemical </a:t>
            </a:r>
            <a:r>
              <a:rPr lang="en-US" b="1" dirty="0" err="1">
                <a:solidFill>
                  <a:schemeClr val="bg1">
                    <a:lumMod val="50000"/>
                  </a:schemeClr>
                </a:solidFill>
              </a:rPr>
              <a:t>defences</a:t>
            </a:r>
            <a:endParaRPr lang="en-US" b="1" dirty="0">
              <a:solidFill>
                <a:schemeClr val="bg1">
                  <a:lumMod val="50000"/>
                </a:schemeClr>
              </a:solidFill>
            </a:endParaRPr>
          </a:p>
          <a:p>
            <a:pPr marL="685800" lvl="1" indent="-342900">
              <a:lnSpc>
                <a:spcPct val="110000"/>
              </a:lnSpc>
              <a:buFont typeface="Arial" charset="0"/>
              <a:buChar char="•"/>
            </a:pPr>
            <a:r>
              <a:rPr lang="en-US" b="1" dirty="0">
                <a:solidFill>
                  <a:schemeClr val="bg1">
                    <a:lumMod val="50000"/>
                  </a:schemeClr>
                </a:solidFill>
              </a:rPr>
              <a:t>Role of the specific immune system</a:t>
            </a:r>
          </a:p>
          <a:p>
            <a:pPr marL="685800" lvl="1" indent="-342900">
              <a:lnSpc>
                <a:spcPct val="110000"/>
              </a:lnSpc>
              <a:buFont typeface="Arial" charset="0"/>
              <a:buChar char="•"/>
            </a:pPr>
            <a:r>
              <a:rPr lang="en-US" b="1" dirty="0">
                <a:solidFill>
                  <a:schemeClr val="bg1">
                    <a:lumMod val="50000"/>
                  </a:schemeClr>
                </a:solidFill>
              </a:rPr>
              <a:t>Immunisation</a:t>
            </a:r>
          </a:p>
          <a:p>
            <a:pPr marL="685800" lvl="1" indent="-342900">
              <a:lnSpc>
                <a:spcPct val="110000"/>
              </a:lnSpc>
              <a:buFont typeface="Arial" charset="0"/>
              <a:buChar char="•"/>
            </a:pPr>
            <a:r>
              <a:rPr lang="en-US" b="1" dirty="0">
                <a:solidFill>
                  <a:schemeClr val="bg1">
                    <a:lumMod val="50000"/>
                  </a:schemeClr>
                </a:solidFill>
              </a:rPr>
              <a:t>Antibiotics </a:t>
            </a:r>
          </a:p>
          <a:p>
            <a:pPr marL="685800" lvl="1" indent="-342900">
              <a:lnSpc>
                <a:spcPct val="110000"/>
              </a:lnSpc>
              <a:buFont typeface="Arial" charset="0"/>
              <a:buChar char="•"/>
            </a:pPr>
            <a:r>
              <a:rPr lang="en-US" b="1" dirty="0">
                <a:solidFill>
                  <a:schemeClr val="bg1">
                    <a:lumMod val="50000"/>
                  </a:schemeClr>
                </a:solidFill>
              </a:rPr>
              <a:t>Culturing microorganisms</a:t>
            </a:r>
            <a:endParaRPr lang="en-GB" b="1" dirty="0">
              <a:solidFill>
                <a:schemeClr val="bg1">
                  <a:lumMod val="50000"/>
                </a:schemeClr>
              </a:solidFill>
            </a:endParaRPr>
          </a:p>
        </p:txBody>
      </p:sp>
    </p:spTree>
    <p:extLst>
      <p:ext uri="{BB962C8B-B14F-4D97-AF65-F5344CB8AC3E}">
        <p14:creationId xmlns:p14="http://schemas.microsoft.com/office/powerpoint/2010/main" val="587479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 Human body defences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65683"/>
            <a:ext cx="8915400" cy="7155805"/>
          </a:xfrm>
          <a:prstGeom prst="rect">
            <a:avLst/>
          </a:prstGeom>
          <a:noFill/>
        </p:spPr>
        <p:txBody>
          <a:bodyPr wrap="square" rtlCol="0">
            <a:spAutoFit/>
          </a:bodyPr>
          <a:lstStyle/>
          <a:p>
            <a:pPr marL="457200" indent="-457200">
              <a:lnSpc>
                <a:spcPct val="150000"/>
              </a:lnSpc>
              <a:buAutoNum type="arabicPeriod"/>
            </a:pPr>
            <a:r>
              <a:rPr lang="en-GB" sz="2000" dirty="0"/>
              <a:t>Name three physical barriers of the human body which protect the body from pathogens. 	</a:t>
            </a:r>
          </a:p>
          <a:p>
            <a:pPr marL="457200" indent="-457200">
              <a:lnSpc>
                <a:spcPct val="150000"/>
              </a:lnSpc>
            </a:pPr>
            <a:r>
              <a:rPr lang="en-GB" sz="2000" b="1" dirty="0">
                <a:solidFill>
                  <a:srgbClr val="00B050"/>
                </a:solidFill>
              </a:rPr>
              <a:t>	Skin</a:t>
            </a:r>
          </a:p>
          <a:p>
            <a:pPr marL="457200" indent="-457200">
              <a:lnSpc>
                <a:spcPct val="150000"/>
              </a:lnSpc>
            </a:pPr>
            <a:r>
              <a:rPr lang="en-GB" sz="2000" b="1" dirty="0">
                <a:solidFill>
                  <a:srgbClr val="00B050"/>
                </a:solidFill>
              </a:rPr>
              <a:t>	Mucus</a:t>
            </a:r>
          </a:p>
          <a:p>
            <a:pPr marL="457200" indent="-457200">
              <a:lnSpc>
                <a:spcPct val="150000"/>
              </a:lnSpc>
            </a:pPr>
            <a:r>
              <a:rPr lang="en-GB" sz="2000" b="1" dirty="0">
                <a:solidFill>
                  <a:srgbClr val="00B050"/>
                </a:solidFill>
              </a:rPr>
              <a:t>	Cilia</a:t>
            </a:r>
          </a:p>
          <a:p>
            <a:pPr marL="457200" indent="-457200">
              <a:lnSpc>
                <a:spcPct val="150000"/>
              </a:lnSpc>
              <a:buAutoNum type="arabicPeriod" startAt="2"/>
            </a:pPr>
            <a:r>
              <a:rPr lang="en-GB" sz="2000" dirty="0"/>
              <a:t>What is lysozyme? </a:t>
            </a:r>
            <a:r>
              <a:rPr lang="en-GB" sz="2000" b="1" dirty="0">
                <a:solidFill>
                  <a:srgbClr val="00B050"/>
                </a:solidFill>
              </a:rPr>
              <a:t>An enzyme secreted in tears which destroys pathogens.</a:t>
            </a:r>
          </a:p>
          <a:p>
            <a:pPr marL="457200" indent="-457200">
              <a:lnSpc>
                <a:spcPct val="150000"/>
              </a:lnSpc>
              <a:buAutoNum type="arabicPeriod" startAt="2"/>
            </a:pPr>
            <a:r>
              <a:rPr lang="en-GB" sz="2000" dirty="0"/>
              <a:t>Name the chemical found in the stomach which acts as a chemical defence against pathogens. </a:t>
            </a:r>
            <a:r>
              <a:rPr lang="en-GB" sz="2000" b="1" dirty="0">
                <a:solidFill>
                  <a:srgbClr val="00B050"/>
                </a:solidFill>
              </a:rPr>
              <a:t>Hydrochloric acid.</a:t>
            </a:r>
          </a:p>
          <a:p>
            <a:pPr marL="457200" indent="-457200">
              <a:lnSpc>
                <a:spcPct val="150000"/>
              </a:lnSpc>
              <a:buAutoNum type="arabicPeriod" startAt="4"/>
            </a:pPr>
            <a:r>
              <a:rPr lang="en-GB" sz="2000" dirty="0"/>
              <a:t>What is an antigen? </a:t>
            </a:r>
            <a:r>
              <a:rPr lang="en-GB" sz="2000" b="1" dirty="0">
                <a:solidFill>
                  <a:srgbClr val="00B050"/>
                </a:solidFill>
              </a:rPr>
              <a:t>An antigen is a substance which stimulates  the production of antibodies. </a:t>
            </a:r>
            <a:endParaRPr lang="en-GB" sz="2000" dirty="0"/>
          </a:p>
          <a:p>
            <a:pPr marL="457200" indent="-457200">
              <a:lnSpc>
                <a:spcPct val="150000"/>
              </a:lnSpc>
              <a:buAutoNum type="arabicPeriod" startAt="4"/>
            </a:pPr>
            <a:r>
              <a:rPr lang="en-GB" sz="2000" dirty="0"/>
              <a:t>What is an antibody? </a:t>
            </a:r>
            <a:r>
              <a:rPr lang="en-GB" sz="2000" b="1" dirty="0">
                <a:solidFill>
                  <a:srgbClr val="00B050"/>
                </a:solidFill>
              </a:rPr>
              <a:t>A protein which is produced in response to an antigen which it then neutralises.</a:t>
            </a:r>
          </a:p>
          <a:p>
            <a:pPr marL="457200" indent="-457200">
              <a:lnSpc>
                <a:spcPct val="150000"/>
              </a:lnSpc>
            </a:pPr>
            <a:endParaRPr lang="en-GB" sz="2400" dirty="0"/>
          </a:p>
          <a:p>
            <a:pPr marL="457200" indent="-457200">
              <a:lnSpc>
                <a:spcPct val="150000"/>
              </a:lnSpc>
            </a:pPr>
            <a:endParaRPr lang="en-GB" dirty="0"/>
          </a:p>
          <a:p>
            <a:pPr marL="457200" indent="-457200">
              <a:lnSpc>
                <a:spcPct val="150000"/>
              </a:lnSpc>
            </a:pPr>
            <a:endParaRPr lang="en-GB" sz="2400" dirty="0"/>
          </a:p>
        </p:txBody>
      </p:sp>
    </p:spTree>
    <p:extLst>
      <p:ext uri="{BB962C8B-B14F-4D97-AF65-F5344CB8AC3E}">
        <p14:creationId xmlns:p14="http://schemas.microsoft.com/office/powerpoint/2010/main" val="2096530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1520" y="764704"/>
            <a:ext cx="8712968" cy="3600986"/>
          </a:xfrm>
          <a:prstGeom prst="rect">
            <a:avLst/>
          </a:prstGeom>
          <a:solidFill>
            <a:schemeClr val="accent6">
              <a:lumMod val="40000"/>
              <a:lumOff val="60000"/>
            </a:schemeClr>
          </a:solidFill>
          <a:ln>
            <a:solidFill>
              <a:schemeClr val="accent6">
                <a:lumMod val="75000"/>
              </a:schemeClr>
            </a:solidFill>
          </a:ln>
          <a:effectLst>
            <a:outerShdw blurRad="50800" dist="38100" dir="5400000" algn="t" rotWithShape="0">
              <a:prstClr val="black">
                <a:alpha val="40000"/>
              </a:prstClr>
            </a:outerShdw>
          </a:effectLst>
        </p:spPr>
        <p:txBody>
          <a:bodyPr wrap="square" rtlCol="0">
            <a:spAutoFit/>
          </a:bodyPr>
          <a:lstStyle/>
          <a:p>
            <a:pPr algn="ctr"/>
            <a:r>
              <a:rPr lang="en-GB" sz="2400" b="1" dirty="0">
                <a:solidFill>
                  <a:schemeClr val="accent6">
                    <a:lumMod val="75000"/>
                  </a:schemeClr>
                </a:solidFill>
              </a:rPr>
              <a:t>Pathogens </a:t>
            </a:r>
            <a:r>
              <a:rPr lang="en-GB" sz="2400" dirty="0"/>
              <a:t>are </a:t>
            </a:r>
            <a:r>
              <a:rPr lang="en-GB" sz="2400" b="1" dirty="0"/>
              <a:t>micro organisms </a:t>
            </a:r>
            <a:r>
              <a:rPr lang="en-GB" sz="2400" dirty="0"/>
              <a:t>that cause </a:t>
            </a:r>
            <a:r>
              <a:rPr lang="en-GB" sz="2400" b="1" dirty="0">
                <a:solidFill>
                  <a:schemeClr val="accent6">
                    <a:lumMod val="75000"/>
                  </a:schemeClr>
                </a:solidFill>
              </a:rPr>
              <a:t>infectious disease.</a:t>
            </a:r>
          </a:p>
          <a:p>
            <a:pPr algn="ctr"/>
            <a:endParaRPr lang="en-GB" sz="1200" dirty="0"/>
          </a:p>
          <a:p>
            <a:pPr algn="ctr"/>
            <a:r>
              <a:rPr lang="en-GB" sz="2400" dirty="0"/>
              <a:t>Pathogens may </a:t>
            </a:r>
            <a:r>
              <a:rPr lang="en-GB" sz="2400" b="1" dirty="0"/>
              <a:t>infect </a:t>
            </a:r>
            <a:r>
              <a:rPr lang="en-GB" sz="2400" b="1" dirty="0">
                <a:solidFill>
                  <a:schemeClr val="accent6">
                    <a:lumMod val="75000"/>
                  </a:schemeClr>
                </a:solidFill>
              </a:rPr>
              <a:t>plants or animals </a:t>
            </a:r>
            <a:r>
              <a:rPr lang="en-GB" sz="2400" dirty="0"/>
              <a:t>and can be </a:t>
            </a:r>
            <a:r>
              <a:rPr lang="en-GB" sz="2400" b="1" dirty="0">
                <a:solidFill>
                  <a:schemeClr val="accent6">
                    <a:lumMod val="75000"/>
                  </a:schemeClr>
                </a:solidFill>
              </a:rPr>
              <a:t>spread </a:t>
            </a:r>
            <a:r>
              <a:rPr lang="en-GB" sz="2400" dirty="0"/>
              <a:t>by</a:t>
            </a:r>
            <a:r>
              <a:rPr lang="en-GB" sz="2400" b="1" dirty="0">
                <a:solidFill>
                  <a:schemeClr val="accent6">
                    <a:lumMod val="75000"/>
                  </a:schemeClr>
                </a:solidFill>
              </a:rPr>
              <a:t> </a:t>
            </a:r>
          </a:p>
          <a:p>
            <a:pPr algn="ctr"/>
            <a:r>
              <a:rPr lang="en-GB" sz="2400" b="1" dirty="0">
                <a:solidFill>
                  <a:schemeClr val="accent6">
                    <a:lumMod val="75000"/>
                  </a:schemeClr>
                </a:solidFill>
              </a:rPr>
              <a:t>direct contact </a:t>
            </a:r>
            <a:r>
              <a:rPr lang="en-GB" sz="2400" dirty="0"/>
              <a:t>or</a:t>
            </a:r>
            <a:r>
              <a:rPr lang="en-GB" sz="2400" b="1" dirty="0">
                <a:solidFill>
                  <a:schemeClr val="accent6">
                    <a:lumMod val="75000"/>
                  </a:schemeClr>
                </a:solidFill>
              </a:rPr>
              <a:t> indirect contact. </a:t>
            </a:r>
            <a:r>
              <a:rPr lang="en-GB" sz="2400" dirty="0"/>
              <a:t>Indirect contact happens when microorganisms are </a:t>
            </a:r>
            <a:r>
              <a:rPr lang="en-GB" sz="2400" b="1" dirty="0">
                <a:solidFill>
                  <a:schemeClr val="accent6">
                    <a:lumMod val="75000"/>
                  </a:schemeClr>
                </a:solidFill>
              </a:rPr>
              <a:t>carried </a:t>
            </a:r>
            <a:r>
              <a:rPr lang="en-GB" sz="2400" dirty="0"/>
              <a:t>to the person by </a:t>
            </a:r>
            <a:r>
              <a:rPr lang="en-GB" sz="2400" b="1" dirty="0">
                <a:solidFill>
                  <a:schemeClr val="accent6">
                    <a:lumMod val="75000"/>
                  </a:schemeClr>
                </a:solidFill>
              </a:rPr>
              <a:t>water </a:t>
            </a:r>
            <a:r>
              <a:rPr lang="en-GB" sz="2400" dirty="0"/>
              <a:t>or</a:t>
            </a:r>
            <a:r>
              <a:rPr lang="en-GB" sz="2400" b="1" dirty="0">
                <a:solidFill>
                  <a:schemeClr val="accent6">
                    <a:lumMod val="75000"/>
                  </a:schemeClr>
                </a:solidFill>
              </a:rPr>
              <a:t> </a:t>
            </a:r>
            <a:r>
              <a:rPr lang="en-GB" sz="2400" dirty="0"/>
              <a:t>by</a:t>
            </a:r>
            <a:r>
              <a:rPr lang="en-GB" sz="2400" b="1" dirty="0">
                <a:solidFill>
                  <a:schemeClr val="accent6">
                    <a:lumMod val="75000"/>
                  </a:schemeClr>
                </a:solidFill>
              </a:rPr>
              <a:t> air </a:t>
            </a:r>
            <a:r>
              <a:rPr lang="en-GB" sz="2400" dirty="0"/>
              <a:t>or by </a:t>
            </a:r>
            <a:r>
              <a:rPr lang="en-GB" sz="2400" b="1" dirty="0">
                <a:solidFill>
                  <a:schemeClr val="accent6">
                    <a:lumMod val="75000"/>
                  </a:schemeClr>
                </a:solidFill>
              </a:rPr>
              <a:t>animal vectors.</a:t>
            </a:r>
          </a:p>
          <a:p>
            <a:pPr algn="ctr"/>
            <a:endParaRPr lang="en-GB" sz="1200" b="1" dirty="0">
              <a:solidFill>
                <a:schemeClr val="accent6">
                  <a:lumMod val="75000"/>
                </a:schemeClr>
              </a:solidFill>
            </a:endParaRPr>
          </a:p>
          <a:p>
            <a:pPr algn="ctr"/>
            <a:r>
              <a:rPr lang="en-GB" sz="2400" dirty="0"/>
              <a:t>Pathogens</a:t>
            </a:r>
            <a:r>
              <a:rPr lang="en-GB" sz="2400" dirty="0">
                <a:solidFill>
                  <a:schemeClr val="accent6">
                    <a:lumMod val="75000"/>
                  </a:schemeClr>
                </a:solidFill>
              </a:rPr>
              <a:t> </a:t>
            </a:r>
            <a:r>
              <a:rPr lang="en-GB" sz="2400" b="1" dirty="0">
                <a:solidFill>
                  <a:schemeClr val="accent6">
                    <a:lumMod val="75000"/>
                  </a:schemeClr>
                </a:solidFill>
              </a:rPr>
              <a:t>depend </a:t>
            </a:r>
            <a:r>
              <a:rPr lang="en-GB" sz="2400" dirty="0"/>
              <a:t>on the </a:t>
            </a:r>
            <a:r>
              <a:rPr lang="en-GB" sz="2400" b="1" dirty="0">
                <a:solidFill>
                  <a:schemeClr val="accent6">
                    <a:lumMod val="75000"/>
                  </a:schemeClr>
                </a:solidFill>
              </a:rPr>
              <a:t>host </a:t>
            </a:r>
            <a:r>
              <a:rPr lang="en-GB" sz="2400" dirty="0"/>
              <a:t>to provide the suitable </a:t>
            </a:r>
            <a:r>
              <a:rPr lang="en-GB" sz="2400" b="1" dirty="0">
                <a:solidFill>
                  <a:schemeClr val="accent6">
                    <a:lumMod val="75000"/>
                  </a:schemeClr>
                </a:solidFill>
              </a:rPr>
              <a:t>conditions and nutrients </a:t>
            </a:r>
            <a:r>
              <a:rPr lang="en-GB" sz="2400" dirty="0"/>
              <a:t>that they need to </a:t>
            </a:r>
            <a:r>
              <a:rPr lang="en-GB" sz="2400" b="1" dirty="0">
                <a:solidFill>
                  <a:schemeClr val="accent6">
                    <a:lumMod val="75000"/>
                  </a:schemeClr>
                </a:solidFill>
              </a:rPr>
              <a:t>grow and reproduce.</a:t>
            </a:r>
          </a:p>
          <a:p>
            <a:pPr algn="ctr"/>
            <a:endParaRPr lang="en-GB" sz="1200" dirty="0"/>
          </a:p>
          <a:p>
            <a:pPr algn="ctr"/>
            <a:r>
              <a:rPr lang="en-GB" sz="2400" dirty="0"/>
              <a:t>Pathogens can be </a:t>
            </a:r>
            <a:r>
              <a:rPr lang="en-GB" sz="2400" b="1" dirty="0">
                <a:solidFill>
                  <a:schemeClr val="accent6">
                    <a:lumMod val="75000"/>
                  </a:schemeClr>
                </a:solidFill>
              </a:rPr>
              <a:t>bacteria, viruses, fungi </a:t>
            </a:r>
            <a:r>
              <a:rPr lang="en-GB" sz="2400" dirty="0"/>
              <a:t>or</a:t>
            </a:r>
            <a:r>
              <a:rPr lang="en-GB" sz="2400" b="1" dirty="0"/>
              <a:t> </a:t>
            </a:r>
            <a:r>
              <a:rPr lang="en-GB" sz="2400" b="1" dirty="0">
                <a:solidFill>
                  <a:schemeClr val="accent6">
                    <a:lumMod val="75000"/>
                  </a:schemeClr>
                </a:solidFill>
              </a:rPr>
              <a:t>protists.</a:t>
            </a:r>
            <a:endParaRPr lang="en-GB" sz="1200" b="1" dirty="0">
              <a:solidFill>
                <a:schemeClr val="accent6">
                  <a:lumMod val="75000"/>
                </a:schemeClr>
              </a:solidFill>
            </a:endParaRPr>
          </a:p>
        </p:txBody>
      </p:sp>
      <p:sp>
        <p:nvSpPr>
          <p:cNvPr id="8" name="TextBox 7"/>
          <p:cNvSpPr txBox="1"/>
          <p:nvPr/>
        </p:nvSpPr>
        <p:spPr>
          <a:xfrm>
            <a:off x="250388" y="4353810"/>
            <a:ext cx="4464496" cy="255454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lIns="0" rIns="0" rtlCol="0" anchor="t" anchorCtr="1">
            <a:spAutoFit/>
          </a:bodyPr>
          <a:lstStyle/>
          <a:p>
            <a:pPr algn="ctr"/>
            <a:r>
              <a:rPr lang="en-US" sz="2400" b="1" dirty="0">
                <a:solidFill>
                  <a:schemeClr val="accent6">
                    <a:lumMod val="75000"/>
                  </a:schemeClr>
                </a:solidFill>
              </a:rPr>
              <a:t>Viral diseases</a:t>
            </a:r>
          </a:p>
          <a:p>
            <a:pPr>
              <a:buFont typeface="Arial" pitchFamily="34" charset="0"/>
              <a:buChar char="•"/>
            </a:pPr>
            <a:r>
              <a:rPr lang="en-US" sz="2400" b="1" dirty="0"/>
              <a:t> Viruses may reproduce </a:t>
            </a:r>
            <a:r>
              <a:rPr lang="en-US" sz="2400" b="1" dirty="0">
                <a:solidFill>
                  <a:schemeClr val="accent6">
                    <a:lumMod val="75000"/>
                  </a:schemeClr>
                </a:solidFill>
              </a:rPr>
              <a:t>rapidly</a:t>
            </a:r>
            <a:r>
              <a:rPr lang="en-US" sz="2400" b="1" dirty="0"/>
              <a:t> </a:t>
            </a:r>
          </a:p>
          <a:p>
            <a:endParaRPr lang="en-US" sz="2400" b="1" dirty="0"/>
          </a:p>
          <a:p>
            <a:pPr>
              <a:buFont typeface="Arial" pitchFamily="34" charset="0"/>
              <a:buChar char="•"/>
            </a:pPr>
            <a:r>
              <a:rPr lang="en-US" sz="2400" b="1" dirty="0"/>
              <a:t> Viruses live and reproduce </a:t>
            </a:r>
            <a:r>
              <a:rPr lang="en-US" sz="2400" b="1" dirty="0">
                <a:solidFill>
                  <a:schemeClr val="accent6">
                    <a:lumMod val="75000"/>
                  </a:schemeClr>
                </a:solidFill>
              </a:rPr>
              <a:t>inside</a:t>
            </a:r>
            <a:r>
              <a:rPr lang="en-US" sz="2400" b="1" dirty="0"/>
              <a:t> cells causing damage</a:t>
            </a:r>
          </a:p>
          <a:p>
            <a:pPr algn="ctr"/>
            <a:endParaRPr lang="en-US" sz="1000" dirty="0"/>
          </a:p>
          <a:p>
            <a:pPr algn="ctr"/>
            <a:endParaRPr lang="en-US" sz="2400" dirty="0"/>
          </a:p>
        </p:txBody>
      </p:sp>
      <p:sp>
        <p:nvSpPr>
          <p:cNvPr id="9" name="Rectangle 8"/>
          <p:cNvSpPr/>
          <p:nvPr/>
        </p:nvSpPr>
        <p:spPr>
          <a:xfrm>
            <a:off x="4788024" y="4329393"/>
            <a:ext cx="4176464" cy="260337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lIns="0" rIns="0" bIns="216000" anchor="t" anchorCtr="1">
            <a:spAutoFit/>
          </a:bodyPr>
          <a:lstStyle/>
          <a:p>
            <a:pPr algn="ctr"/>
            <a:r>
              <a:rPr lang="en-US" sz="2400" b="1" dirty="0">
                <a:solidFill>
                  <a:schemeClr val="accent6">
                    <a:lumMod val="75000"/>
                  </a:schemeClr>
                </a:solidFill>
              </a:rPr>
              <a:t>Bacterial diseases</a:t>
            </a:r>
          </a:p>
          <a:p>
            <a:pPr>
              <a:buFont typeface="Arial" pitchFamily="34" charset="0"/>
              <a:buChar char="•"/>
            </a:pPr>
            <a:r>
              <a:rPr lang="en-US" sz="2400" b="1" dirty="0"/>
              <a:t> Bacteria may reproduce </a:t>
            </a:r>
            <a:r>
              <a:rPr lang="en-US" sz="2400" b="1" dirty="0">
                <a:solidFill>
                  <a:schemeClr val="accent6">
                    <a:lumMod val="75000"/>
                  </a:schemeClr>
                </a:solidFill>
              </a:rPr>
              <a:t>rapidly</a:t>
            </a:r>
          </a:p>
          <a:p>
            <a:endParaRPr lang="en-US" sz="2400" b="1" dirty="0">
              <a:solidFill>
                <a:schemeClr val="accent6">
                  <a:lumMod val="75000"/>
                </a:schemeClr>
              </a:solidFill>
            </a:endParaRPr>
          </a:p>
          <a:p>
            <a:pPr>
              <a:buFont typeface="Arial" pitchFamily="34" charset="0"/>
              <a:buChar char="•"/>
            </a:pPr>
            <a:r>
              <a:rPr lang="en-US" sz="2400" b="1" dirty="0"/>
              <a:t> Bacteria may produce </a:t>
            </a:r>
            <a:r>
              <a:rPr lang="en-US" sz="2400" b="1" dirty="0">
                <a:solidFill>
                  <a:schemeClr val="accent6">
                    <a:lumMod val="75000"/>
                  </a:schemeClr>
                </a:solidFill>
              </a:rPr>
              <a:t>toxins</a:t>
            </a:r>
            <a:r>
              <a:rPr lang="en-US" sz="2400" b="1" dirty="0"/>
              <a:t> that damage tissues and make us </a:t>
            </a:r>
            <a:r>
              <a:rPr lang="en-US" sz="2400" b="1" dirty="0">
                <a:solidFill>
                  <a:schemeClr val="accent6">
                    <a:lumMod val="75000"/>
                  </a:schemeClr>
                </a:solidFill>
              </a:rPr>
              <a:t>feel ill</a:t>
            </a:r>
            <a:r>
              <a:rPr lang="en-US" sz="2400" b="1" dirty="0"/>
              <a:t> </a:t>
            </a:r>
          </a:p>
          <a:p>
            <a:endParaRPr lang="en-US" sz="700" b="1" dirty="0"/>
          </a:p>
        </p:txBody>
      </p:sp>
      <p:sp>
        <p:nvSpPr>
          <p:cNvPr id="6" name="Title 1"/>
          <p:cNvSpPr>
            <a:spLocks noGrp="1"/>
          </p:cNvSpPr>
          <p:nvPr>
            <p:ph type="ctrTitle"/>
          </p:nvPr>
        </p:nvSpPr>
        <p:spPr>
          <a:xfrm>
            <a:off x="251520" y="0"/>
            <a:ext cx="8892480" cy="657225"/>
          </a:xfrm>
        </p:spPr>
        <p:txBody>
          <a:bodyPr>
            <a:noAutofit/>
          </a:bodyPr>
          <a:lstStyle/>
          <a:p>
            <a:pPr marL="342900" lvl="1" algn="r" defTabSz="342900" rtl="0">
              <a:spcBef>
                <a:spcPct val="20000"/>
              </a:spcBef>
              <a:defRPr/>
            </a:pPr>
            <a:r>
              <a:rPr kumimoji="0" lang="en-US" sz="2000" b="1" i="0" u="none" strike="noStrike" kern="1200" cap="none" spc="0" normalizeH="0" baseline="0" noProof="0" dirty="0">
                <a:ln>
                  <a:noFill/>
                </a:ln>
                <a:solidFill>
                  <a:schemeClr val="accent6"/>
                </a:solidFill>
                <a:effectLst/>
                <a:uLnTx/>
                <a:uFillTx/>
                <a:latin typeface="Calibri"/>
                <a:ea typeface=""/>
                <a:cs typeface="News Gothic MT"/>
              </a:rPr>
              <a:t>Health, disease and</a:t>
            </a:r>
            <a:r>
              <a:rPr kumimoji="0" lang="en-US" sz="2000" b="1" i="0" u="none" strike="noStrike" kern="1200" cap="none" spc="0" normalizeH="0" noProof="0" dirty="0">
                <a:ln>
                  <a:noFill/>
                </a:ln>
                <a:solidFill>
                  <a:schemeClr val="accent6"/>
                </a:solidFill>
                <a:effectLst/>
                <a:uLnTx/>
                <a:uFillTx/>
                <a:latin typeface="Calibri"/>
                <a:ea typeface=""/>
                <a:cs typeface="News Gothic MT"/>
              </a:rPr>
              <a:t> the development of medicines part 1- </a:t>
            </a:r>
            <a:r>
              <a:rPr kumimoji="0" lang="en-US" b="1" i="0" u="none" strike="noStrike" kern="1200" cap="none" spc="0" normalizeH="0" noProof="0" dirty="0">
                <a:ln>
                  <a:noFill/>
                </a:ln>
                <a:solidFill>
                  <a:schemeClr val="accent6"/>
                </a:solidFill>
                <a:effectLst/>
                <a:uLnTx/>
                <a:uFillTx/>
                <a:latin typeface="Calibri"/>
                <a:ea typeface=""/>
                <a:cs typeface="News Gothic MT"/>
              </a:rPr>
              <a:t>Health and disease </a:t>
            </a:r>
            <a:endParaRPr kumimoji="0" lang="en-US" b="1" i="0" u="none" strike="noStrike" kern="1200" cap="none" spc="0" normalizeH="0" baseline="0" noProof="0" dirty="0">
              <a:ln>
                <a:noFill/>
              </a:ln>
              <a:solidFill>
                <a:schemeClr val="accent6"/>
              </a:solidFill>
              <a:effectLst/>
              <a:uLnTx/>
              <a:uFillTx/>
              <a:latin typeface="Calibri"/>
              <a:ea typeface=""/>
              <a:cs typeface="News Gothic MT"/>
            </a:endParaRPr>
          </a:p>
        </p:txBody>
      </p:sp>
    </p:spTree>
    <p:extLst>
      <p:ext uri="{BB962C8B-B14F-4D97-AF65-F5344CB8AC3E}">
        <p14:creationId xmlns:p14="http://schemas.microsoft.com/office/powerpoint/2010/main" val="1270480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 Human body defences – </a:t>
            </a:r>
            <a:r>
              <a:rPr lang="en-US" sz="2400" b="1" kern="1200" dirty="0">
                <a:solidFill>
                  <a:schemeClr val="tx1"/>
                </a:solidFill>
                <a:latin typeface="Calibri"/>
              </a:rPr>
              <a:t>A</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nswerIT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5" name="Rectangle 4"/>
          <p:cNvSpPr/>
          <p:nvPr/>
        </p:nvSpPr>
        <p:spPr>
          <a:xfrm>
            <a:off x="251520" y="908720"/>
            <a:ext cx="8568952" cy="5216813"/>
          </a:xfrm>
          <a:prstGeom prst="rect">
            <a:avLst/>
          </a:prstGeom>
        </p:spPr>
        <p:txBody>
          <a:bodyPr wrap="square">
            <a:spAutoFit/>
          </a:bodyPr>
          <a:lstStyle/>
          <a:p>
            <a:pPr marL="457200" indent="-457200">
              <a:lnSpc>
                <a:spcPct val="150000"/>
              </a:lnSpc>
              <a:buAutoNum type="arabicPeriod" startAt="6"/>
            </a:pPr>
            <a:r>
              <a:rPr lang="en-GB" dirty="0"/>
              <a:t>What does a memory lymphocyte do?</a:t>
            </a:r>
          </a:p>
          <a:p>
            <a:pPr marL="457200" indent="-457200">
              <a:lnSpc>
                <a:spcPct val="150000"/>
              </a:lnSpc>
            </a:pPr>
            <a:r>
              <a:rPr lang="en-GB" b="1" dirty="0">
                <a:solidFill>
                  <a:srgbClr val="00B050"/>
                </a:solidFill>
              </a:rPr>
              <a:t>	This type of white blood cell remain in the blood for a long time. These will rapidly trigger the production of antibodies if the body is re-infected.</a:t>
            </a:r>
          </a:p>
          <a:p>
            <a:pPr marL="457200" indent="-457200">
              <a:lnSpc>
                <a:spcPct val="150000"/>
              </a:lnSpc>
              <a:buAutoNum type="arabicPeriod" startAt="7"/>
            </a:pPr>
            <a:r>
              <a:rPr lang="en-GB" dirty="0"/>
              <a:t>What is meant by the secondary response to an antigen?</a:t>
            </a:r>
          </a:p>
          <a:p>
            <a:pPr marL="457200" indent="-457200">
              <a:lnSpc>
                <a:spcPct val="150000"/>
              </a:lnSpc>
            </a:pPr>
            <a:r>
              <a:rPr lang="en-GB" dirty="0"/>
              <a:t>	</a:t>
            </a:r>
            <a:r>
              <a:rPr lang="en-GB" b="1" dirty="0">
                <a:solidFill>
                  <a:srgbClr val="00B050"/>
                </a:solidFill>
              </a:rPr>
              <a:t>A secondary response occurs when a second exposure to the antigen triggers an immune response. Antibodies are made in a much shorter period of time meaning the body has a rapid response to the pathogen the second time around.</a:t>
            </a:r>
            <a:endParaRPr lang="en-GB" dirty="0"/>
          </a:p>
          <a:p>
            <a:pPr marL="457200" indent="-457200">
              <a:lnSpc>
                <a:spcPct val="150000"/>
              </a:lnSpc>
              <a:buAutoNum type="arabicPeriod" startAt="8"/>
            </a:pPr>
            <a:r>
              <a:rPr lang="en-GB" dirty="0"/>
              <a:t>What does a vaccine contain? </a:t>
            </a:r>
          </a:p>
          <a:p>
            <a:pPr marL="457200" indent="-457200">
              <a:lnSpc>
                <a:spcPct val="150000"/>
              </a:lnSpc>
            </a:pPr>
            <a:r>
              <a:rPr lang="en-GB" b="1" dirty="0">
                <a:solidFill>
                  <a:srgbClr val="00B050"/>
                </a:solidFill>
              </a:rPr>
              <a:t>	A weakened or dead form of the pathogen</a:t>
            </a:r>
          </a:p>
          <a:p>
            <a:r>
              <a:rPr lang="en-GB" dirty="0"/>
              <a:t>9.     Which type of pathogen would doctors treat with antibiotics?</a:t>
            </a:r>
          </a:p>
          <a:p>
            <a:r>
              <a:rPr lang="en-GB" b="1" dirty="0"/>
              <a:t>        </a:t>
            </a:r>
            <a:r>
              <a:rPr lang="en-GB" b="1" dirty="0">
                <a:solidFill>
                  <a:srgbClr val="00B050"/>
                </a:solidFill>
              </a:rPr>
              <a:t> Bacteria</a:t>
            </a:r>
            <a:endParaRPr lang="en-GB" b="1" dirty="0"/>
          </a:p>
          <a:p>
            <a:pPr marL="457200" indent="-457200">
              <a:lnSpc>
                <a:spcPct val="150000"/>
              </a:lnSpc>
              <a:buAutoNum type="arabicPeriod" startAt="8"/>
            </a:pPr>
            <a:endParaRPr lang="en-GB" b="1" dirty="0">
              <a:solidFill>
                <a:srgbClr val="00B050"/>
              </a:solidFill>
            </a:endParaRPr>
          </a:p>
          <a:p>
            <a:pPr marL="457200" indent="-457200">
              <a:lnSpc>
                <a:spcPct val="150000"/>
              </a:lnSpc>
            </a:pPr>
            <a:endParaRPr lang="en-GB" b="1" dirty="0">
              <a:solidFill>
                <a:srgbClr val="00B050"/>
              </a:solidFill>
            </a:endParaRPr>
          </a:p>
        </p:txBody>
      </p:sp>
    </p:spTree>
    <p:extLst>
      <p:ext uri="{BB962C8B-B14F-4D97-AF65-F5344CB8AC3E}">
        <p14:creationId xmlns:p14="http://schemas.microsoft.com/office/powerpoint/2010/main" val="2096530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Human body defences – </a:t>
            </a:r>
            <a:r>
              <a:rPr lang="en-US" sz="2400" b="1" kern="1200" dirty="0">
                <a:solidFill>
                  <a:schemeClr val="tx1"/>
                </a:solidFill>
                <a:latin typeface="Calibri"/>
              </a:rPr>
              <a:t>A</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nswerIT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1061829"/>
          </a:xfrm>
          <a:prstGeom prst="rect">
            <a:avLst/>
          </a:prstGeom>
          <a:noFill/>
        </p:spPr>
        <p:txBody>
          <a:bodyPr wrap="square" rtlCol="0">
            <a:spAutoFit/>
          </a:bodyPr>
          <a:lstStyle/>
          <a:p>
            <a:pPr marL="457200" indent="-457200">
              <a:lnSpc>
                <a:spcPct val="150000"/>
              </a:lnSpc>
            </a:pPr>
            <a:endParaRPr lang="en-GB" dirty="0"/>
          </a:p>
          <a:p>
            <a:pPr marL="457200" indent="-457200">
              <a:lnSpc>
                <a:spcPct val="150000"/>
              </a:lnSpc>
            </a:pPr>
            <a:endParaRPr lang="en-GB" sz="2400" dirty="0"/>
          </a:p>
        </p:txBody>
      </p:sp>
      <p:sp>
        <p:nvSpPr>
          <p:cNvPr id="5" name="TextBox 4"/>
          <p:cNvSpPr txBox="1"/>
          <p:nvPr/>
        </p:nvSpPr>
        <p:spPr>
          <a:xfrm>
            <a:off x="179512" y="764704"/>
            <a:ext cx="8640960" cy="5232202"/>
          </a:xfrm>
          <a:prstGeom prst="rect">
            <a:avLst/>
          </a:prstGeom>
          <a:noFill/>
        </p:spPr>
        <p:txBody>
          <a:bodyPr wrap="square" rtlCol="0">
            <a:spAutoFit/>
          </a:bodyPr>
          <a:lstStyle/>
          <a:p>
            <a:r>
              <a:rPr lang="en-GB" b="1" u="sng" dirty="0"/>
              <a:t>Biology only</a:t>
            </a:r>
          </a:p>
          <a:p>
            <a:endParaRPr lang="en-GB" dirty="0"/>
          </a:p>
          <a:p>
            <a:pPr marL="342900" indent="-342900">
              <a:buAutoNum type="arabicPeriod" startAt="10"/>
            </a:pPr>
            <a:r>
              <a:rPr lang="en-GB" dirty="0"/>
              <a:t>What does the term herd immunity mean? </a:t>
            </a:r>
            <a:r>
              <a:rPr lang="en-GB" b="1" dirty="0">
                <a:solidFill>
                  <a:srgbClr val="00B050"/>
                </a:solidFill>
              </a:rPr>
              <a:t>Herd immunity is an indirect protection from communicable diseases which occurs when a large percentage of the population has become immune to the disease through vaccination.</a:t>
            </a:r>
          </a:p>
          <a:p>
            <a:pPr marL="342900" indent="-342900"/>
            <a:endParaRPr lang="en-GB" dirty="0"/>
          </a:p>
          <a:p>
            <a:pPr marL="342900" indent="-342900"/>
            <a:r>
              <a:rPr lang="en-GB" dirty="0"/>
              <a:t>11.	What does aseptic mean? </a:t>
            </a:r>
          </a:p>
          <a:p>
            <a:pPr marL="342900" indent="-342900"/>
            <a:r>
              <a:rPr lang="en-GB" dirty="0"/>
              <a:t>	</a:t>
            </a:r>
            <a:r>
              <a:rPr lang="en-GB" b="1" dirty="0">
                <a:solidFill>
                  <a:srgbClr val="00B050"/>
                </a:solidFill>
              </a:rPr>
              <a:t>Sterile</a:t>
            </a:r>
          </a:p>
          <a:p>
            <a:pPr marL="342900" indent="-342900"/>
            <a:endParaRPr lang="en-GB" dirty="0"/>
          </a:p>
          <a:p>
            <a:pPr marL="342900" indent="-342900"/>
            <a:r>
              <a:rPr lang="en-GB" dirty="0"/>
              <a:t>12. What does an autoclave do? </a:t>
            </a:r>
            <a:r>
              <a:rPr lang="en-GB" b="1" dirty="0">
                <a:solidFill>
                  <a:srgbClr val="00B050"/>
                </a:solidFill>
              </a:rPr>
              <a:t>Sterilises equipment or substances using steam and high pressure.</a:t>
            </a:r>
          </a:p>
          <a:p>
            <a:pPr marL="342900" indent="-342900"/>
            <a:endParaRPr lang="en-GB" dirty="0"/>
          </a:p>
          <a:p>
            <a:pPr marL="342900" indent="-342900"/>
            <a:r>
              <a:rPr lang="en-GB" dirty="0"/>
              <a:t>13. Why should Petri dishes and culture vials be kept covered? </a:t>
            </a:r>
            <a:r>
              <a:rPr lang="en-GB" b="1" dirty="0">
                <a:solidFill>
                  <a:srgbClr val="00B050"/>
                </a:solidFill>
              </a:rPr>
              <a:t>To reduce the chance of contamination of the culture medium from the air.</a:t>
            </a:r>
          </a:p>
          <a:p>
            <a:pPr marL="342900" indent="-342900"/>
            <a:endParaRPr lang="en-GB" dirty="0"/>
          </a:p>
          <a:p>
            <a:pPr marL="342900" indent="-342900"/>
            <a:r>
              <a:rPr lang="en-GB" dirty="0"/>
              <a:t>14. What formula is used to calculate the cross sectional area of a bacterial culture? </a:t>
            </a:r>
          </a:p>
          <a:p>
            <a:pPr marL="342900" indent="-342900"/>
            <a:r>
              <a:rPr lang="en-GB" dirty="0"/>
              <a:t>	</a:t>
            </a:r>
            <a:r>
              <a:rPr lang="el-GR" sz="2800" dirty="0">
                <a:solidFill>
                  <a:srgbClr val="00B050"/>
                </a:solidFill>
                <a:latin typeface="Arial"/>
                <a:cs typeface="Arial"/>
              </a:rPr>
              <a:t>π</a:t>
            </a:r>
            <a:r>
              <a:rPr lang="en-GB" sz="2000" dirty="0">
                <a:solidFill>
                  <a:srgbClr val="00B050"/>
                </a:solidFill>
                <a:latin typeface="Arial"/>
                <a:cs typeface="Arial"/>
              </a:rPr>
              <a:t>r</a:t>
            </a:r>
            <a:r>
              <a:rPr lang="en-GB" sz="2000" baseline="30000" dirty="0">
                <a:solidFill>
                  <a:srgbClr val="00B050"/>
                </a:solidFill>
                <a:latin typeface="Arial"/>
                <a:cs typeface="Arial"/>
              </a:rPr>
              <a:t>2</a:t>
            </a:r>
            <a:endParaRPr lang="en-GB" sz="2800" dirty="0">
              <a:solidFill>
                <a:srgbClr val="00B050"/>
              </a:solidFill>
            </a:endParaRPr>
          </a:p>
          <a:p>
            <a:pPr marL="342900" indent="-342900"/>
            <a:endParaRPr lang="en-GB" dirty="0"/>
          </a:p>
        </p:txBody>
      </p:sp>
    </p:spTree>
    <p:extLst>
      <p:ext uri="{BB962C8B-B14F-4D97-AF65-F5344CB8AC3E}">
        <p14:creationId xmlns:p14="http://schemas.microsoft.com/office/powerpoint/2010/main" val="2096530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476672"/>
            <a:ext cx="5652120" cy="5847755"/>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endParaRPr lang="en-GB" sz="1200" dirty="0"/>
          </a:p>
          <a:p>
            <a:r>
              <a:rPr lang="en-US" sz="3200" b="1" dirty="0">
                <a:solidFill>
                  <a:schemeClr val="bg1">
                    <a:lumMod val="50000"/>
                  </a:schemeClr>
                </a:solidFill>
              </a:rPr>
              <a:t>Development of new</a:t>
            </a:r>
          </a:p>
          <a:p>
            <a:r>
              <a:rPr lang="en-US" sz="3200" b="1" dirty="0">
                <a:solidFill>
                  <a:schemeClr val="bg1">
                    <a:lumMod val="50000"/>
                  </a:schemeClr>
                </a:solidFill>
              </a:rPr>
              <a:t>medicines</a:t>
            </a:r>
          </a:p>
          <a:p>
            <a:r>
              <a:rPr lang="en-US" sz="3200" b="1" dirty="0">
                <a:solidFill>
                  <a:schemeClr val="bg1">
                    <a:lumMod val="50000"/>
                  </a:schemeClr>
                </a:solidFill>
              </a:rPr>
              <a:t>Part 4 </a:t>
            </a:r>
            <a:r>
              <a:rPr lang="en-US" sz="2400" b="1" dirty="0">
                <a:solidFill>
                  <a:schemeClr val="bg1">
                    <a:lumMod val="50000"/>
                  </a:schemeClr>
                </a:solidFill>
              </a:rPr>
              <a:t>(5.20 - 5.22B)</a:t>
            </a:r>
          </a:p>
          <a:p>
            <a:pPr>
              <a:buFont typeface="Arial" pitchFamily="34" charset="0"/>
              <a:buChar char="•"/>
            </a:pPr>
            <a:r>
              <a:rPr lang="en-US" sz="2400" b="1" dirty="0">
                <a:solidFill>
                  <a:schemeClr val="bg1">
                    <a:lumMod val="50000"/>
                  </a:schemeClr>
                </a:solidFill>
              </a:rPr>
              <a:t> Process of developing </a:t>
            </a:r>
          </a:p>
          <a:p>
            <a:r>
              <a:rPr lang="en-US" sz="2400" b="1" dirty="0">
                <a:solidFill>
                  <a:schemeClr val="bg1">
                    <a:lumMod val="50000"/>
                  </a:schemeClr>
                </a:solidFill>
              </a:rPr>
              <a:t>  new medicines</a:t>
            </a:r>
          </a:p>
          <a:p>
            <a:pPr>
              <a:buFont typeface="Arial" pitchFamily="34" charset="0"/>
              <a:buChar char="•"/>
            </a:pPr>
            <a:r>
              <a:rPr lang="en-US" sz="2400" b="1" dirty="0">
                <a:solidFill>
                  <a:schemeClr val="bg1">
                    <a:lumMod val="50000"/>
                  </a:schemeClr>
                </a:solidFill>
              </a:rPr>
              <a:t> Monoclonal antibodies (biology HT)</a:t>
            </a:r>
          </a:p>
          <a:p>
            <a:endParaRPr lang="en-US" sz="2400" b="1" dirty="0">
              <a:solidFill>
                <a:schemeClr val="bg1">
                  <a:lumMod val="50000"/>
                </a:schemeClr>
              </a:solidFill>
            </a:endParaRPr>
          </a:p>
          <a:p>
            <a:r>
              <a:rPr lang="en-US" sz="2600" dirty="0">
                <a:solidFill>
                  <a:schemeClr val="bg1">
                    <a:lumMod val="50000"/>
                  </a:schemeClr>
                </a:solidFill>
              </a:rPr>
              <a:t> </a:t>
            </a: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3434083" y="0"/>
            <a:ext cx="6322493" cy="6525344"/>
          </a:xfrm>
          <a:prstGeom prst="rect">
            <a:avLst/>
          </a:prstGeom>
        </p:spPr>
      </p:pic>
    </p:spTree>
    <p:extLst>
      <p:ext uri="{BB962C8B-B14F-4D97-AF65-F5344CB8AC3E}">
        <p14:creationId xmlns:p14="http://schemas.microsoft.com/office/powerpoint/2010/main" val="1386293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764704"/>
            <a:ext cx="4176464" cy="2677656"/>
          </a:xfrm>
          <a:prstGeom prst="rect">
            <a:avLst/>
          </a:prstGeom>
          <a:noFill/>
        </p:spPr>
        <p:txBody>
          <a:bodyPr wrap="square" rtlCol="0">
            <a:spAutoFit/>
          </a:bodyPr>
          <a:lstStyle/>
          <a:p>
            <a:r>
              <a:rPr lang="en-GB" sz="2400" dirty="0"/>
              <a:t>The initial chemical used to make a drug may have been </a:t>
            </a:r>
            <a:r>
              <a:rPr lang="en-GB" sz="2400" b="1" dirty="0">
                <a:solidFill>
                  <a:schemeClr val="accent6">
                    <a:lumMod val="75000"/>
                  </a:schemeClr>
                </a:solidFill>
              </a:rPr>
              <a:t>discovered</a:t>
            </a:r>
            <a:r>
              <a:rPr lang="en-GB" sz="2400" dirty="0"/>
              <a:t> from a plant. Most new drugs are </a:t>
            </a:r>
            <a:r>
              <a:rPr lang="en-GB" sz="2400" b="1" dirty="0">
                <a:solidFill>
                  <a:schemeClr val="accent6">
                    <a:lumMod val="75000"/>
                  </a:schemeClr>
                </a:solidFill>
              </a:rPr>
              <a:t>developed</a:t>
            </a:r>
            <a:r>
              <a:rPr lang="en-GB" sz="2400" dirty="0">
                <a:solidFill>
                  <a:schemeClr val="accent6">
                    <a:lumMod val="75000"/>
                  </a:schemeClr>
                </a:solidFill>
              </a:rPr>
              <a:t> </a:t>
            </a:r>
            <a:r>
              <a:rPr lang="en-GB" sz="2400" dirty="0"/>
              <a:t>and </a:t>
            </a:r>
            <a:r>
              <a:rPr lang="en-GB" sz="2400" b="1" dirty="0">
                <a:solidFill>
                  <a:schemeClr val="accent6">
                    <a:lumMod val="75000"/>
                  </a:schemeClr>
                </a:solidFill>
              </a:rPr>
              <a:t>synthesised (made) </a:t>
            </a:r>
            <a:r>
              <a:rPr lang="en-GB" sz="2400" dirty="0"/>
              <a:t>in a laboratory by chemists in the pharmaceutical industry. </a:t>
            </a:r>
          </a:p>
        </p:txBody>
      </p:sp>
      <p:pic>
        <p:nvPicPr>
          <p:cNvPr id="5" name="Picture 4" descr="ThinkstockPhotos-478301840 medical research.jpg"/>
          <p:cNvPicPr>
            <a:picLocks noChangeAspect="1"/>
          </p:cNvPicPr>
          <p:nvPr/>
        </p:nvPicPr>
        <p:blipFill>
          <a:blip r:embed="rId3" cstate="print"/>
          <a:stretch>
            <a:fillRect/>
          </a:stretch>
        </p:blipFill>
        <p:spPr>
          <a:xfrm>
            <a:off x="4788024" y="764704"/>
            <a:ext cx="3744416" cy="2616059"/>
          </a:xfrm>
          <a:prstGeom prst="rect">
            <a:avLst/>
          </a:prstGeom>
        </p:spPr>
      </p:pic>
      <p:sp>
        <p:nvSpPr>
          <p:cNvPr id="6" name="TextBox 5"/>
          <p:cNvSpPr txBox="1"/>
          <p:nvPr/>
        </p:nvSpPr>
        <p:spPr>
          <a:xfrm>
            <a:off x="467544" y="3429000"/>
            <a:ext cx="3888432" cy="3046988"/>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wrap="square" rtlCol="0">
            <a:spAutoFit/>
          </a:bodyPr>
          <a:lstStyle/>
          <a:p>
            <a:pPr algn="ctr"/>
            <a:r>
              <a:rPr lang="en-GB" sz="2400" dirty="0"/>
              <a:t>New drugs must be tested and trialled to check:</a:t>
            </a:r>
          </a:p>
          <a:p>
            <a:pPr marL="457200" indent="-457200">
              <a:buFont typeface="Wingdings" pitchFamily="2" charset="2"/>
              <a:buChar char="ü"/>
            </a:pPr>
            <a:r>
              <a:rPr lang="en-GB" sz="2400" b="1" dirty="0"/>
              <a:t>Efficacy</a:t>
            </a:r>
            <a:r>
              <a:rPr lang="en-GB" sz="2400" dirty="0"/>
              <a:t> - that the drugs work </a:t>
            </a:r>
          </a:p>
          <a:p>
            <a:pPr marL="457200" indent="-457200">
              <a:buFont typeface="Wingdings" pitchFamily="2" charset="2"/>
              <a:buChar char="ü"/>
            </a:pPr>
            <a:r>
              <a:rPr lang="en-GB" sz="2400" b="1" dirty="0"/>
              <a:t>Toxicity </a:t>
            </a:r>
            <a:r>
              <a:rPr lang="en-GB" sz="2400" dirty="0"/>
              <a:t>- that the drug is not poisonous</a:t>
            </a:r>
          </a:p>
          <a:p>
            <a:pPr marL="457200" indent="-457200">
              <a:buFont typeface="Wingdings" pitchFamily="2" charset="2"/>
              <a:buChar char="ü"/>
            </a:pPr>
            <a:r>
              <a:rPr lang="en-GB" sz="2400" b="1" dirty="0"/>
              <a:t>Dose</a:t>
            </a:r>
            <a:r>
              <a:rPr lang="en-GB" sz="2400" dirty="0"/>
              <a:t> - the most suitable </a:t>
            </a:r>
            <a:r>
              <a:rPr lang="en-GB" sz="2400" b="1" dirty="0"/>
              <a:t>amount</a:t>
            </a:r>
            <a:r>
              <a:rPr lang="en-GB" sz="2400" dirty="0"/>
              <a:t> to take</a:t>
            </a:r>
          </a:p>
        </p:txBody>
      </p:sp>
      <p:sp>
        <p:nvSpPr>
          <p:cNvPr id="7" name="TextBox 6"/>
          <p:cNvSpPr txBox="1"/>
          <p:nvPr/>
        </p:nvSpPr>
        <p:spPr>
          <a:xfrm>
            <a:off x="4788024" y="3429000"/>
            <a:ext cx="3816424" cy="3046988"/>
          </a:xfrm>
          <a:prstGeom prst="rect">
            <a:avLst/>
          </a:prstGeom>
          <a:noFill/>
        </p:spPr>
        <p:txBody>
          <a:bodyPr wrap="square" rtlCol="0">
            <a:spAutoFit/>
          </a:bodyPr>
          <a:lstStyle/>
          <a:p>
            <a:pPr algn="ctr"/>
            <a:r>
              <a:rPr lang="en-GB" sz="2400" b="1" dirty="0">
                <a:solidFill>
                  <a:schemeClr val="accent6">
                    <a:lumMod val="75000"/>
                  </a:schemeClr>
                </a:solidFill>
              </a:rPr>
              <a:t>Preclinical tests </a:t>
            </a:r>
            <a:r>
              <a:rPr lang="en-GB" sz="2400" dirty="0"/>
              <a:t>must be carried out before humans are allowed to take the drug.</a:t>
            </a:r>
          </a:p>
          <a:p>
            <a:pPr algn="ctr"/>
            <a:endParaRPr lang="en-GB" sz="2400" dirty="0"/>
          </a:p>
          <a:p>
            <a:pPr algn="ctr"/>
            <a:r>
              <a:rPr lang="en-GB" sz="2400" dirty="0"/>
              <a:t>These preclinical tests are done on </a:t>
            </a:r>
            <a:r>
              <a:rPr lang="en-GB" sz="2400" b="1" dirty="0">
                <a:solidFill>
                  <a:schemeClr val="accent6">
                    <a:lumMod val="75000"/>
                  </a:schemeClr>
                </a:solidFill>
              </a:rPr>
              <a:t>cells</a:t>
            </a:r>
            <a:r>
              <a:rPr lang="en-GB" sz="2400" dirty="0"/>
              <a:t>, </a:t>
            </a:r>
            <a:r>
              <a:rPr lang="en-GB" sz="2400" b="1" dirty="0">
                <a:solidFill>
                  <a:schemeClr val="accent6">
                    <a:lumMod val="75000"/>
                  </a:schemeClr>
                </a:solidFill>
              </a:rPr>
              <a:t>tissue</a:t>
            </a:r>
            <a:r>
              <a:rPr lang="en-GB" sz="2400" dirty="0"/>
              <a:t> samples and live </a:t>
            </a:r>
            <a:r>
              <a:rPr lang="en-GB" sz="2400" b="1" dirty="0">
                <a:solidFill>
                  <a:schemeClr val="accent6">
                    <a:lumMod val="75000"/>
                  </a:schemeClr>
                </a:solidFill>
              </a:rPr>
              <a:t>animals</a:t>
            </a:r>
            <a:r>
              <a:rPr lang="en-GB" sz="2400" dirty="0"/>
              <a:t>.</a:t>
            </a:r>
          </a:p>
          <a:p>
            <a:pPr algn="ctr"/>
            <a:endParaRPr lang="en-GB" sz="2400" dirty="0"/>
          </a:p>
        </p:txBody>
      </p:sp>
      <p:sp>
        <p:nvSpPr>
          <p:cNvPr id="9" name="Title 1"/>
          <p:cNvSpPr txBox="1">
            <a:spLocks/>
          </p:cNvSpPr>
          <p:nvPr/>
        </p:nvSpPr>
        <p:spPr>
          <a:xfrm>
            <a:off x="1331913" y="215305"/>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4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Development of new drugs</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398772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692696"/>
            <a:ext cx="8712968" cy="1938992"/>
          </a:xfrm>
          <a:prstGeom prst="rect">
            <a:avLst/>
          </a:prstGeom>
          <a:noFill/>
        </p:spPr>
        <p:txBody>
          <a:bodyPr wrap="square" rtlCol="0">
            <a:spAutoFit/>
          </a:bodyPr>
          <a:lstStyle/>
          <a:p>
            <a:pPr algn="ctr"/>
            <a:r>
              <a:rPr lang="en-GB" sz="2400" dirty="0"/>
              <a:t>If  successful the new drug will proceed to </a:t>
            </a:r>
            <a:r>
              <a:rPr lang="en-GB" sz="2400" b="1" dirty="0">
                <a:solidFill>
                  <a:schemeClr val="accent6">
                    <a:lumMod val="75000"/>
                  </a:schemeClr>
                </a:solidFill>
              </a:rPr>
              <a:t>clinical testing</a:t>
            </a:r>
            <a:r>
              <a:rPr lang="en-GB" sz="2400" dirty="0"/>
              <a:t>.</a:t>
            </a:r>
          </a:p>
          <a:p>
            <a:pPr algn="ctr"/>
            <a:r>
              <a:rPr lang="en-GB" sz="2400" dirty="0"/>
              <a:t>The stages of a clinical trial are:</a:t>
            </a:r>
          </a:p>
          <a:p>
            <a:pPr algn="ctr"/>
            <a:endParaRPr lang="en-GB" sz="2400" dirty="0"/>
          </a:p>
          <a:p>
            <a:pPr algn="ctr"/>
            <a:endParaRPr lang="en-GB" sz="2400" dirty="0"/>
          </a:p>
          <a:p>
            <a:pPr algn="ctr"/>
            <a:endParaRPr lang="en-GB" sz="2400" dirty="0"/>
          </a:p>
        </p:txBody>
      </p:sp>
      <p:graphicFrame>
        <p:nvGraphicFramePr>
          <p:cNvPr id="4" name="Diagram 3"/>
          <p:cNvGraphicFramePr/>
          <p:nvPr>
            <p:extLst>
              <p:ext uri="{D42A27DB-BD31-4B8C-83A1-F6EECF244321}">
                <p14:modId xmlns:p14="http://schemas.microsoft.com/office/powerpoint/2010/main" val="2952917295"/>
              </p:ext>
            </p:extLst>
          </p:nvPr>
        </p:nvGraphicFramePr>
        <p:xfrm>
          <a:off x="323528" y="1484784"/>
          <a:ext cx="8640960"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067944" y="5877272"/>
            <a:ext cx="4860032" cy="369332"/>
          </a:xfrm>
          <a:prstGeom prst="rect">
            <a:avLst/>
          </a:prstGeom>
        </p:spPr>
        <p:txBody>
          <a:bodyPr wrap="square">
            <a:spAutoFit/>
          </a:bodyPr>
          <a:lstStyle/>
          <a:p>
            <a:r>
              <a:rPr lang="en-GB" dirty="0">
                <a:hlinkClick r:id="rId8"/>
              </a:rPr>
              <a:t>video</a:t>
            </a:r>
            <a:endParaRPr lang="en-GB" dirty="0"/>
          </a:p>
        </p:txBody>
      </p:sp>
      <p:sp>
        <p:nvSpPr>
          <p:cNvPr id="7" name="Title 1"/>
          <p:cNvSpPr txBox="1">
            <a:spLocks/>
          </p:cNvSpPr>
          <p:nvPr/>
        </p:nvSpPr>
        <p:spPr>
          <a:xfrm>
            <a:off x="1331913" y="215305"/>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4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Development of new drugs</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398772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836712"/>
            <a:ext cx="8280920" cy="5544616"/>
          </a:xfrm>
          <a:prstGeom prst="rect">
            <a:avLst/>
          </a:prstGeom>
          <a:solidFill>
            <a:schemeClr val="accent6">
              <a:lumMod val="20000"/>
              <a:lumOff val="80000"/>
            </a:schemeClr>
          </a:solidFill>
          <a:ln>
            <a:solidFill>
              <a:schemeClr val="accent6">
                <a:lumMod val="75000"/>
              </a:schemeClr>
            </a:solidFill>
          </a:ln>
          <a:effectLst>
            <a:outerShdw blurRad="50800" dist="38100" dir="5400000" algn="t" rotWithShape="0">
              <a:prstClr val="black">
                <a:alpha val="40000"/>
              </a:prstClr>
            </a:outerShdw>
          </a:effectLst>
        </p:spPr>
        <p:txBody>
          <a:bodyPr wrap="square" lIns="72000" rIns="72000" rtlCol="0">
            <a:noAutofit/>
          </a:bodyPr>
          <a:lstStyle/>
          <a:p>
            <a:pPr algn="ctr"/>
            <a:r>
              <a:rPr lang="en-GB" sz="2400" dirty="0"/>
              <a:t>A </a:t>
            </a:r>
            <a:r>
              <a:rPr lang="en-GB" sz="2400" b="1" dirty="0">
                <a:solidFill>
                  <a:schemeClr val="accent6">
                    <a:lumMod val="75000"/>
                  </a:schemeClr>
                </a:solidFill>
              </a:rPr>
              <a:t>double blind trial </a:t>
            </a:r>
            <a:r>
              <a:rPr lang="en-GB" sz="2400" dirty="0"/>
              <a:t>is carried out on</a:t>
            </a:r>
            <a:r>
              <a:rPr lang="en-GB" sz="2400" b="1" dirty="0">
                <a:solidFill>
                  <a:schemeClr val="accent6">
                    <a:lumMod val="75000"/>
                  </a:schemeClr>
                </a:solidFill>
              </a:rPr>
              <a:t> patients </a:t>
            </a:r>
            <a:r>
              <a:rPr lang="en-GB" sz="2400" dirty="0"/>
              <a:t>who </a:t>
            </a:r>
            <a:r>
              <a:rPr lang="en-GB" sz="2400" b="1" dirty="0">
                <a:solidFill>
                  <a:schemeClr val="accent6">
                    <a:lumMod val="75000"/>
                  </a:schemeClr>
                </a:solidFill>
              </a:rPr>
              <a:t>have</a:t>
            </a:r>
            <a:r>
              <a:rPr lang="en-GB" sz="2400" dirty="0"/>
              <a:t> the </a:t>
            </a:r>
            <a:r>
              <a:rPr lang="en-GB" sz="2400" b="1" dirty="0">
                <a:solidFill>
                  <a:schemeClr val="accent6">
                    <a:lumMod val="75000"/>
                  </a:schemeClr>
                </a:solidFill>
              </a:rPr>
              <a:t>disease</a:t>
            </a:r>
            <a:r>
              <a:rPr lang="en-GB" sz="2400" dirty="0"/>
              <a:t> to make sure that it is actually </a:t>
            </a:r>
            <a:r>
              <a:rPr lang="en-GB" sz="2400" u="sng" dirty="0"/>
              <a:t>the drug </a:t>
            </a:r>
            <a:r>
              <a:rPr lang="en-GB" sz="2400" dirty="0"/>
              <a:t>which is having an effect on the patients and not anything else.</a:t>
            </a:r>
          </a:p>
          <a:p>
            <a:pPr algn="ctr"/>
            <a:endParaRPr lang="en-GB" sz="2400" dirty="0"/>
          </a:p>
          <a:p>
            <a:pPr algn="ctr"/>
            <a:r>
              <a:rPr lang="en-GB" sz="2400" dirty="0"/>
              <a:t>The details of everyone taking part in the trial is entered into a computer database. The computer groups people </a:t>
            </a:r>
            <a:r>
              <a:rPr lang="en-GB" sz="2400" b="1" dirty="0">
                <a:solidFill>
                  <a:schemeClr val="accent6">
                    <a:lumMod val="75000"/>
                  </a:schemeClr>
                </a:solidFill>
              </a:rPr>
              <a:t>randomly</a:t>
            </a:r>
            <a:r>
              <a:rPr lang="en-GB" sz="2400" dirty="0"/>
              <a:t>.</a:t>
            </a:r>
          </a:p>
          <a:p>
            <a:pPr algn="ctr"/>
            <a:endParaRPr lang="en-GB" sz="2400" dirty="0"/>
          </a:p>
          <a:p>
            <a:pPr algn="ctr"/>
            <a:r>
              <a:rPr lang="en-GB" sz="2400" dirty="0"/>
              <a:t>Each person receives a unique code and they receive the medicine which is labelled with the matching code.</a:t>
            </a:r>
          </a:p>
          <a:p>
            <a:pPr algn="ctr"/>
            <a:endParaRPr lang="en-GB" sz="2400" dirty="0"/>
          </a:p>
          <a:p>
            <a:pPr algn="ctr"/>
            <a:r>
              <a:rPr lang="en-GB" sz="2400" b="1" dirty="0">
                <a:solidFill>
                  <a:schemeClr val="accent6">
                    <a:lumMod val="75000"/>
                  </a:schemeClr>
                </a:solidFill>
              </a:rPr>
              <a:t>No-one</a:t>
            </a:r>
            <a:r>
              <a:rPr lang="en-GB" sz="2400" dirty="0"/>
              <a:t> knows who is receiving the real drug or a </a:t>
            </a:r>
            <a:r>
              <a:rPr lang="en-GB" sz="2400" b="1" dirty="0">
                <a:solidFill>
                  <a:schemeClr val="accent6">
                    <a:lumMod val="75000"/>
                  </a:schemeClr>
                </a:solidFill>
              </a:rPr>
              <a:t>placebo</a:t>
            </a:r>
            <a:r>
              <a:rPr lang="en-GB" sz="2400" dirty="0"/>
              <a:t> until the end of the trial. </a:t>
            </a:r>
          </a:p>
          <a:p>
            <a:pPr algn="ctr"/>
            <a:endParaRPr lang="en-GB" sz="2400" dirty="0"/>
          </a:p>
          <a:p>
            <a:pPr algn="ctr"/>
            <a:r>
              <a:rPr lang="en-GB" sz="2400" dirty="0"/>
              <a:t>The </a:t>
            </a:r>
            <a:r>
              <a:rPr lang="en-GB" sz="2400" b="1" dirty="0">
                <a:solidFill>
                  <a:schemeClr val="accent6">
                    <a:lumMod val="75000"/>
                  </a:schemeClr>
                </a:solidFill>
              </a:rPr>
              <a:t>placebo</a:t>
            </a:r>
            <a:r>
              <a:rPr lang="en-GB" sz="2400" dirty="0"/>
              <a:t> is often the drug the patient was originally taking so they still receive medical treatment.</a:t>
            </a:r>
          </a:p>
          <a:p>
            <a:pPr algn="ctr"/>
            <a:endParaRPr lang="en-GB" sz="2400" dirty="0"/>
          </a:p>
          <a:p>
            <a:pPr algn="ctr"/>
            <a:endParaRPr lang="en-GB" sz="2400" dirty="0"/>
          </a:p>
        </p:txBody>
      </p:sp>
      <p:sp>
        <p:nvSpPr>
          <p:cNvPr id="4" name="Title 1"/>
          <p:cNvSpPr txBox="1">
            <a:spLocks/>
          </p:cNvSpPr>
          <p:nvPr/>
        </p:nvSpPr>
        <p:spPr>
          <a:xfrm>
            <a:off x="1331913" y="215305"/>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4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Development of new drugs</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398772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764704"/>
            <a:ext cx="6408712" cy="5760640"/>
          </a:xfrm>
          <a:prstGeom prst="rect">
            <a:avLst/>
          </a:prstGeom>
          <a:solidFill>
            <a:schemeClr val="accent6">
              <a:lumMod val="20000"/>
              <a:lumOff val="80000"/>
            </a:schemeClr>
          </a:solidFill>
          <a:ln>
            <a:solidFill>
              <a:schemeClr val="accent6">
                <a:lumMod val="75000"/>
              </a:schemeClr>
            </a:solidFill>
          </a:ln>
        </p:spPr>
        <p:txBody>
          <a:bodyPr wrap="square" rtlCol="0">
            <a:noAutofit/>
          </a:bodyPr>
          <a:lstStyle/>
          <a:p>
            <a:r>
              <a:rPr lang="en-GB" sz="2500" b="1" dirty="0">
                <a:solidFill>
                  <a:schemeClr val="accent6">
                    <a:lumMod val="75000"/>
                  </a:schemeClr>
                </a:solidFill>
              </a:rPr>
              <a:t>Monoclonal antibodies </a:t>
            </a:r>
            <a:r>
              <a:rPr lang="en-GB" sz="2500" dirty="0"/>
              <a:t>are identical copies of </a:t>
            </a:r>
            <a:r>
              <a:rPr lang="en-GB" sz="2500" b="1" dirty="0">
                <a:solidFill>
                  <a:schemeClr val="accent6">
                    <a:lumMod val="75000"/>
                  </a:schemeClr>
                </a:solidFill>
              </a:rPr>
              <a:t>one </a:t>
            </a:r>
            <a:r>
              <a:rPr lang="en-GB" sz="2500" dirty="0"/>
              <a:t>type of </a:t>
            </a:r>
            <a:r>
              <a:rPr lang="en-GB" sz="2500" b="1" dirty="0"/>
              <a:t>antibody</a:t>
            </a:r>
            <a:r>
              <a:rPr lang="en-GB" sz="2500" dirty="0"/>
              <a:t> produced in a laboratory.</a:t>
            </a:r>
          </a:p>
          <a:p>
            <a:endParaRPr lang="en-GB" sz="1200" dirty="0"/>
          </a:p>
          <a:p>
            <a:r>
              <a:rPr lang="en-GB" sz="2500" dirty="0"/>
              <a:t> </a:t>
            </a:r>
            <a:r>
              <a:rPr lang="en-GB" sz="2500" b="1" u="sng" dirty="0">
                <a:solidFill>
                  <a:schemeClr val="accent6">
                    <a:lumMod val="75000"/>
                  </a:schemeClr>
                </a:solidFill>
              </a:rPr>
              <a:t>How to produce monoclonal antibodies:</a:t>
            </a:r>
          </a:p>
          <a:p>
            <a:endParaRPr lang="en-GB" sz="1200" b="1" u="sng" dirty="0">
              <a:solidFill>
                <a:schemeClr val="accent6">
                  <a:lumMod val="75000"/>
                </a:schemeClr>
              </a:solidFill>
            </a:endParaRPr>
          </a:p>
          <a:p>
            <a:pPr marL="457200" indent="-457200"/>
            <a:r>
              <a:rPr lang="en-GB" sz="2500" dirty="0"/>
              <a:t>1. A mouse is </a:t>
            </a:r>
            <a:r>
              <a:rPr lang="en-GB" sz="2500" b="1" dirty="0">
                <a:solidFill>
                  <a:schemeClr val="accent6">
                    <a:lumMod val="75000"/>
                  </a:schemeClr>
                </a:solidFill>
              </a:rPr>
              <a:t>injected</a:t>
            </a:r>
            <a:r>
              <a:rPr lang="en-GB" sz="2500" dirty="0"/>
              <a:t> with a pathogen.</a:t>
            </a:r>
          </a:p>
          <a:p>
            <a:pPr marL="457200" indent="-457200"/>
            <a:endParaRPr lang="en-GB" sz="1200" dirty="0"/>
          </a:p>
          <a:p>
            <a:r>
              <a:rPr lang="en-GB" sz="2500" dirty="0"/>
              <a:t>2. White blood cells called </a:t>
            </a:r>
            <a:r>
              <a:rPr lang="en-GB" sz="2500" b="1" dirty="0">
                <a:solidFill>
                  <a:schemeClr val="accent6">
                    <a:lumMod val="75000"/>
                  </a:schemeClr>
                </a:solidFill>
              </a:rPr>
              <a:t>lymphocytes</a:t>
            </a:r>
            <a:r>
              <a:rPr lang="en-GB" sz="2500" dirty="0"/>
              <a:t> produce </a:t>
            </a:r>
            <a:r>
              <a:rPr lang="en-GB" sz="2500" b="1" dirty="0">
                <a:solidFill>
                  <a:schemeClr val="accent6">
                    <a:lumMod val="75000"/>
                  </a:schemeClr>
                </a:solidFill>
              </a:rPr>
              <a:t>antibodies</a:t>
            </a:r>
            <a:r>
              <a:rPr lang="en-GB" sz="2500" dirty="0"/>
              <a:t> but they do not divide.</a:t>
            </a:r>
          </a:p>
          <a:p>
            <a:endParaRPr lang="en-GB" sz="1200" dirty="0"/>
          </a:p>
          <a:p>
            <a:r>
              <a:rPr lang="en-GB" sz="2500" dirty="0"/>
              <a:t>3. Lymphocytes are removed from the mouse and</a:t>
            </a:r>
            <a:r>
              <a:rPr lang="en-GB" sz="2500" b="1" dirty="0">
                <a:solidFill>
                  <a:schemeClr val="accent6">
                    <a:lumMod val="75000"/>
                  </a:schemeClr>
                </a:solidFill>
              </a:rPr>
              <a:t> fused </a:t>
            </a:r>
            <a:r>
              <a:rPr lang="en-GB" sz="2500" dirty="0"/>
              <a:t>with rapidly dividing mouse </a:t>
            </a:r>
            <a:r>
              <a:rPr lang="en-GB" sz="2500" b="1" dirty="0">
                <a:solidFill>
                  <a:schemeClr val="accent6">
                    <a:lumMod val="75000"/>
                  </a:schemeClr>
                </a:solidFill>
              </a:rPr>
              <a:t>tumour cells.</a:t>
            </a:r>
            <a:endParaRPr lang="en-GB" sz="2500" dirty="0"/>
          </a:p>
          <a:p>
            <a:endParaRPr lang="en-GB" sz="1200" dirty="0"/>
          </a:p>
          <a:p>
            <a:r>
              <a:rPr lang="en-GB" sz="2500" dirty="0"/>
              <a:t>4. The new cells are called </a:t>
            </a:r>
            <a:r>
              <a:rPr lang="en-GB" sz="2500" b="1" dirty="0">
                <a:solidFill>
                  <a:schemeClr val="accent6">
                    <a:lumMod val="75000"/>
                  </a:schemeClr>
                </a:solidFill>
              </a:rPr>
              <a:t>hybridomas</a:t>
            </a:r>
            <a:r>
              <a:rPr lang="en-GB" sz="2500" dirty="0"/>
              <a:t>.</a:t>
            </a:r>
          </a:p>
          <a:p>
            <a:endParaRPr lang="en-GB" sz="1200" dirty="0"/>
          </a:p>
          <a:p>
            <a:r>
              <a:rPr lang="en-GB" sz="2500" dirty="0"/>
              <a:t>5. The </a:t>
            </a:r>
            <a:r>
              <a:rPr lang="en-GB" sz="2500" b="1" dirty="0">
                <a:solidFill>
                  <a:schemeClr val="accent6">
                    <a:lumMod val="75000"/>
                  </a:schemeClr>
                </a:solidFill>
              </a:rPr>
              <a:t>hybridomas divide </a:t>
            </a:r>
            <a:r>
              <a:rPr lang="en-GB" sz="2500" dirty="0"/>
              <a:t>rapidly and release lots of </a:t>
            </a:r>
            <a:r>
              <a:rPr lang="en-GB" sz="2500" b="1" dirty="0">
                <a:solidFill>
                  <a:schemeClr val="accent6">
                    <a:lumMod val="75000"/>
                  </a:schemeClr>
                </a:solidFill>
              </a:rPr>
              <a:t>antibodies</a:t>
            </a:r>
            <a:r>
              <a:rPr lang="en-GB" sz="2500" dirty="0"/>
              <a:t> which are then collected.</a:t>
            </a:r>
          </a:p>
        </p:txBody>
      </p:sp>
      <p:pic>
        <p:nvPicPr>
          <p:cNvPr id="7" name="Picture 6" descr="ThinkstockPhotos-mouse.jpg"/>
          <p:cNvPicPr>
            <a:picLocks noChangeAspect="1"/>
          </p:cNvPicPr>
          <p:nvPr/>
        </p:nvPicPr>
        <p:blipFill>
          <a:blip r:embed="rId3" cstate="print"/>
          <a:stretch>
            <a:fillRect/>
          </a:stretch>
        </p:blipFill>
        <p:spPr>
          <a:xfrm>
            <a:off x="6876256" y="1700808"/>
            <a:ext cx="1944849" cy="1244104"/>
          </a:xfrm>
          <a:prstGeom prst="rect">
            <a:avLst/>
          </a:prstGeom>
        </p:spPr>
      </p:pic>
      <p:pic>
        <p:nvPicPr>
          <p:cNvPr id="10" name="Picture 9" descr="Antibody production.jpg"/>
          <p:cNvPicPr>
            <a:picLocks noChangeAspect="1"/>
          </p:cNvPicPr>
          <p:nvPr/>
        </p:nvPicPr>
        <p:blipFill>
          <a:blip r:embed="rId4" cstate="print"/>
          <a:stretch>
            <a:fillRect/>
          </a:stretch>
        </p:blipFill>
        <p:spPr>
          <a:xfrm>
            <a:off x="6768752" y="4653136"/>
            <a:ext cx="2411760" cy="1858268"/>
          </a:xfrm>
          <a:prstGeom prst="rect">
            <a:avLst/>
          </a:prstGeom>
        </p:spPr>
      </p:pic>
      <p:pic>
        <p:nvPicPr>
          <p:cNvPr id="12" name="Picture 3"/>
          <p:cNvPicPr>
            <a:picLocks noChangeAspect="1" noChangeArrowheads="1"/>
          </p:cNvPicPr>
          <p:nvPr/>
        </p:nvPicPr>
        <p:blipFill>
          <a:blip r:embed="rId5" cstate="print"/>
          <a:srcRect/>
          <a:stretch>
            <a:fillRect/>
          </a:stretch>
        </p:blipFill>
        <p:spPr bwMode="auto">
          <a:xfrm>
            <a:off x="7452320" y="3861048"/>
            <a:ext cx="971550" cy="102870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7956376" y="4653136"/>
            <a:ext cx="971550" cy="1028700"/>
          </a:xfrm>
          <a:prstGeom prst="rect">
            <a:avLst/>
          </a:prstGeom>
          <a:noFill/>
          <a:ln w="9525">
            <a:noFill/>
            <a:miter lim="800000"/>
            <a:headEnd/>
            <a:tailEnd/>
          </a:ln>
        </p:spPr>
      </p:pic>
      <p:sp>
        <p:nvSpPr>
          <p:cNvPr id="13" name="TextBox 12"/>
          <p:cNvSpPr txBox="1"/>
          <p:nvPr/>
        </p:nvSpPr>
        <p:spPr>
          <a:xfrm>
            <a:off x="6660232" y="908720"/>
            <a:ext cx="2304256" cy="523220"/>
          </a:xfrm>
          <a:prstGeom prst="rect">
            <a:avLst/>
          </a:prstGeom>
          <a:noFill/>
        </p:spPr>
        <p:txBody>
          <a:bodyPr wrap="square" rtlCol="0">
            <a:spAutoFit/>
          </a:bodyPr>
          <a:lstStyle/>
          <a:p>
            <a:pPr algn="ctr"/>
            <a:r>
              <a:rPr lang="en-GB" sz="2800" b="1" dirty="0"/>
              <a:t>Mono = one</a:t>
            </a:r>
          </a:p>
        </p:txBody>
      </p:sp>
      <p:sp>
        <p:nvSpPr>
          <p:cNvPr id="9" name="Title 1"/>
          <p:cNvSpPr txBox="1">
            <a:spLocks/>
          </p:cNvSpPr>
          <p:nvPr/>
        </p:nvSpPr>
        <p:spPr>
          <a:xfrm>
            <a:off x="1331913" y="215305"/>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4 – </a:t>
            </a:r>
            <a:br>
              <a:rPr kumimoji="0" lang="en-US"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Monoclonal antibodies (biology HT)</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3987727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9512" y="750183"/>
            <a:ext cx="8784976" cy="2246769"/>
          </a:xfrm>
          <a:prstGeom prst="rect">
            <a:avLst/>
          </a:prstGeom>
          <a:solidFill>
            <a:schemeClr val="accent6">
              <a:lumMod val="40000"/>
              <a:lumOff val="60000"/>
            </a:schemeClr>
          </a:solidFill>
          <a:ln>
            <a:solidFill>
              <a:schemeClr val="accent6">
                <a:lumMod val="75000"/>
              </a:schemeClr>
            </a:solidFill>
          </a:ln>
          <a:effectLst>
            <a:outerShdw blurRad="50800" dist="38100" dir="5400000" algn="t" rotWithShape="0">
              <a:prstClr val="black">
                <a:alpha val="40000"/>
              </a:prstClr>
            </a:outerShdw>
          </a:effectLst>
        </p:spPr>
        <p:txBody>
          <a:bodyPr wrap="square" rtlCol="0">
            <a:spAutoFit/>
          </a:bodyPr>
          <a:lstStyle/>
          <a:p>
            <a:pPr algn="ctr"/>
            <a:r>
              <a:rPr lang="en-GB" sz="2800" dirty="0"/>
              <a:t>Monoclonal antibodies are </a:t>
            </a:r>
            <a:r>
              <a:rPr lang="en-GB" sz="2800" b="1" dirty="0">
                <a:solidFill>
                  <a:schemeClr val="accent6">
                    <a:lumMod val="75000"/>
                  </a:schemeClr>
                </a:solidFill>
              </a:rPr>
              <a:t>specific</a:t>
            </a:r>
            <a:r>
              <a:rPr lang="en-GB" sz="2800" dirty="0"/>
              <a:t> to one </a:t>
            </a:r>
            <a:r>
              <a:rPr lang="en-GB" sz="2800" b="1" dirty="0"/>
              <a:t>binding site </a:t>
            </a:r>
            <a:r>
              <a:rPr lang="en-GB" sz="2800" dirty="0"/>
              <a:t>on the </a:t>
            </a:r>
            <a:r>
              <a:rPr lang="en-GB" sz="2800" b="1" dirty="0"/>
              <a:t>antigen</a:t>
            </a:r>
            <a:r>
              <a:rPr lang="en-GB" sz="2800" dirty="0"/>
              <a:t>. This means that we can use monoclonal antibodies to </a:t>
            </a:r>
            <a:r>
              <a:rPr lang="en-GB" sz="2800" b="1" dirty="0">
                <a:solidFill>
                  <a:schemeClr val="accent6">
                    <a:lumMod val="75000"/>
                  </a:schemeClr>
                </a:solidFill>
              </a:rPr>
              <a:t>target</a:t>
            </a:r>
            <a:r>
              <a:rPr lang="en-GB" sz="2800" dirty="0"/>
              <a:t> a specific </a:t>
            </a:r>
            <a:r>
              <a:rPr lang="en-GB" sz="2800" b="1" dirty="0">
                <a:solidFill>
                  <a:schemeClr val="accent6">
                    <a:lumMod val="75000"/>
                  </a:schemeClr>
                </a:solidFill>
              </a:rPr>
              <a:t>chemical</a:t>
            </a:r>
            <a:r>
              <a:rPr lang="en-GB" sz="2800" dirty="0"/>
              <a:t> or specific </a:t>
            </a:r>
            <a:r>
              <a:rPr lang="en-GB" sz="2800" b="1" dirty="0">
                <a:solidFill>
                  <a:schemeClr val="accent6">
                    <a:lumMod val="75000"/>
                  </a:schemeClr>
                </a:solidFill>
              </a:rPr>
              <a:t>cells</a:t>
            </a:r>
            <a:r>
              <a:rPr lang="en-GB" sz="2800" dirty="0"/>
              <a:t> in the body. They can be used to locate blood clots and cancer cells.</a:t>
            </a:r>
          </a:p>
        </p:txBody>
      </p:sp>
      <p:sp>
        <p:nvSpPr>
          <p:cNvPr id="16" name="TextBox 15"/>
          <p:cNvSpPr txBox="1"/>
          <p:nvPr/>
        </p:nvSpPr>
        <p:spPr>
          <a:xfrm>
            <a:off x="251520" y="3284984"/>
            <a:ext cx="8712968" cy="830997"/>
          </a:xfrm>
          <a:prstGeom prst="rect">
            <a:avLst/>
          </a:prstGeom>
          <a:noFill/>
        </p:spPr>
        <p:txBody>
          <a:bodyPr wrap="square" rtlCol="0">
            <a:spAutoFit/>
          </a:bodyPr>
          <a:lstStyle/>
          <a:p>
            <a:pPr algn="ctr"/>
            <a:endParaRPr lang="en-GB" sz="2400" dirty="0"/>
          </a:p>
          <a:p>
            <a:pPr algn="ctr"/>
            <a:endParaRPr lang="en-GB" sz="2400" dirty="0"/>
          </a:p>
        </p:txBody>
      </p:sp>
      <p:pic>
        <p:nvPicPr>
          <p:cNvPr id="17" name="Picture 16" descr="ThinkstockPhotos-pregnancy test.jpg"/>
          <p:cNvPicPr>
            <a:picLocks noChangeAspect="1"/>
          </p:cNvPicPr>
          <p:nvPr/>
        </p:nvPicPr>
        <p:blipFill>
          <a:blip r:embed="rId3" cstate="print"/>
          <a:stretch>
            <a:fillRect/>
          </a:stretch>
        </p:blipFill>
        <p:spPr>
          <a:xfrm>
            <a:off x="3275856" y="3140968"/>
            <a:ext cx="2232248" cy="1488166"/>
          </a:xfrm>
          <a:prstGeom prst="rect">
            <a:avLst/>
          </a:prstGeom>
          <a:ln>
            <a:solidFill>
              <a:schemeClr val="accent6">
                <a:lumMod val="75000"/>
              </a:schemeClr>
            </a:solidFill>
          </a:ln>
          <a:effectLst>
            <a:glow rad="228600">
              <a:schemeClr val="accent6">
                <a:satMod val="175000"/>
                <a:alpha val="40000"/>
              </a:schemeClr>
            </a:glow>
          </a:effectLst>
        </p:spPr>
      </p:pic>
      <p:sp>
        <p:nvSpPr>
          <p:cNvPr id="18" name="TextBox 17"/>
          <p:cNvSpPr txBox="1"/>
          <p:nvPr/>
        </p:nvSpPr>
        <p:spPr>
          <a:xfrm>
            <a:off x="179512" y="4725144"/>
            <a:ext cx="8784976" cy="1815882"/>
          </a:xfrm>
          <a:prstGeom prst="rect">
            <a:avLst/>
          </a:prstGeom>
          <a:solidFill>
            <a:schemeClr val="accent6">
              <a:lumMod val="40000"/>
              <a:lumOff val="60000"/>
            </a:schemeClr>
          </a:solidFill>
          <a:ln>
            <a:solidFill>
              <a:schemeClr val="accent6">
                <a:lumMod val="75000"/>
              </a:schemeClr>
            </a:solidFill>
          </a:ln>
          <a:effectLst>
            <a:outerShdw blurRad="50800" dist="38100" dir="5400000" algn="t" rotWithShape="0">
              <a:prstClr val="black">
                <a:alpha val="40000"/>
              </a:prstClr>
            </a:outerShdw>
          </a:effectLst>
        </p:spPr>
        <p:txBody>
          <a:bodyPr wrap="square" rtlCol="0">
            <a:spAutoFit/>
          </a:bodyPr>
          <a:lstStyle/>
          <a:p>
            <a:pPr algn="ctr"/>
            <a:r>
              <a:rPr lang="en-GB" sz="2800" dirty="0"/>
              <a:t>During pregnancy, a </a:t>
            </a:r>
            <a:r>
              <a:rPr lang="en-GB" sz="2800" b="1" dirty="0"/>
              <a:t>hormone called HCG </a:t>
            </a:r>
            <a:r>
              <a:rPr lang="en-GB" sz="2800" dirty="0"/>
              <a:t>is released into the blood. </a:t>
            </a:r>
            <a:r>
              <a:rPr lang="en-GB" sz="2800" b="1" dirty="0"/>
              <a:t>Monoclonal antibodies </a:t>
            </a:r>
            <a:r>
              <a:rPr lang="en-GB" sz="2800" dirty="0"/>
              <a:t>can detect the presence of this chemical at low levels and are used in </a:t>
            </a:r>
            <a:r>
              <a:rPr lang="en-GB" sz="2800" b="1" dirty="0">
                <a:solidFill>
                  <a:schemeClr val="accent6">
                    <a:lumMod val="75000"/>
                  </a:schemeClr>
                </a:solidFill>
              </a:rPr>
              <a:t>pregnancy testing kits.</a:t>
            </a:r>
          </a:p>
        </p:txBody>
      </p:sp>
      <p:sp>
        <p:nvSpPr>
          <p:cNvPr id="7" name="Title 1"/>
          <p:cNvSpPr txBox="1">
            <a:spLocks/>
          </p:cNvSpPr>
          <p:nvPr/>
        </p:nvSpPr>
        <p:spPr>
          <a:xfrm>
            <a:off x="1331913" y="215305"/>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4 – </a:t>
            </a:r>
            <a:br>
              <a:rPr kumimoji="0" lang="en-US"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Monoclonal antibodies (biology HT)</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398772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868144" y="2132856"/>
            <a:ext cx="3096344" cy="1938992"/>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ctr"/>
            <a:r>
              <a:rPr lang="en-GB" sz="2400" dirty="0"/>
              <a:t>Mice provide antibody producing cells and tumour cells. Mice are </a:t>
            </a:r>
            <a:r>
              <a:rPr lang="en-GB" sz="2400" b="1" dirty="0"/>
              <a:t>induced</a:t>
            </a:r>
            <a:r>
              <a:rPr lang="en-GB" sz="2400" dirty="0"/>
              <a:t> with </a:t>
            </a:r>
            <a:r>
              <a:rPr lang="en-GB" sz="2400" b="1" dirty="0"/>
              <a:t>cancer </a:t>
            </a:r>
            <a:r>
              <a:rPr lang="en-GB" sz="2400" dirty="0"/>
              <a:t>to get the tumour cells.</a:t>
            </a:r>
          </a:p>
        </p:txBody>
      </p:sp>
      <p:pic>
        <p:nvPicPr>
          <p:cNvPr id="6" name="Picture 5" descr="ThinkstockPhotos-mouse.jpg"/>
          <p:cNvPicPr>
            <a:picLocks noChangeAspect="1"/>
          </p:cNvPicPr>
          <p:nvPr/>
        </p:nvPicPr>
        <p:blipFill>
          <a:blip r:embed="rId3" cstate="print"/>
          <a:stretch>
            <a:fillRect/>
          </a:stretch>
        </p:blipFill>
        <p:spPr>
          <a:xfrm>
            <a:off x="3347864" y="2492896"/>
            <a:ext cx="2472347" cy="1800200"/>
          </a:xfrm>
          <a:prstGeom prst="rect">
            <a:avLst/>
          </a:prstGeom>
        </p:spPr>
      </p:pic>
      <p:sp>
        <p:nvSpPr>
          <p:cNvPr id="9" name="TextBox 8"/>
          <p:cNvSpPr txBox="1"/>
          <p:nvPr/>
        </p:nvSpPr>
        <p:spPr>
          <a:xfrm>
            <a:off x="179512" y="764705"/>
            <a:ext cx="8784976" cy="954107"/>
          </a:xfrm>
          <a:prstGeom prst="rect">
            <a:avLst/>
          </a:prstGeom>
          <a:solidFill>
            <a:schemeClr val="bg1"/>
          </a:solidFill>
          <a:ln>
            <a:solidFill>
              <a:schemeClr val="accent6">
                <a:lumMod val="75000"/>
              </a:schemeClr>
            </a:solidFill>
          </a:ln>
        </p:spPr>
        <p:txBody>
          <a:bodyPr wrap="square" rtlCol="0">
            <a:spAutoFit/>
          </a:bodyPr>
          <a:lstStyle/>
          <a:p>
            <a:pPr algn="ctr"/>
            <a:r>
              <a:rPr lang="en-GB" sz="2800" dirty="0"/>
              <a:t>Monoclonal antibody research has raised some concerns about their </a:t>
            </a:r>
            <a:r>
              <a:rPr lang="en-GB" sz="2800" b="1" dirty="0"/>
              <a:t>ethical</a:t>
            </a:r>
            <a:r>
              <a:rPr lang="en-GB" sz="2800" dirty="0"/>
              <a:t> use. </a:t>
            </a:r>
          </a:p>
        </p:txBody>
      </p:sp>
      <p:sp>
        <p:nvSpPr>
          <p:cNvPr id="16" name="TextBox 15"/>
          <p:cNvSpPr txBox="1"/>
          <p:nvPr/>
        </p:nvSpPr>
        <p:spPr>
          <a:xfrm>
            <a:off x="251520" y="2852936"/>
            <a:ext cx="8712968" cy="830997"/>
          </a:xfrm>
          <a:prstGeom prst="rect">
            <a:avLst/>
          </a:prstGeom>
          <a:noFill/>
        </p:spPr>
        <p:txBody>
          <a:bodyPr wrap="square" rtlCol="0">
            <a:spAutoFit/>
          </a:bodyPr>
          <a:lstStyle/>
          <a:p>
            <a:pPr algn="ctr"/>
            <a:endParaRPr lang="en-GB" sz="2400" dirty="0"/>
          </a:p>
          <a:p>
            <a:pPr algn="ctr"/>
            <a:endParaRPr lang="en-GB" sz="2400" dirty="0"/>
          </a:p>
        </p:txBody>
      </p:sp>
      <p:sp>
        <p:nvSpPr>
          <p:cNvPr id="7" name="TextBox 6"/>
          <p:cNvSpPr txBox="1"/>
          <p:nvPr/>
        </p:nvSpPr>
        <p:spPr>
          <a:xfrm>
            <a:off x="179512" y="2132856"/>
            <a:ext cx="3096344" cy="1938992"/>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pPr algn="ctr"/>
            <a:r>
              <a:rPr lang="en-GB" sz="2400" dirty="0"/>
              <a:t>Mice are injected with pathogens and so they will </a:t>
            </a:r>
            <a:r>
              <a:rPr lang="en-GB" sz="2400" b="1" dirty="0"/>
              <a:t>experience</a:t>
            </a:r>
            <a:r>
              <a:rPr lang="en-GB" sz="2400" dirty="0"/>
              <a:t> the </a:t>
            </a:r>
            <a:r>
              <a:rPr lang="en-GB" sz="2400" b="1" dirty="0"/>
              <a:t>disease</a:t>
            </a:r>
            <a:r>
              <a:rPr lang="en-GB" sz="2400" dirty="0"/>
              <a:t> symptoms.</a:t>
            </a:r>
          </a:p>
          <a:p>
            <a:pPr algn="ctr"/>
            <a:endParaRPr lang="en-GB" sz="2400" dirty="0"/>
          </a:p>
        </p:txBody>
      </p:sp>
      <p:sp>
        <p:nvSpPr>
          <p:cNvPr id="11" name="TextBox 10"/>
          <p:cNvSpPr txBox="1"/>
          <p:nvPr/>
        </p:nvSpPr>
        <p:spPr>
          <a:xfrm>
            <a:off x="179512" y="4509120"/>
            <a:ext cx="4824536" cy="1938992"/>
          </a:xfrm>
          <a:prstGeom prst="rect">
            <a:avLst/>
          </a:prstGeom>
          <a:solidFill>
            <a:schemeClr val="accent6">
              <a:lumMod val="60000"/>
              <a:lumOff val="40000"/>
            </a:schemeClr>
          </a:solidFill>
          <a:ln>
            <a:solidFill>
              <a:schemeClr val="accent6">
                <a:lumMod val="75000"/>
              </a:schemeClr>
            </a:solidFill>
          </a:ln>
        </p:spPr>
        <p:txBody>
          <a:bodyPr wrap="square" lIns="0" tIns="72000" rIns="0" bIns="36000" rtlCol="0">
            <a:noAutofit/>
          </a:bodyPr>
          <a:lstStyle/>
          <a:p>
            <a:pPr algn="ctr"/>
            <a:r>
              <a:rPr lang="en-GB" sz="2400" dirty="0"/>
              <a:t>Monoclonal antibodies have been </a:t>
            </a:r>
            <a:r>
              <a:rPr lang="en-GB" sz="2400" b="1" dirty="0"/>
              <a:t>successful</a:t>
            </a:r>
            <a:r>
              <a:rPr lang="en-GB" sz="2400" dirty="0"/>
              <a:t> in treating some cancers and diabetes. But there have been </a:t>
            </a:r>
            <a:r>
              <a:rPr lang="en-GB" sz="2400" b="1" dirty="0"/>
              <a:t>deaths</a:t>
            </a:r>
            <a:r>
              <a:rPr lang="en-GB" sz="2400" dirty="0"/>
              <a:t> when used to treat patients with </a:t>
            </a:r>
            <a:r>
              <a:rPr lang="en-GB" sz="2400" b="1" dirty="0"/>
              <a:t>multiple sclerosis </a:t>
            </a:r>
            <a:r>
              <a:rPr lang="en-GB" sz="2400" dirty="0"/>
              <a:t>(MS).</a:t>
            </a:r>
          </a:p>
          <a:p>
            <a:pPr algn="ctr"/>
            <a:endParaRPr lang="en-GB" sz="2400" dirty="0"/>
          </a:p>
        </p:txBody>
      </p:sp>
      <p:sp>
        <p:nvSpPr>
          <p:cNvPr id="12" name="TextBox 11"/>
          <p:cNvSpPr txBox="1"/>
          <p:nvPr/>
        </p:nvSpPr>
        <p:spPr>
          <a:xfrm>
            <a:off x="5076056" y="4509120"/>
            <a:ext cx="3888432" cy="1938992"/>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pPr algn="ctr"/>
            <a:r>
              <a:rPr lang="en-GB" sz="2400" dirty="0"/>
              <a:t>Herceptin is used for breast cancer. It is </a:t>
            </a:r>
            <a:r>
              <a:rPr lang="en-GB" sz="2400" b="1" dirty="0"/>
              <a:t>not toxic </a:t>
            </a:r>
            <a:r>
              <a:rPr lang="en-GB" sz="2400" dirty="0"/>
              <a:t>and is </a:t>
            </a:r>
            <a:r>
              <a:rPr lang="en-GB" sz="2400" b="1" dirty="0"/>
              <a:t>specific</a:t>
            </a:r>
            <a:r>
              <a:rPr lang="en-GB" sz="2400" dirty="0"/>
              <a:t> to breast cancer cells so </a:t>
            </a:r>
            <a:r>
              <a:rPr lang="en-GB" sz="2400" b="1" dirty="0"/>
              <a:t>few side effects</a:t>
            </a:r>
            <a:r>
              <a:rPr lang="en-GB" sz="2400" dirty="0"/>
              <a:t>. But it is </a:t>
            </a:r>
            <a:r>
              <a:rPr lang="en-GB" sz="2400" b="1" dirty="0"/>
              <a:t>costly</a:t>
            </a:r>
            <a:r>
              <a:rPr lang="en-GB" sz="2400" dirty="0"/>
              <a:t>.</a:t>
            </a:r>
          </a:p>
        </p:txBody>
      </p:sp>
      <p:sp>
        <p:nvSpPr>
          <p:cNvPr id="14" name="Title 1"/>
          <p:cNvSpPr txBox="1">
            <a:spLocks/>
          </p:cNvSpPr>
          <p:nvPr/>
        </p:nvSpPr>
        <p:spPr>
          <a:xfrm>
            <a:off x="1115616" y="-14024"/>
            <a:ext cx="8017076" cy="657041"/>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400" b="1" i="0" u="none" strike="noStrike" kern="0" cap="none" spc="0" normalizeH="0" baseline="0" noProof="0" dirty="0">
                <a:ln>
                  <a:noFill/>
                </a:ln>
                <a:solidFill>
                  <a:schemeClr val="accent6"/>
                </a:solidFill>
                <a:effectLst/>
                <a:uLnTx/>
                <a:uFillTx/>
              </a:rPr>
              <a:t>Development of new medicines part 4 – Monoclonal antibodies (Biology HT)</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spTree>
    <p:extLst>
      <p:ext uri="{BB962C8B-B14F-4D97-AF65-F5344CB8AC3E}">
        <p14:creationId xmlns:p14="http://schemas.microsoft.com/office/powerpoint/2010/main" val="1398772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9512" y="764705"/>
            <a:ext cx="8784976" cy="5688631"/>
          </a:xfrm>
          <a:prstGeom prst="rect">
            <a:avLst/>
          </a:prstGeom>
          <a:solidFill>
            <a:schemeClr val="accent6">
              <a:lumMod val="40000"/>
              <a:lumOff val="60000"/>
            </a:schemeClr>
          </a:solidFill>
          <a:ln>
            <a:solidFill>
              <a:schemeClr val="accent6">
                <a:lumMod val="75000"/>
              </a:schemeClr>
            </a:solidFill>
          </a:ln>
          <a:effectLst>
            <a:outerShdw blurRad="50800" dist="38100" dir="5400000" algn="t" rotWithShape="0">
              <a:prstClr val="black">
                <a:alpha val="40000"/>
              </a:prstClr>
            </a:outerShdw>
          </a:effectLst>
        </p:spPr>
        <p:txBody>
          <a:bodyPr wrap="square" rtlCol="0">
            <a:noAutofit/>
          </a:bodyPr>
          <a:lstStyle/>
          <a:p>
            <a:pPr algn="ctr"/>
            <a:r>
              <a:rPr lang="en-GB" sz="2800" dirty="0"/>
              <a:t>Monoclonal antibodies are used in</a:t>
            </a:r>
            <a:r>
              <a:rPr lang="en-GB" sz="2800" b="1" dirty="0">
                <a:solidFill>
                  <a:schemeClr val="accent6">
                    <a:lumMod val="75000"/>
                  </a:schemeClr>
                </a:solidFill>
              </a:rPr>
              <a:t> diagnosis </a:t>
            </a:r>
            <a:r>
              <a:rPr lang="en-GB" sz="2800" dirty="0"/>
              <a:t>to locate blood </a:t>
            </a:r>
            <a:r>
              <a:rPr lang="en-GB" sz="2800" b="1" dirty="0">
                <a:solidFill>
                  <a:schemeClr val="accent6">
                    <a:lumMod val="75000"/>
                  </a:schemeClr>
                </a:solidFill>
              </a:rPr>
              <a:t>clots</a:t>
            </a:r>
            <a:r>
              <a:rPr lang="en-GB" sz="2800" dirty="0"/>
              <a:t> and cancer cells. They are used in treating some </a:t>
            </a:r>
            <a:r>
              <a:rPr lang="en-GB" sz="2800" b="1" dirty="0">
                <a:solidFill>
                  <a:schemeClr val="accent6">
                    <a:lumMod val="75000"/>
                  </a:schemeClr>
                </a:solidFill>
              </a:rPr>
              <a:t>cancers</a:t>
            </a:r>
            <a:r>
              <a:rPr lang="en-GB" sz="2800" dirty="0"/>
              <a:t>. They </a:t>
            </a:r>
            <a:r>
              <a:rPr lang="en-GB" sz="2800" b="1" dirty="0"/>
              <a:t>target </a:t>
            </a:r>
            <a:r>
              <a:rPr lang="en-GB" sz="2800" dirty="0"/>
              <a:t>specific cells causing </a:t>
            </a:r>
            <a:r>
              <a:rPr lang="en-GB" sz="2800" b="1" dirty="0"/>
              <a:t>minimal damage </a:t>
            </a:r>
            <a:r>
              <a:rPr lang="en-GB" sz="2800" dirty="0"/>
              <a:t>to the rest of the body cells around the tumour </a:t>
            </a:r>
            <a:r>
              <a:rPr lang="en-GB" sz="2800" b="1" dirty="0"/>
              <a:t>unlike</a:t>
            </a:r>
            <a:r>
              <a:rPr lang="en-GB" sz="2800" dirty="0"/>
              <a:t> other </a:t>
            </a:r>
            <a:r>
              <a:rPr lang="en-GB" sz="2800" b="1" dirty="0"/>
              <a:t>drugs</a:t>
            </a:r>
            <a:r>
              <a:rPr lang="en-GB" sz="2800" dirty="0"/>
              <a:t> or </a:t>
            </a:r>
            <a:r>
              <a:rPr lang="en-GB" sz="2800" b="1" dirty="0"/>
              <a:t>radiotherapy. </a:t>
            </a:r>
          </a:p>
          <a:p>
            <a:pPr algn="ctr"/>
            <a:endParaRPr lang="en-GB" sz="1200" dirty="0"/>
          </a:p>
          <a:p>
            <a:pPr algn="ctr">
              <a:buFont typeface="Wingdings" pitchFamily="2" charset="2"/>
              <a:buChar char="Ø"/>
            </a:pPr>
            <a:r>
              <a:rPr lang="en-GB" sz="2800" dirty="0"/>
              <a:t>The monoclonal antibodies are </a:t>
            </a:r>
            <a:r>
              <a:rPr lang="en-GB" sz="2800" b="1" dirty="0">
                <a:solidFill>
                  <a:schemeClr val="accent6">
                    <a:lumMod val="75000"/>
                  </a:schemeClr>
                </a:solidFill>
              </a:rPr>
              <a:t>specific</a:t>
            </a:r>
            <a:r>
              <a:rPr lang="en-GB" sz="2800" dirty="0"/>
              <a:t> to the antigen on  the cancer cells.</a:t>
            </a:r>
          </a:p>
          <a:p>
            <a:pPr algn="ctr">
              <a:buFont typeface="Wingdings" pitchFamily="2" charset="2"/>
              <a:buChar char="Ø"/>
            </a:pPr>
            <a:r>
              <a:rPr lang="en-GB" sz="2800" dirty="0"/>
              <a:t>A chemical which </a:t>
            </a:r>
            <a:r>
              <a:rPr lang="en-GB" sz="2800" b="1" dirty="0">
                <a:solidFill>
                  <a:schemeClr val="accent6">
                    <a:lumMod val="75000"/>
                  </a:schemeClr>
                </a:solidFill>
              </a:rPr>
              <a:t>stops cells dividing </a:t>
            </a:r>
            <a:r>
              <a:rPr lang="en-GB" sz="2800" dirty="0"/>
              <a:t>can be bound to the monoclonal antibodies.</a:t>
            </a:r>
          </a:p>
          <a:p>
            <a:pPr algn="ctr">
              <a:buFont typeface="Wingdings" pitchFamily="2" charset="2"/>
              <a:buChar char="Ø"/>
            </a:pPr>
            <a:r>
              <a:rPr lang="en-GB" sz="2800" dirty="0"/>
              <a:t>The patient is given the monoclonal antibodies and they attach to </a:t>
            </a:r>
            <a:r>
              <a:rPr lang="en-GB" sz="2800" b="1" dirty="0">
                <a:solidFill>
                  <a:schemeClr val="accent6">
                    <a:lumMod val="75000"/>
                  </a:schemeClr>
                </a:solidFill>
              </a:rPr>
              <a:t>receptors</a:t>
            </a:r>
            <a:r>
              <a:rPr lang="en-GB" sz="2800" dirty="0"/>
              <a:t> on the cancer cells. </a:t>
            </a:r>
          </a:p>
          <a:p>
            <a:pPr algn="ctr">
              <a:buFont typeface="Wingdings" pitchFamily="2" charset="2"/>
              <a:buChar char="Ø"/>
            </a:pPr>
            <a:r>
              <a:rPr lang="en-GB" sz="2800" dirty="0"/>
              <a:t>The chemical </a:t>
            </a:r>
            <a:r>
              <a:rPr lang="en-GB" sz="2800" b="1" dirty="0">
                <a:solidFill>
                  <a:schemeClr val="accent6">
                    <a:lumMod val="75000"/>
                  </a:schemeClr>
                </a:solidFill>
              </a:rPr>
              <a:t>stops</a:t>
            </a:r>
            <a:r>
              <a:rPr lang="en-GB" sz="2800" dirty="0"/>
              <a:t> the cancer cells growing and dividing.</a:t>
            </a:r>
          </a:p>
          <a:p>
            <a:pPr algn="ctr">
              <a:buFont typeface="Wingdings" pitchFamily="2" charset="2"/>
              <a:buChar char="Ø"/>
            </a:pPr>
            <a:endParaRPr lang="en-GB" sz="2800" dirty="0"/>
          </a:p>
        </p:txBody>
      </p:sp>
      <p:sp>
        <p:nvSpPr>
          <p:cNvPr id="16" name="TextBox 15"/>
          <p:cNvSpPr txBox="1"/>
          <p:nvPr/>
        </p:nvSpPr>
        <p:spPr>
          <a:xfrm>
            <a:off x="251520" y="2852936"/>
            <a:ext cx="8712968" cy="830997"/>
          </a:xfrm>
          <a:prstGeom prst="rect">
            <a:avLst/>
          </a:prstGeom>
          <a:noFill/>
        </p:spPr>
        <p:txBody>
          <a:bodyPr wrap="square" rtlCol="0">
            <a:spAutoFit/>
          </a:bodyPr>
          <a:lstStyle/>
          <a:p>
            <a:pPr algn="ctr"/>
            <a:endParaRPr lang="en-GB" sz="2400" dirty="0"/>
          </a:p>
          <a:p>
            <a:pPr algn="ctr"/>
            <a:endParaRPr lang="en-GB" sz="2400" dirty="0"/>
          </a:p>
        </p:txBody>
      </p:sp>
      <p:sp>
        <p:nvSpPr>
          <p:cNvPr id="5" name="Title 1"/>
          <p:cNvSpPr txBox="1">
            <a:spLocks/>
          </p:cNvSpPr>
          <p:nvPr/>
        </p:nvSpPr>
        <p:spPr>
          <a:xfrm>
            <a:off x="1331913" y="215305"/>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4 – </a:t>
            </a:r>
            <a:br>
              <a:rPr kumimoji="0" lang="en-US"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Monoclonal antibodies (biology HT)</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398772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1340768"/>
            <a:ext cx="2664296" cy="369332"/>
          </a:xfrm>
          <a:prstGeom prst="rect">
            <a:avLst/>
          </a:prstGeom>
          <a:noFill/>
        </p:spPr>
        <p:txBody>
          <a:bodyPr wrap="square" rtlCol="0">
            <a:spAutoFit/>
          </a:bodyPr>
          <a:lstStyle/>
          <a:p>
            <a:endParaRPr lang="en-GB" dirty="0"/>
          </a:p>
        </p:txBody>
      </p:sp>
      <p:sp>
        <p:nvSpPr>
          <p:cNvPr id="5" name="TextBox 4"/>
          <p:cNvSpPr txBox="1"/>
          <p:nvPr/>
        </p:nvSpPr>
        <p:spPr>
          <a:xfrm>
            <a:off x="395536" y="935721"/>
            <a:ext cx="8352928" cy="1384995"/>
          </a:xfrm>
          <a:prstGeom prst="rect">
            <a:avLst/>
          </a:prstGeom>
          <a:noFill/>
        </p:spPr>
        <p:txBody>
          <a:bodyPr wrap="square" rtlCol="0">
            <a:spAutoFit/>
          </a:bodyPr>
          <a:lstStyle/>
          <a:p>
            <a:r>
              <a:rPr lang="en-GB" sz="2800" dirty="0"/>
              <a:t>Pathogens may </a:t>
            </a:r>
            <a:r>
              <a:rPr lang="en-GB" sz="2800" b="1" dirty="0"/>
              <a:t>infect </a:t>
            </a:r>
            <a:r>
              <a:rPr lang="en-GB" sz="2800" b="1" dirty="0">
                <a:solidFill>
                  <a:schemeClr val="accent6">
                    <a:lumMod val="75000"/>
                  </a:schemeClr>
                </a:solidFill>
              </a:rPr>
              <a:t>plants or animals </a:t>
            </a:r>
            <a:r>
              <a:rPr lang="en-GB" sz="2800" dirty="0"/>
              <a:t>and can be </a:t>
            </a:r>
            <a:r>
              <a:rPr lang="en-GB" sz="2800" b="1" dirty="0">
                <a:solidFill>
                  <a:schemeClr val="accent6">
                    <a:lumMod val="75000"/>
                  </a:schemeClr>
                </a:solidFill>
              </a:rPr>
              <a:t>spread </a:t>
            </a:r>
            <a:r>
              <a:rPr lang="en-GB" sz="2800" dirty="0"/>
              <a:t>by </a:t>
            </a:r>
            <a:r>
              <a:rPr lang="en-GB" sz="2800" b="1" dirty="0">
                <a:solidFill>
                  <a:schemeClr val="accent6">
                    <a:lumMod val="75000"/>
                  </a:schemeClr>
                </a:solidFill>
              </a:rPr>
              <a:t>direct contact (D), by water (W) </a:t>
            </a:r>
            <a:r>
              <a:rPr lang="en-GB" sz="2800" dirty="0"/>
              <a:t>or</a:t>
            </a:r>
            <a:r>
              <a:rPr lang="en-GB" sz="2800" b="1" dirty="0">
                <a:solidFill>
                  <a:schemeClr val="accent6">
                    <a:lumMod val="75000"/>
                  </a:schemeClr>
                </a:solidFill>
              </a:rPr>
              <a:t> by air (A)</a:t>
            </a:r>
            <a:r>
              <a:rPr lang="en-GB" sz="2800" dirty="0"/>
              <a:t>or</a:t>
            </a:r>
            <a:r>
              <a:rPr lang="en-GB" sz="2800" b="1" dirty="0">
                <a:solidFill>
                  <a:schemeClr val="accent6">
                    <a:lumMod val="75000"/>
                  </a:schemeClr>
                </a:solidFill>
              </a:rPr>
              <a:t> animal vectors (V).</a:t>
            </a:r>
          </a:p>
        </p:txBody>
      </p:sp>
      <p:pic>
        <p:nvPicPr>
          <p:cNvPr id="1026" name="Picture 2"/>
          <p:cNvPicPr>
            <a:picLocks noChangeAspect="1" noChangeArrowheads="1"/>
          </p:cNvPicPr>
          <p:nvPr/>
        </p:nvPicPr>
        <p:blipFill>
          <a:blip r:embed="rId3" cstate="print"/>
          <a:srcRect/>
          <a:stretch>
            <a:fillRect/>
          </a:stretch>
        </p:blipFill>
        <p:spPr bwMode="auto">
          <a:xfrm>
            <a:off x="467544" y="2276872"/>
            <a:ext cx="2304256" cy="3816424"/>
          </a:xfrm>
          <a:prstGeom prst="rect">
            <a:avLst/>
          </a:prstGeom>
          <a:noFill/>
          <a:ln w="9525">
            <a:noFill/>
            <a:miter lim="800000"/>
            <a:headEnd/>
            <a:tailEnd/>
          </a:ln>
        </p:spPr>
      </p:pic>
      <p:pic>
        <p:nvPicPr>
          <p:cNvPr id="7" name="Picture 6" descr="ThinkstockPhotos-83290868.jpg"/>
          <p:cNvPicPr>
            <a:picLocks noChangeAspect="1"/>
          </p:cNvPicPr>
          <p:nvPr/>
        </p:nvPicPr>
        <p:blipFill>
          <a:blip r:embed="rId4" cstate="print"/>
          <a:stretch>
            <a:fillRect/>
          </a:stretch>
        </p:blipFill>
        <p:spPr>
          <a:xfrm>
            <a:off x="2987825" y="2276872"/>
            <a:ext cx="2448271" cy="1795399"/>
          </a:xfrm>
          <a:prstGeom prst="rect">
            <a:avLst/>
          </a:prstGeom>
        </p:spPr>
      </p:pic>
      <p:pic>
        <p:nvPicPr>
          <p:cNvPr id="9" name="Picture 8" descr="sewage pipe.jpg"/>
          <p:cNvPicPr>
            <a:picLocks noChangeAspect="1"/>
          </p:cNvPicPr>
          <p:nvPr/>
        </p:nvPicPr>
        <p:blipFill>
          <a:blip r:embed="rId5" cstate="print"/>
          <a:stretch>
            <a:fillRect/>
          </a:stretch>
        </p:blipFill>
        <p:spPr>
          <a:xfrm>
            <a:off x="5652118" y="2276870"/>
            <a:ext cx="2700000" cy="1801244"/>
          </a:xfrm>
          <a:prstGeom prst="rect">
            <a:avLst/>
          </a:prstGeom>
        </p:spPr>
      </p:pic>
      <p:pic>
        <p:nvPicPr>
          <p:cNvPr id="10" name="Picture 9" descr="fungus.jpg"/>
          <p:cNvPicPr>
            <a:picLocks noChangeAspect="1"/>
          </p:cNvPicPr>
          <p:nvPr/>
        </p:nvPicPr>
        <p:blipFill>
          <a:blip r:embed="rId6" cstate="print"/>
          <a:stretch>
            <a:fillRect/>
          </a:stretch>
        </p:blipFill>
        <p:spPr>
          <a:xfrm>
            <a:off x="5652120" y="4293096"/>
            <a:ext cx="2700000" cy="1801244"/>
          </a:xfrm>
          <a:prstGeom prst="rect">
            <a:avLst/>
          </a:prstGeom>
        </p:spPr>
      </p:pic>
      <p:sp>
        <p:nvSpPr>
          <p:cNvPr id="11" name="TextBox 10"/>
          <p:cNvSpPr txBox="1"/>
          <p:nvPr/>
        </p:nvSpPr>
        <p:spPr>
          <a:xfrm>
            <a:off x="467544" y="6237312"/>
            <a:ext cx="2232248" cy="461665"/>
          </a:xfrm>
          <a:prstGeom prst="rect">
            <a:avLst/>
          </a:prstGeom>
          <a:noFill/>
        </p:spPr>
        <p:txBody>
          <a:bodyPr wrap="square" rtlCol="0">
            <a:spAutoFit/>
          </a:bodyPr>
          <a:lstStyle/>
          <a:p>
            <a:pPr algn="ctr"/>
            <a:endParaRPr lang="en-GB" sz="2400" dirty="0"/>
          </a:p>
        </p:txBody>
      </p:sp>
      <p:sp>
        <p:nvSpPr>
          <p:cNvPr id="12" name="TextBox 11"/>
          <p:cNvSpPr txBox="1"/>
          <p:nvPr/>
        </p:nvSpPr>
        <p:spPr>
          <a:xfrm>
            <a:off x="467544" y="4797152"/>
            <a:ext cx="504056" cy="461665"/>
          </a:xfrm>
          <a:prstGeom prst="rect">
            <a:avLst/>
          </a:prstGeom>
          <a:solidFill>
            <a:schemeClr val="accent6">
              <a:lumMod val="20000"/>
              <a:lumOff val="80000"/>
            </a:schemeClr>
          </a:solidFill>
        </p:spPr>
        <p:txBody>
          <a:bodyPr wrap="square" rtlCol="0">
            <a:spAutoFit/>
          </a:bodyPr>
          <a:lstStyle/>
          <a:p>
            <a:pPr algn="ctr"/>
            <a:r>
              <a:rPr lang="en-GB" sz="2400" dirty="0"/>
              <a:t>D</a:t>
            </a:r>
          </a:p>
        </p:txBody>
      </p:sp>
      <p:sp>
        <p:nvSpPr>
          <p:cNvPr id="13" name="TextBox 12"/>
          <p:cNvSpPr txBox="1"/>
          <p:nvPr/>
        </p:nvSpPr>
        <p:spPr>
          <a:xfrm>
            <a:off x="5652120" y="3615407"/>
            <a:ext cx="504056" cy="461665"/>
          </a:xfrm>
          <a:prstGeom prst="rect">
            <a:avLst/>
          </a:prstGeom>
          <a:solidFill>
            <a:schemeClr val="accent6">
              <a:lumMod val="20000"/>
              <a:lumOff val="80000"/>
            </a:schemeClr>
          </a:solidFill>
        </p:spPr>
        <p:txBody>
          <a:bodyPr wrap="square" rtlCol="0">
            <a:spAutoFit/>
          </a:bodyPr>
          <a:lstStyle/>
          <a:p>
            <a:pPr algn="ctr"/>
            <a:r>
              <a:rPr lang="en-GB" sz="2400" dirty="0"/>
              <a:t>W</a:t>
            </a:r>
          </a:p>
        </p:txBody>
      </p:sp>
      <p:sp>
        <p:nvSpPr>
          <p:cNvPr id="15" name="TextBox 14"/>
          <p:cNvSpPr txBox="1"/>
          <p:nvPr/>
        </p:nvSpPr>
        <p:spPr>
          <a:xfrm>
            <a:off x="2987824" y="3615407"/>
            <a:ext cx="504056" cy="461665"/>
          </a:xfrm>
          <a:prstGeom prst="rect">
            <a:avLst/>
          </a:prstGeom>
          <a:solidFill>
            <a:schemeClr val="accent6">
              <a:lumMod val="20000"/>
              <a:lumOff val="80000"/>
            </a:schemeClr>
          </a:solidFill>
        </p:spPr>
        <p:txBody>
          <a:bodyPr wrap="square" rtlCol="0">
            <a:spAutoFit/>
          </a:bodyPr>
          <a:lstStyle/>
          <a:p>
            <a:pPr algn="ctr"/>
            <a:r>
              <a:rPr lang="en-GB" sz="2400" dirty="0"/>
              <a:t>D</a:t>
            </a:r>
          </a:p>
        </p:txBody>
      </p:sp>
      <p:sp>
        <p:nvSpPr>
          <p:cNvPr id="16" name="TextBox 15"/>
          <p:cNvSpPr txBox="1"/>
          <p:nvPr/>
        </p:nvSpPr>
        <p:spPr>
          <a:xfrm>
            <a:off x="5652120" y="5631631"/>
            <a:ext cx="504056" cy="461665"/>
          </a:xfrm>
          <a:prstGeom prst="rect">
            <a:avLst/>
          </a:prstGeom>
          <a:solidFill>
            <a:schemeClr val="accent6">
              <a:lumMod val="20000"/>
              <a:lumOff val="80000"/>
            </a:schemeClr>
          </a:solidFill>
        </p:spPr>
        <p:txBody>
          <a:bodyPr wrap="square" rtlCol="0">
            <a:spAutoFit/>
          </a:bodyPr>
          <a:lstStyle/>
          <a:p>
            <a:pPr algn="ctr"/>
            <a:r>
              <a:rPr lang="en-GB" sz="2400" dirty="0"/>
              <a:t>A</a:t>
            </a:r>
          </a:p>
        </p:txBody>
      </p:sp>
      <p:sp>
        <p:nvSpPr>
          <p:cNvPr id="17" name="TextBox 16"/>
          <p:cNvSpPr txBox="1"/>
          <p:nvPr/>
        </p:nvSpPr>
        <p:spPr>
          <a:xfrm>
            <a:off x="1907704" y="2996952"/>
            <a:ext cx="504056" cy="461665"/>
          </a:xfrm>
          <a:prstGeom prst="rect">
            <a:avLst/>
          </a:prstGeom>
          <a:solidFill>
            <a:schemeClr val="accent6">
              <a:lumMod val="20000"/>
              <a:lumOff val="80000"/>
            </a:schemeClr>
          </a:solidFill>
        </p:spPr>
        <p:txBody>
          <a:bodyPr wrap="square" rtlCol="0">
            <a:spAutoFit/>
          </a:bodyPr>
          <a:lstStyle/>
          <a:p>
            <a:pPr algn="ctr"/>
            <a:r>
              <a:rPr lang="en-GB" sz="2400" dirty="0"/>
              <a:t>W</a:t>
            </a:r>
          </a:p>
        </p:txBody>
      </p:sp>
      <p:sp>
        <p:nvSpPr>
          <p:cNvPr id="18" name="TextBox 17"/>
          <p:cNvSpPr txBox="1"/>
          <p:nvPr/>
        </p:nvSpPr>
        <p:spPr>
          <a:xfrm>
            <a:off x="467544" y="2276872"/>
            <a:ext cx="504056" cy="461665"/>
          </a:xfrm>
          <a:prstGeom prst="rect">
            <a:avLst/>
          </a:prstGeom>
          <a:solidFill>
            <a:schemeClr val="accent6">
              <a:lumMod val="20000"/>
              <a:lumOff val="80000"/>
            </a:schemeClr>
          </a:solidFill>
        </p:spPr>
        <p:txBody>
          <a:bodyPr wrap="square" rtlCol="0">
            <a:spAutoFit/>
          </a:bodyPr>
          <a:lstStyle/>
          <a:p>
            <a:pPr algn="ctr"/>
            <a:r>
              <a:rPr lang="en-GB" sz="2400" dirty="0"/>
              <a:t>A</a:t>
            </a:r>
          </a:p>
        </p:txBody>
      </p:sp>
      <p:sp>
        <p:nvSpPr>
          <p:cNvPr id="19" name="Title 1"/>
          <p:cNvSpPr>
            <a:spLocks noGrp="1"/>
          </p:cNvSpPr>
          <p:nvPr>
            <p:ph type="ctrTitle"/>
          </p:nvPr>
        </p:nvSpPr>
        <p:spPr>
          <a:xfrm>
            <a:off x="539750" y="34925"/>
            <a:ext cx="8604250" cy="514350"/>
          </a:xfrm>
        </p:spPr>
        <p:txBody>
          <a:bodyPr>
            <a:noAutofit/>
          </a:bodyPr>
          <a:lstStyle/>
          <a:p>
            <a:pPr marL="342900" lvl="1" algn="r" defTabSz="342900" rtl="0">
              <a:spcBef>
                <a:spcPct val="20000"/>
              </a:spcBef>
              <a:defRPr/>
            </a:pPr>
            <a:r>
              <a:rPr kumimoji="0" lang="en-US" sz="2000" b="1" i="0" u="none" strike="noStrike" kern="1200" cap="none" spc="0" normalizeH="0" baseline="0" noProof="0" dirty="0">
                <a:ln>
                  <a:noFill/>
                </a:ln>
                <a:solidFill>
                  <a:schemeClr val="accent6"/>
                </a:solidFill>
                <a:effectLst/>
                <a:uLnTx/>
                <a:uFillTx/>
                <a:latin typeface="Calibri"/>
                <a:ea typeface=""/>
                <a:cs typeface="News Gothic MT"/>
              </a:rPr>
              <a:t>Health, disease and</a:t>
            </a:r>
            <a:r>
              <a:rPr kumimoji="0" lang="en-US" sz="2000" b="1" i="0" u="none" strike="noStrike" kern="1200" cap="none" spc="0" normalizeH="0" noProof="0" dirty="0">
                <a:ln>
                  <a:noFill/>
                </a:ln>
                <a:solidFill>
                  <a:schemeClr val="accent6"/>
                </a:solidFill>
                <a:effectLst/>
                <a:uLnTx/>
                <a:uFillTx/>
                <a:latin typeface="Calibri"/>
                <a:ea typeface=""/>
                <a:cs typeface="News Gothic MT"/>
              </a:rPr>
              <a:t> the development of medicines part 1- </a:t>
            </a:r>
            <a:r>
              <a:rPr kumimoji="0" lang="en-US" b="1" i="0" u="none" strike="noStrike" kern="1200" cap="none" spc="0" normalizeH="0" noProof="0" dirty="0">
                <a:ln>
                  <a:noFill/>
                </a:ln>
                <a:solidFill>
                  <a:schemeClr val="accent6"/>
                </a:solidFill>
                <a:effectLst/>
                <a:uLnTx/>
                <a:uFillTx/>
                <a:latin typeface="Calibri"/>
                <a:ea typeface=""/>
                <a:cs typeface="News Gothic MT"/>
              </a:rPr>
              <a:t>Health and disease </a:t>
            </a:r>
            <a:endParaRPr kumimoji="0" lang="en-US" b="1" i="0" u="none" strike="noStrike" kern="1200" cap="none" spc="0" normalizeH="0" baseline="0" noProof="0" dirty="0">
              <a:ln>
                <a:noFill/>
              </a:ln>
              <a:solidFill>
                <a:schemeClr val="accent6"/>
              </a:solidFill>
              <a:effectLst/>
              <a:uLnTx/>
              <a:uFillTx/>
              <a:latin typeface="Calibri"/>
              <a:ea typeface=""/>
              <a:cs typeface="News Gothic MT"/>
            </a:endParaRPr>
          </a:p>
        </p:txBody>
      </p:sp>
      <p:pic>
        <p:nvPicPr>
          <p:cNvPr id="2050" name="Picture 2"/>
          <p:cNvPicPr>
            <a:picLocks noChangeArrowheads="1"/>
          </p:cNvPicPr>
          <p:nvPr/>
        </p:nvPicPr>
        <p:blipFill>
          <a:blip r:embed="rId7" cstate="print"/>
          <a:srcRect/>
          <a:stretch>
            <a:fillRect/>
          </a:stretch>
        </p:blipFill>
        <p:spPr bwMode="auto">
          <a:xfrm>
            <a:off x="2987824" y="4296896"/>
            <a:ext cx="2448000" cy="1796400"/>
          </a:xfrm>
          <a:prstGeom prst="rect">
            <a:avLst/>
          </a:prstGeom>
          <a:noFill/>
          <a:ln w="9525">
            <a:noFill/>
            <a:miter lim="800000"/>
            <a:headEnd/>
            <a:tailEnd/>
          </a:ln>
        </p:spPr>
      </p:pic>
      <p:sp>
        <p:nvSpPr>
          <p:cNvPr id="20" name="TextBox 19"/>
          <p:cNvSpPr txBox="1"/>
          <p:nvPr/>
        </p:nvSpPr>
        <p:spPr>
          <a:xfrm>
            <a:off x="2987824" y="5661248"/>
            <a:ext cx="504056" cy="461665"/>
          </a:xfrm>
          <a:prstGeom prst="rect">
            <a:avLst/>
          </a:prstGeom>
          <a:solidFill>
            <a:schemeClr val="accent6">
              <a:lumMod val="20000"/>
              <a:lumOff val="80000"/>
            </a:schemeClr>
          </a:solidFill>
        </p:spPr>
        <p:txBody>
          <a:bodyPr wrap="square" rtlCol="0">
            <a:spAutoFit/>
          </a:bodyPr>
          <a:lstStyle/>
          <a:p>
            <a:pPr algn="ctr"/>
            <a:r>
              <a:rPr lang="en-GB" sz="2400" dirty="0"/>
              <a:t>V</a:t>
            </a:r>
          </a:p>
        </p:txBody>
      </p:sp>
    </p:spTree>
    <p:extLst>
      <p:ext uri="{BB962C8B-B14F-4D97-AF65-F5344CB8AC3E}">
        <p14:creationId xmlns:p14="http://schemas.microsoft.com/office/powerpoint/2010/main" val="111330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1041996"/>
            <a:ext cx="4829707" cy="7478970"/>
          </a:xfrm>
          <a:prstGeom prst="rect">
            <a:avLst/>
          </a:prstGeom>
          <a:noFill/>
        </p:spPr>
        <p:txBody>
          <a:bodyPr wrap="square" rtlCol="0">
            <a:spAutoFit/>
          </a:bodyPr>
          <a:lstStyle/>
          <a:p>
            <a:r>
              <a:rPr lang="en-GB" sz="7200" b="1" dirty="0">
                <a:latin typeface="+mj-lt"/>
                <a:ea typeface="Beirut" charset="-78"/>
                <a:cs typeface="Beirut" charset="-78"/>
              </a:rPr>
              <a:t>QuestionIT!</a:t>
            </a:r>
          </a:p>
          <a:p>
            <a:r>
              <a:rPr lang="en-US" sz="4400" b="1" dirty="0">
                <a:solidFill>
                  <a:schemeClr val="bg1">
                    <a:lumMod val="50000"/>
                  </a:schemeClr>
                </a:solidFill>
              </a:rPr>
              <a:t>Development of new medicines.</a:t>
            </a:r>
          </a:p>
          <a:p>
            <a:r>
              <a:rPr lang="en-US" sz="4400" b="1" dirty="0">
                <a:solidFill>
                  <a:schemeClr val="bg1">
                    <a:lumMod val="50000"/>
                  </a:schemeClr>
                </a:solidFill>
              </a:rPr>
              <a:t>Part 4 </a:t>
            </a:r>
            <a:r>
              <a:rPr lang="en-US" sz="3600" b="1" dirty="0">
                <a:solidFill>
                  <a:schemeClr val="bg1">
                    <a:lumMod val="50000"/>
                  </a:schemeClr>
                </a:solidFill>
              </a:rPr>
              <a:t>(5.20 - 5.22B)</a:t>
            </a:r>
          </a:p>
          <a:p>
            <a:pPr>
              <a:buFont typeface="Arial" pitchFamily="34" charset="0"/>
              <a:buChar char="•"/>
            </a:pPr>
            <a:r>
              <a:rPr lang="en-US" sz="3600" b="1" dirty="0">
                <a:solidFill>
                  <a:schemeClr val="bg1">
                    <a:lumMod val="50000"/>
                  </a:schemeClr>
                </a:solidFill>
              </a:rPr>
              <a:t> </a:t>
            </a:r>
            <a:r>
              <a:rPr lang="en-US" sz="2800" b="1" dirty="0">
                <a:solidFill>
                  <a:schemeClr val="bg1">
                    <a:lumMod val="50000"/>
                  </a:schemeClr>
                </a:solidFill>
              </a:rPr>
              <a:t>Process of developing </a:t>
            </a:r>
          </a:p>
          <a:p>
            <a:r>
              <a:rPr lang="en-US" sz="2800" b="1" dirty="0">
                <a:solidFill>
                  <a:schemeClr val="bg1">
                    <a:lumMod val="50000"/>
                  </a:schemeClr>
                </a:solidFill>
              </a:rPr>
              <a:t>  new medicines</a:t>
            </a:r>
          </a:p>
          <a:p>
            <a:pPr>
              <a:buFont typeface="Arial" pitchFamily="34" charset="0"/>
              <a:buChar char="•"/>
            </a:pPr>
            <a:r>
              <a:rPr lang="en-US" sz="2800" b="1" dirty="0">
                <a:solidFill>
                  <a:schemeClr val="bg1">
                    <a:lumMod val="50000"/>
                  </a:schemeClr>
                </a:solidFill>
              </a:rPr>
              <a:t> Monoclonal antibodies (biology HT)</a:t>
            </a:r>
          </a:p>
          <a:p>
            <a:endParaRPr lang="en-US" sz="2800" b="1" dirty="0">
              <a:solidFill>
                <a:schemeClr val="bg1">
                  <a:lumMod val="50000"/>
                </a:schemeClr>
              </a:solidFill>
            </a:endParaRPr>
          </a:p>
          <a:p>
            <a:r>
              <a:rPr lang="en-US" sz="2800" dirty="0">
                <a:solidFill>
                  <a:schemeClr val="bg1">
                    <a:lumMod val="50000"/>
                  </a:schemeClr>
                </a:solidFill>
              </a:rPr>
              <a:t> </a:t>
            </a:r>
          </a:p>
          <a:p>
            <a:endParaRPr lang="en-GB" sz="3600" b="1" dirty="0">
              <a:solidFill>
                <a:schemeClr val="tx1">
                  <a:lumMod val="50000"/>
                  <a:lumOff val="50000"/>
                </a:schemeClr>
              </a:solidFill>
            </a:endParaRPr>
          </a:p>
          <a:p>
            <a:r>
              <a:rPr lang="en-GB" sz="3600" b="1" dirty="0">
                <a:solidFill>
                  <a:schemeClr val="tx1">
                    <a:lumMod val="50000"/>
                    <a:lumOff val="50000"/>
                  </a:schemeClr>
                </a:solidFill>
              </a:rPr>
              <a:t>Part 4</a:t>
            </a:r>
          </a:p>
          <a:p>
            <a:endParaRPr lang="en-GB" sz="2800" dirty="0">
              <a:solidFill>
                <a:schemeClr val="tx1">
                  <a:lumMod val="50000"/>
                  <a:lumOff val="50000"/>
                </a:schemeClr>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4211960" y="886544"/>
            <a:ext cx="4914900" cy="5638800"/>
          </a:xfrm>
          <a:prstGeom prst="rect">
            <a:avLst/>
          </a:prstGeom>
        </p:spPr>
      </p:pic>
    </p:spTree>
    <p:extLst>
      <p:ext uri="{BB962C8B-B14F-4D97-AF65-F5344CB8AC3E}">
        <p14:creationId xmlns:p14="http://schemas.microsoft.com/office/powerpoint/2010/main" val="2144738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   Development of new medicines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7294305"/>
          </a:xfrm>
          <a:prstGeom prst="rect">
            <a:avLst/>
          </a:prstGeom>
          <a:noFill/>
        </p:spPr>
        <p:txBody>
          <a:bodyPr wrap="square" rtlCol="0">
            <a:spAutoFit/>
          </a:bodyPr>
          <a:lstStyle/>
          <a:p>
            <a:pPr marL="457200" indent="-457200">
              <a:lnSpc>
                <a:spcPct val="150000"/>
              </a:lnSpc>
            </a:pPr>
            <a:r>
              <a:rPr lang="en-GB" sz="2400" dirty="0"/>
              <a:t>1. Any potential new drug has to go through a series of tests. </a:t>
            </a:r>
          </a:p>
          <a:p>
            <a:pPr marL="457200" indent="-457200">
              <a:lnSpc>
                <a:spcPct val="150000"/>
              </a:lnSpc>
            </a:pPr>
            <a:r>
              <a:rPr lang="en-GB" sz="2400" dirty="0"/>
              <a:t>	What is meant by the following terms?</a:t>
            </a:r>
          </a:p>
          <a:p>
            <a:pPr marL="914400" lvl="1" indent="-457200">
              <a:lnSpc>
                <a:spcPct val="150000"/>
              </a:lnSpc>
              <a:buAutoNum type="alphaLcParenR"/>
            </a:pPr>
            <a:r>
              <a:rPr lang="en-GB" sz="2400" dirty="0"/>
              <a:t>Efficacy 	      b) Toxicity		c) Optimum dose</a:t>
            </a:r>
          </a:p>
          <a:p>
            <a:pPr marL="457200" indent="-457200">
              <a:lnSpc>
                <a:spcPct val="150000"/>
              </a:lnSpc>
            </a:pPr>
            <a:r>
              <a:rPr lang="en-GB" sz="2400" dirty="0"/>
              <a:t>2.  Number these statements to show how drugs are tested.</a:t>
            </a:r>
          </a:p>
          <a:p>
            <a:pPr marL="914400" lvl="1" indent="-457200">
              <a:lnSpc>
                <a:spcPct val="150000"/>
              </a:lnSpc>
            </a:pPr>
            <a:r>
              <a:rPr lang="en-GB" sz="2400" i="1" dirty="0"/>
              <a:t>Drugs are trialled on live animals</a:t>
            </a:r>
          </a:p>
          <a:p>
            <a:pPr marL="914400" lvl="1" indent="-457200">
              <a:lnSpc>
                <a:spcPct val="150000"/>
              </a:lnSpc>
            </a:pPr>
            <a:r>
              <a:rPr lang="en-GB" sz="2400" i="1" dirty="0"/>
              <a:t>Drugs are trialled on people with the disease the drug is for</a:t>
            </a:r>
          </a:p>
          <a:p>
            <a:pPr marL="914400" lvl="1" indent="-457200">
              <a:lnSpc>
                <a:spcPct val="150000"/>
              </a:lnSpc>
            </a:pPr>
            <a:r>
              <a:rPr lang="en-GB" sz="2400" i="1" dirty="0"/>
              <a:t>Drugs are trialled in laboratories on cells and tissue cultures</a:t>
            </a:r>
          </a:p>
          <a:p>
            <a:pPr marL="914400" lvl="1" indent="-457200">
              <a:lnSpc>
                <a:spcPct val="150000"/>
              </a:lnSpc>
            </a:pPr>
            <a:r>
              <a:rPr lang="en-GB" sz="2400" i="1" dirty="0"/>
              <a:t>Drugs are trialled on healthy volunteers</a:t>
            </a:r>
          </a:p>
          <a:p>
            <a:pPr marL="457200" indent="-457200">
              <a:lnSpc>
                <a:spcPct val="150000"/>
              </a:lnSpc>
            </a:pPr>
            <a:r>
              <a:rPr lang="en-GB" sz="2400" dirty="0"/>
              <a:t>3.  Drugs companies often use a placebo in their trials.</a:t>
            </a:r>
          </a:p>
          <a:p>
            <a:pPr marL="914400" lvl="1" indent="-457200">
              <a:lnSpc>
                <a:spcPct val="150000"/>
              </a:lnSpc>
            </a:pPr>
            <a:r>
              <a:rPr lang="en-GB" sz="2400" dirty="0"/>
              <a:t>a. What is a placebo?   b. Why is it used?</a:t>
            </a:r>
          </a:p>
          <a:p>
            <a:pPr marL="914400" lvl="1" indent="-457200">
              <a:lnSpc>
                <a:spcPct val="150000"/>
              </a:lnSpc>
            </a:pPr>
            <a:endParaRPr lang="en-GB" sz="2400" dirty="0"/>
          </a:p>
          <a:p>
            <a:pPr marL="914400" lvl="1" indent="-457200">
              <a:lnSpc>
                <a:spcPct val="150000"/>
              </a:lnSpc>
            </a:pPr>
            <a:endParaRPr lang="en-GB" sz="2400" i="1" dirty="0"/>
          </a:p>
          <a:p>
            <a:pPr marL="457200" indent="-457200">
              <a:lnSpc>
                <a:spcPct val="150000"/>
              </a:lnSpc>
            </a:pPr>
            <a:r>
              <a:rPr lang="en-GB" sz="2400" i="1" dirty="0"/>
              <a:t> </a:t>
            </a:r>
          </a:p>
        </p:txBody>
      </p:sp>
    </p:spTree>
    <p:extLst>
      <p:ext uri="{BB962C8B-B14F-4D97-AF65-F5344CB8AC3E}">
        <p14:creationId xmlns:p14="http://schemas.microsoft.com/office/powerpoint/2010/main" val="20965304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Development of new medicines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589072"/>
          </a:xfrm>
          <a:prstGeom prst="rect">
            <a:avLst/>
          </a:prstGeom>
          <a:noFill/>
        </p:spPr>
        <p:txBody>
          <a:bodyPr wrap="square" rtlCol="0">
            <a:spAutoFit/>
          </a:bodyPr>
          <a:lstStyle/>
          <a:p>
            <a:pPr marL="457200" indent="-457200">
              <a:lnSpc>
                <a:spcPct val="150000"/>
              </a:lnSpc>
            </a:pPr>
            <a:r>
              <a:rPr lang="en-GB" sz="2400" dirty="0"/>
              <a:t>  </a:t>
            </a:r>
          </a:p>
        </p:txBody>
      </p:sp>
      <p:sp>
        <p:nvSpPr>
          <p:cNvPr id="5" name="Rectangle 4"/>
          <p:cNvSpPr/>
          <p:nvPr/>
        </p:nvSpPr>
        <p:spPr>
          <a:xfrm>
            <a:off x="0" y="692696"/>
            <a:ext cx="8892480" cy="6186309"/>
          </a:xfrm>
          <a:prstGeom prst="rect">
            <a:avLst/>
          </a:prstGeom>
        </p:spPr>
        <p:txBody>
          <a:bodyPr wrap="square" lIns="46800" rIns="46800">
            <a:spAutoFit/>
          </a:bodyPr>
          <a:lstStyle/>
          <a:p>
            <a:pPr marL="914400" lvl="1" indent="-457200">
              <a:lnSpc>
                <a:spcPct val="150000"/>
              </a:lnSpc>
            </a:pPr>
            <a:r>
              <a:rPr lang="en-GB" sz="2400" b="1" i="1" dirty="0">
                <a:solidFill>
                  <a:schemeClr val="accent6">
                    <a:lumMod val="75000"/>
                  </a:schemeClr>
                </a:solidFill>
              </a:rPr>
              <a:t>Questions for Biology HT only</a:t>
            </a:r>
          </a:p>
          <a:p>
            <a:pPr marL="914400" lvl="1" indent="-457200">
              <a:lnSpc>
                <a:spcPct val="150000"/>
              </a:lnSpc>
            </a:pPr>
            <a:r>
              <a:rPr lang="en-GB" sz="2400" dirty="0"/>
              <a:t>4. Place the statements in the correct order to show how monoclonal antibodies are produced.</a:t>
            </a:r>
          </a:p>
          <a:p>
            <a:pPr marL="914400" lvl="1" indent="-457200">
              <a:lnSpc>
                <a:spcPct val="150000"/>
              </a:lnSpc>
              <a:buFont typeface="Wingdings" pitchFamily="2" charset="2"/>
              <a:buChar char="q"/>
            </a:pPr>
            <a:r>
              <a:rPr lang="en-GB" sz="2400" dirty="0"/>
              <a:t>Mouse lymphocytes produce antibodies.</a:t>
            </a:r>
          </a:p>
          <a:p>
            <a:pPr marL="914400" lvl="1" indent="-457200">
              <a:lnSpc>
                <a:spcPct val="150000"/>
              </a:lnSpc>
              <a:buFont typeface="Wingdings" pitchFamily="2" charset="2"/>
              <a:buChar char="q"/>
            </a:pPr>
            <a:r>
              <a:rPr lang="en-GB" sz="2400" dirty="0"/>
              <a:t>The antibodies are collected and purified.</a:t>
            </a:r>
          </a:p>
          <a:p>
            <a:pPr marL="914400" lvl="1" indent="-457200">
              <a:lnSpc>
                <a:spcPct val="150000"/>
              </a:lnSpc>
              <a:buFont typeface="Wingdings" pitchFamily="2" charset="2"/>
              <a:buChar char="q"/>
            </a:pPr>
            <a:r>
              <a:rPr lang="en-GB" sz="2400" dirty="0"/>
              <a:t>Mouse lymphocytes are collected.</a:t>
            </a:r>
          </a:p>
          <a:p>
            <a:pPr marL="914400" lvl="1" indent="-457200">
              <a:lnSpc>
                <a:spcPct val="150000"/>
              </a:lnSpc>
              <a:buFont typeface="Wingdings" pitchFamily="2" charset="2"/>
              <a:buChar char="q"/>
            </a:pPr>
            <a:r>
              <a:rPr lang="en-GB" sz="2400" dirty="0"/>
              <a:t>Mouse is injected with a pathogen.</a:t>
            </a:r>
          </a:p>
          <a:p>
            <a:pPr marL="914400" lvl="1" indent="-457200">
              <a:lnSpc>
                <a:spcPct val="150000"/>
              </a:lnSpc>
              <a:buFont typeface="Wingdings" pitchFamily="2" charset="2"/>
              <a:buChar char="q"/>
            </a:pPr>
            <a:r>
              <a:rPr lang="en-GB" sz="2400" dirty="0"/>
              <a:t>Hybridoma cells are separated and cultured to form a clone.</a:t>
            </a:r>
          </a:p>
          <a:p>
            <a:pPr marL="914400" lvl="1" indent="-457200">
              <a:lnSpc>
                <a:spcPct val="150000"/>
              </a:lnSpc>
              <a:buFont typeface="Wingdings" pitchFamily="2" charset="2"/>
              <a:buChar char="q"/>
            </a:pPr>
            <a:r>
              <a:rPr lang="en-GB" sz="2400" dirty="0"/>
              <a:t>Mouse lymphocyte and mouse tumour cell are fused.</a:t>
            </a:r>
          </a:p>
          <a:p>
            <a:pPr marL="914400" lvl="1" indent="-457200">
              <a:lnSpc>
                <a:spcPct val="150000"/>
              </a:lnSpc>
              <a:buFont typeface="Wingdings" pitchFamily="2" charset="2"/>
              <a:buChar char="q"/>
            </a:pPr>
            <a:r>
              <a:rPr lang="en-GB" sz="2400" dirty="0"/>
              <a:t>The clone produces large quantities of antibody.</a:t>
            </a:r>
          </a:p>
          <a:p>
            <a:pPr marL="914400" lvl="1" indent="-457200">
              <a:lnSpc>
                <a:spcPct val="150000"/>
              </a:lnSpc>
            </a:pPr>
            <a:endParaRPr lang="en-GB" sz="2400" dirty="0"/>
          </a:p>
        </p:txBody>
      </p:sp>
    </p:spTree>
    <p:extLst>
      <p:ext uri="{BB962C8B-B14F-4D97-AF65-F5344CB8AC3E}">
        <p14:creationId xmlns:p14="http://schemas.microsoft.com/office/powerpoint/2010/main" val="20965304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Infection and Response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4524315"/>
          </a:xfrm>
          <a:prstGeom prst="rect">
            <a:avLst/>
          </a:prstGeom>
          <a:noFill/>
        </p:spPr>
        <p:txBody>
          <a:bodyPr wrap="square" rtlCol="0">
            <a:spAutoFit/>
          </a:bodyPr>
          <a:lstStyle/>
          <a:p>
            <a:pPr marL="457200" indent="-457200">
              <a:lnSpc>
                <a:spcPct val="150000"/>
              </a:lnSpc>
            </a:pPr>
            <a:r>
              <a:rPr lang="en-GB" sz="2400" dirty="0"/>
              <a:t>5. What are the applications of monoclonal antibodies?</a:t>
            </a:r>
          </a:p>
          <a:p>
            <a:pPr marL="457200" indent="-457200">
              <a:lnSpc>
                <a:spcPct val="150000"/>
              </a:lnSpc>
            </a:pPr>
            <a:endParaRPr lang="en-GB" sz="2400" dirty="0"/>
          </a:p>
          <a:p>
            <a:pPr marL="457200" indent="-457200">
              <a:lnSpc>
                <a:spcPct val="150000"/>
              </a:lnSpc>
            </a:pPr>
            <a:r>
              <a:rPr lang="en-GB" sz="2400" dirty="0"/>
              <a:t>6. Why do some people feel the use of monoclonal antibodies is unethical? </a:t>
            </a:r>
          </a:p>
          <a:p>
            <a:pPr marL="457200" indent="-457200">
              <a:lnSpc>
                <a:spcPct val="150000"/>
              </a:lnSpc>
            </a:pPr>
            <a:endParaRPr lang="en-GB" sz="2400" dirty="0"/>
          </a:p>
          <a:p>
            <a:pPr marL="457200" indent="-457200">
              <a:lnSpc>
                <a:spcPct val="150000"/>
              </a:lnSpc>
            </a:pPr>
            <a:r>
              <a:rPr lang="en-GB" sz="2400" dirty="0"/>
              <a:t>7. Why would a test kit containing monoclonal antibodies be useful to detect plant disease?</a:t>
            </a:r>
          </a:p>
          <a:p>
            <a:pPr marL="457200" indent="-457200">
              <a:lnSpc>
                <a:spcPct val="150000"/>
              </a:lnSpc>
            </a:pPr>
            <a:endParaRPr lang="en-GB" sz="2400" dirty="0"/>
          </a:p>
        </p:txBody>
      </p:sp>
    </p:spTree>
    <p:extLst>
      <p:ext uri="{BB962C8B-B14F-4D97-AF65-F5344CB8AC3E}">
        <p14:creationId xmlns:p14="http://schemas.microsoft.com/office/powerpoint/2010/main" val="2096530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5940152" cy="2031325"/>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endParaRPr lang="en-GB" dirty="0"/>
          </a:p>
        </p:txBody>
      </p:sp>
      <p:sp>
        <p:nvSpPr>
          <p:cNvPr id="5" name="Rectangle 4"/>
          <p:cNvSpPr/>
          <p:nvPr/>
        </p:nvSpPr>
        <p:spPr>
          <a:xfrm>
            <a:off x="0" y="2348880"/>
            <a:ext cx="5076056" cy="3354765"/>
          </a:xfrm>
          <a:prstGeom prst="rect">
            <a:avLst/>
          </a:prstGeom>
        </p:spPr>
        <p:txBody>
          <a:bodyPr wrap="square">
            <a:spAutoFit/>
          </a:bodyPr>
          <a:lstStyle/>
          <a:p>
            <a:r>
              <a:rPr lang="en-US" sz="3600" b="1" dirty="0">
                <a:solidFill>
                  <a:schemeClr val="bg1">
                    <a:lumMod val="50000"/>
                  </a:schemeClr>
                </a:solidFill>
              </a:rPr>
              <a:t>Development of new medicines.</a:t>
            </a:r>
          </a:p>
          <a:p>
            <a:endParaRPr lang="en-US" b="1" dirty="0">
              <a:solidFill>
                <a:schemeClr val="bg1">
                  <a:lumMod val="50000"/>
                </a:schemeClr>
              </a:solidFill>
            </a:endParaRPr>
          </a:p>
          <a:p>
            <a:r>
              <a:rPr lang="en-US" sz="3200" b="1" dirty="0">
                <a:solidFill>
                  <a:schemeClr val="bg1">
                    <a:lumMod val="50000"/>
                  </a:schemeClr>
                </a:solidFill>
              </a:rPr>
              <a:t>Part 4 </a:t>
            </a:r>
            <a:r>
              <a:rPr lang="en-US" sz="2400" b="1" dirty="0">
                <a:solidFill>
                  <a:schemeClr val="bg1">
                    <a:lumMod val="50000"/>
                  </a:schemeClr>
                </a:solidFill>
              </a:rPr>
              <a:t>(5.20 - 5.22B)</a:t>
            </a:r>
          </a:p>
          <a:p>
            <a:endParaRPr lang="en-US" b="1" dirty="0">
              <a:solidFill>
                <a:schemeClr val="bg1">
                  <a:lumMod val="50000"/>
                </a:schemeClr>
              </a:solidFill>
            </a:endParaRPr>
          </a:p>
          <a:p>
            <a:pPr>
              <a:buFont typeface="Arial" pitchFamily="34" charset="0"/>
              <a:buChar char="•"/>
            </a:pPr>
            <a:r>
              <a:rPr lang="en-US" sz="2400" b="1" dirty="0">
                <a:solidFill>
                  <a:schemeClr val="bg1">
                    <a:lumMod val="50000"/>
                  </a:schemeClr>
                </a:solidFill>
              </a:rPr>
              <a:t> Process of developing </a:t>
            </a:r>
          </a:p>
          <a:p>
            <a:r>
              <a:rPr lang="en-US" sz="2400" b="1" dirty="0">
                <a:solidFill>
                  <a:schemeClr val="bg1">
                    <a:lumMod val="50000"/>
                  </a:schemeClr>
                </a:solidFill>
              </a:rPr>
              <a:t>  new medicines</a:t>
            </a:r>
          </a:p>
          <a:p>
            <a:pPr>
              <a:buFont typeface="Arial" pitchFamily="34" charset="0"/>
              <a:buChar char="•"/>
            </a:pPr>
            <a:r>
              <a:rPr lang="en-US" sz="2400" b="1" dirty="0">
                <a:solidFill>
                  <a:schemeClr val="bg1">
                    <a:lumMod val="50000"/>
                  </a:schemeClr>
                </a:solidFill>
              </a:rPr>
              <a:t> Monoclonal antibodies (biology HT)</a:t>
            </a:r>
          </a:p>
        </p:txBody>
      </p:sp>
    </p:spTree>
    <p:extLst>
      <p:ext uri="{BB962C8B-B14F-4D97-AF65-F5344CB8AC3E}">
        <p14:creationId xmlns:p14="http://schemas.microsoft.com/office/powerpoint/2010/main" val="5874790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Development of new medicines– </a:t>
            </a:r>
            <a:r>
              <a:rPr lang="en-US" sz="2400" b="1" kern="1200" dirty="0">
                <a:solidFill>
                  <a:schemeClr val="tx1"/>
                </a:solidFill>
                <a:latin typeface="Calibri"/>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6509474"/>
          </a:xfrm>
          <a:prstGeom prst="rect">
            <a:avLst/>
          </a:prstGeom>
          <a:noFill/>
        </p:spPr>
        <p:txBody>
          <a:bodyPr wrap="square" rtlCol="0">
            <a:spAutoFit/>
          </a:bodyPr>
          <a:lstStyle/>
          <a:p>
            <a:pPr marL="457200" indent="-457200">
              <a:lnSpc>
                <a:spcPct val="150000"/>
              </a:lnSpc>
            </a:pPr>
            <a:r>
              <a:rPr lang="en-GB" sz="2400" dirty="0"/>
              <a:t>1.	What is meant by the following terms?</a:t>
            </a:r>
          </a:p>
          <a:p>
            <a:pPr marL="914400" lvl="1" indent="-457200">
              <a:lnSpc>
                <a:spcPct val="150000"/>
              </a:lnSpc>
              <a:buAutoNum type="alphaLcParenR"/>
            </a:pPr>
            <a:r>
              <a:rPr lang="en-GB" sz="2400" dirty="0"/>
              <a:t>Efficacy</a:t>
            </a:r>
            <a:r>
              <a:rPr lang="en-GB" sz="2400" b="1" dirty="0">
                <a:solidFill>
                  <a:srgbClr val="00B050"/>
                </a:solidFill>
              </a:rPr>
              <a:t> how effective the drug is</a:t>
            </a:r>
            <a:r>
              <a:rPr lang="en-GB" sz="2400" dirty="0"/>
              <a:t> </a:t>
            </a:r>
          </a:p>
          <a:p>
            <a:pPr marL="914400" lvl="1" indent="-457200">
              <a:lnSpc>
                <a:spcPct val="150000"/>
              </a:lnSpc>
              <a:buAutoNum type="alphaLcParenR"/>
            </a:pPr>
            <a:r>
              <a:rPr lang="en-GB" sz="2400" dirty="0"/>
              <a:t> Toxicity </a:t>
            </a:r>
            <a:r>
              <a:rPr lang="en-GB" sz="2400" b="1" dirty="0">
                <a:solidFill>
                  <a:srgbClr val="00B050"/>
                </a:solidFill>
              </a:rPr>
              <a:t>how poisonous the drug is	</a:t>
            </a:r>
            <a:r>
              <a:rPr lang="en-GB" sz="2400" dirty="0"/>
              <a:t>	</a:t>
            </a:r>
          </a:p>
          <a:p>
            <a:pPr marL="914400" lvl="1" indent="-457200">
              <a:lnSpc>
                <a:spcPct val="150000"/>
              </a:lnSpc>
              <a:buAutoNum type="alphaLcParenR"/>
            </a:pPr>
            <a:r>
              <a:rPr lang="en-GB" sz="2400" dirty="0"/>
              <a:t>Optimum dose  </a:t>
            </a:r>
            <a:r>
              <a:rPr lang="en-GB" sz="2400" b="1" dirty="0">
                <a:solidFill>
                  <a:srgbClr val="00B050"/>
                </a:solidFill>
              </a:rPr>
              <a:t>minimum amount of the drug which provides the best response</a:t>
            </a:r>
          </a:p>
          <a:p>
            <a:pPr marL="457200" indent="-457200">
              <a:lnSpc>
                <a:spcPct val="150000"/>
              </a:lnSpc>
            </a:pPr>
            <a:r>
              <a:rPr lang="en-GB" sz="2400" dirty="0"/>
              <a:t>2. Number these statements to show the process of drug testing.</a:t>
            </a:r>
          </a:p>
          <a:p>
            <a:pPr marL="914400" lvl="1" indent="-457200">
              <a:lnSpc>
                <a:spcPct val="150000"/>
              </a:lnSpc>
            </a:pPr>
            <a:r>
              <a:rPr lang="en-GB" sz="2000" b="1" dirty="0">
                <a:solidFill>
                  <a:srgbClr val="00B050"/>
                </a:solidFill>
              </a:rPr>
              <a:t>2. </a:t>
            </a:r>
            <a:r>
              <a:rPr lang="en-GB" sz="2000" i="1" dirty="0"/>
              <a:t>Drugs are trialled on live animals</a:t>
            </a:r>
          </a:p>
          <a:p>
            <a:pPr marL="914400" lvl="1" indent="-457200">
              <a:lnSpc>
                <a:spcPct val="150000"/>
              </a:lnSpc>
            </a:pPr>
            <a:r>
              <a:rPr lang="en-GB" sz="2000" b="1" dirty="0">
                <a:solidFill>
                  <a:srgbClr val="00B050"/>
                </a:solidFill>
              </a:rPr>
              <a:t>4</a:t>
            </a:r>
            <a:r>
              <a:rPr lang="en-GB" sz="2000" i="1" dirty="0">
                <a:solidFill>
                  <a:srgbClr val="00B050"/>
                </a:solidFill>
              </a:rPr>
              <a:t>.</a:t>
            </a:r>
            <a:r>
              <a:rPr lang="en-GB" sz="2000" i="1" dirty="0"/>
              <a:t> Drugs are trialled on people with the disease the drug is for</a:t>
            </a:r>
          </a:p>
          <a:p>
            <a:pPr marL="914400" lvl="1" indent="-457200">
              <a:lnSpc>
                <a:spcPct val="150000"/>
              </a:lnSpc>
            </a:pPr>
            <a:r>
              <a:rPr lang="en-GB" sz="2000" b="1" dirty="0">
                <a:solidFill>
                  <a:srgbClr val="00B050"/>
                </a:solidFill>
              </a:rPr>
              <a:t>1. </a:t>
            </a:r>
            <a:r>
              <a:rPr lang="en-GB" sz="2000" i="1" dirty="0"/>
              <a:t>Drugs are trialled in laboratories on cells and tissue cultures</a:t>
            </a:r>
          </a:p>
          <a:p>
            <a:pPr marL="914400" lvl="1" indent="-457200">
              <a:lnSpc>
                <a:spcPct val="150000"/>
              </a:lnSpc>
            </a:pPr>
            <a:r>
              <a:rPr lang="en-GB" sz="2000" b="1" dirty="0">
                <a:solidFill>
                  <a:srgbClr val="00B050"/>
                </a:solidFill>
              </a:rPr>
              <a:t>3</a:t>
            </a:r>
            <a:r>
              <a:rPr lang="en-GB" sz="2000" b="1" i="1" dirty="0">
                <a:solidFill>
                  <a:srgbClr val="00B050"/>
                </a:solidFill>
              </a:rPr>
              <a:t>. </a:t>
            </a:r>
            <a:r>
              <a:rPr lang="en-GB" sz="2000" i="1" dirty="0"/>
              <a:t>Drugs are trialled on healthy volunteers</a:t>
            </a:r>
          </a:p>
          <a:p>
            <a:pPr marL="914400" lvl="1" indent="-457200">
              <a:lnSpc>
                <a:spcPct val="150000"/>
              </a:lnSpc>
            </a:pPr>
            <a:endParaRPr lang="en-GB" i="1" dirty="0"/>
          </a:p>
          <a:p>
            <a:pPr marL="914400" lvl="1" indent="-457200">
              <a:lnSpc>
                <a:spcPct val="150000"/>
              </a:lnSpc>
            </a:pPr>
            <a:endParaRPr lang="en-GB" i="1" dirty="0"/>
          </a:p>
          <a:p>
            <a:pPr marL="457200" indent="-457200">
              <a:lnSpc>
                <a:spcPct val="150000"/>
              </a:lnSpc>
            </a:pPr>
            <a:r>
              <a:rPr lang="en-GB" i="1" dirty="0"/>
              <a:t> </a:t>
            </a:r>
          </a:p>
        </p:txBody>
      </p:sp>
    </p:spTree>
    <p:extLst>
      <p:ext uri="{BB962C8B-B14F-4D97-AF65-F5344CB8AC3E}">
        <p14:creationId xmlns:p14="http://schemas.microsoft.com/office/powerpoint/2010/main" val="20965304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Development of new medicines– </a:t>
            </a:r>
            <a:r>
              <a:rPr lang="en-US" sz="2400" b="1" kern="1200" dirty="0">
                <a:solidFill>
                  <a:schemeClr val="tx1"/>
                </a:solidFill>
                <a:latin typeface="Calibri"/>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589072"/>
          </a:xfrm>
          <a:prstGeom prst="rect">
            <a:avLst/>
          </a:prstGeom>
          <a:noFill/>
        </p:spPr>
        <p:txBody>
          <a:bodyPr wrap="square" rtlCol="0">
            <a:spAutoFit/>
          </a:bodyPr>
          <a:lstStyle/>
          <a:p>
            <a:pPr marL="457200" indent="-457200">
              <a:lnSpc>
                <a:spcPct val="150000"/>
              </a:lnSpc>
            </a:pPr>
            <a:endParaRPr lang="en-GB" sz="2400" dirty="0"/>
          </a:p>
        </p:txBody>
      </p:sp>
      <p:sp>
        <p:nvSpPr>
          <p:cNvPr id="5" name="Rectangle 4"/>
          <p:cNvSpPr/>
          <p:nvPr/>
        </p:nvSpPr>
        <p:spPr>
          <a:xfrm>
            <a:off x="0" y="908720"/>
            <a:ext cx="8964488" cy="3416320"/>
          </a:xfrm>
          <a:prstGeom prst="rect">
            <a:avLst/>
          </a:prstGeom>
        </p:spPr>
        <p:txBody>
          <a:bodyPr wrap="square">
            <a:spAutoFit/>
          </a:bodyPr>
          <a:lstStyle/>
          <a:p>
            <a:pPr marL="914400" lvl="1" indent="-457200">
              <a:lnSpc>
                <a:spcPct val="150000"/>
              </a:lnSpc>
            </a:pPr>
            <a:r>
              <a:rPr lang="en-GB" sz="2400" dirty="0"/>
              <a:t>3. Drug companies often use a placebo in their trials.</a:t>
            </a:r>
          </a:p>
          <a:p>
            <a:pPr marL="914400" lvl="1" indent="-457200">
              <a:lnSpc>
                <a:spcPct val="150000"/>
              </a:lnSpc>
            </a:pPr>
            <a:r>
              <a:rPr lang="en-GB" sz="2400" dirty="0"/>
              <a:t>a. What is a placebo?</a:t>
            </a:r>
          </a:p>
          <a:p>
            <a:pPr marL="914400" lvl="1" indent="-457200">
              <a:lnSpc>
                <a:spcPct val="150000"/>
              </a:lnSpc>
            </a:pPr>
            <a:r>
              <a:rPr lang="en-GB" sz="2400" b="1" dirty="0">
                <a:solidFill>
                  <a:srgbClr val="00B050"/>
                </a:solidFill>
              </a:rPr>
              <a:t>A medicine that does not contain the drug that is being trialled.</a:t>
            </a:r>
          </a:p>
          <a:p>
            <a:pPr marL="914400" lvl="1" indent="-457200">
              <a:lnSpc>
                <a:spcPct val="150000"/>
              </a:lnSpc>
            </a:pPr>
            <a:r>
              <a:rPr lang="en-GB" sz="2400" dirty="0"/>
              <a:t>b. Why is it used?</a:t>
            </a:r>
          </a:p>
          <a:p>
            <a:pPr marL="914400" lvl="1" indent="-457200">
              <a:lnSpc>
                <a:spcPct val="150000"/>
              </a:lnSpc>
            </a:pPr>
            <a:r>
              <a:rPr lang="en-GB" sz="2400" b="1" dirty="0">
                <a:solidFill>
                  <a:srgbClr val="00B050"/>
                </a:solidFill>
              </a:rPr>
              <a:t>A placebo is used to check that there are no other factors which</a:t>
            </a:r>
          </a:p>
          <a:p>
            <a:pPr marL="914400" lvl="1" indent="-457200">
              <a:lnSpc>
                <a:spcPct val="150000"/>
              </a:lnSpc>
            </a:pPr>
            <a:r>
              <a:rPr lang="en-GB" sz="2400" b="1" dirty="0">
                <a:solidFill>
                  <a:srgbClr val="00B050"/>
                </a:solidFill>
              </a:rPr>
              <a:t>may cause the patient‘s condition to improve without the drug.</a:t>
            </a:r>
          </a:p>
        </p:txBody>
      </p:sp>
    </p:spTree>
    <p:extLst>
      <p:ext uri="{BB962C8B-B14F-4D97-AF65-F5344CB8AC3E}">
        <p14:creationId xmlns:p14="http://schemas.microsoft.com/office/powerpoint/2010/main" val="20965304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Development of new medicines– </a:t>
            </a:r>
            <a:r>
              <a:rPr lang="en-US" sz="2400" b="1" kern="1200" dirty="0">
                <a:solidFill>
                  <a:schemeClr val="tx1"/>
                </a:solidFill>
                <a:latin typeface="Calibri"/>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7936"/>
            <a:ext cx="8915400" cy="589072"/>
          </a:xfrm>
          <a:prstGeom prst="rect">
            <a:avLst/>
          </a:prstGeom>
          <a:noFill/>
        </p:spPr>
        <p:txBody>
          <a:bodyPr wrap="square" rtlCol="0">
            <a:spAutoFit/>
          </a:bodyPr>
          <a:lstStyle/>
          <a:p>
            <a:pPr marL="457200" indent="-457200">
              <a:lnSpc>
                <a:spcPct val="150000"/>
              </a:lnSpc>
            </a:pPr>
            <a:r>
              <a:rPr lang="en-GB" sz="2400" dirty="0"/>
              <a:t>  </a:t>
            </a:r>
          </a:p>
        </p:txBody>
      </p:sp>
      <p:sp>
        <p:nvSpPr>
          <p:cNvPr id="5" name="Rectangle 4"/>
          <p:cNvSpPr/>
          <p:nvPr/>
        </p:nvSpPr>
        <p:spPr>
          <a:xfrm>
            <a:off x="-180528" y="657041"/>
            <a:ext cx="8892480" cy="6186309"/>
          </a:xfrm>
          <a:prstGeom prst="rect">
            <a:avLst/>
          </a:prstGeom>
        </p:spPr>
        <p:txBody>
          <a:bodyPr wrap="square" lIns="46800" rIns="46800">
            <a:spAutoFit/>
          </a:bodyPr>
          <a:lstStyle/>
          <a:p>
            <a:pPr marL="914400" lvl="1" indent="-457200">
              <a:lnSpc>
                <a:spcPct val="150000"/>
              </a:lnSpc>
            </a:pPr>
            <a:r>
              <a:rPr lang="en-GB" sz="2400" b="1" i="1" dirty="0">
                <a:solidFill>
                  <a:schemeClr val="accent6">
                    <a:lumMod val="75000"/>
                  </a:schemeClr>
                </a:solidFill>
              </a:rPr>
              <a:t>Questions for Biology HT only</a:t>
            </a:r>
          </a:p>
          <a:p>
            <a:pPr marL="914400" lvl="1" indent="-457200">
              <a:lnSpc>
                <a:spcPct val="150000"/>
              </a:lnSpc>
            </a:pPr>
            <a:r>
              <a:rPr lang="en-GB" sz="2400" dirty="0"/>
              <a:t>4. Place the statements in the correct order to show how monoclonal antibodies are produced.</a:t>
            </a:r>
          </a:p>
          <a:p>
            <a:pPr marL="914400" lvl="1" indent="-457200">
              <a:lnSpc>
                <a:spcPct val="150000"/>
              </a:lnSpc>
            </a:pPr>
            <a:r>
              <a:rPr lang="en-GB" sz="2400" b="1" dirty="0">
                <a:solidFill>
                  <a:srgbClr val="00B050"/>
                </a:solidFill>
              </a:rPr>
              <a:t>2.</a:t>
            </a:r>
            <a:r>
              <a:rPr lang="en-GB" sz="2400" dirty="0"/>
              <a:t> Mouse lymphocytes produce antibodies.</a:t>
            </a:r>
          </a:p>
          <a:p>
            <a:pPr marL="914400" lvl="1" indent="-457200">
              <a:lnSpc>
                <a:spcPct val="150000"/>
              </a:lnSpc>
            </a:pPr>
            <a:r>
              <a:rPr lang="en-GB" sz="2400" b="1" dirty="0">
                <a:solidFill>
                  <a:srgbClr val="00B050"/>
                </a:solidFill>
              </a:rPr>
              <a:t>7. </a:t>
            </a:r>
            <a:r>
              <a:rPr lang="en-GB" sz="2400" dirty="0"/>
              <a:t>The antibodies are collected and purified.</a:t>
            </a:r>
          </a:p>
          <a:p>
            <a:pPr marL="914400" lvl="1" indent="-457200">
              <a:lnSpc>
                <a:spcPct val="150000"/>
              </a:lnSpc>
            </a:pPr>
            <a:r>
              <a:rPr lang="en-GB" sz="2400" b="1" dirty="0">
                <a:solidFill>
                  <a:srgbClr val="00B050"/>
                </a:solidFill>
              </a:rPr>
              <a:t>3. </a:t>
            </a:r>
            <a:r>
              <a:rPr lang="en-GB" sz="2400" dirty="0"/>
              <a:t>Mouse lymphocytes are collected.</a:t>
            </a:r>
          </a:p>
          <a:p>
            <a:pPr marL="914400" lvl="1" indent="-457200">
              <a:lnSpc>
                <a:spcPct val="150000"/>
              </a:lnSpc>
            </a:pPr>
            <a:r>
              <a:rPr lang="en-GB" sz="2400" b="1" dirty="0">
                <a:solidFill>
                  <a:srgbClr val="00B050"/>
                </a:solidFill>
              </a:rPr>
              <a:t>1. </a:t>
            </a:r>
            <a:r>
              <a:rPr lang="en-GB" sz="2400" dirty="0"/>
              <a:t>Mouse is injected with a pathogen.</a:t>
            </a:r>
          </a:p>
          <a:p>
            <a:pPr marL="914400" lvl="1" indent="-457200">
              <a:lnSpc>
                <a:spcPct val="150000"/>
              </a:lnSpc>
            </a:pPr>
            <a:r>
              <a:rPr lang="en-GB" sz="2400" b="1" dirty="0">
                <a:solidFill>
                  <a:srgbClr val="00B050"/>
                </a:solidFill>
              </a:rPr>
              <a:t>5. </a:t>
            </a:r>
            <a:r>
              <a:rPr lang="en-GB" sz="2400" dirty="0"/>
              <a:t>Hybridoma cells are separated and cultured to form a clone.</a:t>
            </a:r>
          </a:p>
          <a:p>
            <a:pPr marL="914400" lvl="1" indent="-457200">
              <a:lnSpc>
                <a:spcPct val="150000"/>
              </a:lnSpc>
            </a:pPr>
            <a:r>
              <a:rPr lang="en-GB" sz="2400" b="1" dirty="0">
                <a:solidFill>
                  <a:srgbClr val="00B050"/>
                </a:solidFill>
              </a:rPr>
              <a:t>4. </a:t>
            </a:r>
            <a:r>
              <a:rPr lang="en-GB" sz="2400" dirty="0"/>
              <a:t>Mouse lymphocyte and mouse tumour cell are fused.</a:t>
            </a:r>
          </a:p>
          <a:p>
            <a:pPr marL="914400" lvl="1" indent="-457200">
              <a:lnSpc>
                <a:spcPct val="150000"/>
              </a:lnSpc>
            </a:pPr>
            <a:r>
              <a:rPr lang="en-GB" sz="2400" b="1" dirty="0">
                <a:solidFill>
                  <a:srgbClr val="00B050"/>
                </a:solidFill>
              </a:rPr>
              <a:t>6. </a:t>
            </a:r>
            <a:r>
              <a:rPr lang="en-GB" sz="2400" dirty="0"/>
              <a:t>The clone produces large quantities of antibody.</a:t>
            </a:r>
          </a:p>
          <a:p>
            <a:pPr marL="914400" lvl="1" indent="-457200">
              <a:lnSpc>
                <a:spcPct val="150000"/>
              </a:lnSpc>
            </a:pPr>
            <a:endParaRPr lang="en-GB" sz="2400" dirty="0"/>
          </a:p>
        </p:txBody>
      </p:sp>
    </p:spTree>
    <p:extLst>
      <p:ext uri="{BB962C8B-B14F-4D97-AF65-F5344CB8AC3E}">
        <p14:creationId xmlns:p14="http://schemas.microsoft.com/office/powerpoint/2010/main" val="20965304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Development of new medicines – </a:t>
            </a:r>
            <a:r>
              <a:rPr lang="en-US" sz="2400" b="1" kern="1200" dirty="0">
                <a:solidFill>
                  <a:schemeClr val="tx1"/>
                </a:solidFill>
                <a:latin typeface="Calibri"/>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548680"/>
            <a:ext cx="8915400" cy="6186309"/>
          </a:xfrm>
          <a:prstGeom prst="rect">
            <a:avLst/>
          </a:prstGeom>
          <a:noFill/>
        </p:spPr>
        <p:txBody>
          <a:bodyPr wrap="square" rtlCol="0">
            <a:spAutoFit/>
          </a:bodyPr>
          <a:lstStyle/>
          <a:p>
            <a:pPr marL="457200" indent="-457200">
              <a:lnSpc>
                <a:spcPct val="150000"/>
              </a:lnSpc>
            </a:pPr>
            <a:r>
              <a:rPr lang="en-GB" sz="2400" dirty="0"/>
              <a:t>5. </a:t>
            </a:r>
            <a:r>
              <a:rPr lang="en-GB" sz="2000" dirty="0"/>
              <a:t>What are the applications of monoclonal antibodies?</a:t>
            </a:r>
          </a:p>
          <a:p>
            <a:pPr marL="457200" indent="-457200">
              <a:lnSpc>
                <a:spcPct val="150000"/>
              </a:lnSpc>
            </a:pPr>
            <a:r>
              <a:rPr lang="en-GB" sz="2400" b="1" dirty="0">
                <a:solidFill>
                  <a:srgbClr val="00B050"/>
                </a:solidFill>
              </a:rPr>
              <a:t>Pregnancy testing</a:t>
            </a:r>
          </a:p>
          <a:p>
            <a:pPr marL="457200" indent="-457200">
              <a:lnSpc>
                <a:spcPct val="150000"/>
              </a:lnSpc>
            </a:pPr>
            <a:r>
              <a:rPr lang="en-GB" sz="2400" b="1" dirty="0">
                <a:solidFill>
                  <a:srgbClr val="00B050"/>
                </a:solidFill>
              </a:rPr>
              <a:t>Used to measure levels of hormones and other chemicals in blood</a:t>
            </a:r>
          </a:p>
          <a:p>
            <a:pPr marL="457200" indent="-457200">
              <a:lnSpc>
                <a:spcPct val="150000"/>
              </a:lnSpc>
            </a:pPr>
            <a:r>
              <a:rPr lang="en-GB" sz="2400" b="1" dirty="0">
                <a:solidFill>
                  <a:srgbClr val="00B050"/>
                </a:solidFill>
              </a:rPr>
              <a:t>Treat some cancers by delivering a toxic drug to the cancer cells</a:t>
            </a:r>
          </a:p>
          <a:p>
            <a:pPr marL="457200" indent="-457200">
              <a:lnSpc>
                <a:spcPct val="150000"/>
              </a:lnSpc>
            </a:pPr>
            <a:r>
              <a:rPr lang="en-GB" sz="2400" b="1" dirty="0">
                <a:solidFill>
                  <a:srgbClr val="00B050"/>
                </a:solidFill>
              </a:rPr>
              <a:t>To find various molecules in cells or tissues by binding to them with a fluorescent dye</a:t>
            </a:r>
          </a:p>
          <a:p>
            <a:pPr marL="457200" indent="-457200">
              <a:lnSpc>
                <a:spcPct val="150000"/>
              </a:lnSpc>
            </a:pPr>
            <a:r>
              <a:rPr lang="en-GB" sz="2400" dirty="0"/>
              <a:t>6.</a:t>
            </a:r>
            <a:r>
              <a:rPr lang="en-GB" sz="2000" dirty="0"/>
              <a:t> Why do some people feel the use of monoclonal antibodies is unethical? </a:t>
            </a:r>
          </a:p>
          <a:p>
            <a:pPr marL="457200" indent="-457200">
              <a:lnSpc>
                <a:spcPct val="150000"/>
              </a:lnSpc>
            </a:pPr>
            <a:r>
              <a:rPr lang="en-GB" sz="2400" b="1" dirty="0">
                <a:solidFill>
                  <a:srgbClr val="00B050"/>
                </a:solidFill>
              </a:rPr>
              <a:t>Mouse has to suffer the disease deliberately </a:t>
            </a:r>
          </a:p>
          <a:p>
            <a:pPr marL="457200" indent="-457200">
              <a:lnSpc>
                <a:spcPct val="150000"/>
              </a:lnSpc>
            </a:pPr>
            <a:r>
              <a:rPr lang="en-GB" sz="2400" b="1" dirty="0">
                <a:solidFill>
                  <a:srgbClr val="00B050"/>
                </a:solidFill>
              </a:rPr>
              <a:t>Mouse is induced to have cancer</a:t>
            </a:r>
          </a:p>
          <a:p>
            <a:pPr marL="457200" indent="-457200">
              <a:lnSpc>
                <a:spcPct val="150000"/>
              </a:lnSpc>
            </a:pPr>
            <a:r>
              <a:rPr lang="en-GB" sz="2400" b="1" dirty="0">
                <a:solidFill>
                  <a:srgbClr val="00B050"/>
                </a:solidFill>
              </a:rPr>
              <a:t>Treatment not always safe</a:t>
            </a:r>
          </a:p>
          <a:p>
            <a:pPr marL="457200" indent="-457200">
              <a:lnSpc>
                <a:spcPct val="150000"/>
              </a:lnSpc>
            </a:pPr>
            <a:r>
              <a:rPr lang="en-GB" sz="2400" b="1" dirty="0">
                <a:solidFill>
                  <a:srgbClr val="00B050"/>
                </a:solidFill>
              </a:rPr>
              <a:t>It’s very expensive and money could be better used</a:t>
            </a:r>
          </a:p>
        </p:txBody>
      </p:sp>
    </p:spTree>
    <p:extLst>
      <p:ext uri="{BB962C8B-B14F-4D97-AF65-F5344CB8AC3E}">
        <p14:creationId xmlns:p14="http://schemas.microsoft.com/office/powerpoint/2010/main" val="20965304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Development of new medicines – </a:t>
            </a:r>
            <a:r>
              <a:rPr lang="en-US" sz="2400" b="1" kern="1200" dirty="0">
                <a:solidFill>
                  <a:schemeClr val="tx1"/>
                </a:solidFill>
                <a:latin typeface="Calibri"/>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5" name="Rectangle 4"/>
          <p:cNvSpPr/>
          <p:nvPr/>
        </p:nvSpPr>
        <p:spPr>
          <a:xfrm>
            <a:off x="179512" y="836712"/>
            <a:ext cx="8712968" cy="2308324"/>
          </a:xfrm>
          <a:prstGeom prst="rect">
            <a:avLst/>
          </a:prstGeom>
        </p:spPr>
        <p:txBody>
          <a:bodyPr wrap="square">
            <a:spAutoFit/>
          </a:bodyPr>
          <a:lstStyle/>
          <a:p>
            <a:pPr marL="457200" indent="-457200"/>
            <a:r>
              <a:rPr lang="en-GB" sz="2400" dirty="0"/>
              <a:t>7.   Why would a test kit containing monoclonal antibodies be useful to detect plant disease?</a:t>
            </a:r>
          </a:p>
          <a:p>
            <a:pPr marL="457200" indent="-457200"/>
            <a:r>
              <a:rPr lang="en-GB" sz="2400" dirty="0"/>
              <a:t>	</a:t>
            </a:r>
            <a:r>
              <a:rPr lang="en-GB" sz="2400" b="1" dirty="0">
                <a:solidFill>
                  <a:srgbClr val="00B050"/>
                </a:solidFill>
              </a:rPr>
              <a:t>The monoclonal antibodies can be used to detect a particular chemical which is only present in one type of pathogen. This would then show whether the plant was infected with this disease or not.</a:t>
            </a:r>
          </a:p>
        </p:txBody>
      </p:sp>
    </p:spTree>
    <p:extLst>
      <p:ext uri="{BB962C8B-B14F-4D97-AF65-F5344CB8AC3E}">
        <p14:creationId xmlns:p14="http://schemas.microsoft.com/office/powerpoint/2010/main" val="2096530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544" y="35655"/>
            <a:ext cx="9468544" cy="513025"/>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000" b="1" kern="1200" dirty="0">
                <a:solidFill>
                  <a:schemeClr val="accent6"/>
                </a:solidFill>
                <a:latin typeface="Calibri"/>
                <a:ea typeface=""/>
                <a:cs typeface="News Gothic MT"/>
              </a:rPr>
              <a:t>Health, disease and the development of medicines part 1- </a:t>
            </a:r>
            <a:r>
              <a:rPr lang="en-US" b="1" kern="1200" dirty="0">
                <a:solidFill>
                  <a:schemeClr val="accent6"/>
                </a:solidFill>
                <a:latin typeface="Calibri"/>
                <a:ea typeface=""/>
                <a:cs typeface="News Gothic MT"/>
              </a:rPr>
              <a:t>Health and disease </a:t>
            </a:r>
            <a:endParaRPr lang="en-GB" b="1" dirty="0">
              <a:solidFill>
                <a:schemeClr val="accent6"/>
              </a:solidFill>
            </a:endParaRPr>
          </a:p>
        </p:txBody>
      </p:sp>
      <p:sp>
        <p:nvSpPr>
          <p:cNvPr id="9" name="TextBox 8"/>
          <p:cNvSpPr txBox="1"/>
          <p:nvPr/>
        </p:nvSpPr>
        <p:spPr>
          <a:xfrm>
            <a:off x="172628" y="627373"/>
            <a:ext cx="6768752" cy="6463308"/>
          </a:xfrm>
          <a:prstGeom prst="rect">
            <a:avLst/>
          </a:prstGeom>
          <a:noFill/>
          <a:ln>
            <a:noFill/>
          </a:ln>
        </p:spPr>
        <p:txBody>
          <a:bodyPr wrap="square" rtlCol="0">
            <a:spAutoFit/>
          </a:bodyPr>
          <a:lstStyle/>
          <a:p>
            <a:pPr algn="ctr"/>
            <a:r>
              <a:rPr lang="en-GB" sz="2400" b="1" u="sng" dirty="0">
                <a:solidFill>
                  <a:schemeClr val="accent6">
                    <a:lumMod val="75000"/>
                  </a:schemeClr>
                </a:solidFill>
                <a:effectLst>
                  <a:outerShdw blurRad="38100" dist="38100" dir="2700000" algn="tl">
                    <a:srgbClr val="000000">
                      <a:alpha val="43137"/>
                    </a:srgbClr>
                  </a:outerShdw>
                </a:effectLst>
              </a:rPr>
              <a:t>Examples of Viral Diseases</a:t>
            </a:r>
            <a:endParaRPr lang="en-GB" sz="1200" b="1" u="sng" dirty="0">
              <a:solidFill>
                <a:schemeClr val="accent6">
                  <a:lumMod val="75000"/>
                </a:schemeClr>
              </a:solidFill>
              <a:effectLst>
                <a:outerShdw blurRad="38100" dist="38100" dir="2700000" algn="tl">
                  <a:srgbClr val="000000">
                    <a:alpha val="43137"/>
                  </a:srgbClr>
                </a:outerShdw>
              </a:effectLst>
            </a:endParaRPr>
          </a:p>
          <a:p>
            <a:r>
              <a:rPr lang="en-GB" sz="2400" b="1" dirty="0"/>
              <a:t>HIV (human immunodeficiency virus)</a:t>
            </a:r>
          </a:p>
          <a:p>
            <a:pPr>
              <a:buFont typeface="Arial" pitchFamily="34" charset="0"/>
              <a:buChar char="•"/>
            </a:pPr>
            <a:r>
              <a:rPr lang="en-GB" sz="2000" b="1" dirty="0"/>
              <a:t> </a:t>
            </a:r>
            <a:r>
              <a:rPr lang="en-GB" sz="2000" dirty="0"/>
              <a:t>HIV is a sexually transmitted infection (STI)</a:t>
            </a:r>
          </a:p>
          <a:p>
            <a:pPr>
              <a:buFont typeface="Arial" pitchFamily="34" charset="0"/>
              <a:buChar char="•"/>
            </a:pPr>
            <a:r>
              <a:rPr lang="en-GB" dirty="0"/>
              <a:t> </a:t>
            </a:r>
            <a:r>
              <a:rPr lang="en-GB" sz="2000" dirty="0"/>
              <a:t>Initially causes a </a:t>
            </a:r>
            <a:r>
              <a:rPr lang="en-GB" sz="2000" b="1" dirty="0">
                <a:solidFill>
                  <a:schemeClr val="accent6">
                    <a:lumMod val="75000"/>
                  </a:schemeClr>
                </a:solidFill>
              </a:rPr>
              <a:t>flu-like</a:t>
            </a:r>
            <a:r>
              <a:rPr lang="en-GB" sz="2000" dirty="0"/>
              <a:t> illness and spread by </a:t>
            </a:r>
            <a:r>
              <a:rPr lang="en-GB" sz="2000" b="1" dirty="0">
                <a:solidFill>
                  <a:schemeClr val="accent6">
                    <a:lumMod val="75000"/>
                  </a:schemeClr>
                </a:solidFill>
              </a:rPr>
              <a:t>sexual contact </a:t>
            </a:r>
            <a:r>
              <a:rPr lang="en-GB" sz="2000" dirty="0"/>
              <a:t>or exchange of body fluids such as blood when drug users share needles.</a:t>
            </a:r>
          </a:p>
          <a:p>
            <a:pPr>
              <a:buFont typeface="Arial" pitchFamily="34" charset="0"/>
              <a:buChar char="•"/>
            </a:pPr>
            <a:r>
              <a:rPr lang="en-GB" sz="2000" dirty="0"/>
              <a:t> Unless HIV is successfully controlled with </a:t>
            </a:r>
            <a:r>
              <a:rPr lang="en-GB" sz="2000" b="1" dirty="0">
                <a:solidFill>
                  <a:schemeClr val="accent6">
                    <a:lumMod val="75000"/>
                  </a:schemeClr>
                </a:solidFill>
              </a:rPr>
              <a:t>antiretroviral</a:t>
            </a:r>
            <a:r>
              <a:rPr lang="en-GB" sz="2000" dirty="0"/>
              <a:t> drugs, the virus will destroy white blood cells leading to the onset of AIDS.</a:t>
            </a:r>
          </a:p>
          <a:p>
            <a:pPr>
              <a:buFont typeface="Arial" pitchFamily="34" charset="0"/>
              <a:buChar char="•"/>
            </a:pPr>
            <a:r>
              <a:rPr lang="en-GB" sz="2000" dirty="0"/>
              <a:t> Late stage HIV or </a:t>
            </a:r>
            <a:r>
              <a:rPr lang="en-GB" sz="2000" b="1" dirty="0">
                <a:solidFill>
                  <a:schemeClr val="accent6">
                    <a:lumMod val="75000"/>
                  </a:schemeClr>
                </a:solidFill>
              </a:rPr>
              <a:t>AIDS</a:t>
            </a:r>
            <a:r>
              <a:rPr lang="en-GB" sz="2000" dirty="0"/>
              <a:t> occurs when the body’s immune system can no longer deal with other infections or cancers.</a:t>
            </a:r>
          </a:p>
          <a:p>
            <a:endParaRPr lang="en-GB" sz="800" b="1" dirty="0"/>
          </a:p>
          <a:p>
            <a:r>
              <a:rPr lang="en-GB" sz="2400" b="1" dirty="0"/>
              <a:t>Ebola virus (biology only)</a:t>
            </a:r>
          </a:p>
          <a:p>
            <a:pPr>
              <a:buFont typeface="Arial" pitchFamily="34" charset="0"/>
              <a:buChar char="•"/>
            </a:pPr>
            <a:r>
              <a:rPr lang="en-GB" sz="2000" dirty="0"/>
              <a:t>  People are infected when they have </a:t>
            </a:r>
            <a:r>
              <a:rPr lang="en-GB" sz="2000" b="1" dirty="0">
                <a:solidFill>
                  <a:schemeClr val="accent6">
                    <a:lumMod val="75000"/>
                  </a:schemeClr>
                </a:solidFill>
              </a:rPr>
              <a:t>direct contact </a:t>
            </a:r>
            <a:r>
              <a:rPr lang="en-GB" sz="2000" dirty="0"/>
              <a:t>through broken skin with the </a:t>
            </a:r>
            <a:r>
              <a:rPr lang="en-GB" sz="2000" b="1" dirty="0">
                <a:solidFill>
                  <a:schemeClr val="accent6">
                    <a:lumMod val="75000"/>
                  </a:schemeClr>
                </a:solidFill>
              </a:rPr>
              <a:t>bodily fluids </a:t>
            </a:r>
            <a:r>
              <a:rPr lang="en-GB" sz="2000" dirty="0"/>
              <a:t>of a person with Ebola.</a:t>
            </a:r>
          </a:p>
          <a:p>
            <a:pPr>
              <a:buFont typeface="Arial" pitchFamily="34" charset="0"/>
              <a:buChar char="•"/>
            </a:pPr>
            <a:r>
              <a:rPr lang="en-GB" sz="2000" dirty="0"/>
              <a:t>  Initial symptoms of Ebola include fever and joint pain.</a:t>
            </a:r>
          </a:p>
          <a:p>
            <a:pPr>
              <a:buFont typeface="Arial" pitchFamily="34" charset="0"/>
              <a:buChar char="•"/>
            </a:pPr>
            <a:r>
              <a:rPr lang="en-GB" sz="2000" dirty="0"/>
              <a:t>  The symptoms develop into </a:t>
            </a:r>
            <a:r>
              <a:rPr lang="en-GB" sz="2000" b="1" dirty="0">
                <a:solidFill>
                  <a:schemeClr val="accent6">
                    <a:lumMod val="75000"/>
                  </a:schemeClr>
                </a:solidFill>
              </a:rPr>
              <a:t>haemorrhagic fever </a:t>
            </a:r>
            <a:r>
              <a:rPr lang="en-GB" sz="2000" dirty="0"/>
              <a:t>which includes </a:t>
            </a:r>
            <a:r>
              <a:rPr lang="en-GB" sz="2000" b="1" dirty="0">
                <a:solidFill>
                  <a:schemeClr val="accent6">
                    <a:lumMod val="75000"/>
                  </a:schemeClr>
                </a:solidFill>
              </a:rPr>
              <a:t>internal</a:t>
            </a:r>
            <a:r>
              <a:rPr lang="en-GB" sz="2000" dirty="0"/>
              <a:t> and </a:t>
            </a:r>
            <a:r>
              <a:rPr lang="en-GB" sz="2000" b="1" dirty="0">
                <a:solidFill>
                  <a:schemeClr val="accent6">
                    <a:lumMod val="75000"/>
                  </a:schemeClr>
                </a:solidFill>
              </a:rPr>
              <a:t>external bleeding </a:t>
            </a:r>
            <a:r>
              <a:rPr lang="en-GB" sz="2000" dirty="0"/>
              <a:t>causing multiple organ failure. </a:t>
            </a:r>
          </a:p>
          <a:p>
            <a:endParaRPr lang="en-GB" dirty="0"/>
          </a:p>
        </p:txBody>
      </p:sp>
      <p:pic>
        <p:nvPicPr>
          <p:cNvPr id="56326" name="Picture 6" descr="Image result for HIV">
            <a:hlinkClick r:id="rId3"/>
          </p:cNvPr>
          <p:cNvPicPr>
            <a:picLocks noChangeArrowheads="1"/>
          </p:cNvPicPr>
          <p:nvPr/>
        </p:nvPicPr>
        <p:blipFill>
          <a:blip r:embed="rId4" cstate="print"/>
          <a:srcRect/>
          <a:stretch>
            <a:fillRect/>
          </a:stretch>
        </p:blipFill>
        <p:spPr bwMode="auto">
          <a:xfrm>
            <a:off x="6991680" y="1340768"/>
            <a:ext cx="1900800" cy="1443600"/>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6991680" y="3136926"/>
            <a:ext cx="1900800" cy="1444202"/>
          </a:xfrm>
          <a:prstGeom prst="rect">
            <a:avLst/>
          </a:prstGeom>
          <a:noFill/>
          <a:ln w="9525">
            <a:noFill/>
            <a:miter lim="800000"/>
            <a:headEnd/>
            <a:tailEnd/>
          </a:ln>
        </p:spPr>
      </p:pic>
      <p:pic>
        <p:nvPicPr>
          <p:cNvPr id="8" name="Picture 7" descr="ebola-549471_1920.jpg"/>
          <p:cNvPicPr>
            <a:picLocks/>
          </p:cNvPicPr>
          <p:nvPr/>
        </p:nvPicPr>
        <p:blipFill>
          <a:blip r:embed="rId6" cstate="print"/>
          <a:stretch>
            <a:fillRect/>
          </a:stretch>
        </p:blipFill>
        <p:spPr>
          <a:xfrm>
            <a:off x="7020272" y="4869160"/>
            <a:ext cx="1900800" cy="1448780"/>
          </a:xfrm>
          <a:prstGeom prst="rect">
            <a:avLst/>
          </a:prstGeom>
        </p:spPr>
      </p:pic>
      <p:sp>
        <p:nvSpPr>
          <p:cNvPr id="10" name="TextBox 9"/>
          <p:cNvSpPr txBox="1"/>
          <p:nvPr/>
        </p:nvSpPr>
        <p:spPr>
          <a:xfrm>
            <a:off x="7092280" y="4149080"/>
            <a:ext cx="1512168" cy="369332"/>
          </a:xfrm>
          <a:prstGeom prst="rect">
            <a:avLst/>
          </a:prstGeom>
          <a:noFill/>
        </p:spPr>
        <p:txBody>
          <a:bodyPr wrap="square" rtlCol="0">
            <a:spAutoFit/>
          </a:bodyPr>
          <a:lstStyle/>
          <a:p>
            <a:r>
              <a:rPr lang="en-GB" dirty="0"/>
              <a:t>Ebola virus</a:t>
            </a:r>
          </a:p>
        </p:txBody>
      </p:sp>
    </p:spTree>
    <p:extLst>
      <p:ext uri="{BB962C8B-B14F-4D97-AF65-F5344CB8AC3E}">
        <p14:creationId xmlns:p14="http://schemas.microsoft.com/office/powerpoint/2010/main" val="11133052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692696"/>
            <a:ext cx="6012160" cy="6063198"/>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r>
              <a:rPr lang="en-US" sz="3600" b="1" dirty="0">
                <a:solidFill>
                  <a:schemeClr val="tx1">
                    <a:lumMod val="50000"/>
                    <a:lumOff val="50000"/>
                  </a:schemeClr>
                </a:solidFill>
              </a:rPr>
              <a:t>Effect of lifestyle</a:t>
            </a:r>
          </a:p>
          <a:p>
            <a:r>
              <a:rPr lang="en-US" sz="3600" b="1" dirty="0">
                <a:solidFill>
                  <a:schemeClr val="tx1">
                    <a:lumMod val="50000"/>
                    <a:lumOff val="50000"/>
                  </a:schemeClr>
                </a:solidFill>
              </a:rPr>
              <a:t>Part 5 (5.23 – 5.25)</a:t>
            </a:r>
          </a:p>
          <a:p>
            <a:pPr marL="685800" lvl="1" indent="-342900">
              <a:lnSpc>
                <a:spcPct val="110000"/>
              </a:lnSpc>
              <a:buFont typeface="Arial" pitchFamily="34" charset="0"/>
              <a:buChar char="•"/>
            </a:pPr>
            <a:r>
              <a:rPr lang="en-US" sz="2000" b="1" dirty="0">
                <a:solidFill>
                  <a:schemeClr val="bg1">
                    <a:lumMod val="50000"/>
                  </a:schemeClr>
                </a:solidFill>
              </a:rPr>
              <a:t>Exercise, diet and BMI</a:t>
            </a:r>
          </a:p>
          <a:p>
            <a:pPr marL="685800" lvl="1" indent="-342900">
              <a:lnSpc>
                <a:spcPct val="110000"/>
              </a:lnSpc>
              <a:buFont typeface="Arial" pitchFamily="34" charset="0"/>
              <a:buChar char="•"/>
            </a:pPr>
            <a:r>
              <a:rPr lang="en-US" sz="2000" b="1" dirty="0">
                <a:solidFill>
                  <a:schemeClr val="bg1">
                    <a:lumMod val="50000"/>
                  </a:schemeClr>
                </a:solidFill>
              </a:rPr>
              <a:t>Alcohol on liver disease</a:t>
            </a:r>
          </a:p>
          <a:p>
            <a:pPr marL="685800" lvl="1" indent="-342900">
              <a:lnSpc>
                <a:spcPct val="110000"/>
              </a:lnSpc>
              <a:buFont typeface="Arial" pitchFamily="34" charset="0"/>
              <a:buChar char="•"/>
            </a:pPr>
            <a:r>
              <a:rPr lang="en-US" sz="2000" b="1" dirty="0">
                <a:solidFill>
                  <a:schemeClr val="bg1">
                    <a:lumMod val="50000"/>
                  </a:schemeClr>
                </a:solidFill>
              </a:rPr>
              <a:t>Smoking and cardio vascular </a:t>
            </a:r>
          </a:p>
          <a:p>
            <a:pPr marL="685800" lvl="1" indent="-342900">
              <a:lnSpc>
                <a:spcPct val="110000"/>
              </a:lnSpc>
            </a:pPr>
            <a:r>
              <a:rPr lang="en-US" sz="2000" b="1" dirty="0">
                <a:solidFill>
                  <a:schemeClr val="bg1">
                    <a:lumMod val="50000"/>
                  </a:schemeClr>
                </a:solidFill>
              </a:rPr>
              <a:t>	disease</a:t>
            </a:r>
          </a:p>
          <a:p>
            <a:pPr marL="685800" lvl="1" indent="-342900">
              <a:lnSpc>
                <a:spcPct val="110000"/>
              </a:lnSpc>
              <a:buFont typeface="Arial" pitchFamily="34" charset="0"/>
              <a:buChar char="•"/>
            </a:pPr>
            <a:r>
              <a:rPr lang="en-US" sz="2000" b="1" dirty="0">
                <a:solidFill>
                  <a:schemeClr val="bg1">
                    <a:lumMod val="50000"/>
                  </a:schemeClr>
                </a:solidFill>
              </a:rPr>
              <a:t>Evaluation of treatments for cardiovascular disease</a:t>
            </a:r>
          </a:p>
          <a:p>
            <a:pPr marL="685800" lvl="1" indent="-342900">
              <a:lnSpc>
                <a:spcPct val="110000"/>
              </a:lnSpc>
            </a:pPr>
            <a:r>
              <a:rPr lang="en-US" sz="2000" dirty="0"/>
              <a:t> </a:t>
            </a:r>
          </a:p>
          <a:p>
            <a:endParaRPr lang="en-GB" dirty="0"/>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3408599" y="476672"/>
            <a:ext cx="5771913" cy="5760640"/>
          </a:xfrm>
          <a:prstGeom prst="rect">
            <a:avLst/>
          </a:prstGeom>
        </p:spPr>
      </p:pic>
    </p:spTree>
    <p:extLst>
      <p:ext uri="{BB962C8B-B14F-4D97-AF65-F5344CB8AC3E}">
        <p14:creationId xmlns:p14="http://schemas.microsoft.com/office/powerpoint/2010/main" val="16704523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778520"/>
            <a:ext cx="8856984" cy="687531"/>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r>
              <a:rPr lang="en-GB" sz="2000" b="1" dirty="0">
                <a:solidFill>
                  <a:schemeClr val="accent6">
                    <a:lumMod val="75000"/>
                  </a:schemeClr>
                </a:solidFill>
              </a:rPr>
              <a:t>Non-communicable diseases (NCDs) </a:t>
            </a:r>
            <a:r>
              <a:rPr lang="en-GB" sz="2000" dirty="0">
                <a:solidFill>
                  <a:schemeClr val="tx1"/>
                </a:solidFill>
              </a:rPr>
              <a:t>can have a significant </a:t>
            </a:r>
            <a:r>
              <a:rPr lang="en-GB" sz="2000" b="1" dirty="0">
                <a:solidFill>
                  <a:schemeClr val="accent6">
                    <a:lumMod val="75000"/>
                  </a:schemeClr>
                </a:solidFill>
              </a:rPr>
              <a:t>human</a:t>
            </a:r>
            <a:r>
              <a:rPr lang="en-GB" sz="2000" dirty="0">
                <a:solidFill>
                  <a:schemeClr val="tx1"/>
                </a:solidFill>
              </a:rPr>
              <a:t> and </a:t>
            </a:r>
            <a:r>
              <a:rPr lang="en-GB" sz="2000" b="1" dirty="0">
                <a:solidFill>
                  <a:schemeClr val="accent6">
                    <a:lumMod val="75000"/>
                  </a:schemeClr>
                </a:solidFill>
              </a:rPr>
              <a:t>financial</a:t>
            </a:r>
            <a:r>
              <a:rPr lang="en-GB" sz="2000" dirty="0">
                <a:solidFill>
                  <a:schemeClr val="tx1"/>
                </a:solidFill>
              </a:rPr>
              <a:t> cost for individuals, local communities, nationally and globally. </a:t>
            </a:r>
          </a:p>
        </p:txBody>
      </p:sp>
      <p:sp>
        <p:nvSpPr>
          <p:cNvPr id="4" name="Rectangle 3"/>
          <p:cNvSpPr/>
          <p:nvPr/>
        </p:nvSpPr>
        <p:spPr>
          <a:xfrm>
            <a:off x="7020272" y="1079674"/>
            <a:ext cx="1440160" cy="369332"/>
          </a:xfrm>
          <a:prstGeom prst="rect">
            <a:avLst/>
          </a:prstGeom>
        </p:spPr>
        <p:txBody>
          <a:bodyPr wrap="square">
            <a:spAutoFit/>
          </a:bodyPr>
          <a:lstStyle/>
          <a:p>
            <a:r>
              <a:rPr lang="en-GB" dirty="0">
                <a:hlinkClick r:id="rId3"/>
              </a:rPr>
              <a:t>Video - NCDs</a:t>
            </a:r>
            <a:endParaRPr lang="en-GB" dirty="0"/>
          </a:p>
        </p:txBody>
      </p:sp>
      <p:sp>
        <p:nvSpPr>
          <p:cNvPr id="6" name="Rectangle 5"/>
          <p:cNvSpPr/>
          <p:nvPr/>
        </p:nvSpPr>
        <p:spPr>
          <a:xfrm>
            <a:off x="179512" y="1474807"/>
            <a:ext cx="4275968" cy="5016758"/>
          </a:xfrm>
          <a:prstGeom prst="rect">
            <a:avLst/>
          </a:prstGeom>
        </p:spPr>
        <p:txBody>
          <a:bodyPr wrap="square">
            <a:spAutoFit/>
          </a:bodyPr>
          <a:lstStyle/>
          <a:p>
            <a:r>
              <a:rPr lang="en-GB" sz="2000" b="1" dirty="0">
                <a:solidFill>
                  <a:schemeClr val="accent6">
                    <a:lumMod val="75000"/>
                  </a:schemeClr>
                </a:solidFill>
              </a:rPr>
              <a:t>WHO</a:t>
            </a:r>
            <a:r>
              <a:rPr lang="en-GB" sz="2000" dirty="0"/>
              <a:t> Factsheet data </a:t>
            </a:r>
            <a:r>
              <a:rPr lang="en-GB" sz="2000" dirty="0">
                <a:hlinkClick r:id="rId4"/>
              </a:rPr>
              <a:t>link</a:t>
            </a:r>
            <a:endParaRPr lang="en-GB" sz="2000" dirty="0"/>
          </a:p>
          <a:p>
            <a:pPr marL="285750" indent="-285750">
              <a:buFont typeface="Arial" charset="0"/>
              <a:buChar char="•"/>
            </a:pPr>
            <a:r>
              <a:rPr lang="en-GB" sz="2000" dirty="0"/>
              <a:t>Non-communicable diseases (NCDs) kill </a:t>
            </a:r>
            <a:r>
              <a:rPr lang="en-GB" sz="2000" b="1" dirty="0">
                <a:solidFill>
                  <a:schemeClr val="accent6">
                    <a:lumMod val="75000"/>
                  </a:schemeClr>
                </a:solidFill>
              </a:rPr>
              <a:t>40 million </a:t>
            </a:r>
            <a:r>
              <a:rPr lang="en-GB" sz="2000" dirty="0"/>
              <a:t>people each year, equivalent to </a:t>
            </a:r>
            <a:r>
              <a:rPr lang="en-GB" sz="2000" b="1" dirty="0">
                <a:solidFill>
                  <a:schemeClr val="accent6">
                    <a:lumMod val="75000"/>
                  </a:schemeClr>
                </a:solidFill>
              </a:rPr>
              <a:t>70% of all deaths globally</a:t>
            </a:r>
            <a:endParaRPr lang="en-GB" sz="2000" dirty="0"/>
          </a:p>
          <a:p>
            <a:pPr marL="285750" indent="-285750">
              <a:buFont typeface="Arial" charset="0"/>
              <a:buChar char="•"/>
            </a:pPr>
            <a:r>
              <a:rPr lang="en-GB" sz="2000" dirty="0"/>
              <a:t>Each year, </a:t>
            </a:r>
            <a:r>
              <a:rPr lang="en-GB" sz="2000" b="1" dirty="0">
                <a:solidFill>
                  <a:schemeClr val="accent6">
                    <a:lumMod val="75000"/>
                  </a:schemeClr>
                </a:solidFill>
              </a:rPr>
              <a:t>15 million</a:t>
            </a:r>
            <a:r>
              <a:rPr lang="en-GB" sz="2000" dirty="0"/>
              <a:t> people die from a NCD between the ages of 30 and 69 years; over </a:t>
            </a:r>
            <a:r>
              <a:rPr lang="en-GB" sz="2000" b="1" dirty="0">
                <a:solidFill>
                  <a:schemeClr val="accent6">
                    <a:lumMod val="75000"/>
                  </a:schemeClr>
                </a:solidFill>
              </a:rPr>
              <a:t>80%</a:t>
            </a:r>
            <a:r>
              <a:rPr lang="en-GB" sz="2000" dirty="0"/>
              <a:t> of these "premature" deaths occur in low- and middle-income countries</a:t>
            </a:r>
          </a:p>
          <a:p>
            <a:pPr marL="285750" indent="-285750">
              <a:buFont typeface="Arial" charset="0"/>
              <a:buChar char="•"/>
            </a:pPr>
            <a:r>
              <a:rPr lang="en-GB" sz="2000" b="1" dirty="0">
                <a:solidFill>
                  <a:schemeClr val="accent6">
                    <a:lumMod val="75000"/>
                  </a:schemeClr>
                </a:solidFill>
              </a:rPr>
              <a:t>Cardiovascular diseases </a:t>
            </a:r>
            <a:r>
              <a:rPr lang="en-GB" sz="2000" dirty="0"/>
              <a:t>account for </a:t>
            </a:r>
            <a:r>
              <a:rPr lang="en-GB" sz="2000" b="1" dirty="0">
                <a:solidFill>
                  <a:schemeClr val="accent6">
                    <a:lumMod val="75000"/>
                  </a:schemeClr>
                </a:solidFill>
              </a:rPr>
              <a:t>most</a:t>
            </a:r>
            <a:r>
              <a:rPr lang="en-GB" sz="2000" dirty="0">
                <a:solidFill>
                  <a:schemeClr val="accent6">
                    <a:lumMod val="75000"/>
                  </a:schemeClr>
                </a:solidFill>
              </a:rPr>
              <a:t> </a:t>
            </a:r>
            <a:r>
              <a:rPr lang="en-GB" sz="2000" dirty="0"/>
              <a:t>NCD deaths, or </a:t>
            </a:r>
            <a:r>
              <a:rPr lang="en-GB" sz="2000" b="1" dirty="0">
                <a:solidFill>
                  <a:schemeClr val="accent6">
                    <a:lumMod val="75000"/>
                  </a:schemeClr>
                </a:solidFill>
              </a:rPr>
              <a:t>17.7 million people </a:t>
            </a:r>
            <a:r>
              <a:rPr lang="en-GB" sz="2000" dirty="0"/>
              <a:t>annually, followed by </a:t>
            </a:r>
            <a:r>
              <a:rPr lang="en-GB" sz="2000" b="1" dirty="0">
                <a:solidFill>
                  <a:schemeClr val="accent6">
                    <a:lumMod val="75000"/>
                  </a:schemeClr>
                </a:solidFill>
              </a:rPr>
              <a:t>cancers</a:t>
            </a:r>
            <a:r>
              <a:rPr lang="en-GB" sz="2000" dirty="0">
                <a:solidFill>
                  <a:schemeClr val="accent6">
                    <a:lumMod val="75000"/>
                  </a:schemeClr>
                </a:solidFill>
              </a:rPr>
              <a:t> </a:t>
            </a:r>
            <a:r>
              <a:rPr lang="en-GB" sz="2000" dirty="0"/>
              <a:t>(8.8 million), </a:t>
            </a:r>
            <a:r>
              <a:rPr lang="en-GB" sz="2000" b="1" dirty="0">
                <a:solidFill>
                  <a:schemeClr val="accent6">
                    <a:lumMod val="75000"/>
                  </a:schemeClr>
                </a:solidFill>
              </a:rPr>
              <a:t>respiratory diseases</a:t>
            </a:r>
            <a:r>
              <a:rPr lang="en-GB" sz="2000" dirty="0"/>
              <a:t> (3.9million), and diabetes (1.6 million)</a:t>
            </a:r>
          </a:p>
        </p:txBody>
      </p:sp>
      <p:sp>
        <p:nvSpPr>
          <p:cNvPr id="7" name="Rectangle 6"/>
          <p:cNvSpPr/>
          <p:nvPr/>
        </p:nvSpPr>
        <p:spPr>
          <a:xfrm>
            <a:off x="4455480" y="1666106"/>
            <a:ext cx="4437000" cy="1592734"/>
          </a:xfrm>
          <a:prstGeom prst="rect">
            <a:avLst/>
          </a:prstGeom>
          <a:ln/>
        </p:spPr>
        <p:style>
          <a:lnRef idx="2">
            <a:schemeClr val="accent6"/>
          </a:lnRef>
          <a:fillRef idx="1">
            <a:schemeClr val="lt1"/>
          </a:fillRef>
          <a:effectRef idx="0">
            <a:schemeClr val="accent6"/>
          </a:effectRef>
          <a:fontRef idx="minor">
            <a:schemeClr val="dk1"/>
          </a:fontRef>
        </p:style>
        <p:txBody>
          <a:bodyPr rtlCol="0" anchor="t"/>
          <a:lstStyle/>
          <a:p>
            <a:r>
              <a:rPr lang="en-GB" sz="2000" b="1" dirty="0">
                <a:solidFill>
                  <a:schemeClr val="accent6">
                    <a:lumMod val="75000"/>
                  </a:schemeClr>
                </a:solidFill>
              </a:rPr>
              <a:t>Human cost: </a:t>
            </a:r>
            <a:r>
              <a:rPr lang="en-GB" sz="2000" dirty="0"/>
              <a:t>lower quality of life, shorter lifespan and the families of the sufferer are also affected due to caring responsibilities, parental/partner death etc.</a:t>
            </a:r>
          </a:p>
        </p:txBody>
      </p:sp>
      <p:sp>
        <p:nvSpPr>
          <p:cNvPr id="8" name="Rectangle 7"/>
          <p:cNvSpPr/>
          <p:nvPr/>
        </p:nvSpPr>
        <p:spPr>
          <a:xfrm>
            <a:off x="4455480" y="3363397"/>
            <a:ext cx="4437000" cy="3119412"/>
          </a:xfrm>
          <a:prstGeom prst="rect">
            <a:avLst/>
          </a:prstGeom>
          <a:ln/>
        </p:spPr>
        <p:style>
          <a:lnRef idx="2">
            <a:schemeClr val="accent6"/>
          </a:lnRef>
          <a:fillRef idx="1">
            <a:schemeClr val="lt1"/>
          </a:fillRef>
          <a:effectRef idx="0">
            <a:schemeClr val="accent6"/>
          </a:effectRef>
          <a:fontRef idx="minor">
            <a:schemeClr val="dk1"/>
          </a:fontRef>
        </p:style>
        <p:txBody>
          <a:bodyPr rtlCol="0" anchor="t"/>
          <a:lstStyle/>
          <a:p>
            <a:r>
              <a:rPr lang="en-GB" sz="2000" b="1" dirty="0">
                <a:solidFill>
                  <a:schemeClr val="accent6">
                    <a:lumMod val="75000"/>
                  </a:schemeClr>
                </a:solidFill>
              </a:rPr>
              <a:t>Financial cost: </a:t>
            </a:r>
            <a:r>
              <a:rPr lang="en-GB" sz="2000" dirty="0"/>
              <a:t>cost of health care, research into diseases, awareness campaigns. Reduced income due to inability to work, personal care costs, adaptations to the home and buying specialist equipment e.g. wheelchairs, mobility scooters etc. </a:t>
            </a:r>
          </a:p>
          <a:p>
            <a:r>
              <a:rPr lang="en-GB" sz="2000" dirty="0"/>
              <a:t>Also if many people are unable to work due to NCDs the economy can be affected.  </a:t>
            </a:r>
          </a:p>
        </p:txBody>
      </p:sp>
      <p:sp>
        <p:nvSpPr>
          <p:cNvPr id="9" name="Title 1"/>
          <p:cNvSpPr txBox="1">
            <a:spLocks/>
          </p:cNvSpPr>
          <p:nvPr/>
        </p:nvSpPr>
        <p:spPr>
          <a:xfrm>
            <a:off x="1331913" y="116632"/>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a:t>
            </a:r>
            <a:r>
              <a:rPr lang="en-US" sz="2000" b="1" kern="0" dirty="0">
                <a:solidFill>
                  <a:schemeClr val="accent6"/>
                </a:solidFill>
              </a:rPr>
              <a:t>5</a:t>
            </a:r>
            <a:r>
              <a:rPr kumimoji="0" lang="en-US" sz="2000" b="1" i="0" u="none" strike="noStrike" kern="0" cap="none" spc="0" normalizeH="0" baseline="0" noProof="0" dirty="0">
                <a:ln>
                  <a:noFill/>
                </a:ln>
                <a:solidFill>
                  <a:schemeClr val="accent6"/>
                </a:solidFill>
                <a:effectLst/>
                <a:uLnTx/>
                <a:uFillTx/>
              </a:rPr>
              <a:t>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Effect of lifestyle</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429270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778520"/>
            <a:ext cx="8856984" cy="3234254"/>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r>
              <a:rPr lang="en-GB" sz="2000" dirty="0">
                <a:solidFill>
                  <a:schemeClr val="tx1"/>
                </a:solidFill>
              </a:rPr>
              <a:t>There are</a:t>
            </a:r>
            <a:r>
              <a:rPr lang="en-GB" sz="2000" b="1" dirty="0">
                <a:solidFill>
                  <a:schemeClr val="accent6">
                    <a:lumMod val="75000"/>
                  </a:schemeClr>
                </a:solidFill>
              </a:rPr>
              <a:t> lifestyle factors </a:t>
            </a:r>
            <a:r>
              <a:rPr lang="en-GB" sz="2000" dirty="0">
                <a:solidFill>
                  <a:schemeClr val="tx1"/>
                </a:solidFill>
              </a:rPr>
              <a:t>that can also affect health and increase the risk of getting a non communicable disease, these can be:</a:t>
            </a:r>
          </a:p>
          <a:p>
            <a:pPr marL="342900" indent="-342900">
              <a:buFont typeface="Arial" charset="0"/>
              <a:buChar char="•"/>
            </a:pPr>
            <a:r>
              <a:rPr lang="en-GB" sz="2000" b="1" dirty="0">
                <a:solidFill>
                  <a:schemeClr val="accent6">
                    <a:lumMod val="75000"/>
                  </a:schemeClr>
                </a:solidFill>
              </a:rPr>
              <a:t>aspects of a persons lifestyle</a:t>
            </a:r>
          </a:p>
          <a:p>
            <a:pPr marL="800100" lvl="1" indent="-342900">
              <a:buSzPct val="70000"/>
              <a:buFont typeface="Wingdings" charset="2"/>
              <a:buChar char="§"/>
            </a:pPr>
            <a:r>
              <a:rPr lang="en-GB" sz="2000" dirty="0">
                <a:solidFill>
                  <a:schemeClr val="tx1"/>
                </a:solidFill>
              </a:rPr>
              <a:t>e.g. lack of exercise, stress levels, exposure to too much sunlight, exposure to ionising radiation (e.g. X-rays, gamma rays)</a:t>
            </a:r>
          </a:p>
          <a:p>
            <a:pPr marL="342900" indent="-342900">
              <a:buFont typeface="Arial" charset="0"/>
              <a:buChar char="•"/>
            </a:pPr>
            <a:r>
              <a:rPr lang="en-GB" sz="2000" b="1" dirty="0">
                <a:solidFill>
                  <a:schemeClr val="accent6">
                    <a:lumMod val="75000"/>
                  </a:schemeClr>
                </a:solidFill>
              </a:rPr>
              <a:t>substances (chemicals) taken</a:t>
            </a:r>
            <a:r>
              <a:rPr lang="en-GB" sz="2000" dirty="0">
                <a:solidFill>
                  <a:schemeClr val="tx1"/>
                </a:solidFill>
              </a:rPr>
              <a:t>:</a:t>
            </a:r>
          </a:p>
          <a:p>
            <a:pPr marL="800100" lvl="1" indent="-342900">
              <a:buSzPct val="70000"/>
              <a:buFont typeface="Wingdings" charset="2"/>
              <a:buChar char="§"/>
            </a:pPr>
            <a:r>
              <a:rPr lang="en-GB" sz="2000" b="1" dirty="0">
                <a:solidFill>
                  <a:schemeClr val="accent6">
                    <a:lumMod val="75000"/>
                  </a:schemeClr>
                </a:solidFill>
              </a:rPr>
              <a:t>into a persons body </a:t>
            </a:r>
            <a:r>
              <a:rPr lang="en-GB" sz="2000" dirty="0">
                <a:solidFill>
                  <a:schemeClr val="tx1"/>
                </a:solidFill>
              </a:rPr>
              <a:t>– e.g. high fat/sugar diet, cigarette smoke, alcohol</a:t>
            </a:r>
          </a:p>
          <a:p>
            <a:pPr marL="800100" lvl="1" indent="-342900">
              <a:buSzPct val="70000"/>
              <a:buFont typeface="Wingdings" charset="2"/>
              <a:buChar char="§"/>
            </a:pPr>
            <a:r>
              <a:rPr lang="en-GB" sz="2000" b="1" dirty="0">
                <a:solidFill>
                  <a:schemeClr val="accent6">
                    <a:lumMod val="75000"/>
                  </a:schemeClr>
                </a:solidFill>
              </a:rPr>
              <a:t>in their environment </a:t>
            </a:r>
            <a:r>
              <a:rPr lang="en-GB" sz="2000" dirty="0">
                <a:solidFill>
                  <a:schemeClr val="tx1"/>
                </a:solidFill>
              </a:rPr>
              <a:t>- e.g. air/water pollution, asbestos, ionising radiation </a:t>
            </a:r>
          </a:p>
          <a:p>
            <a:pPr marL="800100" lvl="1" indent="-342900">
              <a:buSzPct val="70000"/>
              <a:buFont typeface="Wingdings" charset="2"/>
              <a:buChar char="§"/>
            </a:pPr>
            <a:endParaRPr lang="en-GB" sz="1000" dirty="0">
              <a:solidFill>
                <a:schemeClr val="tx1"/>
              </a:solidFill>
            </a:endParaRPr>
          </a:p>
          <a:p>
            <a:pPr lvl="1" algn="ctr">
              <a:buSzPct val="70000"/>
            </a:pPr>
            <a:r>
              <a:rPr lang="en-GB" sz="2000" dirty="0">
                <a:solidFill>
                  <a:schemeClr val="tx1"/>
                </a:solidFill>
              </a:rPr>
              <a:t>These are called </a:t>
            </a:r>
            <a:r>
              <a:rPr lang="en-GB" sz="2800" b="1" dirty="0">
                <a:solidFill>
                  <a:schemeClr val="accent6">
                    <a:lumMod val="75000"/>
                  </a:schemeClr>
                </a:solidFill>
              </a:rPr>
              <a:t>RISK FACTORS   </a:t>
            </a:r>
          </a:p>
        </p:txBody>
      </p:sp>
      <p:sp>
        <p:nvSpPr>
          <p:cNvPr id="11" name="Rectangle 10"/>
          <p:cNvSpPr/>
          <p:nvPr/>
        </p:nvSpPr>
        <p:spPr>
          <a:xfrm>
            <a:off x="323528" y="4271710"/>
            <a:ext cx="2088232" cy="5040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200" dirty="0"/>
              <a:t>HAZARD</a:t>
            </a:r>
          </a:p>
        </p:txBody>
      </p:sp>
      <p:sp>
        <p:nvSpPr>
          <p:cNvPr id="12" name="Right Arrow 11"/>
          <p:cNvSpPr/>
          <p:nvPr/>
        </p:nvSpPr>
        <p:spPr>
          <a:xfrm>
            <a:off x="2915816" y="4012774"/>
            <a:ext cx="3528392" cy="1021928"/>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2800" b="1" dirty="0"/>
              <a:t>RISK FACTOR</a:t>
            </a:r>
          </a:p>
        </p:txBody>
      </p:sp>
      <p:sp>
        <p:nvSpPr>
          <p:cNvPr id="13" name="Rectangle 12"/>
          <p:cNvSpPr/>
          <p:nvPr/>
        </p:nvSpPr>
        <p:spPr>
          <a:xfrm>
            <a:off x="6804248" y="4280218"/>
            <a:ext cx="2088232" cy="5040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200" dirty="0"/>
              <a:t>HARM</a:t>
            </a:r>
          </a:p>
        </p:txBody>
      </p:sp>
      <p:sp>
        <p:nvSpPr>
          <p:cNvPr id="14" name="TextBox 13"/>
          <p:cNvSpPr txBox="1"/>
          <p:nvPr/>
        </p:nvSpPr>
        <p:spPr>
          <a:xfrm>
            <a:off x="288640" y="5025950"/>
            <a:ext cx="2250008" cy="923330"/>
          </a:xfrm>
          <a:prstGeom prst="rect">
            <a:avLst/>
          </a:prstGeom>
          <a:noFill/>
        </p:spPr>
        <p:txBody>
          <a:bodyPr wrap="square" rtlCol="0">
            <a:spAutoFit/>
          </a:bodyPr>
          <a:lstStyle/>
          <a:p>
            <a:pPr algn="ctr"/>
            <a:r>
              <a:rPr lang="en-GB" dirty="0"/>
              <a:t>The potential source of harm e.g. smoking, lack of exercise</a:t>
            </a:r>
          </a:p>
        </p:txBody>
      </p:sp>
      <p:sp>
        <p:nvSpPr>
          <p:cNvPr id="15" name="TextBox 14"/>
          <p:cNvSpPr txBox="1"/>
          <p:nvPr/>
        </p:nvSpPr>
        <p:spPr>
          <a:xfrm>
            <a:off x="2915816" y="5025950"/>
            <a:ext cx="3312368" cy="923330"/>
          </a:xfrm>
          <a:prstGeom prst="rect">
            <a:avLst/>
          </a:prstGeom>
          <a:noFill/>
        </p:spPr>
        <p:txBody>
          <a:bodyPr wrap="square" rtlCol="0">
            <a:spAutoFit/>
          </a:bodyPr>
          <a:lstStyle/>
          <a:p>
            <a:pPr algn="ctr"/>
            <a:r>
              <a:rPr lang="en-GB" dirty="0"/>
              <a:t>The combination of the chances of the hazard causing harm and the severity of that harm </a:t>
            </a:r>
          </a:p>
        </p:txBody>
      </p:sp>
      <p:sp>
        <p:nvSpPr>
          <p:cNvPr id="16" name="TextBox 15"/>
          <p:cNvSpPr txBox="1"/>
          <p:nvPr/>
        </p:nvSpPr>
        <p:spPr>
          <a:xfrm>
            <a:off x="6854788" y="5025950"/>
            <a:ext cx="1987152" cy="923330"/>
          </a:xfrm>
          <a:prstGeom prst="rect">
            <a:avLst/>
          </a:prstGeom>
          <a:noFill/>
        </p:spPr>
        <p:txBody>
          <a:bodyPr wrap="square" rtlCol="0">
            <a:spAutoFit/>
          </a:bodyPr>
          <a:lstStyle/>
          <a:p>
            <a:pPr algn="ctr"/>
            <a:r>
              <a:rPr lang="en-GB" dirty="0"/>
              <a:t>The damage to health or a disease that can occur </a:t>
            </a:r>
          </a:p>
        </p:txBody>
      </p:sp>
      <p:sp>
        <p:nvSpPr>
          <p:cNvPr id="18" name="Rectangle 17"/>
          <p:cNvSpPr/>
          <p:nvPr/>
        </p:nvSpPr>
        <p:spPr>
          <a:xfrm>
            <a:off x="44896" y="6062314"/>
            <a:ext cx="9035988" cy="400110"/>
          </a:xfrm>
          <a:prstGeom prst="rect">
            <a:avLst/>
          </a:prstGeom>
        </p:spPr>
        <p:txBody>
          <a:bodyPr wrap="square">
            <a:spAutoFit/>
          </a:bodyPr>
          <a:lstStyle/>
          <a:p>
            <a:r>
              <a:rPr lang="en-US" sz="2000" b="1" dirty="0">
                <a:solidFill>
                  <a:schemeClr val="accent6">
                    <a:lumMod val="75000"/>
                  </a:schemeClr>
                </a:solidFill>
              </a:rPr>
              <a:t>MANY DISEASES ARE CAUSED BY THE INTERACTION OF A NUMBER OF RISK FACTORS</a:t>
            </a:r>
            <a:endParaRPr lang="en-US" sz="2000" b="1" dirty="0">
              <a:solidFill>
                <a:schemeClr val="accent6">
                  <a:lumMod val="75000"/>
                </a:schemeClr>
              </a:solidFill>
              <a:effectLst/>
            </a:endParaRPr>
          </a:p>
        </p:txBody>
      </p:sp>
      <p:sp>
        <p:nvSpPr>
          <p:cNvPr id="19" name="Title 1"/>
          <p:cNvSpPr txBox="1">
            <a:spLocks/>
          </p:cNvSpPr>
          <p:nvPr/>
        </p:nvSpPr>
        <p:spPr>
          <a:xfrm>
            <a:off x="1331913" y="116632"/>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a:t>
            </a:r>
            <a:r>
              <a:rPr lang="en-US" sz="2000" b="1" kern="0" dirty="0">
                <a:solidFill>
                  <a:schemeClr val="accent6"/>
                </a:solidFill>
              </a:rPr>
              <a:t>5</a:t>
            </a:r>
            <a:r>
              <a:rPr kumimoji="0" lang="en-US" sz="2000" b="1" i="0" u="none" strike="noStrike" kern="0" cap="none" spc="0" normalizeH="0" baseline="0" noProof="0" dirty="0">
                <a:ln>
                  <a:noFill/>
                </a:ln>
                <a:solidFill>
                  <a:schemeClr val="accent6"/>
                </a:solidFill>
                <a:effectLst/>
                <a:uLnTx/>
                <a:uFillTx/>
              </a:rPr>
              <a:t>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Effect of lifestyle</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4493697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836712"/>
            <a:ext cx="8591872"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79512" y="836712"/>
            <a:ext cx="8784976" cy="1477328"/>
          </a:xfrm>
          <a:prstGeom prst="rect">
            <a:avLst/>
          </a:prstGeom>
          <a:noFill/>
        </p:spPr>
        <p:txBody>
          <a:bodyPr wrap="square" rtlCol="0">
            <a:spAutoFit/>
          </a:bodyPr>
          <a:lstStyle/>
          <a:p>
            <a:pPr marL="457200" indent="-457200"/>
            <a:r>
              <a:rPr lang="en-GB" sz="2400" dirty="0"/>
              <a:t>	</a:t>
            </a:r>
            <a:endParaRPr lang="en-GB" sz="2200" dirty="0"/>
          </a:p>
          <a:p>
            <a:endParaRPr lang="en-GB" sz="2200" dirty="0"/>
          </a:p>
          <a:p>
            <a:endParaRPr lang="en-GB" sz="2200" dirty="0"/>
          </a:p>
          <a:p>
            <a:endParaRPr lang="en-GB" sz="2200" dirty="0"/>
          </a:p>
        </p:txBody>
      </p:sp>
      <p:sp>
        <p:nvSpPr>
          <p:cNvPr id="5" name="TextBox 4"/>
          <p:cNvSpPr txBox="1"/>
          <p:nvPr/>
        </p:nvSpPr>
        <p:spPr>
          <a:xfrm>
            <a:off x="179512" y="764704"/>
            <a:ext cx="8712968" cy="6155531"/>
          </a:xfrm>
          <a:prstGeom prst="rect">
            <a:avLst/>
          </a:prstGeom>
          <a:noFill/>
        </p:spPr>
        <p:txBody>
          <a:bodyPr wrap="square" rtlCol="0">
            <a:spAutoFit/>
          </a:bodyPr>
          <a:lstStyle/>
          <a:p>
            <a:r>
              <a:rPr lang="en-GB" sz="2000" b="1" dirty="0">
                <a:solidFill>
                  <a:schemeClr val="accent6">
                    <a:lumMod val="75000"/>
                  </a:schemeClr>
                </a:solidFill>
              </a:rPr>
              <a:t>Excess weight </a:t>
            </a:r>
            <a:r>
              <a:rPr lang="en-GB" sz="2000" dirty="0"/>
              <a:t>(obesity) can make a person at </a:t>
            </a:r>
            <a:r>
              <a:rPr lang="en-GB" sz="2000" b="1" dirty="0">
                <a:solidFill>
                  <a:schemeClr val="accent6">
                    <a:lumMod val="75000"/>
                  </a:schemeClr>
                </a:solidFill>
              </a:rPr>
              <a:t>risk of cardiovascular disease</a:t>
            </a:r>
            <a:r>
              <a:rPr lang="en-GB" sz="2000" dirty="0"/>
              <a:t>, a stroke and Type 2 diabetes. If there are no underlying health concerns then obesity is best tackled through a combination of a </a:t>
            </a:r>
            <a:r>
              <a:rPr lang="en-GB" sz="2000" b="1" dirty="0">
                <a:solidFill>
                  <a:schemeClr val="accent6">
                    <a:lumMod val="75000"/>
                  </a:schemeClr>
                </a:solidFill>
              </a:rPr>
              <a:t>healthy balanced diet </a:t>
            </a:r>
            <a:r>
              <a:rPr lang="en-GB" sz="2000" dirty="0"/>
              <a:t>and </a:t>
            </a:r>
            <a:r>
              <a:rPr lang="en-GB" sz="2000" b="1" dirty="0">
                <a:solidFill>
                  <a:schemeClr val="accent6">
                    <a:lumMod val="75000"/>
                  </a:schemeClr>
                </a:solidFill>
              </a:rPr>
              <a:t>exercise</a:t>
            </a:r>
            <a:r>
              <a:rPr lang="en-GB" sz="2000" dirty="0"/>
              <a:t>.</a:t>
            </a:r>
          </a:p>
          <a:p>
            <a:endParaRPr lang="en-GB" sz="1000" dirty="0"/>
          </a:p>
          <a:p>
            <a:r>
              <a:rPr lang="en-GB" sz="2000" dirty="0"/>
              <a:t>A tool called the </a:t>
            </a:r>
            <a:r>
              <a:rPr lang="en-GB" sz="2000" b="1" dirty="0">
                <a:solidFill>
                  <a:schemeClr val="accent6">
                    <a:lumMod val="75000"/>
                  </a:schemeClr>
                </a:solidFill>
              </a:rPr>
              <a:t>Body Mass Indicator </a:t>
            </a:r>
            <a:r>
              <a:rPr lang="en-GB" sz="2000" dirty="0"/>
              <a:t>(BMI) can be used to calculate whether a persons weight lies within a healthy range. </a:t>
            </a:r>
          </a:p>
          <a:p>
            <a:endParaRPr lang="en-GB" dirty="0"/>
          </a:p>
          <a:p>
            <a:endParaRPr lang="en-GB" dirty="0"/>
          </a:p>
          <a:p>
            <a:r>
              <a:rPr lang="en-GB" dirty="0">
                <a:hlinkClick r:id="rId3"/>
              </a:rPr>
              <a:t>BMI calculator</a:t>
            </a:r>
            <a:endParaRPr lang="en-GB" dirty="0"/>
          </a:p>
          <a:p>
            <a:endParaRPr lang="en-GB" dirty="0"/>
          </a:p>
          <a:p>
            <a:endParaRPr lang="en-GB" dirty="0"/>
          </a:p>
          <a:p>
            <a:endParaRPr lang="en-GB" dirty="0"/>
          </a:p>
          <a:p>
            <a:endParaRPr lang="en-GB" dirty="0"/>
          </a:p>
          <a:p>
            <a:endParaRPr lang="en-GB" dirty="0"/>
          </a:p>
          <a:p>
            <a:r>
              <a:rPr lang="en-GB" sz="2000" dirty="0"/>
              <a:t>Being </a:t>
            </a:r>
            <a:r>
              <a:rPr lang="en-GB" sz="2000" b="1" dirty="0">
                <a:solidFill>
                  <a:schemeClr val="accent6">
                    <a:lumMod val="75000"/>
                  </a:schemeClr>
                </a:solidFill>
              </a:rPr>
              <a:t>underweight</a:t>
            </a:r>
            <a:r>
              <a:rPr lang="en-GB" sz="2000" dirty="0"/>
              <a:t> (malnourished) can also be </a:t>
            </a:r>
            <a:r>
              <a:rPr lang="en-GB" sz="2000" b="1" dirty="0">
                <a:solidFill>
                  <a:schemeClr val="accent6">
                    <a:lumMod val="75000"/>
                  </a:schemeClr>
                </a:solidFill>
              </a:rPr>
              <a:t>of concern</a:t>
            </a:r>
            <a:r>
              <a:rPr lang="en-GB" sz="2000" dirty="0"/>
              <a:t>. This can indicate a person is not getting sufficient food of a good nutritional quality or indicate medical problems such as an overactive thyroid gland. </a:t>
            </a:r>
            <a:endParaRPr lang="en-GB" sz="1000" dirty="0"/>
          </a:p>
          <a:p>
            <a:r>
              <a:rPr lang="en-GB" sz="2000" dirty="0"/>
              <a:t>A person who is suffering from </a:t>
            </a:r>
            <a:r>
              <a:rPr lang="en-GB" sz="2000" b="1" dirty="0">
                <a:solidFill>
                  <a:schemeClr val="accent6">
                    <a:lumMod val="75000"/>
                  </a:schemeClr>
                </a:solidFill>
              </a:rPr>
              <a:t>malnutrition</a:t>
            </a:r>
            <a:r>
              <a:rPr lang="en-GB" sz="2000" dirty="0"/>
              <a:t> may have a </a:t>
            </a:r>
            <a:r>
              <a:rPr lang="en-GB" sz="2000" b="1" dirty="0">
                <a:solidFill>
                  <a:schemeClr val="accent6">
                    <a:lumMod val="75000"/>
                  </a:schemeClr>
                </a:solidFill>
              </a:rPr>
              <a:t>weakened immune system</a:t>
            </a:r>
            <a:r>
              <a:rPr lang="en-GB" sz="2000" dirty="0"/>
              <a:t> and be at risk of developing </a:t>
            </a:r>
            <a:r>
              <a:rPr lang="en-GB" sz="2000" b="1" dirty="0">
                <a:solidFill>
                  <a:schemeClr val="accent6">
                    <a:lumMod val="75000"/>
                  </a:schemeClr>
                </a:solidFill>
              </a:rPr>
              <a:t>fragile bones</a:t>
            </a:r>
            <a:r>
              <a:rPr lang="en-GB" sz="2000" dirty="0"/>
              <a:t>, </a:t>
            </a:r>
            <a:r>
              <a:rPr lang="en-GB" sz="2000" b="1" dirty="0">
                <a:solidFill>
                  <a:schemeClr val="accent6">
                    <a:lumMod val="75000"/>
                  </a:schemeClr>
                </a:solidFill>
              </a:rPr>
              <a:t>fertility </a:t>
            </a:r>
            <a:r>
              <a:rPr lang="en-GB" sz="2000" dirty="0"/>
              <a:t>problems and a lack of </a:t>
            </a:r>
            <a:r>
              <a:rPr lang="en-GB" sz="2000" b="1" dirty="0">
                <a:solidFill>
                  <a:schemeClr val="accent6">
                    <a:lumMod val="75000"/>
                  </a:schemeClr>
                </a:solidFill>
              </a:rPr>
              <a:t>energy.</a:t>
            </a:r>
            <a:r>
              <a:rPr lang="en-GB" sz="2000" dirty="0"/>
              <a:t> </a:t>
            </a:r>
          </a:p>
        </p:txBody>
      </p:sp>
      <p:pic>
        <p:nvPicPr>
          <p:cNvPr id="10241" name="Picture 1"/>
          <p:cNvPicPr>
            <a:picLocks noChangeAspect="1" noChangeArrowheads="1"/>
          </p:cNvPicPr>
          <p:nvPr/>
        </p:nvPicPr>
        <p:blipFill>
          <a:blip r:embed="rId4" cstate="print"/>
          <a:srcRect/>
          <a:stretch>
            <a:fillRect/>
          </a:stretch>
        </p:blipFill>
        <p:spPr bwMode="auto">
          <a:xfrm>
            <a:off x="3191247" y="3032373"/>
            <a:ext cx="2028825" cy="828675"/>
          </a:xfrm>
          <a:prstGeom prst="rect">
            <a:avLst/>
          </a:prstGeom>
          <a:solidFill>
            <a:schemeClr val="accent6">
              <a:lumMod val="20000"/>
              <a:lumOff val="80000"/>
            </a:schemeClr>
          </a:solidFill>
          <a:ln w="28575">
            <a:solidFill>
              <a:schemeClr val="accent6">
                <a:lumMod val="75000"/>
              </a:schemeClr>
            </a:solidFill>
            <a:miter lim="800000"/>
            <a:headEnd/>
            <a:tailEnd/>
          </a:ln>
        </p:spPr>
      </p:pic>
      <p:pic>
        <p:nvPicPr>
          <p:cNvPr id="10243" name="Picture 3" descr="https://upload.wikimedia.org/wikipedia/commons/thumb/1/13/Body_mass_index_simplified.svg/2000px-Body_mass_index_simplified.svg.png"/>
          <p:cNvPicPr>
            <a:picLocks noChangeAspect="1" noChangeArrowheads="1"/>
          </p:cNvPicPr>
          <p:nvPr/>
        </p:nvPicPr>
        <p:blipFill>
          <a:blip r:embed="rId5" cstate="print"/>
          <a:srcRect/>
          <a:stretch>
            <a:fillRect/>
          </a:stretch>
        </p:blipFill>
        <p:spPr bwMode="auto">
          <a:xfrm>
            <a:off x="6228184" y="2276872"/>
            <a:ext cx="2340995" cy="2317611"/>
          </a:xfrm>
          <a:prstGeom prst="rect">
            <a:avLst/>
          </a:prstGeom>
          <a:noFill/>
          <a:ln>
            <a:solidFill>
              <a:schemeClr val="accent6">
                <a:lumMod val="75000"/>
              </a:schemeClr>
            </a:solidFill>
          </a:ln>
        </p:spPr>
      </p:pic>
      <p:sp>
        <p:nvSpPr>
          <p:cNvPr id="9" name="Title 1"/>
          <p:cNvSpPr txBox="1">
            <a:spLocks/>
          </p:cNvSpPr>
          <p:nvPr/>
        </p:nvSpPr>
        <p:spPr>
          <a:xfrm>
            <a:off x="1331913" y="116632"/>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a:t>
            </a:r>
            <a:r>
              <a:rPr lang="en-US" sz="2000" b="1" kern="0" dirty="0">
                <a:solidFill>
                  <a:schemeClr val="accent6"/>
                </a:solidFill>
              </a:rPr>
              <a:t>5</a:t>
            </a:r>
            <a:r>
              <a:rPr kumimoji="0" lang="en-US" sz="2000" b="1" i="0" u="none" strike="noStrike" kern="0" cap="none" spc="0" normalizeH="0" baseline="0" noProof="0" dirty="0">
                <a:ln>
                  <a:noFill/>
                </a:ln>
                <a:solidFill>
                  <a:schemeClr val="accent6"/>
                </a:solidFill>
                <a:effectLst/>
                <a:uLnTx/>
                <a:uFillTx/>
              </a:rPr>
              <a:t>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Effect of lifestyle</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1674505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836712"/>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79512" y="836712"/>
            <a:ext cx="8784976" cy="1477328"/>
          </a:xfrm>
          <a:prstGeom prst="rect">
            <a:avLst/>
          </a:prstGeom>
          <a:noFill/>
        </p:spPr>
        <p:txBody>
          <a:bodyPr wrap="square" rtlCol="0">
            <a:spAutoFit/>
          </a:bodyPr>
          <a:lstStyle/>
          <a:p>
            <a:pPr marL="457200" indent="-457200"/>
            <a:r>
              <a:rPr lang="en-GB" sz="2400" dirty="0"/>
              <a:t>	</a:t>
            </a:r>
            <a:endParaRPr lang="en-GB" sz="2200" dirty="0"/>
          </a:p>
          <a:p>
            <a:endParaRPr lang="en-GB" sz="2200" dirty="0"/>
          </a:p>
          <a:p>
            <a:endParaRPr lang="en-GB" sz="2200" dirty="0"/>
          </a:p>
          <a:p>
            <a:endParaRPr lang="en-GB" sz="2200" dirty="0"/>
          </a:p>
        </p:txBody>
      </p:sp>
      <p:sp>
        <p:nvSpPr>
          <p:cNvPr id="5" name="TextBox 4"/>
          <p:cNvSpPr txBox="1"/>
          <p:nvPr/>
        </p:nvSpPr>
        <p:spPr>
          <a:xfrm>
            <a:off x="179512" y="692696"/>
            <a:ext cx="8568952" cy="5170646"/>
          </a:xfrm>
          <a:prstGeom prst="rect">
            <a:avLst/>
          </a:prstGeom>
          <a:noFill/>
        </p:spPr>
        <p:txBody>
          <a:bodyPr wrap="square" rtlCol="0">
            <a:spAutoFit/>
          </a:bodyPr>
          <a:lstStyle/>
          <a:p>
            <a:r>
              <a:rPr lang="en-GB" sz="2400" dirty="0"/>
              <a:t>The use of </a:t>
            </a:r>
            <a:r>
              <a:rPr lang="en-GB" sz="2400" b="1" dirty="0">
                <a:solidFill>
                  <a:schemeClr val="accent6">
                    <a:lumMod val="75000"/>
                  </a:schemeClr>
                </a:solidFill>
              </a:rPr>
              <a:t>BMI</a:t>
            </a:r>
            <a:r>
              <a:rPr lang="en-GB" sz="2400" dirty="0"/>
              <a:t> has </a:t>
            </a:r>
            <a:r>
              <a:rPr lang="en-GB" sz="2400" b="1" dirty="0">
                <a:solidFill>
                  <a:schemeClr val="accent6">
                    <a:lumMod val="75000"/>
                  </a:schemeClr>
                </a:solidFill>
              </a:rPr>
              <a:t>limitations</a:t>
            </a:r>
            <a:r>
              <a:rPr lang="en-GB" sz="2400" dirty="0"/>
              <a:t> because it simply shows if a person is carrying too much weight. It does not calculate if this is excess fat, muscle or bone.</a:t>
            </a:r>
          </a:p>
          <a:p>
            <a:endParaRPr lang="en-GB" sz="2400" dirty="0"/>
          </a:p>
          <a:p>
            <a:r>
              <a:rPr lang="en-GB" sz="2400" dirty="0"/>
              <a:t>Very muscular adults and athletes may be classed as overweight or obese even though their body fat is low.</a:t>
            </a:r>
          </a:p>
          <a:p>
            <a:endParaRPr lang="en-GB" sz="2400" dirty="0"/>
          </a:p>
          <a:p>
            <a:r>
              <a:rPr lang="en-GB" sz="2400" dirty="0"/>
              <a:t>The </a:t>
            </a:r>
            <a:r>
              <a:rPr lang="en-GB" sz="2400" b="1" dirty="0">
                <a:solidFill>
                  <a:schemeClr val="accent6">
                    <a:lumMod val="75000"/>
                  </a:schemeClr>
                </a:solidFill>
              </a:rPr>
              <a:t>waist to hip ratio </a:t>
            </a:r>
            <a:r>
              <a:rPr lang="en-GB" sz="2400" dirty="0"/>
              <a:t>should be considered alongside the BMI figure.</a:t>
            </a:r>
          </a:p>
          <a:p>
            <a:endParaRPr lang="en-GB" sz="2400" dirty="0"/>
          </a:p>
          <a:p>
            <a:endParaRPr lang="en-GB" dirty="0"/>
          </a:p>
          <a:p>
            <a:endParaRPr lang="en-GB" dirty="0"/>
          </a:p>
          <a:p>
            <a:endParaRPr lang="en-GB" dirty="0"/>
          </a:p>
          <a:p>
            <a:endParaRPr lang="en-GB" dirty="0"/>
          </a:p>
          <a:p>
            <a:endParaRPr lang="en-GB" dirty="0"/>
          </a:p>
        </p:txBody>
      </p:sp>
      <p:graphicFrame>
        <p:nvGraphicFramePr>
          <p:cNvPr id="7" name="Table 6"/>
          <p:cNvGraphicFramePr>
            <a:graphicFrameLocks noGrp="1"/>
          </p:cNvGraphicFramePr>
          <p:nvPr/>
        </p:nvGraphicFramePr>
        <p:xfrm>
          <a:off x="467544" y="4261832"/>
          <a:ext cx="6096000" cy="1615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en-GB" dirty="0">
                          <a:solidFill>
                            <a:schemeClr val="tx1"/>
                          </a:solidFill>
                        </a:rPr>
                        <a:t>Male (waist : hip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Female (waist : hip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Health risk based</a:t>
                      </a:r>
                      <a:r>
                        <a:rPr lang="en-GB" baseline="0" dirty="0">
                          <a:solidFill>
                            <a:schemeClr val="tx1"/>
                          </a:solidFill>
                        </a:rPr>
                        <a:t> on Waist : hip ratio</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algn="ctr"/>
                      <a:r>
                        <a:rPr lang="en-GB" dirty="0">
                          <a:solidFill>
                            <a:schemeClr val="tx1"/>
                          </a:solidFill>
                        </a:rPr>
                        <a:t>0. 95 or 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0.80 or 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Low 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GB" dirty="0">
                          <a:solidFill>
                            <a:schemeClr val="tx1"/>
                          </a:solidFill>
                        </a:rPr>
                        <a:t>0.96 to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0.81 to 0.85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Moderate 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en-GB" dirty="0">
                          <a:solidFill>
                            <a:schemeClr val="tx1"/>
                          </a:solidFill>
                        </a:rPr>
                        <a:t>1.1 o</a:t>
                      </a:r>
                      <a:r>
                        <a:rPr lang="en-GB" baseline="0" dirty="0">
                          <a:solidFill>
                            <a:schemeClr val="tx1"/>
                          </a:solidFill>
                        </a:rPr>
                        <a:t>r more</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0.86 or more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High 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141314" name="Picture 2"/>
          <p:cNvPicPr>
            <a:picLocks noChangeAspect="1" noChangeArrowheads="1"/>
          </p:cNvPicPr>
          <p:nvPr/>
        </p:nvPicPr>
        <p:blipFill>
          <a:blip r:embed="rId3" cstate="print"/>
          <a:srcRect/>
          <a:stretch>
            <a:fillRect/>
          </a:stretch>
        </p:blipFill>
        <p:spPr bwMode="auto">
          <a:xfrm>
            <a:off x="6588224" y="3721943"/>
            <a:ext cx="2438436" cy="2731393"/>
          </a:xfrm>
          <a:prstGeom prst="rect">
            <a:avLst/>
          </a:prstGeom>
          <a:noFill/>
          <a:ln w="9525">
            <a:noFill/>
            <a:miter lim="800000"/>
            <a:headEnd/>
            <a:tailEnd/>
          </a:ln>
        </p:spPr>
      </p:pic>
      <p:sp>
        <p:nvSpPr>
          <p:cNvPr id="9" name="Title 1"/>
          <p:cNvSpPr txBox="1">
            <a:spLocks/>
          </p:cNvSpPr>
          <p:nvPr/>
        </p:nvSpPr>
        <p:spPr>
          <a:xfrm>
            <a:off x="1331913" y="116632"/>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a:t>
            </a:r>
            <a:r>
              <a:rPr lang="en-US" sz="2000" b="1" kern="0" dirty="0">
                <a:solidFill>
                  <a:schemeClr val="accent6"/>
                </a:solidFill>
              </a:rPr>
              <a:t>5</a:t>
            </a:r>
            <a:r>
              <a:rPr kumimoji="0" lang="en-US" sz="2000" b="1" i="0" u="none" strike="noStrike" kern="0" cap="none" spc="0" normalizeH="0" baseline="0" noProof="0" dirty="0">
                <a:ln>
                  <a:noFill/>
                </a:ln>
                <a:solidFill>
                  <a:schemeClr val="accent6"/>
                </a:solidFill>
                <a:effectLst/>
                <a:uLnTx/>
                <a:uFillTx/>
              </a:rPr>
              <a:t>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Effect of lifestyle</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1674505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2068" y="735608"/>
            <a:ext cx="6188124" cy="677168"/>
          </a:xfrm>
          <a:prstGeom prst="rect">
            <a:avLst/>
          </a:prstGeom>
          <a:solidFill>
            <a:schemeClr val="accent6">
              <a:lumMod val="40000"/>
              <a:lumOff val="6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en-GB" sz="2000" dirty="0">
                <a:solidFill>
                  <a:schemeClr val="tx1"/>
                </a:solidFill>
              </a:rPr>
              <a:t>Many non communicable diseases are caused by the interaction of a number of factors. </a:t>
            </a:r>
            <a:endParaRPr lang="en-GB" sz="2000" b="1" dirty="0">
              <a:solidFill>
                <a:schemeClr val="accent6">
                  <a:lumMod val="75000"/>
                </a:schemeClr>
              </a:solidFill>
            </a:endParaRPr>
          </a:p>
        </p:txBody>
      </p:sp>
      <p:sp>
        <p:nvSpPr>
          <p:cNvPr id="3" name="Rectangle 2"/>
          <p:cNvSpPr/>
          <p:nvPr/>
        </p:nvSpPr>
        <p:spPr>
          <a:xfrm>
            <a:off x="179512" y="1412776"/>
            <a:ext cx="6264696" cy="4832092"/>
          </a:xfrm>
          <a:prstGeom prst="rect">
            <a:avLst/>
          </a:prstGeom>
        </p:spPr>
        <p:txBody>
          <a:bodyPr wrap="square">
            <a:spAutoFit/>
          </a:bodyPr>
          <a:lstStyle/>
          <a:p>
            <a:r>
              <a:rPr lang="en-US" sz="2000" b="1" dirty="0"/>
              <a:t>CARDIOVASCULAR disease can be affected by a number of lifestyle risk factors:</a:t>
            </a:r>
          </a:p>
          <a:p>
            <a:endParaRPr lang="en-US" sz="1400" b="1" dirty="0"/>
          </a:p>
          <a:p>
            <a:pPr marL="285750" indent="-285750">
              <a:buFont typeface="Arial" charset="0"/>
              <a:buChar char="•"/>
            </a:pPr>
            <a:r>
              <a:rPr lang="en-US" sz="2000" b="1" u="sng" dirty="0">
                <a:solidFill>
                  <a:schemeClr val="accent6">
                    <a:lumMod val="75000"/>
                  </a:schemeClr>
                </a:solidFill>
              </a:rPr>
              <a:t>Diet</a:t>
            </a:r>
            <a:r>
              <a:rPr lang="en-US" sz="2000" u="sng" dirty="0"/>
              <a:t> </a:t>
            </a:r>
            <a:r>
              <a:rPr lang="en-US" sz="2000" dirty="0"/>
              <a:t>– a diet high in saturated fats can increase the levels of LDL (low density lipoproteins – cholesterol plus a protein that can cause atherosclerosis).</a:t>
            </a:r>
          </a:p>
          <a:p>
            <a:endParaRPr lang="en-US" sz="1400" dirty="0"/>
          </a:p>
          <a:p>
            <a:pPr marL="285750" indent="-285750">
              <a:buFont typeface="Arial" charset="0"/>
              <a:buChar char="•"/>
            </a:pPr>
            <a:r>
              <a:rPr lang="en-US" sz="2000" b="1" u="sng" dirty="0">
                <a:solidFill>
                  <a:schemeClr val="accent6">
                    <a:lumMod val="75000"/>
                  </a:schemeClr>
                </a:solidFill>
              </a:rPr>
              <a:t>Smoking</a:t>
            </a:r>
            <a:r>
              <a:rPr lang="en-US" sz="2000" u="sng" dirty="0">
                <a:solidFill>
                  <a:schemeClr val="accent6">
                    <a:lumMod val="75000"/>
                  </a:schemeClr>
                </a:solidFill>
              </a:rPr>
              <a:t> </a:t>
            </a:r>
            <a:r>
              <a:rPr lang="en-US" sz="2000" dirty="0"/>
              <a:t>– tobacco smoke </a:t>
            </a:r>
            <a:r>
              <a:rPr lang="en-US" sz="2000" b="1" dirty="0">
                <a:solidFill>
                  <a:schemeClr val="accent6">
                    <a:lumMod val="75000"/>
                  </a:schemeClr>
                </a:solidFill>
              </a:rPr>
              <a:t>damages</a:t>
            </a:r>
            <a:r>
              <a:rPr lang="en-US" sz="2000" dirty="0"/>
              <a:t> the lining of the arteries leading to atherosclerosis, </a:t>
            </a:r>
            <a:r>
              <a:rPr lang="en-US" sz="2000" b="1" dirty="0">
                <a:solidFill>
                  <a:schemeClr val="accent6">
                    <a:lumMod val="75000"/>
                  </a:schemeClr>
                </a:solidFill>
              </a:rPr>
              <a:t>carbon monoxide </a:t>
            </a:r>
            <a:r>
              <a:rPr lang="en-US" sz="2000" dirty="0"/>
              <a:t>in tobacco smoke reduces the amount of oxygen in the blood so the heart has to pump harder, the </a:t>
            </a:r>
            <a:r>
              <a:rPr lang="en-US" sz="2000" b="1" dirty="0">
                <a:solidFill>
                  <a:schemeClr val="accent6">
                    <a:lumMod val="75000"/>
                  </a:schemeClr>
                </a:solidFill>
              </a:rPr>
              <a:t>nicotine</a:t>
            </a:r>
            <a:r>
              <a:rPr lang="en-US" sz="2000" dirty="0"/>
              <a:t> in tobacco smoke causes the heart to beat faster and raises blood pressure.</a:t>
            </a:r>
          </a:p>
          <a:p>
            <a:endParaRPr lang="en-US" sz="1400" dirty="0"/>
          </a:p>
          <a:p>
            <a:pPr marL="285750" indent="-285750">
              <a:buFont typeface="Arial" charset="0"/>
              <a:buChar char="•"/>
            </a:pPr>
            <a:r>
              <a:rPr lang="en-US" sz="2000" b="1" u="sng" dirty="0">
                <a:solidFill>
                  <a:schemeClr val="accent6">
                    <a:lumMod val="75000"/>
                  </a:schemeClr>
                </a:solidFill>
              </a:rPr>
              <a:t>Lack of exercise </a:t>
            </a:r>
            <a:r>
              <a:rPr lang="en-US" sz="2000" dirty="0"/>
              <a:t>– exercising regularly lowers blood pressure and stress.</a:t>
            </a:r>
            <a:endParaRPr lang="en-US" sz="2000" dirty="0">
              <a:effectLst/>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9522"/>
          <a:stretch/>
        </p:blipFill>
        <p:spPr>
          <a:xfrm>
            <a:off x="6444208" y="1052736"/>
            <a:ext cx="2294977" cy="18544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3068960"/>
            <a:ext cx="2294977" cy="152998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7011"/>
          <a:stretch/>
        </p:blipFill>
        <p:spPr>
          <a:xfrm>
            <a:off x="6444208" y="4725144"/>
            <a:ext cx="2301153" cy="1633465"/>
          </a:xfrm>
          <a:prstGeom prst="rect">
            <a:avLst/>
          </a:prstGeom>
        </p:spPr>
      </p:pic>
      <p:sp>
        <p:nvSpPr>
          <p:cNvPr id="9" name="Title 1"/>
          <p:cNvSpPr txBox="1">
            <a:spLocks/>
          </p:cNvSpPr>
          <p:nvPr/>
        </p:nvSpPr>
        <p:spPr>
          <a:xfrm>
            <a:off x="1331913" y="116632"/>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a:t>
            </a:r>
            <a:r>
              <a:rPr lang="en-US" sz="2000" b="1" kern="0" dirty="0">
                <a:solidFill>
                  <a:schemeClr val="accent6"/>
                </a:solidFill>
              </a:rPr>
              <a:t>5</a:t>
            </a:r>
            <a:r>
              <a:rPr kumimoji="0" lang="en-US" sz="2000" b="1" i="0" u="none" strike="noStrike" kern="0" cap="none" spc="0" normalizeH="0" baseline="0" noProof="0" dirty="0">
                <a:ln>
                  <a:noFill/>
                </a:ln>
                <a:solidFill>
                  <a:schemeClr val="accent6"/>
                </a:solidFill>
                <a:effectLst/>
                <a:uLnTx/>
                <a:uFillTx/>
              </a:rPr>
              <a:t>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Effect of lifestyle</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4725385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0853" y="1196752"/>
            <a:ext cx="2770286" cy="2108359"/>
          </a:xfrm>
          <a:prstGeom prst="rect">
            <a:avLst/>
          </a:prstGeom>
        </p:spPr>
      </p:pic>
      <p:sp>
        <p:nvSpPr>
          <p:cNvPr id="5" name="Rectangle 4"/>
          <p:cNvSpPr/>
          <p:nvPr/>
        </p:nvSpPr>
        <p:spPr>
          <a:xfrm>
            <a:off x="112068" y="663600"/>
            <a:ext cx="6764188" cy="5622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endParaRPr lang="en-GB" sz="2000" b="1" dirty="0">
              <a:solidFill>
                <a:schemeClr val="accent6">
                  <a:lumMod val="75000"/>
                </a:schemeClr>
              </a:solidFill>
            </a:endParaRPr>
          </a:p>
        </p:txBody>
      </p:sp>
      <p:sp>
        <p:nvSpPr>
          <p:cNvPr id="2" name="Title 1"/>
          <p:cNvSpPr>
            <a:spLocks noGrp="1"/>
          </p:cNvSpPr>
          <p:nvPr>
            <p:ph type="ctrTitle"/>
          </p:nvPr>
        </p:nvSpPr>
        <p:spPr>
          <a:xfrm>
            <a:off x="827584" y="35655"/>
            <a:ext cx="8316416" cy="657041"/>
          </a:xfrm>
        </p:spPr>
        <p:txBody>
          <a:bodyPr>
            <a:noAutofit/>
          </a:bodyPr>
          <a:lstStyle/>
          <a:p>
            <a:pPr marL="342900" lvl="1" algn="r" defTabSz="342900" rtl="0">
              <a:spcBef>
                <a:spcPct val="20000"/>
              </a:spcBef>
              <a:defRPr/>
            </a:pPr>
            <a:r>
              <a:rPr lang="en-US" sz="2000" b="1" dirty="0">
                <a:solidFill>
                  <a:schemeClr val="accent6"/>
                </a:solidFill>
              </a:rPr>
              <a:t>Effect of lifestyle Part 5 - non-communicable diseases</a:t>
            </a:r>
            <a:endParaRPr kumimoji="0" lang="en-US" sz="20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Rectangle 2"/>
          <p:cNvSpPr/>
          <p:nvPr/>
        </p:nvSpPr>
        <p:spPr>
          <a:xfrm>
            <a:off x="16892" y="1052736"/>
            <a:ext cx="6499324" cy="6340197"/>
          </a:xfrm>
          <a:prstGeom prst="rect">
            <a:avLst/>
          </a:prstGeom>
        </p:spPr>
        <p:txBody>
          <a:bodyPr wrap="square">
            <a:spAutoFit/>
          </a:bodyPr>
          <a:lstStyle/>
          <a:p>
            <a:r>
              <a:rPr lang="en-US" sz="2000" b="1" dirty="0"/>
              <a:t>OBESITY is a lifestyle risk factor for Type 2 diabetes:</a:t>
            </a:r>
          </a:p>
          <a:p>
            <a:pPr marL="285750" indent="-285750">
              <a:buFont typeface="Arial" charset="0"/>
              <a:buChar char="•"/>
            </a:pPr>
            <a:r>
              <a:rPr lang="en-US" sz="2000" b="1" dirty="0">
                <a:solidFill>
                  <a:schemeClr val="accent6">
                    <a:lumMod val="75000"/>
                  </a:schemeClr>
                </a:solidFill>
              </a:rPr>
              <a:t>Type 2 diabetes </a:t>
            </a:r>
            <a:r>
              <a:rPr lang="en-US" sz="2000" dirty="0"/>
              <a:t>– is where the cells in the body are less sensitive or resistant to insulin so the body cannot control the concentration of glucose in the blood correctly. </a:t>
            </a:r>
          </a:p>
          <a:p>
            <a:pPr marL="285750" indent="-285750" algn="ctr"/>
            <a:r>
              <a:rPr lang="en-US" dirty="0">
                <a:hlinkClick r:id="rId4"/>
              </a:rPr>
              <a:t>Video - Type 2 Diabetes</a:t>
            </a:r>
            <a:endParaRPr lang="en-US" dirty="0"/>
          </a:p>
          <a:p>
            <a:pPr marL="285750" indent="-285750">
              <a:buFont typeface="Arial" charset="0"/>
              <a:buChar char="•"/>
            </a:pPr>
            <a:r>
              <a:rPr lang="en-US" sz="2000" b="1" dirty="0">
                <a:solidFill>
                  <a:schemeClr val="accent6">
                    <a:lumMod val="75000"/>
                  </a:schemeClr>
                </a:solidFill>
              </a:rPr>
              <a:t>Obesity </a:t>
            </a:r>
            <a:r>
              <a:rPr lang="en-US" sz="2000" dirty="0"/>
              <a:t>increases the risk of developing Type 2 diabetes, the more fat you have around your abdomen </a:t>
            </a:r>
          </a:p>
          <a:p>
            <a:pPr marL="285750" indent="-285750"/>
            <a:endParaRPr lang="en-US" sz="1000" dirty="0"/>
          </a:p>
          <a:p>
            <a:r>
              <a:rPr lang="en-US" sz="2000" b="1" dirty="0"/>
              <a:t>Alcohol is a lifestyle risk factor for Liver disease and Brain damage:</a:t>
            </a:r>
          </a:p>
          <a:p>
            <a:pPr marL="342900" indent="-342900">
              <a:buFont typeface="Arial" charset="0"/>
              <a:buChar char="•"/>
            </a:pPr>
            <a:r>
              <a:rPr lang="en-US" sz="2000" b="1" dirty="0">
                <a:solidFill>
                  <a:schemeClr val="accent6">
                    <a:lumMod val="75000"/>
                  </a:schemeClr>
                </a:solidFill>
              </a:rPr>
              <a:t>Liver disease </a:t>
            </a:r>
            <a:r>
              <a:rPr lang="en-US" sz="2000" dirty="0"/>
              <a:t>– the liver breaks down toxins in alcohol. If you have too much alcohol, the first stage of liver disease is when the liver becomes fatty. Eventually </a:t>
            </a:r>
            <a:r>
              <a:rPr lang="en-US" sz="2000" b="1" dirty="0">
                <a:solidFill>
                  <a:schemeClr val="accent6">
                    <a:lumMod val="75000"/>
                  </a:schemeClr>
                </a:solidFill>
              </a:rPr>
              <a:t>cirrhosis</a:t>
            </a:r>
            <a:r>
              <a:rPr lang="en-US" sz="2000" dirty="0">
                <a:solidFill>
                  <a:schemeClr val="accent6">
                    <a:lumMod val="75000"/>
                  </a:schemeClr>
                </a:solidFill>
              </a:rPr>
              <a:t> </a:t>
            </a:r>
            <a:r>
              <a:rPr lang="en-US" sz="2000" dirty="0"/>
              <a:t>of the liver develops if you continue to drink too much alcohol.</a:t>
            </a:r>
          </a:p>
          <a:p>
            <a:pPr marL="342900" indent="-342900">
              <a:buFont typeface="Arial" charset="0"/>
              <a:buChar char="•"/>
            </a:pPr>
            <a:r>
              <a:rPr lang="en-US" sz="2000" b="1" dirty="0">
                <a:solidFill>
                  <a:schemeClr val="accent6">
                    <a:lumMod val="75000"/>
                  </a:schemeClr>
                </a:solidFill>
              </a:rPr>
              <a:t>Brain function damage </a:t>
            </a:r>
            <a:r>
              <a:rPr lang="en-US" sz="2000" dirty="0"/>
              <a:t>– alcohol affects the way the nerve cells in the brain work and the cells then become damaged. The brain mass may also shrink </a:t>
            </a:r>
            <a:r>
              <a:rPr lang="en-US" dirty="0">
                <a:hlinkClick r:id="rId5"/>
              </a:rPr>
              <a:t>Video</a:t>
            </a:r>
            <a:endParaRPr lang="en-US" dirty="0"/>
          </a:p>
          <a:p>
            <a:pPr marL="342900" indent="-342900">
              <a:buFont typeface="Arial" charset="0"/>
              <a:buChar char="•"/>
            </a:pPr>
            <a:endParaRPr lang="en-US" dirty="0"/>
          </a:p>
          <a:p>
            <a:endParaRPr lang="en-US" sz="2000" b="1" dirty="0"/>
          </a:p>
          <a:p>
            <a:endParaRPr lang="en-US" sz="2000" dirty="0"/>
          </a:p>
        </p:txBody>
      </p:sp>
      <p:pic>
        <p:nvPicPr>
          <p:cNvPr id="10" name="Picture 9"/>
          <p:cNvPicPr>
            <a:picLocks noChangeAspect="1"/>
          </p:cNvPicPr>
          <p:nvPr/>
        </p:nvPicPr>
        <p:blipFill>
          <a:blip r:embed="rId6" cstate="print">
            <a:clrChange>
              <a:clrFrom>
                <a:srgbClr val="E8E8E8"/>
              </a:clrFrom>
              <a:clrTo>
                <a:srgbClr val="E8E8E8">
                  <a:alpha val="0"/>
                </a:srgbClr>
              </a:clrTo>
            </a:clrChange>
            <a:extLst>
              <a:ext uri="{28A0092B-C50C-407E-A947-70E740481C1C}">
                <a14:useLocalDpi xmlns:a14="http://schemas.microsoft.com/office/drawing/2010/main" val="0"/>
              </a:ext>
            </a:extLst>
          </a:blip>
          <a:stretch>
            <a:fillRect/>
          </a:stretch>
        </p:blipFill>
        <p:spPr>
          <a:xfrm>
            <a:off x="6190853" y="3147123"/>
            <a:ext cx="2937191" cy="2201425"/>
          </a:xfrm>
          <a:prstGeom prst="rect">
            <a:avLst/>
          </a:prstGeom>
        </p:spPr>
      </p:pic>
      <p:pic>
        <p:nvPicPr>
          <p:cNvPr id="11" name="Picture 1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09329" y="4730364"/>
            <a:ext cx="2934671" cy="1956447"/>
          </a:xfrm>
          <a:prstGeom prst="rect">
            <a:avLst/>
          </a:prstGeom>
        </p:spPr>
      </p:pic>
      <p:sp>
        <p:nvSpPr>
          <p:cNvPr id="9" name="Rectangle 8"/>
          <p:cNvSpPr/>
          <p:nvPr/>
        </p:nvSpPr>
        <p:spPr>
          <a:xfrm>
            <a:off x="179512" y="692696"/>
            <a:ext cx="8784976" cy="369332"/>
          </a:xfrm>
          <a:prstGeom prst="rect">
            <a:avLst/>
          </a:prstGeom>
        </p:spPr>
        <p:txBody>
          <a:bodyPr wrap="square">
            <a:spAutoFit/>
          </a:bodyPr>
          <a:lstStyle/>
          <a:p>
            <a:r>
              <a:rPr lang="en-GB" b="1" dirty="0">
                <a:solidFill>
                  <a:schemeClr val="accent6">
                    <a:lumMod val="75000"/>
                  </a:schemeClr>
                </a:solidFill>
              </a:rPr>
              <a:t>Many non-communicable diseases are caused by the interaction of a number of factors:</a:t>
            </a:r>
          </a:p>
        </p:txBody>
      </p:sp>
    </p:spTree>
    <p:extLst>
      <p:ext uri="{BB962C8B-B14F-4D97-AF65-F5344CB8AC3E}">
        <p14:creationId xmlns:p14="http://schemas.microsoft.com/office/powerpoint/2010/main" val="3437700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2068" y="663600"/>
            <a:ext cx="6764188" cy="5622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endParaRPr lang="en-GB" sz="2000" b="1" dirty="0">
              <a:solidFill>
                <a:schemeClr val="accent6">
                  <a:lumMod val="75000"/>
                </a:schemeClr>
              </a:solidFill>
            </a:endParaRPr>
          </a:p>
        </p:txBody>
      </p:sp>
      <p:sp>
        <p:nvSpPr>
          <p:cNvPr id="3" name="Rectangle 2"/>
          <p:cNvSpPr/>
          <p:nvPr/>
        </p:nvSpPr>
        <p:spPr>
          <a:xfrm>
            <a:off x="179512" y="1052736"/>
            <a:ext cx="5635229" cy="5324535"/>
          </a:xfrm>
          <a:prstGeom prst="rect">
            <a:avLst/>
          </a:prstGeom>
        </p:spPr>
        <p:txBody>
          <a:bodyPr wrap="square">
            <a:spAutoFit/>
          </a:bodyPr>
          <a:lstStyle/>
          <a:p>
            <a:r>
              <a:rPr lang="en-US" sz="2000" b="1" dirty="0"/>
              <a:t>SMOKING is a lifestyle risk factor for Lung disease:</a:t>
            </a:r>
          </a:p>
          <a:p>
            <a:endParaRPr lang="en-US" sz="2000" b="1" dirty="0"/>
          </a:p>
          <a:p>
            <a:pPr marL="342900" indent="-342900">
              <a:buFont typeface="Arial" charset="0"/>
              <a:buChar char="•"/>
            </a:pPr>
            <a:r>
              <a:rPr lang="en-US" sz="2000" b="1" dirty="0">
                <a:solidFill>
                  <a:schemeClr val="accent6">
                    <a:lumMod val="75000"/>
                  </a:schemeClr>
                </a:solidFill>
              </a:rPr>
              <a:t>COPD </a:t>
            </a:r>
            <a:r>
              <a:rPr lang="en-US" sz="2000" dirty="0"/>
              <a:t>– describes a group of lung diseases that make it difficult for people to move air in and out of the lungs </a:t>
            </a:r>
          </a:p>
          <a:p>
            <a:r>
              <a:rPr lang="en-US" sz="2000" dirty="0"/>
              <a:t>Two examples of these are:</a:t>
            </a:r>
          </a:p>
          <a:p>
            <a:pPr marL="800100" lvl="1" indent="-342900">
              <a:buFont typeface="Arial" charset="0"/>
              <a:buChar char="•"/>
            </a:pPr>
            <a:r>
              <a:rPr lang="en-US" sz="2000" b="1" dirty="0">
                <a:solidFill>
                  <a:schemeClr val="accent6">
                    <a:lumMod val="75000"/>
                  </a:schemeClr>
                </a:solidFill>
              </a:rPr>
              <a:t>Bronchitis</a:t>
            </a:r>
            <a:r>
              <a:rPr lang="en-US" sz="2000" dirty="0">
                <a:solidFill>
                  <a:schemeClr val="accent6">
                    <a:lumMod val="75000"/>
                  </a:schemeClr>
                </a:solidFill>
              </a:rPr>
              <a:t> </a:t>
            </a:r>
            <a:r>
              <a:rPr lang="en-US" sz="2000" dirty="0"/>
              <a:t>– the bronchi and bronchioles are </a:t>
            </a:r>
            <a:r>
              <a:rPr lang="en-US" sz="2000" b="1" dirty="0">
                <a:solidFill>
                  <a:schemeClr val="accent6">
                    <a:lumMod val="75000"/>
                  </a:schemeClr>
                </a:solidFill>
              </a:rPr>
              <a:t>inflamed</a:t>
            </a:r>
            <a:r>
              <a:rPr lang="en-US" sz="2000" dirty="0">
                <a:solidFill>
                  <a:schemeClr val="accent6">
                    <a:lumMod val="75000"/>
                  </a:schemeClr>
                </a:solidFill>
              </a:rPr>
              <a:t> </a:t>
            </a:r>
            <a:r>
              <a:rPr lang="en-US" sz="2000" dirty="0"/>
              <a:t>(swollen) and excess </a:t>
            </a:r>
            <a:r>
              <a:rPr lang="en-US" sz="2000" b="1" dirty="0">
                <a:solidFill>
                  <a:schemeClr val="accent6">
                    <a:lumMod val="75000"/>
                  </a:schemeClr>
                </a:solidFill>
              </a:rPr>
              <a:t>mucus</a:t>
            </a:r>
            <a:r>
              <a:rPr lang="en-US" sz="2000" dirty="0">
                <a:solidFill>
                  <a:schemeClr val="accent6">
                    <a:lumMod val="75000"/>
                  </a:schemeClr>
                </a:solidFill>
              </a:rPr>
              <a:t> </a:t>
            </a:r>
            <a:r>
              <a:rPr lang="en-US" sz="2000" dirty="0"/>
              <a:t>is produced</a:t>
            </a:r>
          </a:p>
          <a:p>
            <a:pPr marL="800100" lvl="1" indent="-342900">
              <a:buFont typeface="Arial" charset="0"/>
              <a:buChar char="•"/>
            </a:pPr>
            <a:r>
              <a:rPr lang="en-US" sz="2000" b="1" dirty="0">
                <a:solidFill>
                  <a:schemeClr val="accent6">
                    <a:lumMod val="75000"/>
                  </a:schemeClr>
                </a:solidFill>
              </a:rPr>
              <a:t>Emphysema</a:t>
            </a:r>
            <a:r>
              <a:rPr lang="en-US" sz="2000" dirty="0"/>
              <a:t> – this affects the </a:t>
            </a:r>
            <a:r>
              <a:rPr lang="en-US" sz="2000" b="1" dirty="0">
                <a:solidFill>
                  <a:schemeClr val="accent6">
                    <a:lumMod val="75000"/>
                  </a:schemeClr>
                </a:solidFill>
              </a:rPr>
              <a:t>alveoli.</a:t>
            </a:r>
            <a:r>
              <a:rPr lang="en-US" sz="2000" dirty="0"/>
              <a:t> The walls are </a:t>
            </a:r>
            <a:r>
              <a:rPr lang="en-US" sz="2000" b="1" dirty="0">
                <a:solidFill>
                  <a:schemeClr val="accent6">
                    <a:lumMod val="75000"/>
                  </a:schemeClr>
                </a:solidFill>
              </a:rPr>
              <a:t>broken down </a:t>
            </a:r>
            <a:r>
              <a:rPr lang="en-US" sz="2000" dirty="0"/>
              <a:t>and they then trap excess air</a:t>
            </a:r>
          </a:p>
          <a:p>
            <a:pPr marL="800100" lvl="1" indent="-342900">
              <a:buFont typeface="Arial" charset="0"/>
              <a:buChar char="•"/>
            </a:pPr>
            <a:endParaRPr lang="en-US" sz="2000" dirty="0"/>
          </a:p>
          <a:p>
            <a:r>
              <a:rPr lang="en-US" sz="2000" dirty="0"/>
              <a:t>COPD </a:t>
            </a:r>
            <a:r>
              <a:rPr lang="en-US" sz="2000" b="1" dirty="0">
                <a:solidFill>
                  <a:schemeClr val="accent6">
                    <a:lumMod val="75000"/>
                  </a:schemeClr>
                </a:solidFill>
              </a:rPr>
              <a:t>narrows</a:t>
            </a:r>
            <a:r>
              <a:rPr lang="en-US" sz="2000" dirty="0"/>
              <a:t> the airways and makes it difficult to get rid of CO</a:t>
            </a:r>
            <a:r>
              <a:rPr lang="en-US" sz="2000" baseline="-25000" dirty="0"/>
              <a:t>2</a:t>
            </a:r>
            <a:r>
              <a:rPr lang="en-US" sz="2000" dirty="0"/>
              <a:t> and get in the O</a:t>
            </a:r>
            <a:r>
              <a:rPr lang="en-US" sz="2000" baseline="-25000" dirty="0"/>
              <a:t>2 </a:t>
            </a:r>
            <a:r>
              <a:rPr lang="en-US" sz="2000" dirty="0"/>
              <a:t>needed for respiration. </a:t>
            </a:r>
            <a:r>
              <a:rPr lang="en-US" sz="2000" b="1" u="sng" dirty="0">
                <a:solidFill>
                  <a:schemeClr val="accent6">
                    <a:lumMod val="75000"/>
                  </a:schemeClr>
                </a:solidFill>
              </a:rPr>
              <a:t>Smoking</a:t>
            </a:r>
            <a:r>
              <a:rPr lang="en-US" sz="2000" dirty="0">
                <a:solidFill>
                  <a:schemeClr val="accent6">
                    <a:lumMod val="75000"/>
                  </a:schemeClr>
                </a:solidFill>
              </a:rPr>
              <a:t> </a:t>
            </a:r>
            <a:r>
              <a:rPr lang="en-US" sz="2000" dirty="0"/>
              <a:t>is the main cause of COPD and is responsible for 9 out of 10 cases. </a:t>
            </a:r>
            <a:r>
              <a:rPr lang="en-US" sz="2000" dirty="0">
                <a:hlinkClick r:id="rId3"/>
              </a:rPr>
              <a:t>Video - COPD</a:t>
            </a:r>
            <a:endParaRPr lang="en-US" sz="2000" dirty="0"/>
          </a:p>
        </p:txBody>
      </p:sp>
      <p:pic>
        <p:nvPicPr>
          <p:cNvPr id="6" name="Picture 5"/>
          <p:cNvPicPr>
            <a:picLocks noChangeAspect="1"/>
          </p:cNvPicPr>
          <p:nvPr/>
        </p:nvPicPr>
        <p:blipFill>
          <a:blip r:embed="rId4" cstate="print"/>
          <a:stretch>
            <a:fillRect/>
          </a:stretch>
        </p:blipFill>
        <p:spPr>
          <a:xfrm>
            <a:off x="5712885" y="1225848"/>
            <a:ext cx="3158593" cy="3139256"/>
          </a:xfrm>
          <a:prstGeom prst="rect">
            <a:avLst/>
          </a:prstGeom>
        </p:spPr>
      </p:pic>
      <p:pic>
        <p:nvPicPr>
          <p:cNvPr id="17" name="Picture 16"/>
          <p:cNvPicPr>
            <a:picLocks noChangeAspect="1"/>
          </p:cNvPicPr>
          <p:nvPr/>
        </p:nvPicPr>
        <p:blipFill>
          <a:blip r:embed="rId5" cstate="print"/>
          <a:stretch>
            <a:fillRect/>
          </a:stretch>
        </p:blipFill>
        <p:spPr>
          <a:xfrm>
            <a:off x="5546197" y="4494995"/>
            <a:ext cx="3526381" cy="1690732"/>
          </a:xfrm>
          <a:prstGeom prst="rect">
            <a:avLst/>
          </a:prstGeom>
        </p:spPr>
      </p:pic>
      <p:sp>
        <p:nvSpPr>
          <p:cNvPr id="7" name="Rectangle 6"/>
          <p:cNvSpPr/>
          <p:nvPr/>
        </p:nvSpPr>
        <p:spPr>
          <a:xfrm>
            <a:off x="179512" y="692696"/>
            <a:ext cx="8784976" cy="369332"/>
          </a:xfrm>
          <a:prstGeom prst="rect">
            <a:avLst/>
          </a:prstGeom>
        </p:spPr>
        <p:txBody>
          <a:bodyPr wrap="square">
            <a:spAutoFit/>
          </a:bodyPr>
          <a:lstStyle/>
          <a:p>
            <a:r>
              <a:rPr lang="en-GB" b="1" dirty="0">
                <a:solidFill>
                  <a:schemeClr val="accent6">
                    <a:lumMod val="75000"/>
                  </a:schemeClr>
                </a:solidFill>
              </a:rPr>
              <a:t>Many non-communicable diseases are caused by the interaction of a number of factors:</a:t>
            </a:r>
          </a:p>
        </p:txBody>
      </p:sp>
      <p:sp>
        <p:nvSpPr>
          <p:cNvPr id="9" name="Title 1"/>
          <p:cNvSpPr txBox="1">
            <a:spLocks/>
          </p:cNvSpPr>
          <p:nvPr/>
        </p:nvSpPr>
        <p:spPr>
          <a:xfrm>
            <a:off x="1331913" y="116632"/>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a:t>
            </a:r>
            <a:r>
              <a:rPr lang="en-US" sz="2000" b="1" kern="0" dirty="0">
                <a:solidFill>
                  <a:schemeClr val="accent6"/>
                </a:solidFill>
              </a:rPr>
              <a:t>5</a:t>
            </a:r>
            <a:r>
              <a:rPr kumimoji="0" lang="en-US" sz="2000" b="1" i="0" u="none" strike="noStrike" kern="0" cap="none" spc="0" normalizeH="0" baseline="0" noProof="0" dirty="0">
                <a:ln>
                  <a:noFill/>
                </a:ln>
                <a:solidFill>
                  <a:schemeClr val="accent6"/>
                </a:solidFill>
                <a:effectLst/>
                <a:uLnTx/>
                <a:uFillTx/>
              </a:rPr>
              <a:t>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Effect of lifestyle</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5497366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2068" y="663600"/>
            <a:ext cx="6764188" cy="5622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endParaRPr lang="en-GB" sz="2000" b="1" dirty="0">
              <a:solidFill>
                <a:schemeClr val="accent6">
                  <a:lumMod val="75000"/>
                </a:schemeClr>
              </a:solidFill>
            </a:endParaRPr>
          </a:p>
        </p:txBody>
      </p:sp>
      <p:sp>
        <p:nvSpPr>
          <p:cNvPr id="3" name="Rectangle 2"/>
          <p:cNvSpPr/>
          <p:nvPr/>
        </p:nvSpPr>
        <p:spPr>
          <a:xfrm>
            <a:off x="116433" y="1124040"/>
            <a:ext cx="6113450" cy="5324535"/>
          </a:xfrm>
          <a:prstGeom prst="rect">
            <a:avLst/>
          </a:prstGeom>
          <a:noFill/>
        </p:spPr>
        <p:txBody>
          <a:bodyPr wrap="square">
            <a:spAutoFit/>
          </a:bodyPr>
          <a:lstStyle/>
          <a:p>
            <a:r>
              <a:rPr lang="en-US" sz="2000" b="1" dirty="0"/>
              <a:t>SMOKING is a lifestyle risk factor for Lung cancer:</a:t>
            </a:r>
          </a:p>
          <a:p>
            <a:pPr marL="342900" indent="-342900">
              <a:buFont typeface="Arial" charset="0"/>
              <a:buChar char="•"/>
            </a:pPr>
            <a:r>
              <a:rPr lang="en-US" sz="2000" b="1" dirty="0">
                <a:solidFill>
                  <a:schemeClr val="accent6">
                    <a:lumMod val="75000"/>
                  </a:schemeClr>
                </a:solidFill>
              </a:rPr>
              <a:t>Lung cancer - </a:t>
            </a:r>
            <a:r>
              <a:rPr lang="en-US" sz="2000" dirty="0"/>
              <a:t>is one of the </a:t>
            </a:r>
            <a:r>
              <a:rPr lang="en-US" sz="2000" b="1" dirty="0">
                <a:solidFill>
                  <a:schemeClr val="accent6">
                    <a:lumMod val="75000"/>
                  </a:schemeClr>
                </a:solidFill>
              </a:rPr>
              <a:t>most common </a:t>
            </a:r>
            <a:r>
              <a:rPr lang="en-US" sz="2000" dirty="0"/>
              <a:t>and serious types of cancer. Around 44,500 people are diagnosed with the condition every year in the UK (NHS)</a:t>
            </a:r>
          </a:p>
          <a:p>
            <a:pPr marL="342900" indent="-342900">
              <a:buFont typeface="Arial" charset="0"/>
              <a:buChar char="•"/>
            </a:pPr>
            <a:r>
              <a:rPr lang="en-US" sz="2000" b="1" dirty="0">
                <a:solidFill>
                  <a:schemeClr val="accent6">
                    <a:lumMod val="75000"/>
                  </a:schemeClr>
                </a:solidFill>
              </a:rPr>
              <a:t>Symptoms include</a:t>
            </a:r>
            <a:r>
              <a:rPr lang="en-US" sz="2000" dirty="0"/>
              <a:t>:</a:t>
            </a:r>
          </a:p>
          <a:p>
            <a:pPr marL="800100" lvl="1" indent="-342900">
              <a:buFont typeface="Arial" charset="0"/>
              <a:buChar char="•"/>
            </a:pPr>
            <a:r>
              <a:rPr lang="en-US" sz="2000" dirty="0"/>
              <a:t>a persistent cough</a:t>
            </a:r>
          </a:p>
          <a:p>
            <a:pPr marL="800100" lvl="1" indent="-342900">
              <a:buFont typeface="Arial" charset="0"/>
              <a:buChar char="•"/>
            </a:pPr>
            <a:r>
              <a:rPr lang="en-US" sz="2000" dirty="0"/>
              <a:t>frequent chest infections</a:t>
            </a:r>
          </a:p>
          <a:p>
            <a:pPr marL="800100" lvl="1" indent="-342900">
              <a:buFont typeface="Arial" charset="0"/>
              <a:buChar char="•"/>
            </a:pPr>
            <a:r>
              <a:rPr lang="en-US" sz="2000" dirty="0"/>
              <a:t>coughing up blood</a:t>
            </a:r>
          </a:p>
          <a:p>
            <a:pPr marL="800100" lvl="1" indent="-342900">
              <a:buFont typeface="Arial" charset="0"/>
              <a:buChar char="•"/>
            </a:pPr>
            <a:r>
              <a:rPr lang="en-US" sz="2000" dirty="0"/>
              <a:t>breathlessness</a:t>
            </a:r>
          </a:p>
          <a:p>
            <a:pPr marL="342900" indent="-342900">
              <a:buFont typeface="Arial" charset="0"/>
              <a:buChar char="•"/>
            </a:pPr>
            <a:r>
              <a:rPr lang="en-US" sz="2000" b="1" dirty="0">
                <a:solidFill>
                  <a:schemeClr val="accent6">
                    <a:lumMod val="75000"/>
                  </a:schemeClr>
                </a:solidFill>
              </a:rPr>
              <a:t>Causes</a:t>
            </a:r>
            <a:r>
              <a:rPr lang="en-US" sz="2000" dirty="0"/>
              <a:t>: </a:t>
            </a:r>
            <a:r>
              <a:rPr lang="en-US" sz="2000" b="1" u="sng" dirty="0"/>
              <a:t>most</a:t>
            </a:r>
            <a:r>
              <a:rPr lang="en-US" sz="2000" dirty="0"/>
              <a:t> cases of lung cancer are linked to </a:t>
            </a:r>
            <a:r>
              <a:rPr lang="en-US" sz="2000" b="1" dirty="0">
                <a:solidFill>
                  <a:schemeClr val="accent6">
                    <a:lumMod val="75000"/>
                  </a:schemeClr>
                </a:solidFill>
              </a:rPr>
              <a:t>smoking 85% </a:t>
            </a:r>
            <a:r>
              <a:rPr lang="en-US" sz="2000" dirty="0"/>
              <a:t>(NHS). Tobacco smoke contains over </a:t>
            </a:r>
            <a:r>
              <a:rPr lang="en-US" sz="2000" b="1" dirty="0">
                <a:solidFill>
                  <a:schemeClr val="accent6">
                    <a:lumMod val="75000"/>
                  </a:schemeClr>
                </a:solidFill>
              </a:rPr>
              <a:t>60 toxic chemicals </a:t>
            </a:r>
            <a:r>
              <a:rPr lang="en-US" sz="2000" dirty="0"/>
              <a:t>and some of these substances are known to be </a:t>
            </a:r>
            <a:r>
              <a:rPr lang="en-US" sz="2000" b="1" dirty="0"/>
              <a:t>carcinogenic</a:t>
            </a:r>
            <a:r>
              <a:rPr lang="en-US" sz="2000" dirty="0"/>
              <a:t> (cancer causing) </a:t>
            </a:r>
          </a:p>
          <a:p>
            <a:r>
              <a:rPr lang="en-US" sz="2000" dirty="0"/>
              <a:t>If you smoke more than </a:t>
            </a:r>
            <a:r>
              <a:rPr lang="en-US" sz="2000" b="1" dirty="0">
                <a:solidFill>
                  <a:schemeClr val="accent6">
                    <a:lumMod val="75000"/>
                  </a:schemeClr>
                </a:solidFill>
              </a:rPr>
              <a:t>25 cigarettes a day</a:t>
            </a:r>
            <a:r>
              <a:rPr lang="en-US" sz="2000" dirty="0"/>
              <a:t>, you are </a:t>
            </a:r>
            <a:r>
              <a:rPr lang="en-US" sz="2000" b="1" dirty="0">
                <a:solidFill>
                  <a:schemeClr val="accent6">
                    <a:lumMod val="75000"/>
                  </a:schemeClr>
                </a:solidFill>
              </a:rPr>
              <a:t>25 times </a:t>
            </a:r>
            <a:r>
              <a:rPr lang="en-US" sz="2000" dirty="0"/>
              <a:t>more likely to get lung cancer than a non-smoker. Some people who have never smoked can get lung cancer too. </a:t>
            </a:r>
          </a:p>
        </p:txBody>
      </p:sp>
      <p:pic>
        <p:nvPicPr>
          <p:cNvPr id="4" name="Picture 3"/>
          <p:cNvPicPr>
            <a:picLocks noChangeAspect="1"/>
          </p:cNvPicPr>
          <p:nvPr/>
        </p:nvPicPr>
        <p:blipFill>
          <a:blip r:embed="rId3" cstate="print"/>
          <a:stretch>
            <a:fillRect/>
          </a:stretch>
        </p:blipFill>
        <p:spPr>
          <a:xfrm>
            <a:off x="6354072" y="1124744"/>
            <a:ext cx="2646440" cy="2093702"/>
          </a:xfrm>
          <a:prstGeom prst="rect">
            <a:avLst/>
          </a:prstGeom>
        </p:spPr>
      </p:pic>
      <p:pic>
        <p:nvPicPr>
          <p:cNvPr id="8" name="Picture 7"/>
          <p:cNvPicPr>
            <a:picLocks noChangeAspect="1"/>
          </p:cNvPicPr>
          <p:nvPr/>
        </p:nvPicPr>
        <p:blipFill>
          <a:blip r:embed="rId4" cstate="print"/>
          <a:stretch>
            <a:fillRect/>
          </a:stretch>
        </p:blipFill>
        <p:spPr>
          <a:xfrm>
            <a:off x="6156176" y="3428999"/>
            <a:ext cx="2844336" cy="1599939"/>
          </a:xfrm>
          <a:prstGeom prst="rect">
            <a:avLst/>
          </a:prstGeom>
        </p:spPr>
      </p:pic>
      <p:sp>
        <p:nvSpPr>
          <p:cNvPr id="9" name="Rectangle 8"/>
          <p:cNvSpPr/>
          <p:nvPr/>
        </p:nvSpPr>
        <p:spPr>
          <a:xfrm>
            <a:off x="6156176" y="5193372"/>
            <a:ext cx="2851311" cy="12003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GB" dirty="0"/>
              <a:t>All cigarettes must now by law be sold in plain packaging and with graphic images and health warnings. </a:t>
            </a:r>
          </a:p>
        </p:txBody>
      </p:sp>
      <p:sp>
        <p:nvSpPr>
          <p:cNvPr id="10" name="Rectangle 9"/>
          <p:cNvSpPr/>
          <p:nvPr/>
        </p:nvSpPr>
        <p:spPr>
          <a:xfrm>
            <a:off x="107504" y="692696"/>
            <a:ext cx="8784976" cy="369332"/>
          </a:xfrm>
          <a:prstGeom prst="rect">
            <a:avLst/>
          </a:prstGeom>
        </p:spPr>
        <p:txBody>
          <a:bodyPr wrap="square">
            <a:spAutoFit/>
          </a:bodyPr>
          <a:lstStyle/>
          <a:p>
            <a:r>
              <a:rPr lang="en-GB" b="1" dirty="0">
                <a:solidFill>
                  <a:schemeClr val="accent6">
                    <a:lumMod val="75000"/>
                  </a:schemeClr>
                </a:solidFill>
              </a:rPr>
              <a:t>Many non-communicable diseases are caused by the interaction of a number of factors:</a:t>
            </a:r>
          </a:p>
        </p:txBody>
      </p:sp>
      <p:sp>
        <p:nvSpPr>
          <p:cNvPr id="12" name="Title 1"/>
          <p:cNvSpPr txBox="1">
            <a:spLocks/>
          </p:cNvSpPr>
          <p:nvPr/>
        </p:nvSpPr>
        <p:spPr>
          <a:xfrm>
            <a:off x="1331913" y="116632"/>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a:t>
            </a:r>
            <a:r>
              <a:rPr lang="en-US" sz="2000" b="1" kern="0" dirty="0">
                <a:solidFill>
                  <a:schemeClr val="accent6"/>
                </a:solidFill>
              </a:rPr>
              <a:t>5</a:t>
            </a:r>
            <a:r>
              <a:rPr kumimoji="0" lang="en-US" sz="2000" b="1" i="0" u="none" strike="noStrike" kern="0" cap="none" spc="0" normalizeH="0" baseline="0" noProof="0" dirty="0">
                <a:ln>
                  <a:noFill/>
                </a:ln>
                <a:solidFill>
                  <a:schemeClr val="accent6"/>
                </a:solidFill>
                <a:effectLst/>
                <a:uLnTx/>
                <a:uFillTx/>
              </a:rPr>
              <a:t>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Effect of lifestyle</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9113005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ettyImages-488568510cigarette.jpg"/>
          <p:cNvPicPr>
            <a:picLocks noChangeAspect="1"/>
          </p:cNvPicPr>
          <p:nvPr/>
        </p:nvPicPr>
        <p:blipFill>
          <a:blip r:embed="rId3" cstate="print"/>
          <a:stretch>
            <a:fillRect/>
          </a:stretch>
        </p:blipFill>
        <p:spPr>
          <a:xfrm>
            <a:off x="0" y="980728"/>
            <a:ext cx="9144000" cy="5314462"/>
          </a:xfrm>
          <a:prstGeom prst="rect">
            <a:avLst/>
          </a:prstGeom>
        </p:spPr>
      </p:pic>
      <p:grpSp>
        <p:nvGrpSpPr>
          <p:cNvPr id="20" name="Group 19"/>
          <p:cNvGrpSpPr/>
          <p:nvPr/>
        </p:nvGrpSpPr>
        <p:grpSpPr>
          <a:xfrm>
            <a:off x="179512" y="980728"/>
            <a:ext cx="1656184" cy="2304256"/>
            <a:chOff x="179512" y="908720"/>
            <a:chExt cx="1656184" cy="2304256"/>
          </a:xfrm>
        </p:grpSpPr>
        <p:cxnSp>
          <p:nvCxnSpPr>
            <p:cNvPr id="16" name="Straight Arrow Connector 15"/>
            <p:cNvCxnSpPr/>
            <p:nvPr/>
          </p:nvCxnSpPr>
          <p:spPr>
            <a:xfrm flipV="1">
              <a:off x="899592" y="2060848"/>
              <a:ext cx="0" cy="1152128"/>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79512" y="908720"/>
              <a:ext cx="1656184" cy="1200329"/>
            </a:xfrm>
            <a:prstGeom prst="rect">
              <a:avLst/>
            </a:prstGeom>
            <a:noFill/>
          </p:spPr>
          <p:txBody>
            <a:bodyPr wrap="square" rtlCol="0">
              <a:spAutoFit/>
            </a:bodyPr>
            <a:lstStyle/>
            <a:p>
              <a:r>
                <a:rPr lang="en-GB" dirty="0"/>
                <a:t>20 minutes: heart rate and blood pressure reduce</a:t>
              </a:r>
            </a:p>
          </p:txBody>
        </p:sp>
      </p:grpSp>
      <p:sp>
        <p:nvSpPr>
          <p:cNvPr id="18" name="TextBox 17"/>
          <p:cNvSpPr txBox="1"/>
          <p:nvPr/>
        </p:nvSpPr>
        <p:spPr>
          <a:xfrm>
            <a:off x="971600" y="3419708"/>
            <a:ext cx="5760640" cy="369332"/>
          </a:xfrm>
          <a:prstGeom prst="rect">
            <a:avLst/>
          </a:prstGeom>
          <a:noFill/>
        </p:spPr>
        <p:txBody>
          <a:bodyPr wrap="square" rtlCol="0">
            <a:spAutoFit/>
          </a:bodyPr>
          <a:lstStyle/>
          <a:p>
            <a:r>
              <a:rPr lang="en-GB" b="1" dirty="0"/>
              <a:t>Benefits of stopping smoking on cardio vascular disease</a:t>
            </a:r>
            <a:r>
              <a:rPr lang="en-GB" dirty="0"/>
              <a:t>.</a:t>
            </a:r>
          </a:p>
        </p:txBody>
      </p:sp>
      <p:grpSp>
        <p:nvGrpSpPr>
          <p:cNvPr id="37" name="Group 36"/>
          <p:cNvGrpSpPr/>
          <p:nvPr/>
        </p:nvGrpSpPr>
        <p:grpSpPr>
          <a:xfrm>
            <a:off x="467544" y="917956"/>
            <a:ext cx="7920880" cy="5463372"/>
            <a:chOff x="467544" y="917956"/>
            <a:chExt cx="7920880" cy="5463372"/>
          </a:xfrm>
        </p:grpSpPr>
        <p:cxnSp>
          <p:nvCxnSpPr>
            <p:cNvPr id="22" name="Straight Arrow Connector 21"/>
            <p:cNvCxnSpPr/>
            <p:nvPr/>
          </p:nvCxnSpPr>
          <p:spPr>
            <a:xfrm>
              <a:off x="1619672" y="3861048"/>
              <a:ext cx="0" cy="122413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283968" y="3933056"/>
              <a:ext cx="0" cy="122413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732240" y="3861048"/>
              <a:ext cx="0" cy="122413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67544" y="5108991"/>
              <a:ext cx="2232248" cy="1200329"/>
            </a:xfrm>
            <a:prstGeom prst="rect">
              <a:avLst/>
            </a:prstGeom>
            <a:noFill/>
          </p:spPr>
          <p:txBody>
            <a:bodyPr wrap="square" rtlCol="0">
              <a:spAutoFit/>
            </a:bodyPr>
            <a:lstStyle/>
            <a:p>
              <a:r>
                <a:rPr lang="en-GB" dirty="0"/>
                <a:t> Within 12 hours the levels of carbon monoxide in the blood fall.</a:t>
              </a:r>
            </a:p>
          </p:txBody>
        </p:sp>
        <p:sp>
          <p:nvSpPr>
            <p:cNvPr id="33" name="TextBox 32"/>
            <p:cNvSpPr txBox="1"/>
            <p:nvPr/>
          </p:nvSpPr>
          <p:spPr>
            <a:xfrm>
              <a:off x="3059832" y="5180999"/>
              <a:ext cx="2664296" cy="1200329"/>
            </a:xfrm>
            <a:prstGeom prst="rect">
              <a:avLst/>
            </a:prstGeom>
            <a:noFill/>
          </p:spPr>
          <p:txBody>
            <a:bodyPr wrap="square" rtlCol="0">
              <a:spAutoFit/>
            </a:bodyPr>
            <a:lstStyle/>
            <a:p>
              <a:r>
                <a:rPr lang="en-GB" dirty="0"/>
                <a:t>After 1 year of stopping smoking, the risk of CVD falls to approximately half that of a smoker.</a:t>
              </a:r>
            </a:p>
          </p:txBody>
        </p:sp>
        <p:grpSp>
          <p:nvGrpSpPr>
            <p:cNvPr id="36" name="Group 35"/>
            <p:cNvGrpSpPr/>
            <p:nvPr/>
          </p:nvGrpSpPr>
          <p:grpSpPr>
            <a:xfrm>
              <a:off x="2699792" y="917956"/>
              <a:ext cx="5616624" cy="2376264"/>
              <a:chOff x="2699792" y="917956"/>
              <a:chExt cx="5616624" cy="2376264"/>
            </a:xfrm>
          </p:grpSpPr>
          <p:cxnSp>
            <p:nvCxnSpPr>
              <p:cNvPr id="27" name="Straight Arrow Connector 26"/>
              <p:cNvCxnSpPr/>
              <p:nvPr/>
            </p:nvCxnSpPr>
            <p:spPr>
              <a:xfrm flipV="1">
                <a:off x="3779912" y="2142092"/>
                <a:ext cx="0" cy="1152128"/>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6084168" y="2132856"/>
                <a:ext cx="0" cy="1152128"/>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699792" y="917956"/>
                <a:ext cx="2088232" cy="1200329"/>
              </a:xfrm>
              <a:prstGeom prst="rect">
                <a:avLst/>
              </a:prstGeom>
              <a:noFill/>
            </p:spPr>
            <p:txBody>
              <a:bodyPr wrap="square" rtlCol="0">
                <a:spAutoFit/>
              </a:bodyPr>
              <a:lstStyle/>
              <a:p>
                <a:r>
                  <a:rPr lang="en-GB" dirty="0"/>
                  <a:t>Within 2-12 weeks the circulation and lung function begin to improve.</a:t>
                </a:r>
              </a:p>
            </p:txBody>
          </p:sp>
          <p:sp>
            <p:nvSpPr>
              <p:cNvPr id="34" name="TextBox 33"/>
              <p:cNvSpPr txBox="1"/>
              <p:nvPr/>
            </p:nvSpPr>
            <p:spPr>
              <a:xfrm>
                <a:off x="4860032" y="932527"/>
                <a:ext cx="3456384" cy="1200329"/>
              </a:xfrm>
              <a:prstGeom prst="rect">
                <a:avLst/>
              </a:prstGeom>
              <a:noFill/>
            </p:spPr>
            <p:txBody>
              <a:bodyPr wrap="square" rtlCol="0">
                <a:spAutoFit/>
              </a:bodyPr>
              <a:lstStyle/>
              <a:p>
                <a:r>
                  <a:rPr lang="en-GB" dirty="0"/>
                  <a:t>Between 5 to 15 years, the risk of a stroke falls to be approximately the same as someone who has never smoked.</a:t>
                </a:r>
              </a:p>
            </p:txBody>
          </p:sp>
        </p:grpSp>
        <p:sp>
          <p:nvSpPr>
            <p:cNvPr id="35" name="TextBox 34"/>
            <p:cNvSpPr txBox="1"/>
            <p:nvPr/>
          </p:nvSpPr>
          <p:spPr>
            <a:xfrm>
              <a:off x="6156176" y="5085184"/>
              <a:ext cx="2232248" cy="1200329"/>
            </a:xfrm>
            <a:prstGeom prst="rect">
              <a:avLst/>
            </a:prstGeom>
            <a:noFill/>
          </p:spPr>
          <p:txBody>
            <a:bodyPr wrap="square" rtlCol="0">
              <a:spAutoFit/>
            </a:bodyPr>
            <a:lstStyle/>
            <a:p>
              <a:r>
                <a:rPr lang="en-GB" dirty="0"/>
                <a:t>After 10 years the risk of lung cancer falls to about half that of a smoker.</a:t>
              </a:r>
            </a:p>
          </p:txBody>
        </p:sp>
      </p:grpSp>
      <p:sp>
        <p:nvSpPr>
          <p:cNvPr id="23" name="Title 1"/>
          <p:cNvSpPr txBox="1">
            <a:spLocks/>
          </p:cNvSpPr>
          <p:nvPr/>
        </p:nvSpPr>
        <p:spPr>
          <a:xfrm>
            <a:off x="1331913" y="116632"/>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a:t>
            </a:r>
            <a:r>
              <a:rPr lang="en-US" sz="2000" b="1" kern="0" dirty="0">
                <a:solidFill>
                  <a:schemeClr val="accent6"/>
                </a:solidFill>
              </a:rPr>
              <a:t>5</a:t>
            </a:r>
            <a:r>
              <a:rPr kumimoji="0" lang="en-US" sz="2000" b="1" i="0" u="none" strike="noStrike" kern="0" cap="none" spc="0" normalizeH="0" baseline="0" noProof="0" dirty="0">
                <a:ln>
                  <a:noFill/>
                </a:ln>
                <a:solidFill>
                  <a:schemeClr val="accent6"/>
                </a:solidFill>
                <a:effectLst/>
                <a:uLnTx/>
                <a:uFillTx/>
              </a:rPr>
              <a:t>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Effect of lifestyle</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284462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3568" y="-243408"/>
            <a:ext cx="8458200" cy="749300"/>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br>
              <a:rPr lang="en-US" sz="2400" b="1" dirty="0">
                <a:solidFill>
                  <a:schemeClr val="accent6"/>
                </a:solidFill>
              </a:rPr>
            </a:br>
            <a:endParaRPr lang="en-GB" sz="2000" b="1" dirty="0">
              <a:solidFill>
                <a:schemeClr val="accent6"/>
              </a:solidFill>
            </a:endParaRPr>
          </a:p>
        </p:txBody>
      </p:sp>
      <p:sp>
        <p:nvSpPr>
          <p:cNvPr id="5" name="Content Placeholder 4"/>
          <p:cNvSpPr txBox="1">
            <a:spLocks noGrp="1"/>
          </p:cNvSpPr>
          <p:nvPr>
            <p:ph idx="1"/>
          </p:nvPr>
        </p:nvSpPr>
        <p:spPr>
          <a:xfrm>
            <a:off x="251520" y="620688"/>
            <a:ext cx="6912768" cy="7946791"/>
          </a:xfrm>
          <a:prstGeom prst="rect">
            <a:avLst/>
          </a:prstGeom>
          <a:noFill/>
        </p:spPr>
        <p:txBody>
          <a:bodyPr wrap="square" rtlCol="0">
            <a:spAutoFit/>
          </a:bodyPr>
          <a:lstStyle/>
          <a:p>
            <a:pPr algn="ctr">
              <a:buNone/>
            </a:pPr>
            <a:r>
              <a:rPr lang="en-GB" sz="2200" b="1" u="sng" dirty="0">
                <a:solidFill>
                  <a:schemeClr val="accent6">
                    <a:lumMod val="75000"/>
                  </a:schemeClr>
                </a:solidFill>
                <a:effectLst>
                  <a:outerShdw blurRad="38100" dist="38100" dir="2700000" algn="tl">
                    <a:srgbClr val="000000">
                      <a:alpha val="43137"/>
                    </a:srgbClr>
                  </a:outerShdw>
                </a:effectLst>
                <a:latin typeface="+mn-lt"/>
              </a:rPr>
              <a:t>Examples of Bacterial Diseases</a:t>
            </a:r>
          </a:p>
          <a:p>
            <a:pPr>
              <a:buNone/>
            </a:pPr>
            <a:r>
              <a:rPr lang="en-GB" sz="2000" b="1" u="sng" dirty="0">
                <a:solidFill>
                  <a:schemeClr val="accent6">
                    <a:lumMod val="75000"/>
                  </a:schemeClr>
                </a:solidFill>
                <a:effectLst>
                  <a:outerShdw blurRad="38100" dist="38100" dir="2700000" algn="tl">
                    <a:srgbClr val="000000">
                      <a:alpha val="43137"/>
                    </a:srgbClr>
                  </a:outerShdw>
                </a:effectLst>
                <a:latin typeface="+mn-lt"/>
              </a:rPr>
              <a:t>Cholera</a:t>
            </a:r>
          </a:p>
          <a:p>
            <a:r>
              <a:rPr lang="en-GB" sz="1800" dirty="0">
                <a:latin typeface="+mn-lt"/>
              </a:rPr>
              <a:t>Cholera is a disease which is spread via contaminated drinking water.</a:t>
            </a:r>
          </a:p>
          <a:p>
            <a:r>
              <a:rPr lang="en-GB" sz="1800" dirty="0">
                <a:latin typeface="+mn-lt"/>
              </a:rPr>
              <a:t>Cholera causes diarrhoea and can kill if left untreated.</a:t>
            </a:r>
          </a:p>
          <a:p>
            <a:r>
              <a:rPr lang="en-GB" sz="1800" dirty="0">
                <a:latin typeface="+mn-lt"/>
              </a:rPr>
              <a:t>Cholera is often a consequence of a humanitarian crisis.</a:t>
            </a:r>
          </a:p>
          <a:p>
            <a:r>
              <a:rPr lang="en-GB" sz="1800" dirty="0">
                <a:latin typeface="+mn-lt"/>
              </a:rPr>
              <a:t>Clean drinking water and good sanitation reduces the spread of cholera.</a:t>
            </a:r>
          </a:p>
          <a:p>
            <a:pPr>
              <a:buNone/>
            </a:pPr>
            <a:r>
              <a:rPr lang="en-GB" sz="2000" b="1" u="sng" dirty="0">
                <a:solidFill>
                  <a:schemeClr val="accent6">
                    <a:lumMod val="75000"/>
                  </a:schemeClr>
                </a:solidFill>
                <a:effectLst>
                  <a:outerShdw blurRad="38100" dist="38100" dir="2700000" algn="tl">
                    <a:srgbClr val="000000">
                      <a:alpha val="43137"/>
                    </a:srgbClr>
                  </a:outerShdw>
                </a:effectLst>
                <a:latin typeface="+mn-lt"/>
              </a:rPr>
              <a:t>Tuberculosis</a:t>
            </a:r>
          </a:p>
          <a:p>
            <a:r>
              <a:rPr lang="en-GB" sz="1800" dirty="0">
                <a:latin typeface="+mn-lt"/>
              </a:rPr>
              <a:t>Tuberculosis (TB) bacteria are spread through the air in tiny droplets when an infected person sneezes or coughs.	</a:t>
            </a:r>
          </a:p>
          <a:p>
            <a:r>
              <a:rPr lang="en-GB" sz="1800" dirty="0">
                <a:latin typeface="+mn-lt"/>
              </a:rPr>
              <a:t>It can cause lung damage. </a:t>
            </a:r>
          </a:p>
          <a:p>
            <a:r>
              <a:rPr lang="en-GB" sz="1800" dirty="0">
                <a:latin typeface="+mn-lt"/>
              </a:rPr>
              <a:t>A vaccination programme is in place to reduce the spread.</a:t>
            </a:r>
          </a:p>
          <a:p>
            <a:pPr>
              <a:buNone/>
            </a:pPr>
            <a:r>
              <a:rPr lang="en-GB" sz="2000" b="1" u="sng" dirty="0">
                <a:solidFill>
                  <a:schemeClr val="accent6">
                    <a:lumMod val="75000"/>
                  </a:schemeClr>
                </a:solidFill>
                <a:effectLst>
                  <a:outerShdw blurRad="38100" dist="38100" dir="2700000" algn="tl">
                    <a:srgbClr val="000000">
                      <a:alpha val="43137"/>
                    </a:srgbClr>
                  </a:outerShdw>
                </a:effectLst>
                <a:latin typeface="+mn-lt"/>
              </a:rPr>
              <a:t>Helicobacter </a:t>
            </a:r>
            <a:r>
              <a:rPr lang="en-GB" sz="2000" b="1" u="sng" dirty="0">
                <a:effectLst>
                  <a:outerShdw blurRad="38100" dist="38100" dir="2700000" algn="tl">
                    <a:srgbClr val="000000">
                      <a:alpha val="43137"/>
                    </a:srgbClr>
                  </a:outerShdw>
                </a:effectLst>
                <a:latin typeface="+mn-lt"/>
              </a:rPr>
              <a:t>(biology only)</a:t>
            </a:r>
          </a:p>
          <a:p>
            <a:r>
              <a:rPr lang="en-GB" sz="1800" dirty="0">
                <a:latin typeface="+mn-lt"/>
              </a:rPr>
              <a:t>The presence of Helicobacter has been found to be a contributory factor in development of </a:t>
            </a:r>
            <a:r>
              <a:rPr lang="en-GB" sz="1800" b="1" dirty="0">
                <a:solidFill>
                  <a:schemeClr val="accent6">
                    <a:lumMod val="75000"/>
                  </a:schemeClr>
                </a:solidFill>
                <a:latin typeface="+mn-lt"/>
              </a:rPr>
              <a:t>stomach ulcers</a:t>
            </a:r>
            <a:r>
              <a:rPr lang="en-GB" sz="1800" dirty="0">
                <a:latin typeface="+mn-lt"/>
              </a:rPr>
              <a:t>.</a:t>
            </a:r>
          </a:p>
          <a:p>
            <a:r>
              <a:rPr lang="en-GB" sz="1800" dirty="0">
                <a:latin typeface="+mn-lt"/>
              </a:rPr>
              <a:t>It is transmitted </a:t>
            </a:r>
            <a:r>
              <a:rPr lang="en-GB" sz="1800" b="1" dirty="0">
                <a:solidFill>
                  <a:schemeClr val="accent6">
                    <a:lumMod val="75000"/>
                  </a:schemeClr>
                </a:solidFill>
                <a:latin typeface="+mn-lt"/>
              </a:rPr>
              <a:t>orally</a:t>
            </a:r>
            <a:r>
              <a:rPr lang="en-GB" sz="1800" dirty="0">
                <a:latin typeface="+mn-lt"/>
              </a:rPr>
              <a:t> through saliva.</a:t>
            </a:r>
          </a:p>
          <a:p>
            <a:r>
              <a:rPr lang="en-GB" sz="1800" dirty="0">
                <a:latin typeface="+mn-lt"/>
              </a:rPr>
              <a:t>To </a:t>
            </a:r>
            <a:r>
              <a:rPr lang="en-GB" sz="1800" b="1" dirty="0">
                <a:solidFill>
                  <a:schemeClr val="accent6">
                    <a:lumMod val="75000"/>
                  </a:schemeClr>
                </a:solidFill>
                <a:latin typeface="+mn-lt"/>
              </a:rPr>
              <a:t>reduce the spread</a:t>
            </a:r>
            <a:r>
              <a:rPr lang="en-GB" sz="1800" dirty="0">
                <a:latin typeface="+mn-lt"/>
              </a:rPr>
              <a:t>: do not share food / cutlery or cups, avoid saliva exchange with an infected person.</a:t>
            </a:r>
          </a:p>
          <a:p>
            <a:pPr>
              <a:buNone/>
            </a:pPr>
            <a:endParaRPr lang="en-GB" sz="1900" dirty="0">
              <a:solidFill>
                <a:srgbClr val="FF0000"/>
              </a:solidFill>
              <a:latin typeface="+mn-lt"/>
            </a:endParaRPr>
          </a:p>
          <a:p>
            <a:endParaRPr lang="en-GB" sz="1900" b="1" dirty="0">
              <a:latin typeface="+mn-lt"/>
            </a:endParaRPr>
          </a:p>
          <a:p>
            <a:endParaRPr lang="en-GB" dirty="0">
              <a:latin typeface="+mn-lt"/>
            </a:endParaRPr>
          </a:p>
          <a:p>
            <a:endParaRPr lang="en-GB" dirty="0">
              <a:latin typeface="+mn-lt"/>
            </a:endParaRPr>
          </a:p>
          <a:p>
            <a:endParaRPr lang="en-GB" dirty="0">
              <a:latin typeface="+mn-lt"/>
            </a:endParaRPr>
          </a:p>
        </p:txBody>
      </p:sp>
      <p:sp>
        <p:nvSpPr>
          <p:cNvPr id="7" name="Rectangle 6"/>
          <p:cNvSpPr/>
          <p:nvPr/>
        </p:nvSpPr>
        <p:spPr>
          <a:xfrm>
            <a:off x="1259632" y="0"/>
            <a:ext cx="7884368" cy="369332"/>
          </a:xfrm>
          <a:prstGeom prst="rect">
            <a:avLst/>
          </a:prstGeom>
        </p:spPr>
        <p:txBody>
          <a:bodyPr wrap="square">
            <a:spAutoFit/>
          </a:bodyPr>
          <a:lstStyle/>
          <a:p>
            <a:pPr algn="r"/>
            <a:r>
              <a:rPr lang="en-US" b="1" dirty="0">
                <a:solidFill>
                  <a:schemeClr val="accent6"/>
                </a:solidFill>
                <a:ea typeface=""/>
                <a:cs typeface="News Gothic MT"/>
              </a:rPr>
              <a:t>Health, disease and the development of medicines part 1- Health and disease </a:t>
            </a:r>
            <a:endParaRPr lang="en-GB" dirty="0"/>
          </a:p>
        </p:txBody>
      </p:sp>
      <p:pic>
        <p:nvPicPr>
          <p:cNvPr id="1026" name="Picture 2"/>
          <p:cNvPicPr>
            <a:picLocks noChangeArrowheads="1"/>
          </p:cNvPicPr>
          <p:nvPr/>
        </p:nvPicPr>
        <p:blipFill>
          <a:blip r:embed="rId2" cstate="print"/>
          <a:srcRect/>
          <a:stretch>
            <a:fillRect/>
          </a:stretch>
        </p:blipFill>
        <p:spPr bwMode="auto">
          <a:xfrm>
            <a:off x="7308472" y="692696"/>
            <a:ext cx="1512000" cy="1872000"/>
          </a:xfrm>
          <a:prstGeom prst="rect">
            <a:avLst/>
          </a:prstGeom>
          <a:noFill/>
          <a:ln w="9525">
            <a:solidFill>
              <a:schemeClr val="accent6">
                <a:lumMod val="75000"/>
              </a:schemeClr>
            </a:solidFill>
            <a:miter lim="800000"/>
            <a:headEnd/>
            <a:tailEnd/>
          </a:ln>
          <a:effectLst>
            <a:outerShdw blurRad="50800" dist="38100" dir="5400000" algn="t" rotWithShape="0">
              <a:prstClr val="black">
                <a:alpha val="40000"/>
              </a:prstClr>
            </a:outerShdw>
          </a:effectLst>
        </p:spPr>
      </p:pic>
      <p:pic>
        <p:nvPicPr>
          <p:cNvPr id="6" name="Picture 5" descr="ThinkstockPhotos-519081448v2.jpg"/>
          <p:cNvPicPr>
            <a:picLocks/>
          </p:cNvPicPr>
          <p:nvPr/>
        </p:nvPicPr>
        <p:blipFill>
          <a:blip r:embed="rId3" cstate="print"/>
          <a:stretch>
            <a:fillRect/>
          </a:stretch>
        </p:blipFill>
        <p:spPr>
          <a:xfrm>
            <a:off x="7308472" y="4291176"/>
            <a:ext cx="1512000" cy="2016000"/>
          </a:xfrm>
          <a:prstGeom prst="rect">
            <a:avLst/>
          </a:prstGeom>
          <a:ln>
            <a:solidFill>
              <a:schemeClr val="accent6">
                <a:lumMod val="75000"/>
              </a:schemeClr>
            </a:solidFill>
          </a:ln>
        </p:spPr>
      </p:pic>
      <p:pic>
        <p:nvPicPr>
          <p:cNvPr id="1027" name="Picture 3"/>
          <p:cNvPicPr>
            <a:picLocks noChangeArrowheads="1"/>
          </p:cNvPicPr>
          <p:nvPr/>
        </p:nvPicPr>
        <p:blipFill>
          <a:blip r:embed="rId4" cstate="print"/>
          <a:srcRect/>
          <a:stretch>
            <a:fillRect/>
          </a:stretch>
        </p:blipFill>
        <p:spPr bwMode="auto">
          <a:xfrm>
            <a:off x="7308304" y="2564904"/>
            <a:ext cx="1512168" cy="1728000"/>
          </a:xfrm>
          <a:prstGeom prst="rect">
            <a:avLst/>
          </a:prstGeom>
          <a:noFill/>
          <a:ln w="9525">
            <a:solidFill>
              <a:schemeClr val="accent6">
                <a:lumMod val="75000"/>
              </a:schemeClr>
            </a:solid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922536"/>
            <a:ext cx="6764188" cy="5622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GB" sz="2000" b="1" dirty="0">
                <a:solidFill>
                  <a:schemeClr val="accent6">
                    <a:lumMod val="75000"/>
                  </a:schemeClr>
                </a:solidFill>
              </a:rPr>
              <a:t>Many non-communicable diseases are caused by the interaction of a number of factors:</a:t>
            </a:r>
          </a:p>
        </p:txBody>
      </p:sp>
      <p:sp>
        <p:nvSpPr>
          <p:cNvPr id="3" name="Rectangle 2"/>
          <p:cNvSpPr/>
          <p:nvPr/>
        </p:nvSpPr>
        <p:spPr>
          <a:xfrm>
            <a:off x="112068" y="1744355"/>
            <a:ext cx="6692180" cy="4708981"/>
          </a:xfrm>
          <a:prstGeom prst="rect">
            <a:avLst/>
          </a:prstGeom>
          <a:noFill/>
        </p:spPr>
        <p:txBody>
          <a:bodyPr wrap="square">
            <a:spAutoFit/>
          </a:bodyPr>
          <a:lstStyle/>
          <a:p>
            <a:r>
              <a:rPr lang="en-US" sz="2000" b="1" dirty="0"/>
              <a:t>CARCINOGENS</a:t>
            </a:r>
            <a:r>
              <a:rPr lang="en-US" sz="2000" dirty="0"/>
              <a:t> increase the risk for cancer:</a:t>
            </a:r>
            <a:endParaRPr lang="en-US" sz="2000" b="1" dirty="0"/>
          </a:p>
          <a:p>
            <a:pPr marL="342900" indent="-342900">
              <a:buFont typeface="Arial" charset="0"/>
              <a:buChar char="•"/>
            </a:pPr>
            <a:r>
              <a:rPr lang="en-US" sz="2000" b="1" dirty="0">
                <a:solidFill>
                  <a:schemeClr val="accent6">
                    <a:lumMod val="75000"/>
                  </a:schemeClr>
                </a:solidFill>
              </a:rPr>
              <a:t>Carcinogen </a:t>
            </a:r>
            <a:r>
              <a:rPr lang="en-US" sz="2000" dirty="0"/>
              <a:t>- a </a:t>
            </a:r>
            <a:r>
              <a:rPr lang="en-US" sz="2000" b="1" dirty="0">
                <a:solidFill>
                  <a:schemeClr val="accent6">
                    <a:lumMod val="75000"/>
                  </a:schemeClr>
                </a:solidFill>
              </a:rPr>
              <a:t>substance</a:t>
            </a:r>
            <a:r>
              <a:rPr lang="en-US" sz="2000" dirty="0">
                <a:solidFill>
                  <a:schemeClr val="accent6">
                    <a:lumMod val="75000"/>
                  </a:schemeClr>
                </a:solidFill>
              </a:rPr>
              <a:t> </a:t>
            </a:r>
            <a:r>
              <a:rPr lang="en-US" sz="2000" dirty="0"/>
              <a:t>or form of </a:t>
            </a:r>
            <a:r>
              <a:rPr lang="en-US" sz="2000" b="1" dirty="0">
                <a:solidFill>
                  <a:schemeClr val="accent6">
                    <a:lumMod val="75000"/>
                  </a:schemeClr>
                </a:solidFill>
              </a:rPr>
              <a:t>radiation</a:t>
            </a:r>
            <a:r>
              <a:rPr lang="en-US" sz="2000" dirty="0">
                <a:solidFill>
                  <a:schemeClr val="accent6">
                    <a:lumMod val="75000"/>
                  </a:schemeClr>
                </a:solidFill>
              </a:rPr>
              <a:t> </a:t>
            </a:r>
            <a:r>
              <a:rPr lang="en-US" sz="2000" dirty="0"/>
              <a:t>that can </a:t>
            </a:r>
            <a:r>
              <a:rPr lang="en-US" sz="2000" b="1" dirty="0">
                <a:solidFill>
                  <a:schemeClr val="accent6">
                    <a:lumMod val="75000"/>
                  </a:schemeClr>
                </a:solidFill>
              </a:rPr>
              <a:t>cause cancer</a:t>
            </a:r>
            <a:r>
              <a:rPr lang="en-US" sz="2000" dirty="0"/>
              <a:t>. Some carcinogens cause cancer by damaging the DNA directly, others can speed up cell division making mutations more likely  </a:t>
            </a:r>
            <a:endParaRPr lang="en-US" sz="2000" b="1" dirty="0">
              <a:solidFill>
                <a:schemeClr val="accent6">
                  <a:lumMod val="75000"/>
                </a:schemeClr>
              </a:solidFill>
            </a:endParaRPr>
          </a:p>
          <a:p>
            <a:pPr marL="342900" indent="-342900">
              <a:buFont typeface="Arial" charset="0"/>
              <a:buChar char="•"/>
            </a:pPr>
            <a:r>
              <a:rPr lang="en-US" sz="2000" b="1" dirty="0">
                <a:solidFill>
                  <a:schemeClr val="accent6">
                    <a:lumMod val="75000"/>
                  </a:schemeClr>
                </a:solidFill>
              </a:rPr>
              <a:t>Tobacco</a:t>
            </a:r>
            <a:r>
              <a:rPr lang="en-US" sz="2000" b="1" dirty="0"/>
              <a:t> -</a:t>
            </a:r>
            <a:r>
              <a:rPr lang="en-US" sz="2000" dirty="0"/>
              <a:t> smoke can cause cancers in the lungs, oesophagus, larynx (voice box), mouth, throat, kidney, bladder, pancreas, stomach and cervix</a:t>
            </a:r>
          </a:p>
          <a:p>
            <a:pPr marL="342900" indent="-342900">
              <a:buFont typeface="Arial" charset="0"/>
              <a:buChar char="•"/>
            </a:pPr>
            <a:r>
              <a:rPr lang="en-US" sz="2000" b="1" dirty="0">
                <a:solidFill>
                  <a:schemeClr val="accent6">
                    <a:lumMod val="75000"/>
                  </a:schemeClr>
                </a:solidFill>
              </a:rPr>
              <a:t>Alcohol </a:t>
            </a:r>
            <a:r>
              <a:rPr lang="en-US" sz="2000" b="1" dirty="0"/>
              <a:t>-</a:t>
            </a:r>
            <a:r>
              <a:rPr lang="en-US" sz="2000" dirty="0"/>
              <a:t> is a risk factor in the following cancers - mouth, larynx, oesophagus, liver and breast</a:t>
            </a:r>
          </a:p>
          <a:p>
            <a:pPr marL="342900" indent="-342900">
              <a:buFont typeface="Arial" charset="0"/>
              <a:buChar char="•"/>
            </a:pPr>
            <a:r>
              <a:rPr lang="en-US" sz="2000" b="1" dirty="0">
                <a:solidFill>
                  <a:schemeClr val="accent6">
                    <a:lumMod val="75000"/>
                  </a:schemeClr>
                </a:solidFill>
              </a:rPr>
              <a:t>Occupational carcinogens </a:t>
            </a:r>
            <a:r>
              <a:rPr lang="en-US" sz="2000" dirty="0"/>
              <a:t>– there are over 40 known carcinogens in the work environment and these need to be carefully controlled so that workers don’t get too exposed to them e.g. asbestos causes lung cancer</a:t>
            </a:r>
          </a:p>
          <a:p>
            <a:pPr marL="342900" indent="-342900">
              <a:buFont typeface="Arial" charset="0"/>
              <a:buChar char="•"/>
            </a:pPr>
            <a:endParaRPr lang="en-US" sz="20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9524"/>
          <a:stretch/>
        </p:blipFill>
        <p:spPr>
          <a:xfrm>
            <a:off x="7114822" y="1380366"/>
            <a:ext cx="1388814" cy="125654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7793" r="10572"/>
          <a:stretch/>
        </p:blipFill>
        <p:spPr>
          <a:xfrm>
            <a:off x="7130643" y="4527493"/>
            <a:ext cx="1372993" cy="1277771"/>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4248" b="1"/>
          <a:stretch/>
        </p:blipFill>
        <p:spPr>
          <a:xfrm>
            <a:off x="7114822" y="2802443"/>
            <a:ext cx="1388814" cy="1490653"/>
          </a:xfrm>
          <a:prstGeom prst="rect">
            <a:avLst/>
          </a:prstGeom>
        </p:spPr>
      </p:pic>
      <p:sp>
        <p:nvSpPr>
          <p:cNvPr id="12" name="Title 1"/>
          <p:cNvSpPr txBox="1">
            <a:spLocks/>
          </p:cNvSpPr>
          <p:nvPr/>
        </p:nvSpPr>
        <p:spPr>
          <a:xfrm>
            <a:off x="1331913" y="116632"/>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a:t>
            </a:r>
            <a:r>
              <a:rPr lang="en-US" sz="2000" b="1" kern="0" dirty="0">
                <a:solidFill>
                  <a:schemeClr val="accent6"/>
                </a:solidFill>
              </a:rPr>
              <a:t>5</a:t>
            </a:r>
            <a:r>
              <a:rPr kumimoji="0" lang="en-US" sz="2000" b="1" i="0" u="none" strike="noStrike" kern="0" cap="none" spc="0" normalizeH="0" baseline="0" noProof="0" dirty="0">
                <a:ln>
                  <a:noFill/>
                </a:ln>
                <a:solidFill>
                  <a:schemeClr val="accent6"/>
                </a:solidFill>
                <a:effectLst/>
                <a:uLnTx/>
                <a:uFillTx/>
              </a:rPr>
              <a:t>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Effect of lifestyle</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2844623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 y="692696"/>
            <a:ext cx="6619007" cy="1938992"/>
          </a:xfrm>
          <a:prstGeom prst="rect">
            <a:avLst/>
          </a:prstGeom>
        </p:spPr>
        <p:txBody>
          <a:bodyPr wrap="square">
            <a:spAutoFit/>
          </a:bodyPr>
          <a:lstStyle/>
          <a:p>
            <a:pPr algn="ctr"/>
            <a:r>
              <a:rPr lang="en-GB" sz="2000" b="1" dirty="0">
                <a:solidFill>
                  <a:schemeClr val="accent6">
                    <a:lumMod val="75000"/>
                  </a:schemeClr>
                </a:solidFill>
              </a:rPr>
              <a:t>Cardiovascular disease (CVD) </a:t>
            </a:r>
            <a:r>
              <a:rPr lang="en-GB" sz="2000" dirty="0"/>
              <a:t>is a general term for disease which involve the </a:t>
            </a:r>
            <a:r>
              <a:rPr lang="en-GB" sz="2000" b="1" dirty="0">
                <a:solidFill>
                  <a:schemeClr val="accent6">
                    <a:lumMod val="75000"/>
                  </a:schemeClr>
                </a:solidFill>
              </a:rPr>
              <a:t>heart </a:t>
            </a:r>
            <a:r>
              <a:rPr lang="en-GB" sz="2000" dirty="0"/>
              <a:t>or </a:t>
            </a:r>
            <a:r>
              <a:rPr lang="en-GB" sz="2000" b="1" dirty="0">
                <a:solidFill>
                  <a:schemeClr val="accent6">
                    <a:lumMod val="75000"/>
                  </a:schemeClr>
                </a:solidFill>
              </a:rPr>
              <a:t>blood vessels. Atherosclerosis</a:t>
            </a:r>
            <a:r>
              <a:rPr lang="en-GB" sz="2000" dirty="0">
                <a:solidFill>
                  <a:schemeClr val="accent6">
                    <a:lumMod val="75000"/>
                  </a:schemeClr>
                </a:solidFill>
              </a:rPr>
              <a:t> </a:t>
            </a:r>
            <a:r>
              <a:rPr lang="en-GB" sz="2000" dirty="0"/>
              <a:t>is a cause of </a:t>
            </a:r>
            <a:r>
              <a:rPr lang="en-GB" sz="2000" b="1" dirty="0">
                <a:solidFill>
                  <a:schemeClr val="accent6">
                    <a:lumMod val="75000"/>
                  </a:schemeClr>
                </a:solidFill>
              </a:rPr>
              <a:t>coronary heart disease </a:t>
            </a:r>
            <a:r>
              <a:rPr lang="en-GB" sz="2000" dirty="0"/>
              <a:t>where</a:t>
            </a:r>
            <a:r>
              <a:rPr lang="en-GB" sz="2000" b="1" dirty="0">
                <a:solidFill>
                  <a:srgbClr val="FF0000"/>
                </a:solidFill>
              </a:rPr>
              <a:t> </a:t>
            </a:r>
            <a:r>
              <a:rPr lang="en-GB" sz="2000" b="1" dirty="0">
                <a:solidFill>
                  <a:schemeClr val="accent6">
                    <a:lumMod val="75000"/>
                  </a:schemeClr>
                </a:solidFill>
              </a:rPr>
              <a:t>layers</a:t>
            </a:r>
            <a:r>
              <a:rPr lang="en-GB" sz="2000" dirty="0">
                <a:solidFill>
                  <a:schemeClr val="accent6">
                    <a:lumMod val="75000"/>
                  </a:schemeClr>
                </a:solidFill>
              </a:rPr>
              <a:t> </a:t>
            </a:r>
            <a:r>
              <a:rPr lang="en-GB" sz="2000" dirty="0"/>
              <a:t>of </a:t>
            </a:r>
            <a:r>
              <a:rPr lang="en-GB" sz="2000" b="1" dirty="0">
                <a:solidFill>
                  <a:schemeClr val="accent6">
                    <a:lumMod val="75000"/>
                  </a:schemeClr>
                </a:solidFill>
              </a:rPr>
              <a:t>fatty material </a:t>
            </a:r>
            <a:r>
              <a:rPr lang="en-GB" sz="2000" dirty="0"/>
              <a:t>build up inside the coronary arteries, </a:t>
            </a:r>
            <a:r>
              <a:rPr lang="en-GB" sz="2000" b="1" dirty="0">
                <a:solidFill>
                  <a:schemeClr val="accent6">
                    <a:lumMod val="75000"/>
                  </a:schemeClr>
                </a:solidFill>
              </a:rPr>
              <a:t>narrowing</a:t>
            </a:r>
            <a:r>
              <a:rPr lang="en-GB" sz="2000" dirty="0">
                <a:solidFill>
                  <a:schemeClr val="accent6">
                    <a:lumMod val="75000"/>
                  </a:schemeClr>
                </a:solidFill>
              </a:rPr>
              <a:t> </a:t>
            </a:r>
            <a:r>
              <a:rPr lang="en-GB" sz="2000" dirty="0"/>
              <a:t>them. This </a:t>
            </a:r>
            <a:r>
              <a:rPr lang="en-GB" sz="2000" b="1" dirty="0">
                <a:solidFill>
                  <a:schemeClr val="accent6">
                    <a:lumMod val="75000"/>
                  </a:schemeClr>
                </a:solidFill>
              </a:rPr>
              <a:t>reduces</a:t>
            </a:r>
            <a:r>
              <a:rPr lang="en-GB" sz="2000" dirty="0">
                <a:solidFill>
                  <a:schemeClr val="accent6">
                    <a:lumMod val="75000"/>
                  </a:schemeClr>
                </a:solidFill>
              </a:rPr>
              <a:t> </a:t>
            </a:r>
            <a:r>
              <a:rPr lang="en-GB" sz="2000" dirty="0"/>
              <a:t>the flow of blood through the coronary arteries, resulting in a</a:t>
            </a:r>
            <a:r>
              <a:rPr lang="en-GB" sz="2000" b="1" dirty="0">
                <a:solidFill>
                  <a:srgbClr val="FF0000"/>
                </a:solidFill>
              </a:rPr>
              <a:t> </a:t>
            </a:r>
            <a:r>
              <a:rPr lang="en-GB" sz="2000" b="1" dirty="0">
                <a:solidFill>
                  <a:schemeClr val="accent6">
                    <a:lumMod val="75000"/>
                  </a:schemeClr>
                </a:solidFill>
              </a:rPr>
              <a:t>lack of oxygen </a:t>
            </a:r>
            <a:r>
              <a:rPr lang="en-GB" sz="2000" dirty="0"/>
              <a:t>for the </a:t>
            </a:r>
            <a:r>
              <a:rPr lang="en-GB" sz="2000" b="1" dirty="0">
                <a:solidFill>
                  <a:schemeClr val="accent6">
                    <a:lumMod val="75000"/>
                  </a:schemeClr>
                </a:solidFill>
              </a:rPr>
              <a:t>heart muscle. </a:t>
            </a:r>
          </a:p>
        </p:txBody>
      </p:sp>
      <p:pic>
        <p:nvPicPr>
          <p:cNvPr id="5" name="Picture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4575"/>
          <a:stretch/>
        </p:blipFill>
        <p:spPr>
          <a:xfrm>
            <a:off x="1475656" y="2443848"/>
            <a:ext cx="5968924" cy="398954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9787" y="764704"/>
            <a:ext cx="1393457" cy="1631216"/>
          </a:xfrm>
          <a:prstGeom prst="rect">
            <a:avLst/>
          </a:prstGeom>
        </p:spPr>
      </p:pic>
      <p:sp>
        <p:nvSpPr>
          <p:cNvPr id="12" name="TextBox 11"/>
          <p:cNvSpPr txBox="1"/>
          <p:nvPr/>
        </p:nvSpPr>
        <p:spPr>
          <a:xfrm>
            <a:off x="8159924" y="1790324"/>
            <a:ext cx="738333" cy="461665"/>
          </a:xfrm>
          <a:prstGeom prst="rect">
            <a:avLst/>
          </a:prstGeom>
          <a:noFill/>
        </p:spPr>
        <p:txBody>
          <a:bodyPr wrap="square" rtlCol="0">
            <a:spAutoFit/>
          </a:bodyPr>
          <a:lstStyle/>
          <a:p>
            <a:r>
              <a:rPr lang="en-GB" sz="1200" dirty="0"/>
              <a:t>coronary arteries</a:t>
            </a:r>
          </a:p>
        </p:txBody>
      </p:sp>
      <p:cxnSp>
        <p:nvCxnSpPr>
          <p:cNvPr id="14" name="Straight Arrow Connector 13"/>
          <p:cNvCxnSpPr>
            <a:stCxn id="12" idx="1"/>
          </p:cNvCxnSpPr>
          <p:nvPr/>
        </p:nvCxnSpPr>
        <p:spPr>
          <a:xfrm flipH="1" flipV="1">
            <a:off x="7740532" y="1789893"/>
            <a:ext cx="419392" cy="23126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7380492" y="1754498"/>
            <a:ext cx="779432" cy="3876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0304" y="6174233"/>
            <a:ext cx="4572000" cy="523220"/>
          </a:xfrm>
          <a:prstGeom prst="rect">
            <a:avLst/>
          </a:prstGeom>
        </p:spPr>
        <p:txBody>
          <a:bodyPr>
            <a:spAutoFit/>
          </a:bodyPr>
          <a:lstStyle/>
          <a:p>
            <a:r>
              <a:rPr lang="en-GB" sz="1400" dirty="0">
                <a:hlinkClick r:id="rId4"/>
              </a:rPr>
              <a:t>Video - Coronary Heart Disease</a:t>
            </a:r>
            <a:endParaRPr lang="en-GB" sz="1400" dirty="0"/>
          </a:p>
          <a:p>
            <a:endParaRPr lang="en-GB" sz="1400" dirty="0"/>
          </a:p>
        </p:txBody>
      </p:sp>
      <p:sp>
        <p:nvSpPr>
          <p:cNvPr id="13" name="Title 1"/>
          <p:cNvSpPr txBox="1">
            <a:spLocks/>
          </p:cNvSpPr>
          <p:nvPr/>
        </p:nvSpPr>
        <p:spPr>
          <a:xfrm>
            <a:off x="1331913" y="116632"/>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a:t>
            </a:r>
            <a:r>
              <a:rPr lang="en-US" sz="2000" b="1" kern="0" dirty="0">
                <a:solidFill>
                  <a:schemeClr val="accent6"/>
                </a:solidFill>
              </a:rPr>
              <a:t>5</a:t>
            </a:r>
            <a:r>
              <a:rPr kumimoji="0" lang="en-US" sz="2000" b="1" i="0" u="none" strike="noStrike" kern="0" cap="none" spc="0" normalizeH="0" baseline="0" noProof="0" dirty="0">
                <a:ln>
                  <a:noFill/>
                </a:ln>
                <a:solidFill>
                  <a:schemeClr val="accent6"/>
                </a:solidFill>
                <a:effectLst/>
                <a:uLnTx/>
                <a:uFillTx/>
              </a:rPr>
              <a:t>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Effect of lifestyle</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8569381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728" y="692696"/>
            <a:ext cx="8886752" cy="1015663"/>
          </a:xfrm>
          <a:prstGeom prst="rect">
            <a:avLst/>
          </a:prstGeom>
        </p:spPr>
        <p:txBody>
          <a:bodyPr wrap="square">
            <a:spAutoFit/>
          </a:bodyPr>
          <a:lstStyle/>
          <a:p>
            <a:pPr algn="ctr"/>
            <a:r>
              <a:rPr lang="en-GB" sz="2000" b="1" dirty="0">
                <a:solidFill>
                  <a:schemeClr val="accent6">
                    <a:lumMod val="75000"/>
                  </a:schemeClr>
                </a:solidFill>
              </a:rPr>
              <a:t>Atherosclerosis </a:t>
            </a:r>
            <a:r>
              <a:rPr lang="en-GB" sz="2000" dirty="0"/>
              <a:t> can be </a:t>
            </a:r>
            <a:r>
              <a:rPr lang="en-GB" sz="2000" b="1" dirty="0">
                <a:solidFill>
                  <a:schemeClr val="accent6">
                    <a:lumMod val="75000"/>
                  </a:schemeClr>
                </a:solidFill>
              </a:rPr>
              <a:t>treated</a:t>
            </a:r>
            <a:r>
              <a:rPr lang="en-GB" sz="2000" dirty="0">
                <a:solidFill>
                  <a:schemeClr val="accent6">
                    <a:lumMod val="75000"/>
                  </a:schemeClr>
                </a:solidFill>
              </a:rPr>
              <a:t> </a:t>
            </a:r>
            <a:r>
              <a:rPr lang="en-GB" sz="2000" dirty="0"/>
              <a:t>in two main ways by placing a </a:t>
            </a:r>
            <a:r>
              <a:rPr lang="en-GB" sz="2000" b="1" dirty="0">
                <a:solidFill>
                  <a:schemeClr val="accent6">
                    <a:lumMod val="75000"/>
                  </a:schemeClr>
                </a:solidFill>
              </a:rPr>
              <a:t>stent</a:t>
            </a:r>
            <a:r>
              <a:rPr lang="en-GB" sz="2000" dirty="0">
                <a:solidFill>
                  <a:schemeClr val="accent6">
                    <a:lumMod val="75000"/>
                  </a:schemeClr>
                </a:solidFill>
              </a:rPr>
              <a:t> </a:t>
            </a:r>
            <a:r>
              <a:rPr lang="en-GB" sz="2000" dirty="0"/>
              <a:t>in the coronary artery and/or using </a:t>
            </a:r>
            <a:r>
              <a:rPr lang="en-GB" sz="2000" b="1" dirty="0">
                <a:solidFill>
                  <a:schemeClr val="accent6">
                    <a:lumMod val="75000"/>
                  </a:schemeClr>
                </a:solidFill>
              </a:rPr>
              <a:t>lifelong medication </a:t>
            </a:r>
            <a:r>
              <a:rPr lang="en-GB" sz="2000" dirty="0"/>
              <a:t>called </a:t>
            </a:r>
            <a:r>
              <a:rPr lang="en-GB" sz="2000" b="1" dirty="0">
                <a:solidFill>
                  <a:schemeClr val="accent6">
                    <a:lumMod val="75000"/>
                  </a:schemeClr>
                </a:solidFill>
              </a:rPr>
              <a:t>statins</a:t>
            </a:r>
            <a:r>
              <a:rPr lang="en-GB" sz="2000" dirty="0"/>
              <a:t>.  Lifestyle changes such as a healthy diet, exercise and no smoking are also vital in reducing the risk of CVD.</a:t>
            </a:r>
            <a:endParaRPr lang="en-GB" sz="2000" b="1" dirty="0">
              <a:solidFill>
                <a:schemeClr val="accent6">
                  <a:lumMod val="7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0539" y="1663807"/>
            <a:ext cx="3469894" cy="231435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657" y="1639424"/>
            <a:ext cx="2607215" cy="2338737"/>
          </a:xfrm>
          <a:prstGeom prst="rect">
            <a:avLst/>
          </a:prstGeom>
        </p:spPr>
      </p:pic>
      <p:sp>
        <p:nvSpPr>
          <p:cNvPr id="7" name="Rectangle 6"/>
          <p:cNvSpPr/>
          <p:nvPr/>
        </p:nvSpPr>
        <p:spPr>
          <a:xfrm>
            <a:off x="608161" y="6093296"/>
            <a:ext cx="3384376" cy="369332"/>
          </a:xfrm>
          <a:prstGeom prst="rect">
            <a:avLst/>
          </a:prstGeom>
        </p:spPr>
        <p:txBody>
          <a:bodyPr wrap="square">
            <a:spAutoFit/>
          </a:bodyPr>
          <a:lstStyle/>
          <a:p>
            <a:r>
              <a:rPr lang="en-GB" dirty="0">
                <a:hlinkClick r:id="rId5"/>
              </a:rPr>
              <a:t>Video - Stent Insertion Animation</a:t>
            </a:r>
            <a:endParaRPr lang="en-GB" dirty="0"/>
          </a:p>
        </p:txBody>
      </p:sp>
      <p:sp>
        <p:nvSpPr>
          <p:cNvPr id="8" name="Rectangle 7"/>
          <p:cNvSpPr/>
          <p:nvPr/>
        </p:nvSpPr>
        <p:spPr>
          <a:xfrm>
            <a:off x="284125" y="4112867"/>
            <a:ext cx="4032448"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2000" b="1" dirty="0">
                <a:solidFill>
                  <a:schemeClr val="accent6">
                    <a:lumMod val="75000"/>
                  </a:schemeClr>
                </a:solidFill>
              </a:rPr>
              <a:t>Stents</a:t>
            </a:r>
            <a:r>
              <a:rPr lang="en-GB" sz="2000" dirty="0">
                <a:solidFill>
                  <a:schemeClr val="accent6">
                    <a:lumMod val="75000"/>
                  </a:schemeClr>
                </a:solidFill>
              </a:rPr>
              <a:t> </a:t>
            </a:r>
            <a:r>
              <a:rPr lang="en-GB" sz="2000" dirty="0"/>
              <a:t>are metal cylinder grids which can be </a:t>
            </a:r>
            <a:r>
              <a:rPr lang="en-GB" sz="2000" b="1" dirty="0">
                <a:solidFill>
                  <a:schemeClr val="accent6">
                    <a:lumMod val="75000"/>
                  </a:schemeClr>
                </a:solidFill>
              </a:rPr>
              <a:t>inserted</a:t>
            </a:r>
            <a:r>
              <a:rPr lang="en-GB" sz="2000" dirty="0">
                <a:solidFill>
                  <a:schemeClr val="accent6">
                    <a:lumMod val="75000"/>
                  </a:schemeClr>
                </a:solidFill>
              </a:rPr>
              <a:t> </a:t>
            </a:r>
            <a:r>
              <a:rPr lang="en-GB" sz="2000" dirty="0"/>
              <a:t>into an artery to maintain blood flow by </a:t>
            </a:r>
            <a:r>
              <a:rPr lang="en-GB" sz="2000" b="1" dirty="0">
                <a:solidFill>
                  <a:schemeClr val="accent6">
                    <a:lumMod val="75000"/>
                  </a:schemeClr>
                </a:solidFill>
              </a:rPr>
              <a:t>keeping the artery open </a:t>
            </a:r>
            <a:r>
              <a:rPr lang="en-GB" sz="2000" dirty="0"/>
              <a:t>so that the heart continues to receive </a:t>
            </a:r>
            <a:r>
              <a:rPr lang="en-GB" sz="2000" b="1" dirty="0">
                <a:solidFill>
                  <a:schemeClr val="accent6">
                    <a:lumMod val="75000"/>
                  </a:schemeClr>
                </a:solidFill>
              </a:rPr>
              <a:t>enough oxygen </a:t>
            </a:r>
            <a:r>
              <a:rPr lang="en-GB" sz="2000" dirty="0"/>
              <a:t>to function effectively.</a:t>
            </a:r>
          </a:p>
        </p:txBody>
      </p:sp>
      <p:sp>
        <p:nvSpPr>
          <p:cNvPr id="16" name="Rectangle 15"/>
          <p:cNvSpPr/>
          <p:nvPr/>
        </p:nvSpPr>
        <p:spPr>
          <a:xfrm>
            <a:off x="4788024" y="4123400"/>
            <a:ext cx="4104456" cy="224676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2000" b="1" dirty="0">
                <a:solidFill>
                  <a:schemeClr val="accent6">
                    <a:lumMod val="75000"/>
                  </a:schemeClr>
                </a:solidFill>
              </a:rPr>
              <a:t>Statins</a:t>
            </a:r>
            <a:r>
              <a:rPr lang="en-GB" sz="2000" dirty="0">
                <a:solidFill>
                  <a:schemeClr val="accent6">
                    <a:lumMod val="75000"/>
                  </a:schemeClr>
                </a:solidFill>
              </a:rPr>
              <a:t> </a:t>
            </a:r>
            <a:r>
              <a:rPr lang="en-GB" sz="2000" dirty="0"/>
              <a:t>are drugs that lower harmful </a:t>
            </a:r>
            <a:r>
              <a:rPr lang="en-GB" sz="2000" b="1" dirty="0">
                <a:solidFill>
                  <a:schemeClr val="accent6">
                    <a:lumMod val="75000"/>
                  </a:schemeClr>
                </a:solidFill>
              </a:rPr>
              <a:t>cholesterol</a:t>
            </a:r>
            <a:r>
              <a:rPr lang="en-GB" sz="2000" dirty="0">
                <a:solidFill>
                  <a:schemeClr val="accent6">
                    <a:lumMod val="75000"/>
                  </a:schemeClr>
                </a:solidFill>
              </a:rPr>
              <a:t> </a:t>
            </a:r>
            <a:r>
              <a:rPr lang="en-GB" sz="2000" dirty="0"/>
              <a:t>in the blood and stop the </a:t>
            </a:r>
            <a:r>
              <a:rPr lang="en-GB" sz="2000" b="1" dirty="0">
                <a:solidFill>
                  <a:schemeClr val="accent6">
                    <a:lumMod val="75000"/>
                  </a:schemeClr>
                </a:solidFill>
              </a:rPr>
              <a:t>liver</a:t>
            </a:r>
            <a:r>
              <a:rPr lang="en-GB" sz="2000" dirty="0">
                <a:solidFill>
                  <a:schemeClr val="accent6">
                    <a:lumMod val="75000"/>
                  </a:schemeClr>
                </a:solidFill>
              </a:rPr>
              <a:t> </a:t>
            </a:r>
            <a:r>
              <a:rPr lang="en-GB" sz="2000" dirty="0"/>
              <a:t>producing too much cholesterol and reduce the rate at which it is deposited. Patients should change their </a:t>
            </a:r>
            <a:r>
              <a:rPr lang="en-GB" sz="2000" b="1" dirty="0">
                <a:solidFill>
                  <a:schemeClr val="accent6">
                    <a:lumMod val="75000"/>
                  </a:schemeClr>
                </a:solidFill>
              </a:rPr>
              <a:t>lifestyle</a:t>
            </a:r>
            <a:r>
              <a:rPr lang="en-GB" sz="2000" dirty="0"/>
              <a:t> and have a healthy </a:t>
            </a:r>
            <a:r>
              <a:rPr lang="en-GB" sz="2000" b="1" dirty="0">
                <a:solidFill>
                  <a:schemeClr val="accent6">
                    <a:lumMod val="75000"/>
                  </a:schemeClr>
                </a:solidFill>
              </a:rPr>
              <a:t>diet</a:t>
            </a:r>
            <a:r>
              <a:rPr lang="en-GB" sz="2000" dirty="0"/>
              <a:t>. This </a:t>
            </a:r>
            <a:r>
              <a:rPr lang="en-GB" sz="2000" b="1" dirty="0">
                <a:solidFill>
                  <a:schemeClr val="accent6">
                    <a:lumMod val="75000"/>
                  </a:schemeClr>
                </a:solidFill>
              </a:rPr>
              <a:t>reduces</a:t>
            </a:r>
            <a:r>
              <a:rPr lang="en-GB" sz="2000" dirty="0">
                <a:solidFill>
                  <a:schemeClr val="accent6">
                    <a:lumMod val="75000"/>
                  </a:schemeClr>
                </a:solidFill>
              </a:rPr>
              <a:t> </a:t>
            </a:r>
            <a:r>
              <a:rPr lang="en-GB" sz="2000" dirty="0"/>
              <a:t>the risk of heart disease.</a:t>
            </a:r>
          </a:p>
        </p:txBody>
      </p:sp>
      <p:sp>
        <p:nvSpPr>
          <p:cNvPr id="10" name="Title 1"/>
          <p:cNvSpPr txBox="1">
            <a:spLocks/>
          </p:cNvSpPr>
          <p:nvPr/>
        </p:nvSpPr>
        <p:spPr>
          <a:xfrm>
            <a:off x="1331913" y="116632"/>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a:t>
            </a:r>
            <a:r>
              <a:rPr lang="en-US" sz="2000" b="1" kern="0" dirty="0">
                <a:solidFill>
                  <a:schemeClr val="accent6"/>
                </a:solidFill>
              </a:rPr>
              <a:t>5</a:t>
            </a:r>
            <a:r>
              <a:rPr kumimoji="0" lang="en-US" sz="2000" b="1" i="0" u="none" strike="noStrike" kern="0" cap="none" spc="0" normalizeH="0" baseline="0" noProof="0" dirty="0">
                <a:ln>
                  <a:noFill/>
                </a:ln>
                <a:solidFill>
                  <a:schemeClr val="accent6"/>
                </a:solidFill>
                <a:effectLst/>
                <a:uLnTx/>
                <a:uFillTx/>
              </a:rPr>
              <a:t>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Effect of lifestyle</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0376101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8" y="692696"/>
            <a:ext cx="6870528" cy="1938992"/>
          </a:xfrm>
          <a:prstGeom prst="rect">
            <a:avLst/>
          </a:prstGeom>
        </p:spPr>
        <p:txBody>
          <a:bodyPr wrap="square">
            <a:spAutoFit/>
          </a:bodyPr>
          <a:lstStyle/>
          <a:p>
            <a:pPr algn="ctr"/>
            <a:r>
              <a:rPr lang="en-US" sz="2000" dirty="0"/>
              <a:t>Heart disease can lead to </a:t>
            </a:r>
            <a:r>
              <a:rPr lang="en-US" sz="2000" b="1" dirty="0">
                <a:solidFill>
                  <a:schemeClr val="accent6">
                    <a:lumMod val="75000"/>
                  </a:schemeClr>
                </a:solidFill>
              </a:rPr>
              <a:t>heart failure</a:t>
            </a:r>
            <a:r>
              <a:rPr lang="en-US" sz="2000" dirty="0"/>
              <a:t>. Patients with heart failure can be given </a:t>
            </a:r>
            <a:r>
              <a:rPr lang="en-US" sz="2000" b="1" dirty="0">
                <a:solidFill>
                  <a:schemeClr val="accent6">
                    <a:lumMod val="75000"/>
                  </a:schemeClr>
                </a:solidFill>
              </a:rPr>
              <a:t>heart </a:t>
            </a:r>
            <a:r>
              <a:rPr lang="en-US" sz="2000" dirty="0"/>
              <a:t>or</a:t>
            </a:r>
            <a:r>
              <a:rPr lang="en-US" sz="2000" b="1" dirty="0">
                <a:solidFill>
                  <a:schemeClr val="accent6">
                    <a:lumMod val="75000"/>
                  </a:schemeClr>
                </a:solidFill>
              </a:rPr>
              <a:t> heart and lung transplants</a:t>
            </a:r>
            <a:r>
              <a:rPr lang="en-US" sz="2000" dirty="0"/>
              <a:t>. Donor hearts come from a </a:t>
            </a:r>
            <a:r>
              <a:rPr lang="en-US" sz="2000" b="1" dirty="0">
                <a:solidFill>
                  <a:schemeClr val="accent6">
                    <a:lumMod val="75000"/>
                  </a:schemeClr>
                </a:solidFill>
              </a:rPr>
              <a:t>person who has died. </a:t>
            </a:r>
            <a:r>
              <a:rPr lang="en-US" sz="2000" dirty="0"/>
              <a:t>These only have a </a:t>
            </a:r>
            <a:r>
              <a:rPr lang="en-US" sz="2000" b="1" dirty="0">
                <a:solidFill>
                  <a:schemeClr val="accent6">
                    <a:lumMod val="75000"/>
                  </a:schemeClr>
                </a:solidFill>
              </a:rPr>
              <a:t>few hours </a:t>
            </a:r>
            <a:r>
              <a:rPr lang="en-US" sz="2000" dirty="0"/>
              <a:t>to get to the person needing the heart. Often hearts and lungs are transplanted together. In this country you have to give </a:t>
            </a:r>
            <a:r>
              <a:rPr lang="en-US" sz="2000" b="1" dirty="0">
                <a:solidFill>
                  <a:schemeClr val="accent6">
                    <a:lumMod val="75000"/>
                  </a:schemeClr>
                </a:solidFill>
              </a:rPr>
              <a:t>consent</a:t>
            </a:r>
            <a:r>
              <a:rPr lang="en-US" sz="2000" dirty="0">
                <a:solidFill>
                  <a:schemeClr val="accent6">
                    <a:lumMod val="75000"/>
                  </a:schemeClr>
                </a:solidFill>
              </a:rPr>
              <a:t> </a:t>
            </a:r>
            <a:r>
              <a:rPr lang="en-US" sz="2000" dirty="0"/>
              <a:t>for your organs to be donated. </a:t>
            </a:r>
          </a:p>
        </p:txBody>
      </p:sp>
      <p:sp>
        <p:nvSpPr>
          <p:cNvPr id="5" name="Rectangle 4"/>
          <p:cNvSpPr/>
          <p:nvPr/>
        </p:nvSpPr>
        <p:spPr>
          <a:xfrm>
            <a:off x="5695914" y="2268920"/>
            <a:ext cx="3565655" cy="369332"/>
          </a:xfrm>
          <a:prstGeom prst="rect">
            <a:avLst/>
          </a:prstGeom>
        </p:spPr>
        <p:txBody>
          <a:bodyPr wrap="square">
            <a:spAutoFit/>
          </a:bodyPr>
          <a:lstStyle/>
          <a:p>
            <a:r>
              <a:rPr lang="en-GB" dirty="0">
                <a:hlinkClick r:id="rId3"/>
              </a:rPr>
              <a:t>Video - Heart Transplant (graphic)</a:t>
            </a:r>
            <a:endParaRPr lang="en-GB" dirty="0"/>
          </a:p>
        </p:txBody>
      </p:sp>
      <p:pic>
        <p:nvPicPr>
          <p:cNvPr id="7" name="Picture 6"/>
          <p:cNvPicPr>
            <a:picLocks noChangeAspect="1"/>
          </p:cNvPicPr>
          <p:nvPr/>
        </p:nvPicPr>
        <p:blipFill>
          <a:blip r:embed="rId4" cstate="print">
            <a:clrChange>
              <a:clrFrom>
                <a:srgbClr val="FDFDFD"/>
              </a:clrFrom>
              <a:clrTo>
                <a:srgbClr val="FDFDFD">
                  <a:alpha val="0"/>
                </a:srgbClr>
              </a:clrTo>
            </a:clrChange>
          </a:blip>
          <a:stretch>
            <a:fillRect/>
          </a:stretch>
        </p:blipFill>
        <p:spPr>
          <a:xfrm>
            <a:off x="5024198" y="2511508"/>
            <a:ext cx="3416084" cy="2130308"/>
          </a:xfrm>
          <a:prstGeom prst="rect">
            <a:avLst/>
          </a:prstGeom>
        </p:spPr>
      </p:pic>
      <p:sp>
        <p:nvSpPr>
          <p:cNvPr id="8" name="Rectangle 7"/>
          <p:cNvSpPr/>
          <p:nvPr/>
        </p:nvSpPr>
        <p:spPr>
          <a:xfrm>
            <a:off x="214430" y="2696174"/>
            <a:ext cx="3916090" cy="37856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000" dirty="0"/>
              <a:t>Conditions that may require a heart transplant include:</a:t>
            </a:r>
          </a:p>
          <a:p>
            <a:pPr marL="285750" indent="-285750">
              <a:buFont typeface="Arial" charset="0"/>
              <a:buChar char="•"/>
            </a:pPr>
            <a:r>
              <a:rPr lang="en-GB" sz="2000" b="1" dirty="0">
                <a:solidFill>
                  <a:schemeClr val="accent6">
                    <a:lumMod val="75000"/>
                  </a:schemeClr>
                </a:solidFill>
              </a:rPr>
              <a:t>Atherosclerosis</a:t>
            </a:r>
            <a:r>
              <a:rPr lang="en-GB" sz="2000" dirty="0"/>
              <a:t> (coronary heart disease) – a build-up of fatty substances in the arteries supplying the heart</a:t>
            </a:r>
          </a:p>
          <a:p>
            <a:pPr marL="285750" indent="-285750">
              <a:buFont typeface="Arial" charset="0"/>
              <a:buChar char="•"/>
            </a:pPr>
            <a:r>
              <a:rPr lang="en-GB" sz="2000" b="1" dirty="0">
                <a:solidFill>
                  <a:schemeClr val="accent6">
                    <a:lumMod val="75000"/>
                  </a:schemeClr>
                </a:solidFill>
              </a:rPr>
              <a:t>Cardiomyopathy</a:t>
            </a:r>
            <a:r>
              <a:rPr lang="en-GB" sz="2000" dirty="0"/>
              <a:t> – where the walls of the heart have become stretched, thickened or stiff</a:t>
            </a:r>
          </a:p>
          <a:p>
            <a:pPr marL="285750" indent="-285750">
              <a:buFont typeface="Arial" charset="0"/>
              <a:buChar char="•"/>
            </a:pPr>
            <a:r>
              <a:rPr lang="en-GB" sz="2000" b="1" dirty="0">
                <a:solidFill>
                  <a:schemeClr val="accent6">
                    <a:lumMod val="75000"/>
                  </a:schemeClr>
                </a:solidFill>
              </a:rPr>
              <a:t>Congenital heart disease </a:t>
            </a:r>
            <a:r>
              <a:rPr lang="en-GB" sz="2000" dirty="0"/>
              <a:t>– birth defects that affect the normal workings of the heart</a:t>
            </a:r>
          </a:p>
        </p:txBody>
      </p:sp>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20100" y="848427"/>
            <a:ext cx="2186810" cy="1457873"/>
          </a:xfrm>
          <a:prstGeom prst="rect">
            <a:avLst/>
          </a:prstGeom>
        </p:spPr>
      </p:pic>
      <p:sp>
        <p:nvSpPr>
          <p:cNvPr id="10" name="Rectangle 9"/>
          <p:cNvSpPr/>
          <p:nvPr/>
        </p:nvSpPr>
        <p:spPr>
          <a:xfrm>
            <a:off x="4879235" y="4549292"/>
            <a:ext cx="3994042"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000" b="1" dirty="0">
                <a:solidFill>
                  <a:schemeClr val="tx1"/>
                </a:solidFill>
              </a:rPr>
              <a:t>Artificial hearts </a:t>
            </a:r>
            <a:r>
              <a:rPr lang="en-US" sz="2000" dirty="0"/>
              <a:t>are occasionally used to keep patients alive whilst waiting for a heart transplant, or to allow the heart to rest as an aid to recovery. Artificial hearts can only be used as a </a:t>
            </a:r>
            <a:r>
              <a:rPr lang="en-US" sz="2000" b="1" dirty="0">
                <a:solidFill>
                  <a:schemeClr val="tx1"/>
                </a:solidFill>
              </a:rPr>
              <a:t>short term </a:t>
            </a:r>
            <a:r>
              <a:rPr lang="en-US" sz="2000" dirty="0"/>
              <a:t>measure.</a:t>
            </a:r>
            <a:endParaRPr lang="en-US" sz="2000" dirty="0">
              <a:effectLst/>
            </a:endParaRPr>
          </a:p>
        </p:txBody>
      </p:sp>
      <p:sp>
        <p:nvSpPr>
          <p:cNvPr id="12" name="Title 1"/>
          <p:cNvSpPr txBox="1">
            <a:spLocks/>
          </p:cNvSpPr>
          <p:nvPr/>
        </p:nvSpPr>
        <p:spPr>
          <a:xfrm>
            <a:off x="1331913" y="116632"/>
            <a:ext cx="7812087" cy="333375"/>
          </a:xfrm>
          <a:prstGeom prst="rect">
            <a:avLst/>
          </a:prstGeom>
        </p:spPr>
        <p:txBody>
          <a:bodyPr vert="horz" lIns="91440" tIns="45720" rIns="91440" bIns="45720" rtlCol="0" anchor="ctr">
            <a:noAutofit/>
          </a:bodyPr>
          <a:lstStyle/>
          <a:p>
            <a:pPr marL="342900" marR="0" lvl="1" indent="0" algn="r" defTabSz="342900" rtl="0" eaLnBrk="1" fontAlgn="auto" latinLnBrk="0" hangingPunct="1">
              <a:lnSpc>
                <a:spcPct val="100000"/>
              </a:lnSpc>
              <a:spcBef>
                <a:spcPct val="20000"/>
              </a:spcBef>
              <a:spcAft>
                <a:spcPts val="0"/>
              </a:spcAft>
              <a:buClrTx/>
              <a:buSzTx/>
              <a:buFontTx/>
              <a:buNone/>
              <a:tabLst/>
              <a:defRPr/>
            </a:pPr>
            <a:r>
              <a:rPr kumimoji="0" lang="en-US" sz="2000" b="1" i="0" u="none" strike="noStrike" kern="0" cap="none" spc="0" normalizeH="0" baseline="0" noProof="0" dirty="0">
                <a:ln>
                  <a:noFill/>
                </a:ln>
                <a:solidFill>
                  <a:schemeClr val="accent6"/>
                </a:solidFill>
                <a:effectLst/>
                <a:uLnTx/>
                <a:uFillTx/>
              </a:rPr>
              <a:t>Health, disease and the development of medicines part </a:t>
            </a:r>
            <a:r>
              <a:rPr lang="en-US" sz="2000" b="1" kern="0" dirty="0">
                <a:solidFill>
                  <a:schemeClr val="accent6"/>
                </a:solidFill>
              </a:rPr>
              <a:t>5</a:t>
            </a:r>
            <a:r>
              <a:rPr kumimoji="0" lang="en-US" sz="2000" b="1" i="0" u="none" strike="noStrike" kern="0" cap="none" spc="0" normalizeH="0" baseline="0" noProof="0" dirty="0">
                <a:ln>
                  <a:noFill/>
                </a:ln>
                <a:solidFill>
                  <a:schemeClr val="accent6"/>
                </a:solidFill>
                <a:effectLst/>
                <a:uLnTx/>
                <a:uFillTx/>
              </a:rPr>
              <a:t> – </a:t>
            </a:r>
            <a:br>
              <a:rPr kumimoji="0" lang="en-US" sz="2000" b="1" i="0" u="none" strike="noStrike" kern="0" cap="none" spc="0" normalizeH="0" baseline="0" noProof="0" dirty="0">
                <a:ln>
                  <a:noFill/>
                </a:ln>
                <a:solidFill>
                  <a:schemeClr val="accent6"/>
                </a:solidFill>
                <a:effectLst/>
                <a:uLnTx/>
                <a:uFillTx/>
              </a:rPr>
            </a:br>
            <a:r>
              <a:rPr lang="en-US" sz="2000" b="1" kern="0" dirty="0">
                <a:solidFill>
                  <a:schemeClr val="accent6"/>
                </a:solidFill>
              </a:rPr>
              <a:t>Effect of lifestyle</a:t>
            </a:r>
            <a:endParaRPr kumimoji="0" lang="en-GB" sz="2000" b="1" i="0" u="none" strike="noStrike" kern="0" cap="none" spc="0" normalizeH="0" baseline="0" noProof="0" dirty="0">
              <a:ln>
                <a:noFill/>
              </a:ln>
              <a:solidFill>
                <a:schemeClr val="accent6"/>
              </a:solidFill>
              <a:effectLst/>
              <a:uLnTx/>
              <a:uFillTx/>
            </a:endParaRPr>
          </a:p>
        </p:txBody>
      </p:sp>
    </p:spTree>
    <p:extLst>
      <p:ext uri="{BB962C8B-B14F-4D97-AF65-F5344CB8AC3E}">
        <p14:creationId xmlns:p14="http://schemas.microsoft.com/office/powerpoint/2010/main" val="15970237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113691" y="1041996"/>
            <a:ext cx="4716016" cy="3570208"/>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sz="7200" b="1" dirty="0">
              <a:latin typeface="+mj-lt"/>
              <a:ea typeface="Beirut" charset="-78"/>
              <a:cs typeface="Beirut" charset="-78"/>
            </a:endParaRPr>
          </a:p>
          <a:p>
            <a:endParaRPr lang="en-GB" dirty="0"/>
          </a:p>
          <a:p>
            <a:endParaRPr lang="en-GB" dirty="0"/>
          </a:p>
          <a:p>
            <a:endParaRPr lang="en-GB" dirty="0"/>
          </a:p>
          <a:p>
            <a:endParaRPr lang="en-GB" sz="2800" dirty="0">
              <a:solidFill>
                <a:schemeClr val="tx1">
                  <a:lumMod val="50000"/>
                  <a:lumOff val="50000"/>
                </a:schemeClr>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4211960" y="886544"/>
            <a:ext cx="4914900" cy="5638800"/>
          </a:xfrm>
          <a:prstGeom prst="rect">
            <a:avLst/>
          </a:prstGeom>
        </p:spPr>
      </p:pic>
      <p:sp>
        <p:nvSpPr>
          <p:cNvPr id="8" name="Rectangle 7"/>
          <p:cNvSpPr/>
          <p:nvPr/>
        </p:nvSpPr>
        <p:spPr>
          <a:xfrm>
            <a:off x="0" y="2132856"/>
            <a:ext cx="4572000" cy="3231654"/>
          </a:xfrm>
          <a:prstGeom prst="rect">
            <a:avLst/>
          </a:prstGeom>
        </p:spPr>
        <p:txBody>
          <a:bodyPr>
            <a:spAutoFit/>
          </a:bodyPr>
          <a:lstStyle/>
          <a:p>
            <a:r>
              <a:rPr lang="en-US" sz="3600" b="1" dirty="0">
                <a:solidFill>
                  <a:schemeClr val="tx1">
                    <a:lumMod val="50000"/>
                    <a:lumOff val="50000"/>
                  </a:schemeClr>
                </a:solidFill>
              </a:rPr>
              <a:t>Effect of lifestyle</a:t>
            </a:r>
          </a:p>
          <a:p>
            <a:r>
              <a:rPr lang="en-US" sz="3600" b="1" dirty="0">
                <a:solidFill>
                  <a:schemeClr val="tx1">
                    <a:lumMod val="50000"/>
                    <a:lumOff val="50000"/>
                  </a:schemeClr>
                </a:solidFill>
              </a:rPr>
              <a:t>Part 5 (5.23 – 5.25)</a:t>
            </a:r>
          </a:p>
          <a:p>
            <a:pPr marL="685800" lvl="1" indent="-342900">
              <a:lnSpc>
                <a:spcPct val="110000"/>
              </a:lnSpc>
              <a:buFont typeface="Arial" pitchFamily="34" charset="0"/>
              <a:buChar char="•"/>
            </a:pPr>
            <a:r>
              <a:rPr lang="en-US" sz="2000" b="1" dirty="0">
                <a:solidFill>
                  <a:schemeClr val="bg1">
                    <a:lumMod val="50000"/>
                  </a:schemeClr>
                </a:solidFill>
              </a:rPr>
              <a:t>Exercise, diet and BMI</a:t>
            </a:r>
          </a:p>
          <a:p>
            <a:pPr marL="685800" lvl="1" indent="-342900">
              <a:lnSpc>
                <a:spcPct val="110000"/>
              </a:lnSpc>
              <a:buFont typeface="Arial" pitchFamily="34" charset="0"/>
              <a:buChar char="•"/>
            </a:pPr>
            <a:r>
              <a:rPr lang="en-US" sz="2000" b="1" dirty="0">
                <a:solidFill>
                  <a:schemeClr val="bg1">
                    <a:lumMod val="50000"/>
                  </a:schemeClr>
                </a:solidFill>
              </a:rPr>
              <a:t>Alcohol on liver disease</a:t>
            </a:r>
          </a:p>
          <a:p>
            <a:pPr marL="685800" lvl="1" indent="-342900">
              <a:lnSpc>
                <a:spcPct val="110000"/>
              </a:lnSpc>
              <a:buFont typeface="Arial" pitchFamily="34" charset="0"/>
              <a:buChar char="•"/>
            </a:pPr>
            <a:r>
              <a:rPr lang="en-US" sz="2000" b="1" dirty="0">
                <a:solidFill>
                  <a:schemeClr val="bg1">
                    <a:lumMod val="50000"/>
                  </a:schemeClr>
                </a:solidFill>
              </a:rPr>
              <a:t>Smoking and cardio vascular </a:t>
            </a:r>
          </a:p>
          <a:p>
            <a:pPr marL="685800" lvl="1" indent="-342900">
              <a:lnSpc>
                <a:spcPct val="110000"/>
              </a:lnSpc>
            </a:pPr>
            <a:r>
              <a:rPr lang="en-US" sz="2000" b="1" dirty="0">
                <a:solidFill>
                  <a:schemeClr val="bg1">
                    <a:lumMod val="50000"/>
                  </a:schemeClr>
                </a:solidFill>
              </a:rPr>
              <a:t>	disease</a:t>
            </a:r>
          </a:p>
          <a:p>
            <a:pPr marL="685800" lvl="1" indent="-342900">
              <a:lnSpc>
                <a:spcPct val="110000"/>
              </a:lnSpc>
              <a:buFont typeface="Arial" pitchFamily="34" charset="0"/>
              <a:buChar char="•"/>
            </a:pPr>
            <a:r>
              <a:rPr lang="en-US" sz="2000" b="1" dirty="0">
                <a:solidFill>
                  <a:schemeClr val="bg1">
                    <a:lumMod val="50000"/>
                  </a:schemeClr>
                </a:solidFill>
              </a:rPr>
              <a:t>Evaluation of treatments for cardiovascular disease</a:t>
            </a:r>
          </a:p>
        </p:txBody>
      </p:sp>
    </p:spTree>
    <p:extLst>
      <p:ext uri="{BB962C8B-B14F-4D97-AF65-F5344CB8AC3E}">
        <p14:creationId xmlns:p14="http://schemas.microsoft.com/office/powerpoint/2010/main" val="21447387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Effect of lifestyle part 5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4" name="Rectangle 3"/>
          <p:cNvSpPr/>
          <p:nvPr/>
        </p:nvSpPr>
        <p:spPr>
          <a:xfrm>
            <a:off x="228600" y="836712"/>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836712"/>
            <a:ext cx="9144000" cy="4739759"/>
          </a:xfrm>
          <a:prstGeom prst="rect">
            <a:avLst/>
          </a:prstGeom>
          <a:noFill/>
        </p:spPr>
        <p:txBody>
          <a:bodyPr wrap="square" rtlCol="0">
            <a:spAutoFit/>
          </a:bodyPr>
          <a:lstStyle/>
          <a:p>
            <a:pPr marL="457200" indent="-457200">
              <a:buAutoNum type="arabicPeriod"/>
            </a:pPr>
            <a:r>
              <a:rPr lang="en-GB" sz="2400" dirty="0"/>
              <a:t>How do you calculate BMI?</a:t>
            </a:r>
          </a:p>
          <a:p>
            <a:pPr marL="457200" indent="-457200">
              <a:buAutoNum type="arabicPeriod"/>
            </a:pPr>
            <a:r>
              <a:rPr lang="en-GB" sz="2400" dirty="0"/>
              <a:t>What other information could also be used to indicate if a person is overweight?</a:t>
            </a:r>
          </a:p>
          <a:p>
            <a:pPr marL="457200" indent="-457200">
              <a:buAutoNum type="arabicPeriod"/>
            </a:pPr>
            <a:r>
              <a:rPr lang="en-GB" sz="2400" dirty="0"/>
              <a:t>Name a lifestyle risk factor for developing liver disease.</a:t>
            </a:r>
          </a:p>
          <a:p>
            <a:pPr marL="457200" indent="-457200">
              <a:buAutoNum type="arabicPeriod"/>
            </a:pPr>
            <a:r>
              <a:rPr lang="en-GB" sz="2400" dirty="0"/>
              <a:t>List three lifestyle risk factors which are likely to increase the chance of developing cardiovascular disease.</a:t>
            </a:r>
          </a:p>
          <a:p>
            <a:pPr marL="457200" indent="-457200">
              <a:buAutoNum type="arabicPeriod"/>
            </a:pPr>
            <a:r>
              <a:rPr lang="en-GB" sz="2400" dirty="0"/>
              <a:t>Name three methods of treatment for cardiovascular disease.</a:t>
            </a:r>
          </a:p>
          <a:p>
            <a:pPr marL="457200" indent="-457200">
              <a:buAutoNum type="arabicPeriod"/>
            </a:pPr>
            <a:r>
              <a:rPr lang="en-GB" sz="2400" dirty="0"/>
              <a:t>What is a statin?</a:t>
            </a:r>
          </a:p>
          <a:p>
            <a:pPr marL="457200" indent="-457200">
              <a:buAutoNum type="arabicPeriod"/>
            </a:pPr>
            <a:r>
              <a:rPr lang="en-GB" sz="2400" dirty="0"/>
              <a:t>What is a stent used for?</a:t>
            </a:r>
            <a:endParaRPr lang="en-GB" sz="2200" dirty="0"/>
          </a:p>
          <a:p>
            <a:endParaRPr lang="en-GB" sz="2200" dirty="0"/>
          </a:p>
          <a:p>
            <a:endParaRPr lang="en-GB" sz="2200" dirty="0"/>
          </a:p>
          <a:p>
            <a:endParaRPr lang="en-GB" sz="2200" dirty="0"/>
          </a:p>
          <a:p>
            <a:endParaRPr lang="en-GB" sz="2200" dirty="0"/>
          </a:p>
        </p:txBody>
      </p:sp>
    </p:spTree>
    <p:extLst>
      <p:ext uri="{BB962C8B-B14F-4D97-AF65-F5344CB8AC3E}">
        <p14:creationId xmlns:p14="http://schemas.microsoft.com/office/powerpoint/2010/main" val="11674505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5940152" cy="2031325"/>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endParaRPr lang="en-GB" dirty="0"/>
          </a:p>
        </p:txBody>
      </p:sp>
      <p:sp>
        <p:nvSpPr>
          <p:cNvPr id="5" name="Rectangle 4"/>
          <p:cNvSpPr/>
          <p:nvPr/>
        </p:nvSpPr>
        <p:spPr>
          <a:xfrm>
            <a:off x="0" y="2060848"/>
            <a:ext cx="4572000" cy="3231654"/>
          </a:xfrm>
          <a:prstGeom prst="rect">
            <a:avLst/>
          </a:prstGeom>
        </p:spPr>
        <p:txBody>
          <a:bodyPr>
            <a:spAutoFit/>
          </a:bodyPr>
          <a:lstStyle/>
          <a:p>
            <a:r>
              <a:rPr lang="en-US" sz="3600" b="1" dirty="0">
                <a:solidFill>
                  <a:schemeClr val="tx1">
                    <a:lumMod val="50000"/>
                    <a:lumOff val="50000"/>
                  </a:schemeClr>
                </a:solidFill>
              </a:rPr>
              <a:t>Effect of lifestyle</a:t>
            </a:r>
          </a:p>
          <a:p>
            <a:r>
              <a:rPr lang="en-US" sz="3600" b="1" dirty="0">
                <a:solidFill>
                  <a:schemeClr val="tx1">
                    <a:lumMod val="50000"/>
                    <a:lumOff val="50000"/>
                  </a:schemeClr>
                </a:solidFill>
              </a:rPr>
              <a:t>Part 5 (5.23 – 5.25)</a:t>
            </a:r>
          </a:p>
          <a:p>
            <a:pPr marL="685800" lvl="1" indent="-342900">
              <a:lnSpc>
                <a:spcPct val="110000"/>
              </a:lnSpc>
              <a:buFont typeface="Arial" pitchFamily="34" charset="0"/>
              <a:buChar char="•"/>
            </a:pPr>
            <a:r>
              <a:rPr lang="en-US" sz="2000" b="1" dirty="0">
                <a:solidFill>
                  <a:schemeClr val="bg1">
                    <a:lumMod val="50000"/>
                  </a:schemeClr>
                </a:solidFill>
              </a:rPr>
              <a:t>Exercise, diet and BMI</a:t>
            </a:r>
          </a:p>
          <a:p>
            <a:pPr marL="685800" lvl="1" indent="-342900">
              <a:lnSpc>
                <a:spcPct val="110000"/>
              </a:lnSpc>
              <a:buFont typeface="Arial" pitchFamily="34" charset="0"/>
              <a:buChar char="•"/>
            </a:pPr>
            <a:r>
              <a:rPr lang="en-US" sz="2000" b="1" dirty="0">
                <a:solidFill>
                  <a:schemeClr val="bg1">
                    <a:lumMod val="50000"/>
                  </a:schemeClr>
                </a:solidFill>
              </a:rPr>
              <a:t>Alcohol on liver disease</a:t>
            </a:r>
          </a:p>
          <a:p>
            <a:pPr marL="685800" lvl="1" indent="-342900">
              <a:lnSpc>
                <a:spcPct val="110000"/>
              </a:lnSpc>
              <a:buFont typeface="Arial" pitchFamily="34" charset="0"/>
              <a:buChar char="•"/>
            </a:pPr>
            <a:r>
              <a:rPr lang="en-US" sz="2000" b="1" dirty="0">
                <a:solidFill>
                  <a:schemeClr val="bg1">
                    <a:lumMod val="50000"/>
                  </a:schemeClr>
                </a:solidFill>
              </a:rPr>
              <a:t>Smoking and cardio vascular </a:t>
            </a:r>
          </a:p>
          <a:p>
            <a:pPr marL="685800" lvl="1" indent="-342900">
              <a:lnSpc>
                <a:spcPct val="110000"/>
              </a:lnSpc>
            </a:pPr>
            <a:r>
              <a:rPr lang="en-US" sz="2000" b="1" dirty="0">
                <a:solidFill>
                  <a:schemeClr val="bg1">
                    <a:lumMod val="50000"/>
                  </a:schemeClr>
                </a:solidFill>
              </a:rPr>
              <a:t>	disease</a:t>
            </a:r>
          </a:p>
          <a:p>
            <a:pPr marL="685800" lvl="1" indent="-342900">
              <a:lnSpc>
                <a:spcPct val="110000"/>
              </a:lnSpc>
              <a:buFont typeface="Arial" pitchFamily="34" charset="0"/>
              <a:buChar char="•"/>
            </a:pPr>
            <a:r>
              <a:rPr lang="en-US" sz="2000" b="1" dirty="0">
                <a:solidFill>
                  <a:schemeClr val="bg1">
                    <a:lumMod val="50000"/>
                  </a:schemeClr>
                </a:solidFill>
              </a:rPr>
              <a:t>Evaluation of treatments for cardiovascular disease</a:t>
            </a:r>
          </a:p>
        </p:txBody>
      </p:sp>
    </p:spTree>
    <p:extLst>
      <p:ext uri="{BB962C8B-B14F-4D97-AF65-F5344CB8AC3E}">
        <p14:creationId xmlns:p14="http://schemas.microsoft.com/office/powerpoint/2010/main" val="5874790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Effect of lifestyle part 5 – </a:t>
            </a:r>
            <a:r>
              <a:rPr lang="en-US" sz="2400" b="1" kern="1200" dirty="0">
                <a:solidFill>
                  <a:schemeClr val="tx1"/>
                </a:solidFill>
                <a:latin typeface="Calibri"/>
              </a:rPr>
              <a:t>A</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nswerIT</a:t>
            </a:r>
          </a:p>
        </p:txBody>
      </p:sp>
      <p:sp>
        <p:nvSpPr>
          <p:cNvPr id="4" name="Rectangle 3"/>
          <p:cNvSpPr/>
          <p:nvPr/>
        </p:nvSpPr>
        <p:spPr>
          <a:xfrm>
            <a:off x="228600" y="836712"/>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692696"/>
            <a:ext cx="9144000" cy="6340197"/>
          </a:xfrm>
          <a:prstGeom prst="rect">
            <a:avLst/>
          </a:prstGeom>
          <a:noFill/>
        </p:spPr>
        <p:txBody>
          <a:bodyPr wrap="square" rtlCol="0">
            <a:spAutoFit/>
          </a:bodyPr>
          <a:lstStyle/>
          <a:p>
            <a:pPr marL="457200" indent="-457200">
              <a:buAutoNum type="arabicPeriod"/>
            </a:pPr>
            <a:r>
              <a:rPr lang="en-GB" sz="2400" dirty="0"/>
              <a:t>How do you calculate BMI? </a:t>
            </a:r>
          </a:p>
          <a:p>
            <a:pPr marL="457200" indent="-457200">
              <a:buAutoNum type="arabicPeriod"/>
            </a:pPr>
            <a:endParaRPr lang="en-GB" sz="2400" dirty="0"/>
          </a:p>
          <a:p>
            <a:pPr marL="457200" indent="-457200">
              <a:buAutoNum type="arabicPeriod"/>
            </a:pPr>
            <a:r>
              <a:rPr lang="en-GB" sz="2400" dirty="0"/>
              <a:t>What other information could also be used to indicate if a person is overweight? </a:t>
            </a:r>
            <a:r>
              <a:rPr lang="en-GB" sz="2400" b="1" dirty="0">
                <a:solidFill>
                  <a:srgbClr val="00B050"/>
                </a:solidFill>
              </a:rPr>
              <a:t>Waist: hip ratio</a:t>
            </a:r>
          </a:p>
          <a:p>
            <a:pPr marL="457200" indent="-457200">
              <a:buAutoNum type="arabicPeriod"/>
            </a:pPr>
            <a:r>
              <a:rPr lang="en-GB" sz="2400" dirty="0"/>
              <a:t>Name a lifestyle risk factor for developing liver disease.</a:t>
            </a:r>
          </a:p>
          <a:p>
            <a:pPr marL="457200" indent="-457200"/>
            <a:r>
              <a:rPr lang="en-GB" sz="2400" dirty="0"/>
              <a:t>	 </a:t>
            </a:r>
            <a:r>
              <a:rPr lang="en-GB" sz="2400" b="1" dirty="0">
                <a:solidFill>
                  <a:srgbClr val="00B050"/>
                </a:solidFill>
              </a:rPr>
              <a:t>Alcohol</a:t>
            </a:r>
          </a:p>
          <a:p>
            <a:pPr marL="457200" indent="-457200"/>
            <a:r>
              <a:rPr lang="en-GB" sz="2400" dirty="0"/>
              <a:t>4.    List three lifestyle risk factors which are likely to increase the chance of developing cardiovascular disease. </a:t>
            </a:r>
          </a:p>
          <a:p>
            <a:pPr marL="457200" indent="-457200"/>
            <a:r>
              <a:rPr lang="en-GB" sz="2400" dirty="0"/>
              <a:t>	</a:t>
            </a:r>
            <a:r>
              <a:rPr lang="en-GB" sz="2400" b="1" dirty="0">
                <a:solidFill>
                  <a:srgbClr val="00B050"/>
                </a:solidFill>
              </a:rPr>
              <a:t>Smoking</a:t>
            </a:r>
          </a:p>
          <a:p>
            <a:pPr marL="457200" indent="-457200"/>
            <a:r>
              <a:rPr lang="en-GB" sz="2400" b="1" dirty="0">
                <a:solidFill>
                  <a:srgbClr val="00B050"/>
                </a:solidFill>
              </a:rPr>
              <a:t>	Unhealthy diet</a:t>
            </a:r>
          </a:p>
          <a:p>
            <a:pPr marL="457200" indent="-457200"/>
            <a:r>
              <a:rPr lang="en-GB" sz="2400" b="1" dirty="0">
                <a:solidFill>
                  <a:srgbClr val="00B050"/>
                </a:solidFill>
              </a:rPr>
              <a:t>	Lack of exercise</a:t>
            </a:r>
          </a:p>
          <a:p>
            <a:pPr marL="457200" indent="-457200"/>
            <a:r>
              <a:rPr lang="en-GB" sz="2400" dirty="0"/>
              <a:t>5.   Name three methods of treatment for cardiovascular disease.</a:t>
            </a:r>
          </a:p>
          <a:p>
            <a:pPr marL="457200" indent="-457200"/>
            <a:r>
              <a:rPr lang="en-GB" sz="2400" dirty="0"/>
              <a:t>	</a:t>
            </a:r>
            <a:r>
              <a:rPr lang="en-GB" sz="2400" b="1" dirty="0">
                <a:solidFill>
                  <a:srgbClr val="00B050"/>
                </a:solidFill>
              </a:rPr>
              <a:t>Lifestyle change</a:t>
            </a:r>
          </a:p>
          <a:p>
            <a:pPr marL="457200" indent="-457200"/>
            <a:r>
              <a:rPr lang="en-GB" sz="2400" b="1" dirty="0">
                <a:solidFill>
                  <a:srgbClr val="00B050"/>
                </a:solidFill>
              </a:rPr>
              <a:t>	Lifetime medication</a:t>
            </a:r>
          </a:p>
          <a:p>
            <a:pPr marL="457200" indent="-457200"/>
            <a:r>
              <a:rPr lang="en-GB" sz="2400" b="1" dirty="0">
                <a:solidFill>
                  <a:srgbClr val="00B050"/>
                </a:solidFill>
              </a:rPr>
              <a:t>	Surgery</a:t>
            </a:r>
          </a:p>
          <a:p>
            <a:pPr marL="457200" indent="-457200"/>
            <a:endParaRPr lang="en-GB" sz="2400" b="1" dirty="0">
              <a:solidFill>
                <a:srgbClr val="00B050"/>
              </a:solidFill>
            </a:endParaRPr>
          </a:p>
          <a:p>
            <a:pPr marL="457200" indent="-457200"/>
            <a:endParaRPr lang="en-GB" sz="2200" dirty="0"/>
          </a:p>
        </p:txBody>
      </p:sp>
      <p:pic>
        <p:nvPicPr>
          <p:cNvPr id="5" name="Picture 1"/>
          <p:cNvPicPr>
            <a:picLocks noChangeAspect="1" noChangeArrowheads="1"/>
          </p:cNvPicPr>
          <p:nvPr/>
        </p:nvPicPr>
        <p:blipFill>
          <a:blip r:embed="rId2" cstate="print"/>
          <a:srcRect/>
          <a:stretch>
            <a:fillRect/>
          </a:stretch>
        </p:blipFill>
        <p:spPr bwMode="auto">
          <a:xfrm>
            <a:off x="4127351" y="656109"/>
            <a:ext cx="2028825" cy="828675"/>
          </a:xfrm>
          <a:prstGeom prst="rect">
            <a:avLst/>
          </a:prstGeom>
          <a:solidFill>
            <a:srgbClr val="00B050"/>
          </a:solidFill>
          <a:ln w="28575">
            <a:solidFill>
              <a:srgbClr val="00B050"/>
            </a:solidFill>
            <a:miter lim="800000"/>
            <a:headEnd/>
            <a:tailEnd/>
          </a:ln>
        </p:spPr>
      </p:pic>
    </p:spTree>
    <p:extLst>
      <p:ext uri="{BB962C8B-B14F-4D97-AF65-F5344CB8AC3E}">
        <p14:creationId xmlns:p14="http://schemas.microsoft.com/office/powerpoint/2010/main" val="11674505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Effect of lifestyle part 5 – </a:t>
            </a:r>
            <a:r>
              <a:rPr lang="en-US" sz="2400" b="1" kern="1200" dirty="0">
                <a:solidFill>
                  <a:schemeClr val="tx1"/>
                </a:solidFill>
                <a:latin typeface="Calibri"/>
              </a:rPr>
              <a:t>A</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nswerIT</a:t>
            </a:r>
          </a:p>
        </p:txBody>
      </p:sp>
      <p:sp>
        <p:nvSpPr>
          <p:cNvPr id="4" name="Rectangle 3"/>
          <p:cNvSpPr/>
          <p:nvPr/>
        </p:nvSpPr>
        <p:spPr>
          <a:xfrm>
            <a:off x="228600" y="836712"/>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692696"/>
            <a:ext cx="9144000" cy="5109091"/>
          </a:xfrm>
          <a:prstGeom prst="rect">
            <a:avLst/>
          </a:prstGeom>
          <a:noFill/>
        </p:spPr>
        <p:txBody>
          <a:bodyPr wrap="square" rtlCol="0">
            <a:spAutoFit/>
          </a:bodyPr>
          <a:lstStyle/>
          <a:p>
            <a:pPr marL="457200" indent="-457200">
              <a:buAutoNum type="arabicPeriod" startAt="7"/>
            </a:pPr>
            <a:endParaRPr lang="en-GB" sz="2400" dirty="0"/>
          </a:p>
          <a:p>
            <a:pPr marL="457200" indent="-457200">
              <a:buAutoNum type="arabicPeriod" startAt="6"/>
            </a:pPr>
            <a:r>
              <a:rPr lang="en-GB" sz="2400" dirty="0"/>
              <a:t>What are statins? </a:t>
            </a:r>
            <a:r>
              <a:rPr lang="en-GB" sz="2400" b="1" dirty="0">
                <a:solidFill>
                  <a:srgbClr val="00B050"/>
                </a:solidFill>
              </a:rPr>
              <a:t>Statins are drugs that lower harmful cholesterol in the blood and stop the liver producing too much cholesterol and reduce the rate at which it is deposited.</a:t>
            </a:r>
            <a:endParaRPr lang="en-GB" sz="2400" dirty="0"/>
          </a:p>
          <a:p>
            <a:pPr marL="457200" indent="-457200"/>
            <a:endParaRPr lang="en-GB" sz="2400" dirty="0"/>
          </a:p>
          <a:p>
            <a:pPr marL="457200" indent="-457200">
              <a:buAutoNum type="arabicPeriod" startAt="7"/>
            </a:pPr>
            <a:r>
              <a:rPr lang="en-GB" sz="2400" dirty="0"/>
              <a:t>What is a stent used for? </a:t>
            </a:r>
          </a:p>
          <a:p>
            <a:pPr marL="457200" indent="-457200"/>
            <a:r>
              <a:rPr lang="en-GB" sz="2400" b="1" dirty="0">
                <a:solidFill>
                  <a:srgbClr val="00B050"/>
                </a:solidFill>
              </a:rPr>
              <a:t>	Stents are metal cylinder grids which can be inserted into an artery to maintain blood flow by keeping the artery open so that the heart continues to receive enough oxygen to function effectively.</a:t>
            </a:r>
          </a:p>
          <a:p>
            <a:pPr marL="457200" indent="-457200">
              <a:buAutoNum type="arabicPeriod"/>
            </a:pPr>
            <a:endParaRPr lang="en-GB" sz="2200" dirty="0"/>
          </a:p>
          <a:p>
            <a:endParaRPr lang="en-GB" sz="2200" dirty="0"/>
          </a:p>
          <a:p>
            <a:endParaRPr lang="en-GB" sz="2200" dirty="0"/>
          </a:p>
          <a:p>
            <a:endParaRPr lang="en-GB" sz="2200" dirty="0"/>
          </a:p>
          <a:p>
            <a:endParaRPr lang="en-GB" sz="2200" dirty="0"/>
          </a:p>
        </p:txBody>
      </p:sp>
    </p:spTree>
    <p:extLst>
      <p:ext uri="{BB962C8B-B14F-4D97-AF65-F5344CB8AC3E}">
        <p14:creationId xmlns:p14="http://schemas.microsoft.com/office/powerpoint/2010/main" val="1167450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9512" y="692696"/>
            <a:ext cx="5040560" cy="4385816"/>
          </a:xfrm>
          <a:prstGeom prst="rect">
            <a:avLst/>
          </a:prstGeom>
          <a:noFill/>
        </p:spPr>
        <p:txBody>
          <a:bodyPr wrap="square" rtlCol="0">
            <a:spAutoFit/>
          </a:bodyPr>
          <a:lstStyle/>
          <a:p>
            <a:pPr algn="ctr"/>
            <a:r>
              <a:rPr lang="en-GB" sz="2400" b="1" u="sng" dirty="0">
                <a:solidFill>
                  <a:schemeClr val="accent6">
                    <a:lumMod val="75000"/>
                  </a:schemeClr>
                </a:solidFill>
                <a:effectLst>
                  <a:outerShdw blurRad="38100" dist="38100" dir="2700000" algn="tl">
                    <a:srgbClr val="000000">
                      <a:alpha val="43137"/>
                    </a:srgbClr>
                  </a:outerShdw>
                </a:effectLst>
              </a:rPr>
              <a:t>Example of a Fungal Disease</a:t>
            </a:r>
          </a:p>
          <a:p>
            <a:pPr algn="ctr"/>
            <a:r>
              <a:rPr lang="en-GB" sz="2400" b="1" dirty="0"/>
              <a:t>Chalara ash dieback</a:t>
            </a:r>
          </a:p>
          <a:p>
            <a:pPr>
              <a:buFont typeface="Wingdings" pitchFamily="2" charset="2"/>
              <a:buChar char="§"/>
            </a:pPr>
            <a:r>
              <a:rPr lang="en-GB" sz="2400" b="1" dirty="0"/>
              <a:t> </a:t>
            </a:r>
            <a:r>
              <a:rPr lang="en-GB" sz="1900" dirty="0"/>
              <a:t>Chalara causes </a:t>
            </a:r>
            <a:r>
              <a:rPr lang="en-GB" sz="1900" b="1" dirty="0">
                <a:solidFill>
                  <a:schemeClr val="accent6">
                    <a:lumMod val="75000"/>
                  </a:schemeClr>
                </a:solidFill>
              </a:rPr>
              <a:t>leaf loss </a:t>
            </a:r>
            <a:r>
              <a:rPr lang="en-GB" sz="1900" dirty="0"/>
              <a:t>and</a:t>
            </a:r>
            <a:r>
              <a:rPr lang="en-GB" sz="1900" b="1" dirty="0">
                <a:solidFill>
                  <a:schemeClr val="accent6">
                    <a:lumMod val="75000"/>
                  </a:schemeClr>
                </a:solidFill>
              </a:rPr>
              <a:t> lesions </a:t>
            </a:r>
            <a:r>
              <a:rPr lang="en-GB" sz="1900" dirty="0"/>
              <a:t>in the bark. Trees usually die from the infection or become weakened to attacks by other pests or pathogens.</a:t>
            </a:r>
          </a:p>
          <a:p>
            <a:endParaRPr lang="en-GB" sz="1200" dirty="0"/>
          </a:p>
          <a:p>
            <a:pPr>
              <a:buFont typeface="Wingdings" pitchFamily="2" charset="2"/>
              <a:buChar char="§"/>
            </a:pPr>
            <a:r>
              <a:rPr lang="en-GB" sz="1900" dirty="0"/>
              <a:t>  There is </a:t>
            </a:r>
            <a:r>
              <a:rPr lang="en-GB" sz="1900" b="1" dirty="0">
                <a:solidFill>
                  <a:schemeClr val="accent6">
                    <a:lumMod val="75000"/>
                  </a:schemeClr>
                </a:solidFill>
              </a:rPr>
              <a:t>no cure </a:t>
            </a:r>
            <a:r>
              <a:rPr lang="en-GB" sz="1900" dirty="0"/>
              <a:t>known for this disease.</a:t>
            </a:r>
          </a:p>
          <a:p>
            <a:endParaRPr lang="en-GB" sz="1200" dirty="0"/>
          </a:p>
          <a:p>
            <a:pPr>
              <a:buFont typeface="Wingdings" pitchFamily="2" charset="2"/>
              <a:buChar char="§"/>
            </a:pPr>
            <a:r>
              <a:rPr lang="en-GB" sz="1900" dirty="0"/>
              <a:t>  Chalara ash dieback is spread through </a:t>
            </a:r>
            <a:r>
              <a:rPr lang="en-GB" sz="1900" b="1" dirty="0">
                <a:solidFill>
                  <a:schemeClr val="accent6">
                    <a:lumMod val="75000"/>
                  </a:schemeClr>
                </a:solidFill>
              </a:rPr>
              <a:t>airborne</a:t>
            </a:r>
            <a:r>
              <a:rPr lang="en-GB" sz="1900" dirty="0"/>
              <a:t> transmission of </a:t>
            </a:r>
            <a:r>
              <a:rPr lang="en-GB" sz="1900" b="1" dirty="0">
                <a:solidFill>
                  <a:schemeClr val="accent6">
                    <a:lumMod val="75000"/>
                  </a:schemeClr>
                </a:solidFill>
              </a:rPr>
              <a:t>fungal spores</a:t>
            </a:r>
            <a:r>
              <a:rPr lang="en-GB" sz="1900" dirty="0"/>
              <a:t>.  </a:t>
            </a:r>
          </a:p>
          <a:p>
            <a:endParaRPr lang="en-GB" sz="1200" dirty="0"/>
          </a:p>
          <a:p>
            <a:pPr>
              <a:buFont typeface="Wingdings" pitchFamily="2" charset="2"/>
              <a:buChar char="§"/>
            </a:pPr>
            <a:r>
              <a:rPr lang="en-GB" sz="1900" dirty="0"/>
              <a:t>  Infected </a:t>
            </a:r>
            <a:r>
              <a:rPr lang="en-GB" sz="1900" b="1" dirty="0">
                <a:solidFill>
                  <a:schemeClr val="accent6">
                    <a:lumMod val="75000"/>
                  </a:schemeClr>
                </a:solidFill>
              </a:rPr>
              <a:t>leaves fall </a:t>
            </a:r>
            <a:r>
              <a:rPr lang="en-GB" sz="1900" dirty="0"/>
              <a:t>to the ground during autumn and spores are carried on the </a:t>
            </a:r>
            <a:r>
              <a:rPr lang="en-GB" sz="1900" b="1" dirty="0">
                <a:solidFill>
                  <a:schemeClr val="accent6">
                    <a:lumMod val="75000"/>
                  </a:schemeClr>
                </a:solidFill>
              </a:rPr>
              <a:t>wind</a:t>
            </a:r>
            <a:r>
              <a:rPr lang="en-GB" sz="1900" dirty="0"/>
              <a:t> and deposited on healthy ash trees.</a:t>
            </a:r>
            <a:endParaRPr lang="en-GB" dirty="0"/>
          </a:p>
        </p:txBody>
      </p:sp>
      <p:pic>
        <p:nvPicPr>
          <p:cNvPr id="91138" name="Picture 2" descr="http://s0.geograph.org.uk/geophotos/04/89/66/4896633_14acc98b.jpg"/>
          <p:cNvPicPr>
            <a:picLocks noChangeArrowheads="1"/>
          </p:cNvPicPr>
          <p:nvPr/>
        </p:nvPicPr>
        <p:blipFill>
          <a:blip r:embed="rId3" cstate="print"/>
          <a:srcRect/>
          <a:stretch>
            <a:fillRect/>
          </a:stretch>
        </p:blipFill>
        <p:spPr bwMode="auto">
          <a:xfrm>
            <a:off x="6228464" y="908720"/>
            <a:ext cx="2520000" cy="1980000"/>
          </a:xfrm>
          <a:prstGeom prst="rect">
            <a:avLst/>
          </a:prstGeom>
          <a:noFill/>
          <a:ln>
            <a:solidFill>
              <a:schemeClr val="accent6">
                <a:lumMod val="75000"/>
              </a:schemeClr>
            </a:solidFill>
          </a:ln>
          <a:effectLst>
            <a:outerShdw blurRad="50800" dist="38100" dir="5400000" algn="t" rotWithShape="0">
              <a:prstClr val="black">
                <a:alpha val="40000"/>
              </a:prstClr>
            </a:outerShdw>
          </a:effectLst>
        </p:spPr>
      </p:pic>
      <p:pic>
        <p:nvPicPr>
          <p:cNvPr id="91140" name="Picture 4" descr="Ash dieback disease "/>
          <p:cNvPicPr>
            <a:picLocks noChangeArrowheads="1"/>
          </p:cNvPicPr>
          <p:nvPr/>
        </p:nvPicPr>
        <p:blipFill>
          <a:blip r:embed="rId4" cstate="print"/>
          <a:srcRect/>
          <a:stretch>
            <a:fillRect/>
          </a:stretch>
        </p:blipFill>
        <p:spPr bwMode="auto">
          <a:xfrm>
            <a:off x="6228184" y="3177192"/>
            <a:ext cx="2520280" cy="1980000"/>
          </a:xfrm>
          <a:prstGeom prst="rect">
            <a:avLst/>
          </a:prstGeom>
          <a:noFill/>
          <a:ln>
            <a:solidFill>
              <a:schemeClr val="accent6">
                <a:lumMod val="75000"/>
              </a:schemeClr>
            </a:solidFill>
          </a:ln>
          <a:effectLst>
            <a:outerShdw blurRad="50800" dist="38100" dir="5400000" algn="t" rotWithShape="0">
              <a:prstClr val="black">
                <a:alpha val="40000"/>
              </a:prstClr>
            </a:outerShdw>
          </a:effectLst>
        </p:spPr>
      </p:pic>
      <p:sp>
        <p:nvSpPr>
          <p:cNvPr id="12" name="Rectangle 11"/>
          <p:cNvSpPr/>
          <p:nvPr/>
        </p:nvSpPr>
        <p:spPr>
          <a:xfrm>
            <a:off x="251520" y="5325015"/>
            <a:ext cx="8496944" cy="1200329"/>
          </a:xfrm>
          <a:prstGeom prst="rect">
            <a:avLst/>
          </a:prstGeom>
          <a:solidFill>
            <a:schemeClr val="accent6">
              <a:lumMod val="20000"/>
              <a:lumOff val="80000"/>
            </a:schemeClr>
          </a:solidFill>
          <a:ln>
            <a:solidFill>
              <a:schemeClr val="accent6">
                <a:lumMod val="75000"/>
              </a:schemeClr>
            </a:solidFill>
          </a:ln>
        </p:spPr>
        <p:txBody>
          <a:bodyPr wrap="square">
            <a:spAutoFit/>
          </a:bodyPr>
          <a:lstStyle/>
          <a:p>
            <a:r>
              <a:rPr lang="en-GB" dirty="0"/>
              <a:t>To </a:t>
            </a:r>
            <a:r>
              <a:rPr lang="en-GB" b="1" dirty="0">
                <a:solidFill>
                  <a:schemeClr val="accent6">
                    <a:lumMod val="75000"/>
                  </a:schemeClr>
                </a:solidFill>
              </a:rPr>
              <a:t>reduce the spread </a:t>
            </a:r>
            <a:r>
              <a:rPr lang="en-GB" dirty="0"/>
              <a:t>of the pathogen:</a:t>
            </a:r>
          </a:p>
          <a:p>
            <a:pPr>
              <a:buClr>
                <a:schemeClr val="tx1"/>
              </a:buClr>
              <a:buFont typeface="Wingdings" pitchFamily="2" charset="2"/>
              <a:buChar char="ü"/>
            </a:pPr>
            <a:r>
              <a:rPr lang="en-GB" b="1" dirty="0">
                <a:solidFill>
                  <a:schemeClr val="accent6">
                    <a:lumMod val="75000"/>
                  </a:schemeClr>
                </a:solidFill>
              </a:rPr>
              <a:t>Clean </a:t>
            </a:r>
            <a:r>
              <a:rPr lang="en-GB" dirty="0"/>
              <a:t>machinery, tools, vehicles and footwear when moving between sites.</a:t>
            </a:r>
          </a:p>
          <a:p>
            <a:pPr>
              <a:buFont typeface="Wingdings" pitchFamily="2" charset="2"/>
              <a:buChar char="ü"/>
            </a:pPr>
            <a:r>
              <a:rPr lang="en-GB" dirty="0"/>
              <a:t> </a:t>
            </a:r>
            <a:r>
              <a:rPr lang="en-GB" b="1" dirty="0">
                <a:solidFill>
                  <a:schemeClr val="accent6">
                    <a:lumMod val="75000"/>
                  </a:schemeClr>
                </a:solidFill>
              </a:rPr>
              <a:t>Burn or compost </a:t>
            </a:r>
            <a:r>
              <a:rPr lang="en-GB" dirty="0"/>
              <a:t>infected leaves on site.</a:t>
            </a:r>
          </a:p>
          <a:p>
            <a:pPr>
              <a:buFont typeface="Wingdings" pitchFamily="2" charset="2"/>
              <a:buChar char="ü"/>
            </a:pPr>
            <a:r>
              <a:rPr lang="en-GB" dirty="0"/>
              <a:t> Warn all land users so they can also </a:t>
            </a:r>
            <a:r>
              <a:rPr lang="en-GB" b="1" dirty="0">
                <a:solidFill>
                  <a:schemeClr val="accent6">
                    <a:lumMod val="75000"/>
                  </a:schemeClr>
                </a:solidFill>
              </a:rPr>
              <a:t>take precautions</a:t>
            </a:r>
            <a:r>
              <a:rPr lang="en-GB" dirty="0"/>
              <a:t>.</a:t>
            </a:r>
          </a:p>
        </p:txBody>
      </p:sp>
      <p:sp>
        <p:nvSpPr>
          <p:cNvPr id="8" name="Rectangle 7"/>
          <p:cNvSpPr/>
          <p:nvPr/>
        </p:nvSpPr>
        <p:spPr>
          <a:xfrm>
            <a:off x="1259632" y="188640"/>
            <a:ext cx="7884368" cy="369332"/>
          </a:xfrm>
          <a:prstGeom prst="rect">
            <a:avLst/>
          </a:prstGeom>
        </p:spPr>
        <p:txBody>
          <a:bodyPr wrap="square">
            <a:spAutoFit/>
          </a:bodyPr>
          <a:lstStyle/>
          <a:p>
            <a:pPr algn="r"/>
            <a:r>
              <a:rPr lang="en-US" b="1" dirty="0">
                <a:solidFill>
                  <a:schemeClr val="accent6"/>
                </a:solidFill>
                <a:ea typeface=""/>
                <a:cs typeface="News Gothic MT"/>
              </a:rPr>
              <a:t>Health, disease and the development of medicines part 1- Health and disease </a:t>
            </a:r>
            <a:endParaRPr lang="en-GB" dirty="0"/>
          </a:p>
        </p:txBody>
      </p:sp>
    </p:spTree>
    <p:extLst>
      <p:ext uri="{BB962C8B-B14F-4D97-AF65-F5344CB8AC3E}">
        <p14:creationId xmlns:p14="http://schemas.microsoft.com/office/powerpoint/2010/main" val="111330520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489A17B-A778-43E8-8CAD-39AF0ABD1C3C}" vid="{5B90DF28-B678-4AF8-820C-D210C98786D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IXL Sci">
  <a:themeElements>
    <a:clrScheme name="Custom 1">
      <a:dk1>
        <a:sysClr val="windowText" lastClr="000000"/>
      </a:dk1>
      <a:lt1>
        <a:sysClr val="window" lastClr="FFFFFF"/>
      </a:lt1>
      <a:dk2>
        <a:srgbClr val="1F497D"/>
      </a:dk2>
      <a:lt2>
        <a:srgbClr val="EEECE1"/>
      </a:lt2>
      <a:accent1>
        <a:srgbClr val="4F81BD"/>
      </a:accent1>
      <a:accent2>
        <a:srgbClr val="FF99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XL Sci" id="{2CFE4A30-D880-BA4E-B779-8E17F61ECAC9}" vid="{3D4DF9ED-AD7F-6943-859C-106C4E33968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1CB82242DB234F99AC68EA2D00A2C0" ma:contentTypeVersion="13" ma:contentTypeDescription="Create a new document." ma:contentTypeScope="" ma:versionID="9ce34b6a7971d622464f927ce8bd2ada">
  <xsd:schema xmlns:xsd="http://www.w3.org/2001/XMLSchema" xmlns:xs="http://www.w3.org/2001/XMLSchema" xmlns:p="http://schemas.microsoft.com/office/2006/metadata/properties" xmlns:ns2="9f6bb6b4-1e89-4830-86e6-f515253dc81c" xmlns:ns3="5edab1e1-a49c-4ad1-82da-d5d2c0009e7c" targetNamespace="http://schemas.microsoft.com/office/2006/metadata/properties" ma:root="true" ma:fieldsID="5ef9ed965d96a55c1b9d6fdf3499228f" ns2:_="" ns3:_="">
    <xsd:import namespace="9f6bb6b4-1e89-4830-86e6-f515253dc81c"/>
    <xsd:import namespace="5edab1e1-a49c-4ad1-82da-d5d2c0009e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6bb6b4-1e89-4830-86e6-f515253dc8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dab1e1-a49c-4ad1-82da-d5d2c0009e7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2DCE687-930B-48AF-9E71-CE19D1F8EB66}"/>
</file>

<file path=customXml/itemProps2.xml><?xml version="1.0" encoding="utf-8"?>
<ds:datastoreItem xmlns:ds="http://schemas.openxmlformats.org/officeDocument/2006/customXml" ds:itemID="{2D3969F8-BAA0-4890-AC44-BA2AB4B05554}"/>
</file>

<file path=customXml/itemProps3.xml><?xml version="1.0" encoding="utf-8"?>
<ds:datastoreItem xmlns:ds="http://schemas.openxmlformats.org/officeDocument/2006/customXml" ds:itemID="{B2ECBA24-DEF7-4647-A186-60E685E33D6B}"/>
</file>

<file path=docProps/app.xml><?xml version="1.0" encoding="utf-8"?>
<Properties xmlns="http://schemas.openxmlformats.org/officeDocument/2006/extended-properties" xmlns:vt="http://schemas.openxmlformats.org/officeDocument/2006/docPropsVTypes">
  <Template/>
  <TotalTime>35785</TotalTime>
  <Words>11372</Words>
  <Application>Microsoft Office PowerPoint</Application>
  <PresentationFormat>On-screen Show (4:3)</PresentationFormat>
  <Paragraphs>1076</Paragraphs>
  <Slides>88</Slides>
  <Notes>51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88</vt:i4>
      </vt:variant>
    </vt:vector>
  </HeadingPairs>
  <TitlesOfParts>
    <vt:vector size="97" baseType="lpstr">
      <vt:lpstr>Arial</vt:lpstr>
      <vt:lpstr>Calibri</vt:lpstr>
      <vt:lpstr>Calibri Light</vt:lpstr>
      <vt:lpstr>Gill Sans</vt:lpstr>
      <vt:lpstr>News Gothic MT</vt:lpstr>
      <vt:lpstr>Wingdings</vt:lpstr>
      <vt:lpstr>1_Office Theme</vt:lpstr>
      <vt:lpstr>Custom Design</vt:lpstr>
      <vt:lpstr>PIXL Sci</vt:lpstr>
      <vt:lpstr>PowerPoint Presentation</vt:lpstr>
      <vt:lpstr>Overview  Health, disease and the development of medicines.</vt:lpstr>
      <vt:lpstr>PowerPoint Presentation</vt:lpstr>
      <vt:lpstr>Health, disease and the development of medicines part 1- Health and disease  </vt:lpstr>
      <vt:lpstr>Health, disease and the development of medicines part 1- Health and disease </vt:lpstr>
      <vt:lpstr>Health, disease and the development of medicines part 1- Health and disease </vt:lpstr>
      <vt:lpstr>Health, disease and the development of medicines part 1- Health and disease </vt:lpstr>
      <vt:lpstr> </vt:lpstr>
      <vt:lpstr>PowerPoint Presentation</vt:lpstr>
      <vt:lpstr>PowerPoint Presentation</vt:lpstr>
      <vt:lpstr>Health, disease and the development of medicines part 1- Health and disease </vt:lpstr>
      <vt:lpstr>Health, disease and the development of medicines part 1- Lifecycle of a virus (Biology) </vt:lpstr>
      <vt:lpstr>PowerPoint Presentation</vt:lpstr>
      <vt:lpstr>PowerPoint Presentation</vt:lpstr>
      <vt:lpstr>PowerPoint Presentation</vt:lpstr>
      <vt:lpstr>Health, disease and the development of medicines part 1 – QuestionIT</vt:lpstr>
      <vt:lpstr>Health, disease and the development of medicines part 1– QuestionIT</vt:lpstr>
      <vt:lpstr>PowerPoint Presentation</vt:lpstr>
      <vt:lpstr>PowerPoint Presentation</vt:lpstr>
      <vt:lpstr>Animal tissues, organs and organ systems Part 3 – AnswerIT</vt:lpstr>
      <vt:lpstr>Animal tissues, organs and organ systems Part 3 – QuestionIT</vt:lpstr>
      <vt:lpstr>PowerPoint Presentation</vt:lpstr>
      <vt:lpstr>Health, disease and the development of medicines part 2-Plant disease (Biology)</vt:lpstr>
      <vt:lpstr>PowerPoint Presentation</vt:lpstr>
      <vt:lpstr>Health, disease and the development of medicines part 2-Plant disease (Biology Higher tier)</vt:lpstr>
      <vt:lpstr>Health, disease and the development of medicines part 2-Plant disease (Biology Higher tier)</vt:lpstr>
      <vt:lpstr>Health, disease and the development of medicines part 2-Plant disease (Biology Higher tier)</vt:lpstr>
      <vt:lpstr>PowerPoint Presentation</vt:lpstr>
      <vt:lpstr>Plant disease (Biology) - QuestionIT</vt:lpstr>
      <vt:lpstr>PowerPoint Presentation</vt:lpstr>
      <vt:lpstr>Plant disease (Biology) – AnswerIT</vt:lpstr>
      <vt:lpstr>Plant disease (Higher tier biology)– AnswerIT</vt:lpstr>
      <vt:lpstr>PowerPoint Presentation</vt:lpstr>
      <vt:lpstr>Health, disease and the development of medicines part 3 –  Human body defence responses</vt:lpstr>
      <vt:lpstr>PowerPoint Presentation</vt:lpstr>
      <vt:lpstr>PowerPoint Presentation</vt:lpstr>
      <vt:lpstr>PowerPoint Presentation</vt:lpstr>
      <vt:lpstr>Health, disease and the development of medicines part 3 –  Vaccinations (biology)</vt:lpstr>
      <vt:lpstr>Health, disease and the development of medicines part 3 –  Antibiotics</vt:lpstr>
      <vt:lpstr>PowerPoint Presentation</vt:lpstr>
      <vt:lpstr>PowerPoint Presentation</vt:lpstr>
      <vt:lpstr>Health, disease and the development of medicines part 3 –  Culturing microorganisms (biology)</vt:lpstr>
      <vt:lpstr>Health, disease and the development of medicines part 3 –  Culturing microorganisms (biology)</vt:lpstr>
      <vt:lpstr>PowerPoint Presentation</vt:lpstr>
      <vt:lpstr>PowerPoint Presentation</vt:lpstr>
      <vt:lpstr>Human body defences – QuestionIT</vt:lpstr>
      <vt:lpstr>Human body defences – QuestionIT</vt:lpstr>
      <vt:lpstr>PowerPoint Presentation</vt:lpstr>
      <vt:lpstr> Human body defences – QuestionIT</vt:lpstr>
      <vt:lpstr> Human body defences – AnswerIT</vt:lpstr>
      <vt:lpstr>Human body defences – AnswerIT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Development of new medicines – QuestionIT</vt:lpstr>
      <vt:lpstr>Development of new medicines – QuestionIT</vt:lpstr>
      <vt:lpstr>Infection and Response – QuestionIT</vt:lpstr>
      <vt:lpstr>PowerPoint Presentation</vt:lpstr>
      <vt:lpstr>Development of new medicines– AnswerIT</vt:lpstr>
      <vt:lpstr>Development of new medicines– AnswerIT</vt:lpstr>
      <vt:lpstr>Development of new medicines– AnswerIT</vt:lpstr>
      <vt:lpstr>Development of new medicines – AnswerIT</vt:lpstr>
      <vt:lpstr>Development of new medicines – AnswerIT</vt:lpstr>
      <vt:lpstr>PowerPoint Presentation</vt:lpstr>
      <vt:lpstr>PowerPoint Presentation</vt:lpstr>
      <vt:lpstr>PowerPoint Presentation</vt:lpstr>
      <vt:lpstr>PowerPoint Presentation</vt:lpstr>
      <vt:lpstr>PowerPoint Presentation</vt:lpstr>
      <vt:lpstr>PowerPoint Presentation</vt:lpstr>
      <vt:lpstr>Effect of lifestyle Part 5 - non-communicable diseases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 of lifestyle part 5 – QuestionIT</vt:lpstr>
      <vt:lpstr>PowerPoint Presentation</vt:lpstr>
      <vt:lpstr>Effect of lifestyle part 5 – AnswerIT</vt:lpstr>
      <vt:lpstr>Effect of lifestyle part 5 – AnswerIT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zarina shaffi</dc:creator>
  <cp:lastModifiedBy>AM</cp:lastModifiedBy>
  <cp:revision>572</cp:revision>
  <cp:lastPrinted>2017-05-23T14:15:43Z</cp:lastPrinted>
  <dcterms:created xsi:type="dcterms:W3CDTF">2016-03-05T09:38:04Z</dcterms:created>
  <dcterms:modified xsi:type="dcterms:W3CDTF">2020-07-17T14:26:42Z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0x010100EC1CB82242DB234F99AC68EA2D00A2C0</vt:lpwstr>
  </property>
</Properties>
</file>